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6" r:id="rId1"/>
  </p:sldMasterIdLst>
  <p:notesMasterIdLst>
    <p:notesMasterId r:id="rId34"/>
  </p:notesMasterIdLst>
  <p:handoutMasterIdLst>
    <p:handoutMasterId r:id="rId35"/>
  </p:handoutMasterIdLst>
  <p:sldIdLst>
    <p:sldId id="703" r:id="rId2"/>
    <p:sldId id="707" r:id="rId3"/>
    <p:sldId id="709" r:id="rId4"/>
    <p:sldId id="724" r:id="rId5"/>
    <p:sldId id="725" r:id="rId6"/>
    <p:sldId id="714" r:id="rId7"/>
    <p:sldId id="719" r:id="rId8"/>
    <p:sldId id="715" r:id="rId9"/>
    <p:sldId id="716" r:id="rId10"/>
    <p:sldId id="717" r:id="rId11"/>
    <p:sldId id="718" r:id="rId12"/>
    <p:sldId id="708" r:id="rId13"/>
    <p:sldId id="402" r:id="rId14"/>
    <p:sldId id="367" r:id="rId15"/>
    <p:sldId id="391" r:id="rId16"/>
    <p:sldId id="321" r:id="rId17"/>
    <p:sldId id="726" r:id="rId18"/>
    <p:sldId id="401" r:id="rId19"/>
    <p:sldId id="704" r:id="rId20"/>
    <p:sldId id="727" r:id="rId21"/>
    <p:sldId id="722" r:id="rId22"/>
    <p:sldId id="721" r:id="rId23"/>
    <p:sldId id="330" r:id="rId24"/>
    <p:sldId id="728" r:id="rId25"/>
    <p:sldId id="729" r:id="rId26"/>
    <p:sldId id="723" r:id="rId27"/>
    <p:sldId id="720" r:id="rId28"/>
    <p:sldId id="730" r:id="rId29"/>
    <p:sldId id="731" r:id="rId30"/>
    <p:sldId id="732" r:id="rId31"/>
    <p:sldId id="733" r:id="rId32"/>
    <p:sldId id="73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lhollon, MaryX" initials="MM" lastIdx="10" clrIdx="0">
    <p:extLst>
      <p:ext uri="{19B8F6BF-5375-455C-9EA6-DF929625EA0E}">
        <p15:presenceInfo xmlns:p15="http://schemas.microsoft.com/office/powerpoint/2012/main" userId="S-1-5-21-725345543-602162358-527237240-34361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69333" autoAdjust="0"/>
  </p:normalViewPr>
  <p:slideViewPr>
    <p:cSldViewPr snapToGrid="0" snapToObjects="1">
      <p:cViewPr varScale="1">
        <p:scale>
          <a:sx n="61" d="100"/>
          <a:sy n="61" d="100"/>
        </p:scale>
        <p:origin x="16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1FC9CC-813C-4346-B69D-50FEA24EED6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3EE14A-F8D2-4A78-BE44-86776E5B48EB}">
      <dgm:prSet phldrT="[Text]" custT="1"/>
      <dgm:spPr/>
      <dgm:t>
        <a:bodyPr/>
        <a:lstStyle/>
        <a:p>
          <a:r>
            <a:rPr lang="en-US" sz="1100" dirty="0" smtClean="0"/>
            <a:t>     smart-video-workshop</a:t>
          </a:r>
          <a:endParaRPr lang="en-US" sz="1000" dirty="0"/>
        </a:p>
      </dgm:t>
    </dgm:pt>
    <dgm:pt modelId="{B27DC23F-6DE4-450F-AF56-D14B76309C08}" type="parTrans" cxnId="{16BEA1D8-028E-4ACE-B9FB-B39108481E31}">
      <dgm:prSet/>
      <dgm:spPr/>
      <dgm:t>
        <a:bodyPr/>
        <a:lstStyle/>
        <a:p>
          <a:endParaRPr lang="en-US"/>
        </a:p>
      </dgm:t>
    </dgm:pt>
    <dgm:pt modelId="{2AC1D5AA-825A-4AC5-B41F-848C9EE7ABA7}" type="sibTrans" cxnId="{16BEA1D8-028E-4ACE-B9FB-B39108481E31}">
      <dgm:prSet/>
      <dgm:spPr/>
      <dgm:t>
        <a:bodyPr/>
        <a:lstStyle/>
        <a:p>
          <a:endParaRPr lang="en-US"/>
        </a:p>
      </dgm:t>
    </dgm:pt>
    <dgm:pt modelId="{1D1066EA-5673-4F13-9FA3-0B474ACB37AE}">
      <dgm:prSet phldrT="[Text]" custT="1"/>
      <dgm:spPr/>
      <dgm:t>
        <a:bodyPr/>
        <a:lstStyle/>
        <a:p>
          <a:r>
            <a:rPr lang="en-US" sz="1100" dirty="0" smtClean="0"/>
            <a:t>./advanced-video-analytics</a:t>
          </a:r>
        </a:p>
        <a:p>
          <a:r>
            <a:rPr lang="en-US" sz="1100" dirty="0" smtClean="0">
              <a:solidFill>
                <a:schemeClr val="accent5"/>
              </a:solidFill>
            </a:rPr>
            <a:t>(Lab5</a:t>
          </a:r>
          <a:r>
            <a:rPr lang="en-US" sz="1000" dirty="0" smtClean="0">
              <a:solidFill>
                <a:schemeClr val="accent5"/>
              </a:solidFill>
            </a:rPr>
            <a:t>)</a:t>
          </a:r>
          <a:endParaRPr lang="en-US" sz="1000" dirty="0">
            <a:solidFill>
              <a:schemeClr val="accent5"/>
            </a:solidFill>
          </a:endParaRPr>
        </a:p>
      </dgm:t>
    </dgm:pt>
    <dgm:pt modelId="{14E43B36-BBB9-46BF-99A3-189B18B0BF8A}" type="parTrans" cxnId="{9843E281-1A3A-41E2-B58F-BF7D533323AF}">
      <dgm:prSet/>
      <dgm:spPr/>
      <dgm:t>
        <a:bodyPr/>
        <a:lstStyle/>
        <a:p>
          <a:endParaRPr lang="en-US"/>
        </a:p>
      </dgm:t>
    </dgm:pt>
    <dgm:pt modelId="{D74CECDF-4EF9-4023-AF49-909537A2FFEB}" type="sibTrans" cxnId="{9843E281-1A3A-41E2-B58F-BF7D533323AF}">
      <dgm:prSet/>
      <dgm:spPr/>
      <dgm:t>
        <a:bodyPr/>
        <a:lstStyle/>
        <a:p>
          <a:endParaRPr lang="en-US"/>
        </a:p>
      </dgm:t>
    </dgm:pt>
    <dgm:pt modelId="{0E99B8C3-73FE-4344-9815-7DFA14DE3ED2}">
      <dgm:prSet phldrT="[Text]" custT="1"/>
      <dgm:spPr/>
      <dgm:t>
        <a:bodyPr/>
        <a:lstStyle/>
        <a:p>
          <a:r>
            <a:rPr lang="en-US" sz="1100" dirty="0" smtClean="0"/>
            <a:t>./hardware-heterogeneity</a:t>
          </a:r>
        </a:p>
        <a:p>
          <a:r>
            <a:rPr lang="en-US" sz="1100" dirty="0" smtClean="0">
              <a:solidFill>
                <a:schemeClr val="accent5"/>
              </a:solidFill>
            </a:rPr>
            <a:t>(Lab2</a:t>
          </a:r>
          <a:r>
            <a:rPr lang="en-US" sz="1000" dirty="0" smtClean="0">
              <a:solidFill>
                <a:schemeClr val="accent5"/>
              </a:solidFill>
            </a:rPr>
            <a:t>)</a:t>
          </a:r>
          <a:endParaRPr lang="en-US" sz="1000" dirty="0">
            <a:solidFill>
              <a:schemeClr val="accent5"/>
            </a:solidFill>
          </a:endParaRPr>
        </a:p>
      </dgm:t>
    </dgm:pt>
    <dgm:pt modelId="{029CB82A-5A60-4E6B-8CE3-36C058D5BB5E}" type="parTrans" cxnId="{1F6555CD-BD98-431E-BEB2-C83B46ACD40C}">
      <dgm:prSet/>
      <dgm:spPr/>
      <dgm:t>
        <a:bodyPr/>
        <a:lstStyle/>
        <a:p>
          <a:endParaRPr lang="en-US"/>
        </a:p>
      </dgm:t>
    </dgm:pt>
    <dgm:pt modelId="{FCC94074-343D-4E2B-9DAB-8CF002356FE9}" type="sibTrans" cxnId="{1F6555CD-BD98-431E-BEB2-C83B46ACD40C}">
      <dgm:prSet/>
      <dgm:spPr/>
      <dgm:t>
        <a:bodyPr/>
        <a:lstStyle/>
        <a:p>
          <a:endParaRPr lang="en-US"/>
        </a:p>
      </dgm:t>
    </dgm:pt>
    <dgm:pt modelId="{86C86DB7-9EC4-489B-8792-4841AA043DC2}">
      <dgm:prSet phldrT="[Text]" custT="1"/>
      <dgm:spPr/>
      <dgm:t>
        <a:bodyPr/>
        <a:lstStyle/>
        <a:p>
          <a:r>
            <a:rPr lang="en-US" sz="1100" dirty="0" smtClean="0"/>
            <a:t>          ./HW-Acceleration-with-</a:t>
          </a:r>
          <a:r>
            <a:rPr lang="en-US" sz="1100" dirty="0" err="1" smtClean="0"/>
            <a:t>Movidious</a:t>
          </a:r>
          <a:r>
            <a:rPr lang="en-US" sz="1100" dirty="0" smtClean="0"/>
            <a:t>-NCS</a:t>
          </a:r>
        </a:p>
        <a:p>
          <a:r>
            <a:rPr lang="en-US" sz="1100" dirty="0" smtClean="0">
              <a:solidFill>
                <a:schemeClr val="accent5"/>
              </a:solidFill>
            </a:rPr>
            <a:t>(Lab3</a:t>
          </a:r>
          <a:r>
            <a:rPr lang="en-US" sz="1000" dirty="0" smtClean="0">
              <a:solidFill>
                <a:schemeClr val="accent5"/>
              </a:solidFill>
            </a:rPr>
            <a:t>)</a:t>
          </a:r>
          <a:endParaRPr lang="en-US" sz="1000" dirty="0">
            <a:solidFill>
              <a:schemeClr val="accent5"/>
            </a:solidFill>
          </a:endParaRPr>
        </a:p>
      </dgm:t>
    </dgm:pt>
    <dgm:pt modelId="{A9669F1B-B910-4ED1-9ABC-BCF5764788A3}" type="parTrans" cxnId="{510C06C2-A49F-4227-AC27-D9091ABC2FEE}">
      <dgm:prSet/>
      <dgm:spPr/>
      <dgm:t>
        <a:bodyPr/>
        <a:lstStyle/>
        <a:p>
          <a:endParaRPr lang="en-US"/>
        </a:p>
      </dgm:t>
    </dgm:pt>
    <dgm:pt modelId="{B2A36159-3E66-4F17-BED7-497E8EF0C01B}" type="sibTrans" cxnId="{510C06C2-A49F-4227-AC27-D9091ABC2FEE}">
      <dgm:prSet/>
      <dgm:spPr/>
      <dgm:t>
        <a:bodyPr/>
        <a:lstStyle/>
        <a:p>
          <a:endParaRPr lang="en-US"/>
        </a:p>
      </dgm:t>
    </dgm:pt>
    <dgm:pt modelId="{17AFF30E-8D5B-48B0-AB32-6C4A6DDD39AB}">
      <dgm:prSet phldrT="[Text]" custT="1"/>
      <dgm:spPr/>
      <dgm:t>
        <a:bodyPr/>
        <a:lstStyle/>
        <a:p>
          <a:r>
            <a:rPr lang="en-US" sz="1100" dirty="0" smtClean="0"/>
            <a:t>   ./Images</a:t>
          </a:r>
        </a:p>
        <a:p>
          <a:r>
            <a:rPr lang="en-US" sz="1100" dirty="0" smtClean="0">
              <a:solidFill>
                <a:schemeClr val="accent5"/>
              </a:solidFill>
            </a:rPr>
            <a:t>(image files for readme)</a:t>
          </a:r>
          <a:endParaRPr lang="en-US" sz="1100" dirty="0">
            <a:solidFill>
              <a:schemeClr val="accent5"/>
            </a:solidFill>
          </a:endParaRPr>
        </a:p>
      </dgm:t>
    </dgm:pt>
    <dgm:pt modelId="{D2592E61-82D4-4E00-960A-8208249F127D}" type="parTrans" cxnId="{41778898-5FC7-4006-B32F-986116A1A6D7}">
      <dgm:prSet/>
      <dgm:spPr/>
      <dgm:t>
        <a:bodyPr/>
        <a:lstStyle/>
        <a:p>
          <a:endParaRPr lang="en-US"/>
        </a:p>
      </dgm:t>
    </dgm:pt>
    <dgm:pt modelId="{96B020BE-CC6C-46FD-BA25-AB34E0EFD3C6}" type="sibTrans" cxnId="{41778898-5FC7-4006-B32F-986116A1A6D7}">
      <dgm:prSet/>
      <dgm:spPr/>
      <dgm:t>
        <a:bodyPr/>
        <a:lstStyle/>
        <a:p>
          <a:endParaRPr lang="en-US"/>
        </a:p>
      </dgm:t>
    </dgm:pt>
    <dgm:pt modelId="{AF560701-725B-440E-9F22-C6224FEE7575}">
      <dgm:prSet phldrT="[Text]" custT="1"/>
      <dgm:spPr/>
      <dgm:t>
        <a:bodyPr/>
        <a:lstStyle/>
        <a:p>
          <a:r>
            <a:rPr lang="en-US" sz="1100" dirty="0" smtClean="0"/>
            <a:t>./object-detection</a:t>
          </a:r>
        </a:p>
        <a:p>
          <a:r>
            <a:rPr lang="en-US" sz="1100" dirty="0" smtClean="0">
              <a:solidFill>
                <a:schemeClr val="accent5"/>
              </a:solidFill>
            </a:rPr>
            <a:t>(Lab1</a:t>
          </a:r>
          <a:r>
            <a:rPr lang="en-US" sz="1200" dirty="0" smtClean="0">
              <a:solidFill>
                <a:schemeClr val="accent5"/>
              </a:solidFill>
            </a:rPr>
            <a:t>)</a:t>
          </a:r>
          <a:endParaRPr lang="en-US" sz="1200" dirty="0">
            <a:solidFill>
              <a:schemeClr val="accent5"/>
            </a:solidFill>
          </a:endParaRPr>
        </a:p>
      </dgm:t>
    </dgm:pt>
    <dgm:pt modelId="{72E209FB-2B52-4815-BFD1-65ABE99BC4DE}" type="parTrans" cxnId="{F12AC5FF-5B41-4433-9CB3-3B1848835D06}">
      <dgm:prSet/>
      <dgm:spPr/>
      <dgm:t>
        <a:bodyPr/>
        <a:lstStyle/>
        <a:p>
          <a:endParaRPr lang="en-US"/>
        </a:p>
      </dgm:t>
    </dgm:pt>
    <dgm:pt modelId="{0471D796-690A-46CA-91F8-3A0247E6FD55}" type="sibTrans" cxnId="{F12AC5FF-5B41-4433-9CB3-3B1848835D06}">
      <dgm:prSet/>
      <dgm:spPr/>
      <dgm:t>
        <a:bodyPr/>
        <a:lstStyle/>
        <a:p>
          <a:endParaRPr lang="en-US"/>
        </a:p>
      </dgm:t>
    </dgm:pt>
    <dgm:pt modelId="{E0C0F123-C22E-496E-B8D6-A10DC00DB63D}">
      <dgm:prSet phldrT="[Text]" custT="1"/>
      <dgm:spPr/>
      <dgm:t>
        <a:bodyPr/>
        <a:lstStyle/>
        <a:p>
          <a:r>
            <a:rPr lang="en-US" sz="1100" dirty="0" smtClean="0"/>
            <a:t>            ./optimization-tools-and-techniques</a:t>
          </a:r>
        </a:p>
        <a:p>
          <a:r>
            <a:rPr lang="en-US" sz="1100" dirty="0" smtClean="0">
              <a:solidFill>
                <a:schemeClr val="accent5"/>
              </a:solidFill>
            </a:rPr>
            <a:t>(Lab4</a:t>
          </a:r>
          <a:r>
            <a:rPr lang="en-US" sz="1300" dirty="0" smtClean="0">
              <a:solidFill>
                <a:schemeClr val="accent5"/>
              </a:solidFill>
            </a:rPr>
            <a:t>)</a:t>
          </a:r>
          <a:endParaRPr lang="en-US" sz="1300" dirty="0">
            <a:solidFill>
              <a:schemeClr val="accent5"/>
            </a:solidFill>
          </a:endParaRPr>
        </a:p>
      </dgm:t>
    </dgm:pt>
    <dgm:pt modelId="{0A9E1AB8-0AFE-4B82-870B-0CD9F41D0910}" type="parTrans" cxnId="{5A9A4818-2C75-40CF-8A5C-B997D411E775}">
      <dgm:prSet/>
      <dgm:spPr/>
      <dgm:t>
        <a:bodyPr/>
        <a:lstStyle/>
        <a:p>
          <a:endParaRPr lang="en-US"/>
        </a:p>
      </dgm:t>
    </dgm:pt>
    <dgm:pt modelId="{BD5BEFDC-0ADD-43C9-AA47-6DDAB4FAEEB1}" type="sibTrans" cxnId="{5A9A4818-2C75-40CF-8A5C-B997D411E775}">
      <dgm:prSet/>
      <dgm:spPr/>
      <dgm:t>
        <a:bodyPr/>
        <a:lstStyle/>
        <a:p>
          <a:endParaRPr lang="en-US"/>
        </a:p>
      </dgm:t>
    </dgm:pt>
    <dgm:pt modelId="{A4C4C660-E539-49A8-8969-880E4648AD4C}">
      <dgm:prSet phldrT="[Text]" custT="1"/>
      <dgm:spPr/>
      <dgm:t>
        <a:bodyPr/>
        <a:lstStyle/>
        <a:p>
          <a:r>
            <a:rPr lang="en-US" sz="1100" dirty="0" smtClean="0"/>
            <a:t>./presentations</a:t>
          </a:r>
        </a:p>
        <a:p>
          <a:r>
            <a:rPr lang="en-US" sz="1100" dirty="0" smtClean="0">
              <a:solidFill>
                <a:schemeClr val="accent5"/>
              </a:solidFill>
            </a:rPr>
            <a:t>(some docs FYI)</a:t>
          </a:r>
          <a:endParaRPr lang="en-US" sz="1100" dirty="0">
            <a:solidFill>
              <a:schemeClr val="accent5"/>
            </a:solidFill>
          </a:endParaRPr>
        </a:p>
      </dgm:t>
    </dgm:pt>
    <dgm:pt modelId="{87342B4B-3B94-499B-B2B3-DB2738627A9C}" type="parTrans" cxnId="{137AB67F-B3A0-478A-8D21-C4B70B8423DC}">
      <dgm:prSet/>
      <dgm:spPr/>
      <dgm:t>
        <a:bodyPr/>
        <a:lstStyle/>
        <a:p>
          <a:endParaRPr lang="en-US"/>
        </a:p>
      </dgm:t>
    </dgm:pt>
    <dgm:pt modelId="{1CD58617-EB96-4ACC-9771-2C1535F228B4}" type="sibTrans" cxnId="{137AB67F-B3A0-478A-8D21-C4B70B8423DC}">
      <dgm:prSet/>
      <dgm:spPr/>
      <dgm:t>
        <a:bodyPr/>
        <a:lstStyle/>
        <a:p>
          <a:endParaRPr lang="en-US"/>
        </a:p>
      </dgm:t>
    </dgm:pt>
    <dgm:pt modelId="{25910C13-D4B0-4191-92CB-5338666D7E24}">
      <dgm:prSet phldrT="[Text]" custT="1"/>
      <dgm:spPr/>
      <dgm:t>
        <a:bodyPr/>
        <a:lstStyle/>
        <a:p>
          <a:r>
            <a:rPr lang="en-US" sz="1100" dirty="0" smtClean="0"/>
            <a:t>./README.md</a:t>
          </a:r>
          <a:endParaRPr lang="en-US" sz="3000" dirty="0"/>
        </a:p>
      </dgm:t>
    </dgm:pt>
    <dgm:pt modelId="{4E6303FD-5BD4-4C87-8313-9286B77FE157}" type="parTrans" cxnId="{8C2E71C8-061B-4060-AFD4-49B15B1CC0B9}">
      <dgm:prSet/>
      <dgm:spPr/>
      <dgm:t>
        <a:bodyPr/>
        <a:lstStyle/>
        <a:p>
          <a:endParaRPr lang="en-US"/>
        </a:p>
      </dgm:t>
    </dgm:pt>
    <dgm:pt modelId="{4A7AC3A7-6609-41CE-AAF3-FBAA359943E2}" type="sibTrans" cxnId="{8C2E71C8-061B-4060-AFD4-49B15B1CC0B9}">
      <dgm:prSet/>
      <dgm:spPr/>
      <dgm:t>
        <a:bodyPr/>
        <a:lstStyle/>
        <a:p>
          <a:endParaRPr lang="en-US"/>
        </a:p>
      </dgm:t>
    </dgm:pt>
    <dgm:pt modelId="{B87596C3-1969-49B8-A65E-96F6FF49D56D}" type="pres">
      <dgm:prSet presAssocID="{7A1FC9CC-813C-4346-B69D-50FEA24EED6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CFD87C-5354-4CCD-BA3C-ABC0A645D177}" type="pres">
      <dgm:prSet presAssocID="{1E3EE14A-F8D2-4A78-BE44-86776E5B48EB}" presName="root1" presStyleCnt="0"/>
      <dgm:spPr/>
    </dgm:pt>
    <dgm:pt modelId="{7D33D31D-456D-422D-BFDB-68708FDADA60}" type="pres">
      <dgm:prSet presAssocID="{1E3EE14A-F8D2-4A78-BE44-86776E5B48EB}" presName="LevelOneTextNode" presStyleLbl="node0" presStyleIdx="0" presStyleCnt="1" custScaleX="215193" custLinFactX="-81526" custLinFactNeighborX="-100000" custLinFactNeighborY="170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9E8546-BB23-4D17-8EFD-435E38B9CC21}" type="pres">
      <dgm:prSet presAssocID="{1E3EE14A-F8D2-4A78-BE44-86776E5B48EB}" presName="level2hierChild" presStyleCnt="0"/>
      <dgm:spPr/>
    </dgm:pt>
    <dgm:pt modelId="{14C52693-BAFC-4206-915A-CBB363B92808}" type="pres">
      <dgm:prSet presAssocID="{14E43B36-BBB9-46BF-99A3-189B18B0BF8A}" presName="conn2-1" presStyleLbl="parChTrans1D2" presStyleIdx="0" presStyleCnt="8"/>
      <dgm:spPr/>
      <dgm:t>
        <a:bodyPr/>
        <a:lstStyle/>
        <a:p>
          <a:endParaRPr lang="en-US"/>
        </a:p>
      </dgm:t>
    </dgm:pt>
    <dgm:pt modelId="{6867390E-6003-4204-8F07-C9FC281B91E1}" type="pres">
      <dgm:prSet presAssocID="{14E43B36-BBB9-46BF-99A3-189B18B0BF8A}" presName="connTx" presStyleLbl="parChTrans1D2" presStyleIdx="0" presStyleCnt="8"/>
      <dgm:spPr/>
      <dgm:t>
        <a:bodyPr/>
        <a:lstStyle/>
        <a:p>
          <a:endParaRPr lang="en-US"/>
        </a:p>
      </dgm:t>
    </dgm:pt>
    <dgm:pt modelId="{A47386FD-481D-4D1C-AB26-79FBE0AE098E}" type="pres">
      <dgm:prSet presAssocID="{1D1066EA-5673-4F13-9FA3-0B474ACB37AE}" presName="root2" presStyleCnt="0"/>
      <dgm:spPr/>
    </dgm:pt>
    <dgm:pt modelId="{E08F3CFA-87F8-458E-B0AE-47092318A414}" type="pres">
      <dgm:prSet presAssocID="{1D1066EA-5673-4F13-9FA3-0B474ACB37AE}" presName="LevelTwoTextNode" presStyleLbl="node2" presStyleIdx="0" presStyleCnt="8" custScaleX="3055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91345D-C29B-4E41-9317-E5989167BCFE}" type="pres">
      <dgm:prSet presAssocID="{1D1066EA-5673-4F13-9FA3-0B474ACB37AE}" presName="level3hierChild" presStyleCnt="0"/>
      <dgm:spPr/>
    </dgm:pt>
    <dgm:pt modelId="{0831D7F1-4CA0-4779-9971-C75B8942A254}" type="pres">
      <dgm:prSet presAssocID="{029CB82A-5A60-4E6B-8CE3-36C058D5BB5E}" presName="conn2-1" presStyleLbl="parChTrans1D2" presStyleIdx="1" presStyleCnt="8"/>
      <dgm:spPr/>
      <dgm:t>
        <a:bodyPr/>
        <a:lstStyle/>
        <a:p>
          <a:endParaRPr lang="en-US"/>
        </a:p>
      </dgm:t>
    </dgm:pt>
    <dgm:pt modelId="{C06EC77E-070F-42EE-928C-E31E03924FCE}" type="pres">
      <dgm:prSet presAssocID="{029CB82A-5A60-4E6B-8CE3-36C058D5BB5E}" presName="connTx" presStyleLbl="parChTrans1D2" presStyleIdx="1" presStyleCnt="8"/>
      <dgm:spPr/>
      <dgm:t>
        <a:bodyPr/>
        <a:lstStyle/>
        <a:p>
          <a:endParaRPr lang="en-US"/>
        </a:p>
      </dgm:t>
    </dgm:pt>
    <dgm:pt modelId="{43EFEE94-0124-41E8-A00A-0839DA2AC684}" type="pres">
      <dgm:prSet presAssocID="{0E99B8C3-73FE-4344-9815-7DFA14DE3ED2}" presName="root2" presStyleCnt="0"/>
      <dgm:spPr/>
    </dgm:pt>
    <dgm:pt modelId="{8C9CBA7F-5212-4AC9-AD18-9731CEDBFD06}" type="pres">
      <dgm:prSet presAssocID="{0E99B8C3-73FE-4344-9815-7DFA14DE3ED2}" presName="LevelTwoTextNode" presStyleLbl="node2" presStyleIdx="1" presStyleCnt="8" custScaleX="3055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19625F-EDEA-4B02-8897-E7A7655BE202}" type="pres">
      <dgm:prSet presAssocID="{0E99B8C3-73FE-4344-9815-7DFA14DE3ED2}" presName="level3hierChild" presStyleCnt="0"/>
      <dgm:spPr/>
    </dgm:pt>
    <dgm:pt modelId="{EC1878DE-77AF-4716-86A6-ECCA7E05BABA}" type="pres">
      <dgm:prSet presAssocID="{A9669F1B-B910-4ED1-9ABC-BCF5764788A3}" presName="conn2-1" presStyleLbl="parChTrans1D2" presStyleIdx="2" presStyleCnt="8"/>
      <dgm:spPr/>
      <dgm:t>
        <a:bodyPr/>
        <a:lstStyle/>
        <a:p>
          <a:endParaRPr lang="en-US"/>
        </a:p>
      </dgm:t>
    </dgm:pt>
    <dgm:pt modelId="{182FA058-8A12-4B36-BC8C-19BC68A37C62}" type="pres">
      <dgm:prSet presAssocID="{A9669F1B-B910-4ED1-9ABC-BCF5764788A3}" presName="connTx" presStyleLbl="parChTrans1D2" presStyleIdx="2" presStyleCnt="8"/>
      <dgm:spPr/>
      <dgm:t>
        <a:bodyPr/>
        <a:lstStyle/>
        <a:p>
          <a:endParaRPr lang="en-US"/>
        </a:p>
      </dgm:t>
    </dgm:pt>
    <dgm:pt modelId="{09E5CAB0-86B9-44F8-8ACC-C469FDE5F5CD}" type="pres">
      <dgm:prSet presAssocID="{86C86DB7-9EC4-489B-8792-4841AA043DC2}" presName="root2" presStyleCnt="0"/>
      <dgm:spPr/>
    </dgm:pt>
    <dgm:pt modelId="{02038789-5B11-4528-9C3E-C4E63EB68F92}" type="pres">
      <dgm:prSet presAssocID="{86C86DB7-9EC4-489B-8792-4841AA043DC2}" presName="LevelTwoTextNode" presStyleLbl="node2" presStyleIdx="2" presStyleCnt="8" custScaleX="3055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FED19E-3E32-43BE-AE0B-F76C795D7FA8}" type="pres">
      <dgm:prSet presAssocID="{86C86DB7-9EC4-489B-8792-4841AA043DC2}" presName="level3hierChild" presStyleCnt="0"/>
      <dgm:spPr/>
    </dgm:pt>
    <dgm:pt modelId="{FB92D6BD-847D-4E03-A733-096C6C72B1DC}" type="pres">
      <dgm:prSet presAssocID="{D2592E61-82D4-4E00-960A-8208249F127D}" presName="conn2-1" presStyleLbl="parChTrans1D2" presStyleIdx="3" presStyleCnt="8"/>
      <dgm:spPr/>
      <dgm:t>
        <a:bodyPr/>
        <a:lstStyle/>
        <a:p>
          <a:endParaRPr lang="en-US"/>
        </a:p>
      </dgm:t>
    </dgm:pt>
    <dgm:pt modelId="{1D54DC3E-E7E2-4DA8-B133-5E9E812A9AB6}" type="pres">
      <dgm:prSet presAssocID="{D2592E61-82D4-4E00-960A-8208249F127D}" presName="connTx" presStyleLbl="parChTrans1D2" presStyleIdx="3" presStyleCnt="8"/>
      <dgm:spPr/>
      <dgm:t>
        <a:bodyPr/>
        <a:lstStyle/>
        <a:p>
          <a:endParaRPr lang="en-US"/>
        </a:p>
      </dgm:t>
    </dgm:pt>
    <dgm:pt modelId="{81175082-C970-4595-9DF8-F976C614E7E6}" type="pres">
      <dgm:prSet presAssocID="{17AFF30E-8D5B-48B0-AB32-6C4A6DDD39AB}" presName="root2" presStyleCnt="0"/>
      <dgm:spPr/>
    </dgm:pt>
    <dgm:pt modelId="{72391D0D-C21E-49D3-A330-E9407FC7AAF2}" type="pres">
      <dgm:prSet presAssocID="{17AFF30E-8D5B-48B0-AB32-6C4A6DDD39AB}" presName="LevelTwoTextNode" presStyleLbl="node2" presStyleIdx="3" presStyleCnt="8" custScaleX="3055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27CD9F-65E6-4EDD-955B-894928BE427C}" type="pres">
      <dgm:prSet presAssocID="{17AFF30E-8D5B-48B0-AB32-6C4A6DDD39AB}" presName="level3hierChild" presStyleCnt="0"/>
      <dgm:spPr/>
    </dgm:pt>
    <dgm:pt modelId="{6B342865-62E7-4B0E-8363-C5539F845922}" type="pres">
      <dgm:prSet presAssocID="{72E209FB-2B52-4815-BFD1-65ABE99BC4DE}" presName="conn2-1" presStyleLbl="parChTrans1D2" presStyleIdx="4" presStyleCnt="8"/>
      <dgm:spPr/>
      <dgm:t>
        <a:bodyPr/>
        <a:lstStyle/>
        <a:p>
          <a:endParaRPr lang="en-US"/>
        </a:p>
      </dgm:t>
    </dgm:pt>
    <dgm:pt modelId="{F8D00A15-18F6-47DE-B398-A869DB6FDCCC}" type="pres">
      <dgm:prSet presAssocID="{72E209FB-2B52-4815-BFD1-65ABE99BC4DE}" presName="connTx" presStyleLbl="parChTrans1D2" presStyleIdx="4" presStyleCnt="8"/>
      <dgm:spPr/>
      <dgm:t>
        <a:bodyPr/>
        <a:lstStyle/>
        <a:p>
          <a:endParaRPr lang="en-US"/>
        </a:p>
      </dgm:t>
    </dgm:pt>
    <dgm:pt modelId="{D7DAD6AE-7888-4016-B619-FABAB9F1C296}" type="pres">
      <dgm:prSet presAssocID="{AF560701-725B-440E-9F22-C6224FEE7575}" presName="root2" presStyleCnt="0"/>
      <dgm:spPr/>
    </dgm:pt>
    <dgm:pt modelId="{DA60C547-BF7A-4337-9443-023899083A6B}" type="pres">
      <dgm:prSet presAssocID="{AF560701-725B-440E-9F22-C6224FEE7575}" presName="LevelTwoTextNode" presStyleLbl="node2" presStyleIdx="4" presStyleCnt="8" custScaleX="3055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F69E71-DF7D-4CFD-89A1-7EC67F589D3B}" type="pres">
      <dgm:prSet presAssocID="{AF560701-725B-440E-9F22-C6224FEE7575}" presName="level3hierChild" presStyleCnt="0"/>
      <dgm:spPr/>
    </dgm:pt>
    <dgm:pt modelId="{1AF0746C-97E3-4C69-8539-B8A743F34FEB}" type="pres">
      <dgm:prSet presAssocID="{0A9E1AB8-0AFE-4B82-870B-0CD9F41D0910}" presName="conn2-1" presStyleLbl="parChTrans1D2" presStyleIdx="5" presStyleCnt="8"/>
      <dgm:spPr/>
      <dgm:t>
        <a:bodyPr/>
        <a:lstStyle/>
        <a:p>
          <a:endParaRPr lang="en-US"/>
        </a:p>
      </dgm:t>
    </dgm:pt>
    <dgm:pt modelId="{094A7400-166B-4436-8808-EE4CB78EA1DA}" type="pres">
      <dgm:prSet presAssocID="{0A9E1AB8-0AFE-4B82-870B-0CD9F41D0910}" presName="connTx" presStyleLbl="parChTrans1D2" presStyleIdx="5" presStyleCnt="8"/>
      <dgm:spPr/>
      <dgm:t>
        <a:bodyPr/>
        <a:lstStyle/>
        <a:p>
          <a:endParaRPr lang="en-US"/>
        </a:p>
      </dgm:t>
    </dgm:pt>
    <dgm:pt modelId="{0145E0C4-2B9F-4F80-9405-7A37C1D534A7}" type="pres">
      <dgm:prSet presAssocID="{E0C0F123-C22E-496E-B8D6-A10DC00DB63D}" presName="root2" presStyleCnt="0"/>
      <dgm:spPr/>
    </dgm:pt>
    <dgm:pt modelId="{338B8B62-C934-4833-9E07-2483B0B44F84}" type="pres">
      <dgm:prSet presAssocID="{E0C0F123-C22E-496E-B8D6-A10DC00DB63D}" presName="LevelTwoTextNode" presStyleLbl="node2" presStyleIdx="5" presStyleCnt="8" custScaleX="3055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CF470F-76E2-46B9-BB05-47161444B538}" type="pres">
      <dgm:prSet presAssocID="{E0C0F123-C22E-496E-B8D6-A10DC00DB63D}" presName="level3hierChild" presStyleCnt="0"/>
      <dgm:spPr/>
    </dgm:pt>
    <dgm:pt modelId="{7D477798-FA45-4ED7-97AC-32DAFFDD41FF}" type="pres">
      <dgm:prSet presAssocID="{87342B4B-3B94-499B-B2B3-DB2738627A9C}" presName="conn2-1" presStyleLbl="parChTrans1D2" presStyleIdx="6" presStyleCnt="8"/>
      <dgm:spPr/>
      <dgm:t>
        <a:bodyPr/>
        <a:lstStyle/>
        <a:p>
          <a:endParaRPr lang="en-US"/>
        </a:p>
      </dgm:t>
    </dgm:pt>
    <dgm:pt modelId="{05EEC7EE-9D97-45CF-A387-F9B8C4463BE5}" type="pres">
      <dgm:prSet presAssocID="{87342B4B-3B94-499B-B2B3-DB2738627A9C}" presName="connTx" presStyleLbl="parChTrans1D2" presStyleIdx="6" presStyleCnt="8"/>
      <dgm:spPr/>
      <dgm:t>
        <a:bodyPr/>
        <a:lstStyle/>
        <a:p>
          <a:endParaRPr lang="en-US"/>
        </a:p>
      </dgm:t>
    </dgm:pt>
    <dgm:pt modelId="{54E4ADD3-F0B0-428F-AE17-9B686A0BADC1}" type="pres">
      <dgm:prSet presAssocID="{A4C4C660-E539-49A8-8969-880E4648AD4C}" presName="root2" presStyleCnt="0"/>
      <dgm:spPr/>
    </dgm:pt>
    <dgm:pt modelId="{9169ABBB-0DCA-46CB-ACD0-03821C5F77C9}" type="pres">
      <dgm:prSet presAssocID="{A4C4C660-E539-49A8-8969-880E4648AD4C}" presName="LevelTwoTextNode" presStyleLbl="node2" presStyleIdx="6" presStyleCnt="8" custScaleX="3055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F97A97-3F8B-4C90-8891-1A1172FE8E55}" type="pres">
      <dgm:prSet presAssocID="{A4C4C660-E539-49A8-8969-880E4648AD4C}" presName="level3hierChild" presStyleCnt="0"/>
      <dgm:spPr/>
    </dgm:pt>
    <dgm:pt modelId="{E33217E3-9EBB-49E6-AFEA-8DAE6A54D019}" type="pres">
      <dgm:prSet presAssocID="{4E6303FD-5BD4-4C87-8313-9286B77FE157}" presName="conn2-1" presStyleLbl="parChTrans1D2" presStyleIdx="7" presStyleCnt="8"/>
      <dgm:spPr/>
      <dgm:t>
        <a:bodyPr/>
        <a:lstStyle/>
        <a:p>
          <a:endParaRPr lang="en-US"/>
        </a:p>
      </dgm:t>
    </dgm:pt>
    <dgm:pt modelId="{FADCEA45-732D-4AE7-A9F3-86C7FC5D4944}" type="pres">
      <dgm:prSet presAssocID="{4E6303FD-5BD4-4C87-8313-9286B77FE157}" presName="connTx" presStyleLbl="parChTrans1D2" presStyleIdx="7" presStyleCnt="8"/>
      <dgm:spPr/>
      <dgm:t>
        <a:bodyPr/>
        <a:lstStyle/>
        <a:p>
          <a:endParaRPr lang="en-US"/>
        </a:p>
      </dgm:t>
    </dgm:pt>
    <dgm:pt modelId="{26276C39-4E60-4B2A-87DB-DA2449896285}" type="pres">
      <dgm:prSet presAssocID="{25910C13-D4B0-4191-92CB-5338666D7E24}" presName="root2" presStyleCnt="0"/>
      <dgm:spPr/>
    </dgm:pt>
    <dgm:pt modelId="{BBF80758-B763-458E-8F63-DED4DDE2AC31}" type="pres">
      <dgm:prSet presAssocID="{25910C13-D4B0-4191-92CB-5338666D7E24}" presName="LevelTwoTextNode" presStyleLbl="node2" presStyleIdx="7" presStyleCnt="8" custScaleX="3055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E9735E-15B0-43DD-AC7B-D63DA18C8938}" type="pres">
      <dgm:prSet presAssocID="{25910C13-D4B0-4191-92CB-5338666D7E24}" presName="level3hierChild" presStyleCnt="0"/>
      <dgm:spPr/>
    </dgm:pt>
  </dgm:ptLst>
  <dgm:cxnLst>
    <dgm:cxn modelId="{909E5A48-804B-4B48-874B-5BE7519DBBAB}" type="presOf" srcId="{029CB82A-5A60-4E6B-8CE3-36C058D5BB5E}" destId="{C06EC77E-070F-42EE-928C-E31E03924FCE}" srcOrd="1" destOrd="0" presId="urn:microsoft.com/office/officeart/2005/8/layout/hierarchy2"/>
    <dgm:cxn modelId="{E74E1A65-424A-4AD8-A6AE-B2E2B50DD585}" type="presOf" srcId="{14E43B36-BBB9-46BF-99A3-189B18B0BF8A}" destId="{6867390E-6003-4204-8F07-C9FC281B91E1}" srcOrd="1" destOrd="0" presId="urn:microsoft.com/office/officeart/2005/8/layout/hierarchy2"/>
    <dgm:cxn modelId="{11582693-2FBB-45B3-A577-E8EF8DA2E473}" type="presOf" srcId="{14E43B36-BBB9-46BF-99A3-189B18B0BF8A}" destId="{14C52693-BAFC-4206-915A-CBB363B92808}" srcOrd="0" destOrd="0" presId="urn:microsoft.com/office/officeart/2005/8/layout/hierarchy2"/>
    <dgm:cxn modelId="{6F29ADAD-3D0C-4887-9DB8-0FB49CDA0FC1}" type="presOf" srcId="{86C86DB7-9EC4-489B-8792-4841AA043DC2}" destId="{02038789-5B11-4528-9C3E-C4E63EB68F92}" srcOrd="0" destOrd="0" presId="urn:microsoft.com/office/officeart/2005/8/layout/hierarchy2"/>
    <dgm:cxn modelId="{1F6555CD-BD98-431E-BEB2-C83B46ACD40C}" srcId="{1E3EE14A-F8D2-4A78-BE44-86776E5B48EB}" destId="{0E99B8C3-73FE-4344-9815-7DFA14DE3ED2}" srcOrd="1" destOrd="0" parTransId="{029CB82A-5A60-4E6B-8CE3-36C058D5BB5E}" sibTransId="{FCC94074-343D-4E2B-9DAB-8CF002356FE9}"/>
    <dgm:cxn modelId="{8EF3E626-9B68-4E1F-8C63-BBE06A8C8AC3}" type="presOf" srcId="{D2592E61-82D4-4E00-960A-8208249F127D}" destId="{1D54DC3E-E7E2-4DA8-B133-5E9E812A9AB6}" srcOrd="1" destOrd="0" presId="urn:microsoft.com/office/officeart/2005/8/layout/hierarchy2"/>
    <dgm:cxn modelId="{8C2E71C8-061B-4060-AFD4-49B15B1CC0B9}" srcId="{1E3EE14A-F8D2-4A78-BE44-86776E5B48EB}" destId="{25910C13-D4B0-4191-92CB-5338666D7E24}" srcOrd="7" destOrd="0" parTransId="{4E6303FD-5BD4-4C87-8313-9286B77FE157}" sibTransId="{4A7AC3A7-6609-41CE-AAF3-FBAA359943E2}"/>
    <dgm:cxn modelId="{7B0CF112-1635-4FF1-844D-9C69B177C950}" type="presOf" srcId="{0A9E1AB8-0AFE-4B82-870B-0CD9F41D0910}" destId="{1AF0746C-97E3-4C69-8539-B8A743F34FEB}" srcOrd="0" destOrd="0" presId="urn:microsoft.com/office/officeart/2005/8/layout/hierarchy2"/>
    <dgm:cxn modelId="{462DA984-16E7-4C4A-A632-5694336294D0}" type="presOf" srcId="{72E209FB-2B52-4815-BFD1-65ABE99BC4DE}" destId="{6B342865-62E7-4B0E-8363-C5539F845922}" srcOrd="0" destOrd="0" presId="urn:microsoft.com/office/officeart/2005/8/layout/hierarchy2"/>
    <dgm:cxn modelId="{F12AC5FF-5B41-4433-9CB3-3B1848835D06}" srcId="{1E3EE14A-F8D2-4A78-BE44-86776E5B48EB}" destId="{AF560701-725B-440E-9F22-C6224FEE7575}" srcOrd="4" destOrd="0" parTransId="{72E209FB-2B52-4815-BFD1-65ABE99BC4DE}" sibTransId="{0471D796-690A-46CA-91F8-3A0247E6FD55}"/>
    <dgm:cxn modelId="{A20AFB19-3F2C-4C4E-AD7E-FD241BFB1B64}" type="presOf" srcId="{1E3EE14A-F8D2-4A78-BE44-86776E5B48EB}" destId="{7D33D31D-456D-422D-BFDB-68708FDADA60}" srcOrd="0" destOrd="0" presId="urn:microsoft.com/office/officeart/2005/8/layout/hierarchy2"/>
    <dgm:cxn modelId="{510C06C2-A49F-4227-AC27-D9091ABC2FEE}" srcId="{1E3EE14A-F8D2-4A78-BE44-86776E5B48EB}" destId="{86C86DB7-9EC4-489B-8792-4841AA043DC2}" srcOrd="2" destOrd="0" parTransId="{A9669F1B-B910-4ED1-9ABC-BCF5764788A3}" sibTransId="{B2A36159-3E66-4F17-BED7-497E8EF0C01B}"/>
    <dgm:cxn modelId="{5A9A4818-2C75-40CF-8A5C-B997D411E775}" srcId="{1E3EE14A-F8D2-4A78-BE44-86776E5B48EB}" destId="{E0C0F123-C22E-496E-B8D6-A10DC00DB63D}" srcOrd="5" destOrd="0" parTransId="{0A9E1AB8-0AFE-4B82-870B-0CD9F41D0910}" sibTransId="{BD5BEFDC-0ADD-43C9-AA47-6DDAB4FAEEB1}"/>
    <dgm:cxn modelId="{24102B61-F6F4-4869-ADC8-89E1F8DC1A61}" type="presOf" srcId="{AF560701-725B-440E-9F22-C6224FEE7575}" destId="{DA60C547-BF7A-4337-9443-023899083A6B}" srcOrd="0" destOrd="0" presId="urn:microsoft.com/office/officeart/2005/8/layout/hierarchy2"/>
    <dgm:cxn modelId="{41778898-5FC7-4006-B32F-986116A1A6D7}" srcId="{1E3EE14A-F8D2-4A78-BE44-86776E5B48EB}" destId="{17AFF30E-8D5B-48B0-AB32-6C4A6DDD39AB}" srcOrd="3" destOrd="0" parTransId="{D2592E61-82D4-4E00-960A-8208249F127D}" sibTransId="{96B020BE-CC6C-46FD-BA25-AB34E0EFD3C6}"/>
    <dgm:cxn modelId="{C0DA7A41-E29C-4248-AD38-71869FF1CBE0}" type="presOf" srcId="{A9669F1B-B910-4ED1-9ABC-BCF5764788A3}" destId="{EC1878DE-77AF-4716-86A6-ECCA7E05BABA}" srcOrd="0" destOrd="0" presId="urn:microsoft.com/office/officeart/2005/8/layout/hierarchy2"/>
    <dgm:cxn modelId="{A3743D72-83A7-4DB3-97CC-CCE4C96F07BD}" type="presOf" srcId="{25910C13-D4B0-4191-92CB-5338666D7E24}" destId="{BBF80758-B763-458E-8F63-DED4DDE2AC31}" srcOrd="0" destOrd="0" presId="urn:microsoft.com/office/officeart/2005/8/layout/hierarchy2"/>
    <dgm:cxn modelId="{0F7D63B0-EB11-4D44-93DB-6C20118D535B}" type="presOf" srcId="{4E6303FD-5BD4-4C87-8313-9286B77FE157}" destId="{FADCEA45-732D-4AE7-A9F3-86C7FC5D4944}" srcOrd="1" destOrd="0" presId="urn:microsoft.com/office/officeart/2005/8/layout/hierarchy2"/>
    <dgm:cxn modelId="{5698DE75-C56C-4B8F-91B2-ABC247EA0D9A}" type="presOf" srcId="{E0C0F123-C22E-496E-B8D6-A10DC00DB63D}" destId="{338B8B62-C934-4833-9E07-2483B0B44F84}" srcOrd="0" destOrd="0" presId="urn:microsoft.com/office/officeart/2005/8/layout/hierarchy2"/>
    <dgm:cxn modelId="{F1F2C530-912A-4DAB-A39A-F134A69F8404}" type="presOf" srcId="{D2592E61-82D4-4E00-960A-8208249F127D}" destId="{FB92D6BD-847D-4E03-A733-096C6C72B1DC}" srcOrd="0" destOrd="0" presId="urn:microsoft.com/office/officeart/2005/8/layout/hierarchy2"/>
    <dgm:cxn modelId="{D36A16A9-EBF5-4970-B0B7-38F626485F18}" type="presOf" srcId="{87342B4B-3B94-499B-B2B3-DB2738627A9C}" destId="{05EEC7EE-9D97-45CF-A387-F9B8C4463BE5}" srcOrd="1" destOrd="0" presId="urn:microsoft.com/office/officeart/2005/8/layout/hierarchy2"/>
    <dgm:cxn modelId="{028117D5-81FD-432B-9717-68D279276FF1}" type="presOf" srcId="{87342B4B-3B94-499B-B2B3-DB2738627A9C}" destId="{7D477798-FA45-4ED7-97AC-32DAFFDD41FF}" srcOrd="0" destOrd="0" presId="urn:microsoft.com/office/officeart/2005/8/layout/hierarchy2"/>
    <dgm:cxn modelId="{16BEA1D8-028E-4ACE-B9FB-B39108481E31}" srcId="{7A1FC9CC-813C-4346-B69D-50FEA24EED62}" destId="{1E3EE14A-F8D2-4A78-BE44-86776E5B48EB}" srcOrd="0" destOrd="0" parTransId="{B27DC23F-6DE4-450F-AF56-D14B76309C08}" sibTransId="{2AC1D5AA-825A-4AC5-B41F-848C9EE7ABA7}"/>
    <dgm:cxn modelId="{AE4C7AF5-5AD7-4F82-B35B-9581E7F885CA}" type="presOf" srcId="{029CB82A-5A60-4E6B-8CE3-36C058D5BB5E}" destId="{0831D7F1-4CA0-4779-9971-C75B8942A254}" srcOrd="0" destOrd="0" presId="urn:microsoft.com/office/officeart/2005/8/layout/hierarchy2"/>
    <dgm:cxn modelId="{14C45708-CB1C-415C-9BF7-142289687BCA}" type="presOf" srcId="{0E99B8C3-73FE-4344-9815-7DFA14DE3ED2}" destId="{8C9CBA7F-5212-4AC9-AD18-9731CEDBFD06}" srcOrd="0" destOrd="0" presId="urn:microsoft.com/office/officeart/2005/8/layout/hierarchy2"/>
    <dgm:cxn modelId="{8666BD5A-FE12-43BB-BFBC-BF188E0A647F}" type="presOf" srcId="{A4C4C660-E539-49A8-8969-880E4648AD4C}" destId="{9169ABBB-0DCA-46CB-ACD0-03821C5F77C9}" srcOrd="0" destOrd="0" presId="urn:microsoft.com/office/officeart/2005/8/layout/hierarchy2"/>
    <dgm:cxn modelId="{137AB67F-B3A0-478A-8D21-C4B70B8423DC}" srcId="{1E3EE14A-F8D2-4A78-BE44-86776E5B48EB}" destId="{A4C4C660-E539-49A8-8969-880E4648AD4C}" srcOrd="6" destOrd="0" parTransId="{87342B4B-3B94-499B-B2B3-DB2738627A9C}" sibTransId="{1CD58617-EB96-4ACC-9771-2C1535F228B4}"/>
    <dgm:cxn modelId="{7D2BCC93-96CF-4D08-A1CE-4B7C8EEB7879}" type="presOf" srcId="{4E6303FD-5BD4-4C87-8313-9286B77FE157}" destId="{E33217E3-9EBB-49E6-AFEA-8DAE6A54D019}" srcOrd="0" destOrd="0" presId="urn:microsoft.com/office/officeart/2005/8/layout/hierarchy2"/>
    <dgm:cxn modelId="{A30BFDE2-8654-45D5-A8E7-7998E3C2FF6C}" type="presOf" srcId="{7A1FC9CC-813C-4346-B69D-50FEA24EED62}" destId="{B87596C3-1969-49B8-A65E-96F6FF49D56D}" srcOrd="0" destOrd="0" presId="urn:microsoft.com/office/officeart/2005/8/layout/hierarchy2"/>
    <dgm:cxn modelId="{F4C0569F-5AF4-4DDD-B5E9-50A16BE50BE7}" type="presOf" srcId="{72E209FB-2B52-4815-BFD1-65ABE99BC4DE}" destId="{F8D00A15-18F6-47DE-B398-A869DB6FDCCC}" srcOrd="1" destOrd="0" presId="urn:microsoft.com/office/officeart/2005/8/layout/hierarchy2"/>
    <dgm:cxn modelId="{E206CABB-46F8-4353-BE63-4DE1CBCDAB04}" type="presOf" srcId="{17AFF30E-8D5B-48B0-AB32-6C4A6DDD39AB}" destId="{72391D0D-C21E-49D3-A330-E9407FC7AAF2}" srcOrd="0" destOrd="0" presId="urn:microsoft.com/office/officeart/2005/8/layout/hierarchy2"/>
    <dgm:cxn modelId="{BEF09E77-6D74-481A-A53D-26BF5ABA5405}" type="presOf" srcId="{A9669F1B-B910-4ED1-9ABC-BCF5764788A3}" destId="{182FA058-8A12-4B36-BC8C-19BC68A37C62}" srcOrd="1" destOrd="0" presId="urn:microsoft.com/office/officeart/2005/8/layout/hierarchy2"/>
    <dgm:cxn modelId="{550C0FF2-8EEF-4AB1-9E77-FA9E510BBC14}" type="presOf" srcId="{1D1066EA-5673-4F13-9FA3-0B474ACB37AE}" destId="{E08F3CFA-87F8-458E-B0AE-47092318A414}" srcOrd="0" destOrd="0" presId="urn:microsoft.com/office/officeart/2005/8/layout/hierarchy2"/>
    <dgm:cxn modelId="{4FAB212E-A4A0-4D86-85B1-85869A681FB7}" type="presOf" srcId="{0A9E1AB8-0AFE-4B82-870B-0CD9F41D0910}" destId="{094A7400-166B-4436-8808-EE4CB78EA1DA}" srcOrd="1" destOrd="0" presId="urn:microsoft.com/office/officeart/2005/8/layout/hierarchy2"/>
    <dgm:cxn modelId="{9843E281-1A3A-41E2-B58F-BF7D533323AF}" srcId="{1E3EE14A-F8D2-4A78-BE44-86776E5B48EB}" destId="{1D1066EA-5673-4F13-9FA3-0B474ACB37AE}" srcOrd="0" destOrd="0" parTransId="{14E43B36-BBB9-46BF-99A3-189B18B0BF8A}" sibTransId="{D74CECDF-4EF9-4023-AF49-909537A2FFEB}"/>
    <dgm:cxn modelId="{5B0E26CA-3184-4D95-83E4-6010C04F0549}" type="presParOf" srcId="{B87596C3-1969-49B8-A65E-96F6FF49D56D}" destId="{1CCFD87C-5354-4CCD-BA3C-ABC0A645D177}" srcOrd="0" destOrd="0" presId="urn:microsoft.com/office/officeart/2005/8/layout/hierarchy2"/>
    <dgm:cxn modelId="{C527D823-219E-4DBF-998D-784DC106C330}" type="presParOf" srcId="{1CCFD87C-5354-4CCD-BA3C-ABC0A645D177}" destId="{7D33D31D-456D-422D-BFDB-68708FDADA60}" srcOrd="0" destOrd="0" presId="urn:microsoft.com/office/officeart/2005/8/layout/hierarchy2"/>
    <dgm:cxn modelId="{C0AE92C3-5D54-401D-8D5D-F2AD231B4D5E}" type="presParOf" srcId="{1CCFD87C-5354-4CCD-BA3C-ABC0A645D177}" destId="{249E8546-BB23-4D17-8EFD-435E38B9CC21}" srcOrd="1" destOrd="0" presId="urn:microsoft.com/office/officeart/2005/8/layout/hierarchy2"/>
    <dgm:cxn modelId="{15317FD9-F472-45F8-B4C2-47674931A8BF}" type="presParOf" srcId="{249E8546-BB23-4D17-8EFD-435E38B9CC21}" destId="{14C52693-BAFC-4206-915A-CBB363B92808}" srcOrd="0" destOrd="0" presId="urn:microsoft.com/office/officeart/2005/8/layout/hierarchy2"/>
    <dgm:cxn modelId="{7DAB1AE7-B2E4-48C4-B2D4-3CC117299F5A}" type="presParOf" srcId="{14C52693-BAFC-4206-915A-CBB363B92808}" destId="{6867390E-6003-4204-8F07-C9FC281B91E1}" srcOrd="0" destOrd="0" presId="urn:microsoft.com/office/officeart/2005/8/layout/hierarchy2"/>
    <dgm:cxn modelId="{F13FC7F1-CBF6-4508-889C-0438F80541B1}" type="presParOf" srcId="{249E8546-BB23-4D17-8EFD-435E38B9CC21}" destId="{A47386FD-481D-4D1C-AB26-79FBE0AE098E}" srcOrd="1" destOrd="0" presId="urn:microsoft.com/office/officeart/2005/8/layout/hierarchy2"/>
    <dgm:cxn modelId="{5113D70A-744C-4DE6-BEDA-132677D1F88A}" type="presParOf" srcId="{A47386FD-481D-4D1C-AB26-79FBE0AE098E}" destId="{E08F3CFA-87F8-458E-B0AE-47092318A414}" srcOrd="0" destOrd="0" presId="urn:microsoft.com/office/officeart/2005/8/layout/hierarchy2"/>
    <dgm:cxn modelId="{EE19A85E-395F-44D2-B3C3-0AE3FFD0E64B}" type="presParOf" srcId="{A47386FD-481D-4D1C-AB26-79FBE0AE098E}" destId="{F491345D-C29B-4E41-9317-E5989167BCFE}" srcOrd="1" destOrd="0" presId="urn:microsoft.com/office/officeart/2005/8/layout/hierarchy2"/>
    <dgm:cxn modelId="{F38A7D21-CE6C-4927-8820-35DCD91256EA}" type="presParOf" srcId="{249E8546-BB23-4D17-8EFD-435E38B9CC21}" destId="{0831D7F1-4CA0-4779-9971-C75B8942A254}" srcOrd="2" destOrd="0" presId="urn:microsoft.com/office/officeart/2005/8/layout/hierarchy2"/>
    <dgm:cxn modelId="{C676BF35-1C39-4B17-BBF2-07E9013BBDC5}" type="presParOf" srcId="{0831D7F1-4CA0-4779-9971-C75B8942A254}" destId="{C06EC77E-070F-42EE-928C-E31E03924FCE}" srcOrd="0" destOrd="0" presId="urn:microsoft.com/office/officeart/2005/8/layout/hierarchy2"/>
    <dgm:cxn modelId="{75C6BE1E-358A-4BD7-BA56-E7C4D99B29EF}" type="presParOf" srcId="{249E8546-BB23-4D17-8EFD-435E38B9CC21}" destId="{43EFEE94-0124-41E8-A00A-0839DA2AC684}" srcOrd="3" destOrd="0" presId="urn:microsoft.com/office/officeart/2005/8/layout/hierarchy2"/>
    <dgm:cxn modelId="{6E68028D-9506-40AD-BBAC-8CBB7374BA3B}" type="presParOf" srcId="{43EFEE94-0124-41E8-A00A-0839DA2AC684}" destId="{8C9CBA7F-5212-4AC9-AD18-9731CEDBFD06}" srcOrd="0" destOrd="0" presId="urn:microsoft.com/office/officeart/2005/8/layout/hierarchy2"/>
    <dgm:cxn modelId="{397EE1D4-DE71-4522-A695-3738CA1F74C1}" type="presParOf" srcId="{43EFEE94-0124-41E8-A00A-0839DA2AC684}" destId="{4219625F-EDEA-4B02-8897-E7A7655BE202}" srcOrd="1" destOrd="0" presId="urn:microsoft.com/office/officeart/2005/8/layout/hierarchy2"/>
    <dgm:cxn modelId="{819F55C6-B9C3-4872-8276-E891018F7556}" type="presParOf" srcId="{249E8546-BB23-4D17-8EFD-435E38B9CC21}" destId="{EC1878DE-77AF-4716-86A6-ECCA7E05BABA}" srcOrd="4" destOrd="0" presId="urn:microsoft.com/office/officeart/2005/8/layout/hierarchy2"/>
    <dgm:cxn modelId="{C405487A-33D9-4E0A-959C-4E4B5EF25158}" type="presParOf" srcId="{EC1878DE-77AF-4716-86A6-ECCA7E05BABA}" destId="{182FA058-8A12-4B36-BC8C-19BC68A37C62}" srcOrd="0" destOrd="0" presId="urn:microsoft.com/office/officeart/2005/8/layout/hierarchy2"/>
    <dgm:cxn modelId="{E03B86D6-1FDA-4102-A692-2F81A5096223}" type="presParOf" srcId="{249E8546-BB23-4D17-8EFD-435E38B9CC21}" destId="{09E5CAB0-86B9-44F8-8ACC-C469FDE5F5CD}" srcOrd="5" destOrd="0" presId="urn:microsoft.com/office/officeart/2005/8/layout/hierarchy2"/>
    <dgm:cxn modelId="{B5DF1AF2-91F4-4B54-8CCF-FF88A3B1CD12}" type="presParOf" srcId="{09E5CAB0-86B9-44F8-8ACC-C469FDE5F5CD}" destId="{02038789-5B11-4528-9C3E-C4E63EB68F92}" srcOrd="0" destOrd="0" presId="urn:microsoft.com/office/officeart/2005/8/layout/hierarchy2"/>
    <dgm:cxn modelId="{D5E6D64B-D765-4F59-B1A2-65B60CCFFEB6}" type="presParOf" srcId="{09E5CAB0-86B9-44F8-8ACC-C469FDE5F5CD}" destId="{75FED19E-3E32-43BE-AE0B-F76C795D7FA8}" srcOrd="1" destOrd="0" presId="urn:microsoft.com/office/officeart/2005/8/layout/hierarchy2"/>
    <dgm:cxn modelId="{FF8653CD-C897-45AE-A376-B2E644495CA5}" type="presParOf" srcId="{249E8546-BB23-4D17-8EFD-435E38B9CC21}" destId="{FB92D6BD-847D-4E03-A733-096C6C72B1DC}" srcOrd="6" destOrd="0" presId="urn:microsoft.com/office/officeart/2005/8/layout/hierarchy2"/>
    <dgm:cxn modelId="{D941A79E-8A2E-473C-B0D4-877B9B6C5C96}" type="presParOf" srcId="{FB92D6BD-847D-4E03-A733-096C6C72B1DC}" destId="{1D54DC3E-E7E2-4DA8-B133-5E9E812A9AB6}" srcOrd="0" destOrd="0" presId="urn:microsoft.com/office/officeart/2005/8/layout/hierarchy2"/>
    <dgm:cxn modelId="{DFD39152-270F-4780-BF34-501D28A8A330}" type="presParOf" srcId="{249E8546-BB23-4D17-8EFD-435E38B9CC21}" destId="{81175082-C970-4595-9DF8-F976C614E7E6}" srcOrd="7" destOrd="0" presId="urn:microsoft.com/office/officeart/2005/8/layout/hierarchy2"/>
    <dgm:cxn modelId="{D3C2AE0E-3BF3-4EAD-86AD-68EEA7B1CAC9}" type="presParOf" srcId="{81175082-C970-4595-9DF8-F976C614E7E6}" destId="{72391D0D-C21E-49D3-A330-E9407FC7AAF2}" srcOrd="0" destOrd="0" presId="urn:microsoft.com/office/officeart/2005/8/layout/hierarchy2"/>
    <dgm:cxn modelId="{A79BF3F1-1548-4B59-9BC6-B78ADDF01157}" type="presParOf" srcId="{81175082-C970-4595-9DF8-F976C614E7E6}" destId="{7027CD9F-65E6-4EDD-955B-894928BE427C}" srcOrd="1" destOrd="0" presId="urn:microsoft.com/office/officeart/2005/8/layout/hierarchy2"/>
    <dgm:cxn modelId="{277EE30D-45B9-4583-ABBE-28C9CBF8F63E}" type="presParOf" srcId="{249E8546-BB23-4D17-8EFD-435E38B9CC21}" destId="{6B342865-62E7-4B0E-8363-C5539F845922}" srcOrd="8" destOrd="0" presId="urn:microsoft.com/office/officeart/2005/8/layout/hierarchy2"/>
    <dgm:cxn modelId="{09851358-3B6C-42BA-9AF1-D17FD4089556}" type="presParOf" srcId="{6B342865-62E7-4B0E-8363-C5539F845922}" destId="{F8D00A15-18F6-47DE-B398-A869DB6FDCCC}" srcOrd="0" destOrd="0" presId="urn:microsoft.com/office/officeart/2005/8/layout/hierarchy2"/>
    <dgm:cxn modelId="{360DD3A8-0461-4AF2-A8F0-54166437621C}" type="presParOf" srcId="{249E8546-BB23-4D17-8EFD-435E38B9CC21}" destId="{D7DAD6AE-7888-4016-B619-FABAB9F1C296}" srcOrd="9" destOrd="0" presId="urn:microsoft.com/office/officeart/2005/8/layout/hierarchy2"/>
    <dgm:cxn modelId="{99F75101-2FE6-4314-BEF4-76DCB392DDA5}" type="presParOf" srcId="{D7DAD6AE-7888-4016-B619-FABAB9F1C296}" destId="{DA60C547-BF7A-4337-9443-023899083A6B}" srcOrd="0" destOrd="0" presId="urn:microsoft.com/office/officeart/2005/8/layout/hierarchy2"/>
    <dgm:cxn modelId="{49A1CB30-E3E5-4B1C-8A04-2F3421F7A5A9}" type="presParOf" srcId="{D7DAD6AE-7888-4016-B619-FABAB9F1C296}" destId="{6CF69E71-DF7D-4CFD-89A1-7EC67F589D3B}" srcOrd="1" destOrd="0" presId="urn:microsoft.com/office/officeart/2005/8/layout/hierarchy2"/>
    <dgm:cxn modelId="{EA90AF64-82AB-484D-A389-130B071E4B93}" type="presParOf" srcId="{249E8546-BB23-4D17-8EFD-435E38B9CC21}" destId="{1AF0746C-97E3-4C69-8539-B8A743F34FEB}" srcOrd="10" destOrd="0" presId="urn:microsoft.com/office/officeart/2005/8/layout/hierarchy2"/>
    <dgm:cxn modelId="{836BE83C-EFCD-4007-82D8-AEE363D311AB}" type="presParOf" srcId="{1AF0746C-97E3-4C69-8539-B8A743F34FEB}" destId="{094A7400-166B-4436-8808-EE4CB78EA1DA}" srcOrd="0" destOrd="0" presId="urn:microsoft.com/office/officeart/2005/8/layout/hierarchy2"/>
    <dgm:cxn modelId="{A002D457-6440-4B69-AEC9-015FBFC1499D}" type="presParOf" srcId="{249E8546-BB23-4D17-8EFD-435E38B9CC21}" destId="{0145E0C4-2B9F-4F80-9405-7A37C1D534A7}" srcOrd="11" destOrd="0" presId="urn:microsoft.com/office/officeart/2005/8/layout/hierarchy2"/>
    <dgm:cxn modelId="{675A4BDB-AD28-49E6-85B8-F284FB9BF934}" type="presParOf" srcId="{0145E0C4-2B9F-4F80-9405-7A37C1D534A7}" destId="{338B8B62-C934-4833-9E07-2483B0B44F84}" srcOrd="0" destOrd="0" presId="urn:microsoft.com/office/officeart/2005/8/layout/hierarchy2"/>
    <dgm:cxn modelId="{861165C3-9311-49CF-A55D-70CE3A0625E0}" type="presParOf" srcId="{0145E0C4-2B9F-4F80-9405-7A37C1D534A7}" destId="{BCCF470F-76E2-46B9-BB05-47161444B538}" srcOrd="1" destOrd="0" presId="urn:microsoft.com/office/officeart/2005/8/layout/hierarchy2"/>
    <dgm:cxn modelId="{6832A826-395F-482C-8B13-315976D81ACB}" type="presParOf" srcId="{249E8546-BB23-4D17-8EFD-435E38B9CC21}" destId="{7D477798-FA45-4ED7-97AC-32DAFFDD41FF}" srcOrd="12" destOrd="0" presId="urn:microsoft.com/office/officeart/2005/8/layout/hierarchy2"/>
    <dgm:cxn modelId="{33313C41-949C-49EA-B1D2-30B662D7A4DE}" type="presParOf" srcId="{7D477798-FA45-4ED7-97AC-32DAFFDD41FF}" destId="{05EEC7EE-9D97-45CF-A387-F9B8C4463BE5}" srcOrd="0" destOrd="0" presId="urn:microsoft.com/office/officeart/2005/8/layout/hierarchy2"/>
    <dgm:cxn modelId="{914569BF-3351-477C-AAD4-6F2187361C79}" type="presParOf" srcId="{249E8546-BB23-4D17-8EFD-435E38B9CC21}" destId="{54E4ADD3-F0B0-428F-AE17-9B686A0BADC1}" srcOrd="13" destOrd="0" presId="urn:microsoft.com/office/officeart/2005/8/layout/hierarchy2"/>
    <dgm:cxn modelId="{8BBD5E7A-580A-4706-A8BF-2EEF38BA7F7B}" type="presParOf" srcId="{54E4ADD3-F0B0-428F-AE17-9B686A0BADC1}" destId="{9169ABBB-0DCA-46CB-ACD0-03821C5F77C9}" srcOrd="0" destOrd="0" presId="urn:microsoft.com/office/officeart/2005/8/layout/hierarchy2"/>
    <dgm:cxn modelId="{83426AA1-D596-48DB-B067-E238A4127643}" type="presParOf" srcId="{54E4ADD3-F0B0-428F-AE17-9B686A0BADC1}" destId="{9CF97A97-3F8B-4C90-8891-1A1172FE8E55}" srcOrd="1" destOrd="0" presId="urn:microsoft.com/office/officeart/2005/8/layout/hierarchy2"/>
    <dgm:cxn modelId="{821BF645-8337-4EEC-A8CD-0135D8FD6AC3}" type="presParOf" srcId="{249E8546-BB23-4D17-8EFD-435E38B9CC21}" destId="{E33217E3-9EBB-49E6-AFEA-8DAE6A54D019}" srcOrd="14" destOrd="0" presId="urn:microsoft.com/office/officeart/2005/8/layout/hierarchy2"/>
    <dgm:cxn modelId="{3FE279C1-1410-4400-96E9-BB8255579B32}" type="presParOf" srcId="{E33217E3-9EBB-49E6-AFEA-8DAE6A54D019}" destId="{FADCEA45-732D-4AE7-A9F3-86C7FC5D4944}" srcOrd="0" destOrd="0" presId="urn:microsoft.com/office/officeart/2005/8/layout/hierarchy2"/>
    <dgm:cxn modelId="{1EACD8CA-197C-4C34-9CFF-5FD8079F4FFE}" type="presParOf" srcId="{249E8546-BB23-4D17-8EFD-435E38B9CC21}" destId="{26276C39-4E60-4B2A-87DB-DA2449896285}" srcOrd="15" destOrd="0" presId="urn:microsoft.com/office/officeart/2005/8/layout/hierarchy2"/>
    <dgm:cxn modelId="{455311D6-66F3-4CF7-A9A8-F350D6807D7A}" type="presParOf" srcId="{26276C39-4E60-4B2A-87DB-DA2449896285}" destId="{BBF80758-B763-458E-8F63-DED4DDE2AC31}" srcOrd="0" destOrd="0" presId="urn:microsoft.com/office/officeart/2005/8/layout/hierarchy2"/>
    <dgm:cxn modelId="{4F36460A-78E5-4EA0-9843-28C499D6630C}" type="presParOf" srcId="{26276C39-4E60-4B2A-87DB-DA2449896285}" destId="{84E9735E-15B0-43DD-AC7B-D63DA18C893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427FF-78AD-4A5C-A143-E0ADD18B76A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DB708-7AF8-4CC6-A5B2-800F56BA8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47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408AD-BA1C-6048-990F-4B05F08D39D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D363B-7C77-DE48-8232-CBCF7DF3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9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01org/mkl-dnn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01org/clDN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889956-7041-41AC-97B5-8DE670E7B5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025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D363B-7C77-DE48-8232-CBCF7DF30D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91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D363B-7C77-DE48-8232-CBCF7DF30D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14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889956-7041-41AC-97B5-8DE670E7B5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755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like to call this as “AI developer kit redefined!”. Imagine a deep learning engine inference engine on a USB stick.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don't need any additional heat sink,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cooling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fans, no cables, no additional power supply. All you need is just the NCS, and any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 that’s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 Linux based operating system.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developer kit that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doesn’t require a large desk space to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up. As developer evangelist for NCS, I travel quite a bit, so form-factor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uper important.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 I have those dead times waiting for my flights all I have do is just take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Movidius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NCS out of my bag, plug it into my laptop, which I'm already carrying and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am ready to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writing applications or start profiling my networks. Any place any time. So I love the way this part has turned out and I hope you will like it when you get your hands on it as well.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developer kit 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compelte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without a set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software tools, so we created the NC SDK…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A021D-64AA-4788-95A6-EFEE2B67BC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8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D363B-7C77-DE48-8232-CBCF7DF30D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66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889956-7041-41AC-97B5-8DE670E7B5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39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D363B-7C77-DE48-8232-CBCF7DF30D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54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B667E1-E601-4AAF-B95C-B25720D70A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863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D363B-7C77-DE48-8232-CBCF7DF30D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96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D363B-7C77-DE48-8232-CBCF7DF30D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84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D363B-7C77-DE48-8232-CBCF7DF30D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056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D363B-7C77-DE48-8232-CBCF7DF30D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48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889956-7041-41AC-97B5-8DE670E7B5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796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</a:t>
            </a:r>
            <a:r>
              <a:rPr lang="en-US" baseline="0" dirty="0"/>
              <a:t> we want to run the right task on the best, most efficient silicon device.</a:t>
            </a:r>
          </a:p>
          <a:p>
            <a:pPr marL="0" indent="0">
              <a:buNone/>
            </a:pPr>
            <a:r>
              <a:rPr lang="en-US" baseline="0" dirty="0"/>
              <a:t>Considering the tight requirements for power and performance, it is obvious that in order to be competitive we must use accelerators.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But what  if my workload consist of many different tasks, some tasks will run better on CPU, Some better on GPU and so on?</a:t>
            </a:r>
          </a:p>
          <a:p>
            <a:pPr marL="0" indent="0">
              <a:buNone/>
            </a:pPr>
            <a:r>
              <a:rPr lang="en-US" baseline="0" dirty="0"/>
              <a:t>Can I run each portion of the code on a different device?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is what we call </a:t>
            </a:r>
            <a:r>
              <a:rPr lang="en-US" dirty="0"/>
              <a:t>Heterogeneous computing,</a:t>
            </a:r>
            <a:r>
              <a:rPr lang="en-US" baseline="0" dirty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Balancing a workload across multiple devices is a tricky task, and need to take into account more than just the compute power of the accelerator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Transferring the data to and back from the accelerator (for example) might kill the benefit of using it at all.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How to know? Usually it’s best to just try, I’ll show an example.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 we need to consider all of these factors and more.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good news is that Intel has a wide range of silicon solutions we can choose from…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 cannot discuss all of</a:t>
            </a:r>
            <a:r>
              <a:rPr lang="en-US" baseline="0" dirty="0"/>
              <a:t> the tradeoffs and the options here, but let me refer you to performance.intel.com XXXXX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722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D363B-7C77-DE48-8232-CBCF7DF30D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82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D363B-7C77-DE48-8232-CBCF7DF30D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34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D363B-7C77-DE48-8232-CBCF7DF30D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1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889956-7041-41AC-97B5-8DE670E7B5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6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D363B-7C77-DE48-8232-CBCF7DF30D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4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4784" marR="0" lvl="0" indent="-30478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Design and Train your network </a:t>
            </a:r>
          </a:p>
          <a:p>
            <a:pPr marL="304784" marR="0" lvl="0" indent="-30478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Convert &amp; Optimize your network</a:t>
            </a:r>
          </a:p>
          <a:p>
            <a:pPr marL="304784" marR="0" lvl="0" indent="-30478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Test and Validate on actual hardware/environment , Get Feedback: </a:t>
            </a:r>
          </a:p>
          <a:p>
            <a:pPr marL="914354" marR="0" lvl="1" indent="-30478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  <a:cs typeface="+mn-cs"/>
                <a:sym typeface="Wingdings" panose="05000000000000000000" pitchFamily="2" charset="2"/>
              </a:rPr>
              <a:t>is accuracy good?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performance good? What is the best batch?</a:t>
            </a:r>
          </a:p>
          <a:p>
            <a:pPr marL="304784" marR="0" lvl="0" indent="-30478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Deploy using your chosen IR model.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D363B-7C77-DE48-8232-CBCF7DF30D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07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Intel Clear"/>
                <a:ea typeface="+mn-ea"/>
                <a:cs typeface="+mn-cs"/>
              </a:rPr>
              <a:t>Heterogeneity - Device affinities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Intel Clear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Intel Clear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Intel Clear"/>
                <a:ea typeface="+mn-ea"/>
                <a:cs typeface="+mn-cs"/>
              </a:rPr>
              <a:t>User can specify (example) "HETERO: FPGA,CPU" to fallback to CPU for layers that FPGA does not support.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Intel Clear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Intel Clear"/>
                <a:ea typeface="+mn-ea"/>
                <a:cs typeface="+mn-cs"/>
              </a:rPr>
              <a:t>This can also be used for CPU+GPU cases when User has custom layers implemented on CPU only and wants to execute rest of topology on GPU without obligation to rewrite the custom layer for GPU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Intel Clear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Intel Clear"/>
                <a:ea typeface="+mn-ea"/>
                <a:cs typeface="+mn-cs"/>
              </a:rPr>
              <a:t>Async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Intel Clear"/>
                <a:ea typeface="+mn-ea"/>
                <a:cs typeface="+mn-cs"/>
              </a:rPr>
              <a:t> 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Intel Clear"/>
                <a:ea typeface="+mn-ea"/>
                <a:cs typeface="+mn-cs"/>
              </a:rPr>
              <a:t> usage improves overall frame-rate of the application, allowing to do other things (like next frame decoding), while accelerator is busy with inference of the current frame.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Intel Clear"/>
              <a:ea typeface="+mn-ea"/>
              <a:cs typeface="+mn-cs"/>
            </a:endParaRPr>
          </a:p>
          <a:p>
            <a:pPr lvl="1"/>
            <a:r>
              <a:rPr lang="en-US" sz="1200" dirty="0"/>
              <a:t>CPU - </a:t>
            </a:r>
            <a:r>
              <a:rPr lang="en-US" sz="1200" b="1" dirty="0"/>
              <a:t>MKLDNN Plugin</a:t>
            </a:r>
            <a:endParaRPr lang="en-US" sz="1200" dirty="0"/>
          </a:p>
          <a:p>
            <a:pPr lvl="2"/>
            <a:r>
              <a:rPr lang="en-US" sz="1050" dirty="0"/>
              <a:t>Supports FP32, INT8 (planned)</a:t>
            </a:r>
          </a:p>
          <a:p>
            <a:pPr lvl="2"/>
            <a:r>
              <a:rPr lang="en-US" sz="1050" dirty="0"/>
              <a:t>Supports Intel® Xeon®/Core®/Atom® platforms (</a:t>
            </a:r>
            <a:r>
              <a:rPr lang="en-US" sz="1050" u="sng" dirty="0">
                <a:hlinkClick r:id="rId3"/>
              </a:rPr>
              <a:t>https://github.com/01org/mkl-dnn</a:t>
            </a:r>
            <a:r>
              <a:rPr lang="en-US" sz="1050" dirty="0"/>
              <a:t> )</a:t>
            </a:r>
          </a:p>
          <a:p>
            <a:pPr lvl="1"/>
            <a:r>
              <a:rPr lang="en-US" sz="1200" dirty="0"/>
              <a:t>GPU – </a:t>
            </a:r>
            <a:r>
              <a:rPr lang="en-US" sz="1200" b="1" dirty="0" err="1"/>
              <a:t>clDNN</a:t>
            </a:r>
            <a:r>
              <a:rPr lang="en-US" sz="1200" b="1" dirty="0"/>
              <a:t> Plugin</a:t>
            </a:r>
          </a:p>
          <a:p>
            <a:pPr lvl="2"/>
            <a:r>
              <a:rPr lang="en-US" sz="1050" dirty="0"/>
              <a:t>Supports FP32 and FP16 (recommended for most topologies)</a:t>
            </a:r>
          </a:p>
          <a:p>
            <a:pPr lvl="2"/>
            <a:r>
              <a:rPr lang="en-US" sz="1050" dirty="0"/>
              <a:t>Supports Gen9 and above graphics architectures (</a:t>
            </a:r>
            <a:r>
              <a:rPr lang="en-US" sz="1050" u="sng" dirty="0">
                <a:hlinkClick r:id="rId4"/>
              </a:rPr>
              <a:t>https://github.com/01org/clDNN</a:t>
            </a:r>
            <a:r>
              <a:rPr lang="en-US" sz="1050" u="sng" dirty="0"/>
              <a:t>)</a:t>
            </a:r>
            <a:endParaRPr lang="en-US" sz="105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718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Radial Gradi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lang="en-US" sz="1600" b="0" i="0" kern="1200" baseline="0" dirty="0" smtClean="0">
                <a:solidFill>
                  <a:srgbClr val="F3D54E"/>
                </a:solidFill>
                <a:latin typeface="Intel Clear"/>
                <a:ea typeface="+mn-ea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605369" y="3306044"/>
            <a:ext cx="10950515" cy="1336387"/>
          </a:xfrm>
        </p:spPr>
        <p:txBody>
          <a:bodyPr lIns="0" rIns="0" anchor="b" anchorCtr="0">
            <a:noAutofit/>
          </a:bodyPr>
          <a:lstStyle>
            <a:lvl1pPr>
              <a:lnSpc>
                <a:spcPts val="5500"/>
              </a:lnSpc>
              <a:spcBef>
                <a:spcPts val="2400"/>
              </a:spcBef>
              <a:defRPr sz="5000" b="0" spc="133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50pt Intel Clear Title</a:t>
            </a:r>
            <a:br>
              <a:rPr lang="en-US" dirty="0"/>
            </a:br>
            <a:r>
              <a:rPr lang="en-US" dirty="0"/>
              <a:t>with Radial Gradient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05369" y="6226559"/>
            <a:ext cx="3946593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09585"/>
            <a:r>
              <a:rPr lang="en-US" sz="2000" dirty="0">
                <a:solidFill>
                  <a:prstClr val="white">
                    <a:alpha val="80000"/>
                  </a:prstClr>
                </a:solidFill>
                <a:cs typeface="Intel Clear"/>
              </a:rPr>
              <a:t>Core and Visual Computing Group</a:t>
            </a:r>
          </a:p>
        </p:txBody>
      </p:sp>
    </p:spTree>
    <p:extLst>
      <p:ext uri="{BB962C8B-B14F-4D97-AF65-F5344CB8AC3E}">
        <p14:creationId xmlns:p14="http://schemas.microsoft.com/office/powerpoint/2010/main" val="367031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8" y="2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1158240"/>
          </a:xfrm>
        </p:spPr>
        <p:txBody>
          <a:bodyPr>
            <a:noAutofit/>
          </a:bodyPr>
          <a:lstStyle>
            <a:lvl1pPr>
              <a:defRPr sz="2800" b="0" i="0" baseline="0"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18908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4294967295"/>
          </p:nvPr>
        </p:nvSpPr>
        <p:spPr>
          <a:xfrm>
            <a:off x="607484" y="4615011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1200"/>
              </a:spcBef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84449" y="3220123"/>
            <a:ext cx="10950515" cy="1336387"/>
          </a:xfrm>
        </p:spPr>
        <p:txBody>
          <a:bodyPr lIns="0" rIns="0"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4000" b="0" spc="133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pc="0" dirty="0"/>
              <a:t>40pt Intel Clear</a:t>
            </a:r>
            <a:br>
              <a:rPr lang="en-US" spc="0" dirty="0"/>
            </a:br>
            <a:r>
              <a:rPr lang="en-US" spc="0" dirty="0"/>
              <a:t>White Section Break</a:t>
            </a:r>
          </a:p>
        </p:txBody>
      </p:sp>
    </p:spTree>
    <p:extLst>
      <p:ext uri="{BB962C8B-B14F-4D97-AF65-F5344CB8AC3E}">
        <p14:creationId xmlns:p14="http://schemas.microsoft.com/office/powerpoint/2010/main" val="53284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4294967295"/>
          </p:nvPr>
        </p:nvSpPr>
        <p:spPr>
          <a:xfrm>
            <a:off x="607484" y="4615011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449" y="3220123"/>
            <a:ext cx="10950515" cy="1336387"/>
          </a:xfrm>
        </p:spPr>
        <p:txBody>
          <a:bodyPr lIns="0" rIns="0"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4000" b="0" spc="133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pc="0" dirty="0"/>
              <a:t>40pt Intel Clear</a:t>
            </a:r>
            <a:br>
              <a:rPr lang="en-US" spc="0" dirty="0"/>
            </a:br>
            <a:r>
              <a:rPr lang="en-US" spc="0" dirty="0"/>
              <a:t>Blue Section Break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05368" y="6518971"/>
            <a:ext cx="237404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09585"/>
            <a:r>
              <a:rPr lang="en-US" sz="1200" dirty="0" smtClean="0">
                <a:solidFill>
                  <a:prstClr val="white"/>
                </a:solidFill>
                <a:cs typeface="Intel Clear"/>
              </a:rPr>
              <a:t>Core and Visual Computing Group</a:t>
            </a:r>
            <a:endParaRPr lang="en-US" sz="1200" dirty="0">
              <a:solidFill>
                <a:prstClr val="white"/>
              </a:solidFill>
              <a:cs typeface="Intel Clear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014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297984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5333" b="0" baseline="0">
                <a:solidFill>
                  <a:schemeClr val="accent2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7484" y="146905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rgbClr val="003C7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3601375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343217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465049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rgbClr val="F3D54E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96195" y="2960992"/>
            <a:ext cx="11595805" cy="1362075"/>
          </a:xfrm>
        </p:spPr>
        <p:txBody>
          <a:bodyPr anchor="b" anchorCtr="0">
            <a:noAutofit/>
          </a:bodyPr>
          <a:lstStyle>
            <a:lvl1pPr algn="l">
              <a:lnSpc>
                <a:spcPts val="7333"/>
              </a:lnSpc>
              <a:spcBef>
                <a:spcPts val="3200"/>
              </a:spcBef>
              <a:defRPr sz="5333" b="0" cap="none" spc="0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40pt Intel Clear Blue Section Break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05368" y="6475939"/>
            <a:ext cx="237404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09585"/>
            <a:r>
              <a:rPr lang="en-US" sz="1200" dirty="0" smtClean="0">
                <a:solidFill>
                  <a:prstClr val="white"/>
                </a:solidFill>
                <a:cs typeface="Intel Clear"/>
              </a:rPr>
              <a:t>Core and Visual Computing Group</a:t>
            </a:r>
            <a:endParaRPr lang="en-US" sz="1200" dirty="0">
              <a:solidFill>
                <a:prstClr val="white"/>
              </a:solidFill>
              <a:cs typeface="Intel Clear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706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063166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14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605369" y="6526687"/>
            <a:ext cx="158376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09585"/>
            <a:r>
              <a:rPr lang="en-US" sz="800" dirty="0" smtClean="0">
                <a:solidFill>
                  <a:prstClr val="white"/>
                </a:solidFill>
                <a:cs typeface="Intel Clear"/>
              </a:rPr>
              <a:t>Core</a:t>
            </a:r>
            <a:r>
              <a:rPr lang="en-US" sz="800" baseline="0" dirty="0" smtClean="0">
                <a:solidFill>
                  <a:prstClr val="white"/>
                </a:solidFill>
                <a:cs typeface="Intel Clear"/>
              </a:rPr>
              <a:t> and Visual Computing</a:t>
            </a:r>
            <a:r>
              <a:rPr lang="en-US" sz="800" dirty="0" smtClean="0">
                <a:solidFill>
                  <a:prstClr val="white"/>
                </a:solidFill>
                <a:cs typeface="Intel Clear"/>
              </a:rPr>
              <a:t> </a:t>
            </a:r>
            <a:r>
              <a:rPr lang="en-US" sz="800" dirty="0">
                <a:solidFill>
                  <a:prstClr val="white"/>
                </a:solidFill>
                <a:cs typeface="Intel Clear"/>
              </a:rPr>
              <a:t>Group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2146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_experience_wht_rgb_3000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43" y="2257769"/>
            <a:ext cx="2780507" cy="281850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05369" y="6526687"/>
            <a:ext cx="158376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09585"/>
            <a:r>
              <a:rPr lang="en-US" sz="800" dirty="0" smtClean="0">
                <a:solidFill>
                  <a:prstClr val="white"/>
                </a:solidFill>
                <a:cs typeface="Intel Clear"/>
              </a:rPr>
              <a:t>Core</a:t>
            </a:r>
            <a:r>
              <a:rPr lang="en-US" sz="800" baseline="0" dirty="0" smtClean="0">
                <a:solidFill>
                  <a:prstClr val="white"/>
                </a:solidFill>
                <a:cs typeface="Intel Clear"/>
              </a:rPr>
              <a:t> and Visual Computing Grou</a:t>
            </a:r>
            <a:r>
              <a:rPr lang="en-US" sz="800" dirty="0" smtClean="0">
                <a:solidFill>
                  <a:prstClr val="white"/>
                </a:solidFill>
                <a:cs typeface="Intel Clear"/>
              </a:rPr>
              <a:t>p</a:t>
            </a:r>
            <a:endParaRPr lang="en-US" sz="800" dirty="0">
              <a:solidFill>
                <a:prstClr val="white"/>
              </a:solidFill>
              <a:cs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97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Radial Gradi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_experience_hrz_wht_rgb_1500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58" y="518971"/>
            <a:ext cx="2829021" cy="1183045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1200"/>
              </a:spcBef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84449" y="3320957"/>
            <a:ext cx="10950515" cy="1336387"/>
          </a:xfrm>
        </p:spPr>
        <p:txBody>
          <a:bodyPr lIns="0" rIns="0" anchor="b" anchorCtr="0">
            <a:noAutofit/>
          </a:bodyPr>
          <a:lstStyle>
            <a:lvl1pPr>
              <a:lnSpc>
                <a:spcPts val="5500"/>
              </a:lnSpc>
              <a:spcBef>
                <a:spcPts val="2400"/>
              </a:spcBef>
              <a:defRPr sz="5000" b="0" spc="133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50pt Intel Clear Title</a:t>
            </a:r>
            <a:br>
              <a:rPr lang="en-US" dirty="0"/>
            </a:br>
            <a:r>
              <a:rPr lang="en-US" dirty="0"/>
              <a:t>with Radial Gradient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605369" y="6226559"/>
            <a:ext cx="3946593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09585"/>
            <a:r>
              <a:rPr lang="en-US" sz="2000" dirty="0">
                <a:solidFill>
                  <a:prstClr val="white">
                    <a:alpha val="80000"/>
                  </a:prstClr>
                </a:solidFill>
                <a:cs typeface="Intel Clear"/>
              </a:rPr>
              <a:t>Core and Visual Computing Group</a:t>
            </a:r>
          </a:p>
        </p:txBody>
      </p:sp>
    </p:spTree>
    <p:extLst>
      <p:ext uri="{BB962C8B-B14F-4D97-AF65-F5344CB8AC3E}">
        <p14:creationId xmlns:p14="http://schemas.microsoft.com/office/powerpoint/2010/main" val="92250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84449" y="3372523"/>
            <a:ext cx="10950515" cy="1336387"/>
          </a:xfrm>
        </p:spPr>
        <p:txBody>
          <a:bodyPr lIns="0" rIns="0" anchor="b" anchorCtr="0">
            <a:noAutofit/>
          </a:bodyPr>
          <a:lstStyle>
            <a:lvl1pPr>
              <a:lnSpc>
                <a:spcPts val="7333"/>
              </a:lnSpc>
              <a:spcBef>
                <a:spcPts val="3200"/>
              </a:spcBef>
              <a:defRPr sz="6667" b="0" spc="133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50pt Intel Clear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584449" y="6522745"/>
            <a:ext cx="237404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09585"/>
            <a:r>
              <a:rPr lang="en-US" sz="1200" dirty="0" smtClean="0">
                <a:solidFill>
                  <a:prstClr val="white"/>
                </a:solidFill>
                <a:cs typeface="Intel Clear"/>
              </a:rPr>
              <a:t>Core and Visual Computing Group</a:t>
            </a:r>
            <a:endParaRPr lang="en-US" sz="1200" dirty="0">
              <a:solidFill>
                <a:prstClr val="white"/>
              </a:solidFill>
              <a:cs typeface="Intel Clear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>
            <a:lvl1pPr>
              <a:defRPr sz="800"/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sz="2800"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 sz="1800"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  <a:endParaRPr lang="en-US" dirty="0"/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49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sz="2800"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18" y="125790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endParaRPr lang="en-US" sz="1467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18" y="3791863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endParaRPr lang="en-US" sz="1467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673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sz="2800"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13751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4800" b="1" baseline="0">
                <a:solidFill>
                  <a:schemeClr val="accent2"/>
                </a:solidFill>
                <a:latin typeface="+mn-lt"/>
                <a:cs typeface="Intel Clear Light" panose="020B0404020203020204" pitchFamily="34" charset="0"/>
              </a:defRPr>
            </a:lvl1pPr>
            <a:lvl2pPr marL="556670" indent="-300559">
              <a:buFont typeface="Lucida Grande"/>
              <a:buChar char="−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77" indent="-304792">
              <a:defRPr sz="1600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sz="2800"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17229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7741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345983" y="6634394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endParaRPr lang="en-US" sz="1333" dirty="0">
              <a:solidFill>
                <a:srgbClr val="003C71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74222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116" y="6345936"/>
            <a:ext cx="12192000" cy="512064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7484" y="6518348"/>
            <a:ext cx="237404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09585"/>
            <a:r>
              <a:rPr lang="en-US" sz="1200" dirty="0">
                <a:solidFill>
                  <a:prstClr val="white"/>
                </a:solidFill>
                <a:cs typeface="Intel Clear"/>
              </a:rPr>
              <a:t>Core</a:t>
            </a:r>
            <a:r>
              <a:rPr lang="en-US" sz="1200" baseline="0" dirty="0">
                <a:solidFill>
                  <a:prstClr val="white"/>
                </a:solidFill>
                <a:cs typeface="Intel Clear"/>
              </a:rPr>
              <a:t> and Visual Computing </a:t>
            </a:r>
            <a:r>
              <a:rPr lang="en-US" sz="1200" dirty="0">
                <a:solidFill>
                  <a:prstClr val="white"/>
                </a:solidFill>
                <a:cs typeface="Intel Clear"/>
              </a:rPr>
              <a:t>Group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1624735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8634" y="6425241"/>
            <a:ext cx="557785" cy="3708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pPr defTabSz="609585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85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77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  <p:sldLayoutId id="2147484039" r:id="rId13"/>
    <p:sldLayoutId id="2147484040" r:id="rId14"/>
    <p:sldLayoutId id="2147484041" r:id="rId15"/>
    <p:sldLayoutId id="2147484042" r:id="rId16"/>
    <p:sldLayoutId id="2147484043" r:id="rId17"/>
    <p:sldLayoutId id="2147484044" r:id="rId18"/>
  </p:sldLayoutIdLst>
  <p:hf hdr="0" ftr="0" dt="0"/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rgbClr val="003C71"/>
          </a:solidFill>
          <a:latin typeface="Intel Clear"/>
          <a:ea typeface="Intel Clear Light" panose="020B0404020203020204" pitchFamily="34" charset="0"/>
          <a:cs typeface="Intel Clear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1600" kern="1200" baseline="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Intel Clear" panose="020B0604020203020204" pitchFamily="34" charset="0"/>
        <a:buChar char="–"/>
        <a:defRPr sz="1600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July 2018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4449" y="3340439"/>
            <a:ext cx="10950515" cy="1336387"/>
          </a:xfrm>
        </p:spPr>
        <p:txBody>
          <a:bodyPr/>
          <a:lstStyle/>
          <a:p>
            <a:pPr lvl="0" defTabSz="774538" fontAlgn="base">
              <a:spcAft>
                <a:spcPct val="0"/>
              </a:spcAft>
              <a:defRPr/>
            </a:pPr>
            <a:r>
              <a:rPr lang="en-US" spc="0" dirty="0" smtClean="0">
                <a:solidFill>
                  <a:schemeClr val="bg1">
                    <a:alpha val="90000"/>
                  </a:schemeClr>
                </a:solidFill>
                <a:latin typeface="+mj-lt"/>
                <a:ea typeface="Intel Clear"/>
                <a:cs typeface="Intel Clear Pro" panose="020B0804020202060201" pitchFamily="34" charset="0"/>
              </a:rPr>
              <a:t>OpenVINO Workshop</a:t>
            </a:r>
            <a:endParaRPr lang="en-US" spc="0" dirty="0">
              <a:solidFill>
                <a:schemeClr val="bg1">
                  <a:alpha val="90000"/>
                </a:schemeClr>
              </a:solidFill>
              <a:latin typeface="+mj-lt"/>
              <a:ea typeface="Intel Clear"/>
              <a:cs typeface="Intel Clear Pro" panose="020B080402020206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78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Feature Recognition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90917"/>
            <a:ext cx="6667574" cy="534650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872" y="990917"/>
            <a:ext cx="5545896" cy="3854513"/>
          </a:xfrm>
        </p:spPr>
      </p:pic>
      <p:sp>
        <p:nvSpPr>
          <p:cNvPr id="7" name="Rectangle 6"/>
          <p:cNvSpPr/>
          <p:nvPr/>
        </p:nvSpPr>
        <p:spPr>
          <a:xfrm>
            <a:off x="1555422" y="6032899"/>
            <a:ext cx="9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https://software.intel.com/en-us/OpenVINO-toolkit/documentation/pretrained-models</a:t>
            </a:r>
          </a:p>
        </p:txBody>
      </p:sp>
    </p:spTree>
    <p:extLst>
      <p:ext uri="{BB962C8B-B14F-4D97-AF65-F5344CB8AC3E}">
        <p14:creationId xmlns:p14="http://schemas.microsoft.com/office/powerpoint/2010/main" val="36758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7484" y="226243"/>
            <a:ext cx="10972800" cy="1197204"/>
          </a:xfrm>
        </p:spPr>
        <p:txBody>
          <a:bodyPr/>
          <a:lstStyle/>
          <a:p>
            <a:r>
              <a:rPr lang="en-US" dirty="0"/>
              <a:t>Supported Samples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22" y="784927"/>
            <a:ext cx="7069855" cy="5423451"/>
          </a:xfrm>
        </p:spPr>
      </p:pic>
      <p:sp>
        <p:nvSpPr>
          <p:cNvPr id="6" name="Rectangle 5"/>
          <p:cNvSpPr/>
          <p:nvPr/>
        </p:nvSpPr>
        <p:spPr>
          <a:xfrm>
            <a:off x="1555422" y="6053757"/>
            <a:ext cx="9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https://software.intel.com/en-us/OpenVINO-toolkit/documentation/pretrained-models</a:t>
            </a:r>
          </a:p>
        </p:txBody>
      </p:sp>
    </p:spTree>
    <p:extLst>
      <p:ext uri="{BB962C8B-B14F-4D97-AF65-F5344CB8AC3E}">
        <p14:creationId xmlns:p14="http://schemas.microsoft.com/office/powerpoint/2010/main" val="20939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607484" y="1604434"/>
            <a:ext cx="10970683" cy="36180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4449" y="2253007"/>
            <a:ext cx="10950515" cy="1687397"/>
          </a:xfrm>
        </p:spPr>
        <p:txBody>
          <a:bodyPr/>
          <a:lstStyle/>
          <a:p>
            <a:pPr marL="300559" lvl="1">
              <a:lnSpc>
                <a:spcPct val="125000"/>
              </a:lnSpc>
              <a:spcBef>
                <a:spcPts val="600"/>
              </a:spcBef>
            </a:pPr>
            <a:r>
              <a:rPr lang="en-US" sz="3600" dirty="0" smtClean="0">
                <a:solidFill>
                  <a:schemeClr val="bg1"/>
                </a:solidFill>
              </a:rPr>
              <a:t>Lab1: Basic </a:t>
            </a:r>
            <a:r>
              <a:rPr lang="en-US" altLang="zh-CN" sz="3600" dirty="0" smtClean="0">
                <a:solidFill>
                  <a:schemeClr val="bg1"/>
                </a:solidFill>
              </a:rPr>
              <a:t>Inference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Engine </a:t>
            </a:r>
            <a:r>
              <a:rPr lang="en-US" sz="3600" dirty="0" smtClean="0">
                <a:solidFill>
                  <a:schemeClr val="bg1"/>
                </a:solidFill>
              </a:rPr>
              <a:t>Example</a:t>
            </a:r>
            <a:r>
              <a:rPr lang="en-US" altLang="zh-CN" sz="3600" dirty="0" smtClean="0">
                <a:solidFill>
                  <a:schemeClr val="bg1"/>
                </a:solidFill>
              </a:rPr>
              <a:t>s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0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0B71D05-2E1C-DF45-85D7-D31C8909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707B-D922-47D5-BD24-D96E91B705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4C818B-43B8-C248-AD44-799995D8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Deep Learning Application Deployment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610B2DA-0BA4-EE40-AEC7-017F3660124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Traditional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With </a:t>
            </a:r>
            <a:r>
              <a:rPr lang="en-US" dirty="0">
                <a:solidFill>
                  <a:schemeClr val="accent1"/>
                </a:solidFill>
              </a:rPr>
              <a:t>OpenVINO™ Toolkit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="" xmlns:a16="http://schemas.microsoft.com/office/drawing/2014/main" id="{AD73C417-F39F-E84B-AD24-95262F855062}"/>
              </a:ext>
            </a:extLst>
          </p:cNvPr>
          <p:cNvSpPr/>
          <p:nvPr/>
        </p:nvSpPr>
        <p:spPr>
          <a:xfrm>
            <a:off x="4545157" y="2076834"/>
            <a:ext cx="2839288" cy="800907"/>
          </a:xfrm>
          <a:prstGeom prst="roundRect">
            <a:avLst/>
          </a:prstGeom>
          <a:gradFill flip="none" rotWithShape="1">
            <a:gsLst>
              <a:gs pos="0">
                <a:srgbClr val="005FB2"/>
              </a:gs>
              <a:gs pos="100000">
                <a:srgbClr val="D0E600"/>
              </a:gs>
              <a:gs pos="0">
                <a:srgbClr val="788500"/>
              </a:gs>
            </a:gsLst>
            <a:lin ang="2700000" scaled="1"/>
            <a:tileRect/>
          </a:gradFill>
          <a:ln>
            <a:noFill/>
          </a:ln>
          <a:effectLst>
            <a:glow rad="76200">
              <a:srgbClr val="788200">
                <a:alpha val="4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prstClr val="white"/>
              </a:buClr>
            </a:pPr>
            <a:r>
              <a:rPr lang="en-US" sz="1600" dirty="0">
                <a:solidFill>
                  <a:schemeClr val="tx2"/>
                </a:solidFill>
              </a:rPr>
              <a:t>User Application + Inference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D9DFEEB5-552A-8F43-B825-168779DC66C5}"/>
              </a:ext>
            </a:extLst>
          </p:cNvPr>
          <p:cNvCxnSpPr>
            <a:cxnSpLocks/>
          </p:cNvCxnSpPr>
          <p:nvPr/>
        </p:nvCxnSpPr>
        <p:spPr>
          <a:xfrm>
            <a:off x="3056021" y="2243089"/>
            <a:ext cx="1392880" cy="0"/>
          </a:xfrm>
          <a:prstGeom prst="straightConnector1">
            <a:avLst/>
          </a:prstGeom>
          <a:ln w="9525" cap="rnd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43CE9B3D-3591-A844-995E-90A266DF3749}"/>
              </a:ext>
            </a:extLst>
          </p:cNvPr>
          <p:cNvCxnSpPr>
            <a:cxnSpLocks/>
          </p:cNvCxnSpPr>
          <p:nvPr/>
        </p:nvCxnSpPr>
        <p:spPr>
          <a:xfrm>
            <a:off x="3285119" y="2644871"/>
            <a:ext cx="1163782" cy="0"/>
          </a:xfrm>
          <a:prstGeom prst="straightConnector1">
            <a:avLst/>
          </a:prstGeom>
          <a:ln w="9525" cap="rnd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E7AD5CF-C630-AE4F-AC66-3A28335D56D0}"/>
              </a:ext>
            </a:extLst>
          </p:cNvPr>
          <p:cNvSpPr txBox="1"/>
          <p:nvPr/>
        </p:nvSpPr>
        <p:spPr>
          <a:xfrm>
            <a:off x="942974" y="2058423"/>
            <a:ext cx="229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+mn-lt"/>
              </a:rPr>
              <a:t>Pretrained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5418FD8-5D67-1042-B202-E53E5874046D}"/>
              </a:ext>
            </a:extLst>
          </p:cNvPr>
          <p:cNvSpPr txBox="1"/>
          <p:nvPr/>
        </p:nvSpPr>
        <p:spPr>
          <a:xfrm>
            <a:off x="942975" y="246003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+mn-lt"/>
              </a:rPr>
              <a:t>Video/Image/Speech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="" xmlns:a16="http://schemas.microsoft.com/office/drawing/2014/main" id="{F6D05899-4D4C-BF44-8C61-255963A38DE2}"/>
              </a:ext>
            </a:extLst>
          </p:cNvPr>
          <p:cNvSpPr/>
          <p:nvPr/>
        </p:nvSpPr>
        <p:spPr>
          <a:xfrm>
            <a:off x="6623340" y="4361141"/>
            <a:ext cx="2839288" cy="800907"/>
          </a:xfrm>
          <a:prstGeom prst="roundRect">
            <a:avLst/>
          </a:prstGeom>
          <a:gradFill flip="none" rotWithShape="1">
            <a:gsLst>
              <a:gs pos="0">
                <a:srgbClr val="005FB2"/>
              </a:gs>
              <a:gs pos="100000">
                <a:srgbClr val="D0E600"/>
              </a:gs>
              <a:gs pos="0">
                <a:srgbClr val="788500"/>
              </a:gs>
            </a:gsLst>
            <a:lin ang="2700000" scaled="1"/>
            <a:tileRect/>
          </a:gradFill>
          <a:ln>
            <a:noFill/>
          </a:ln>
          <a:effectLst>
            <a:glow rad="76200">
              <a:srgbClr val="788200">
                <a:alpha val="4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prstClr val="white"/>
              </a:buClr>
            </a:pPr>
            <a:r>
              <a:rPr lang="en-US" sz="1600" dirty="0">
                <a:solidFill>
                  <a:schemeClr val="tx2"/>
                </a:solidFill>
              </a:rPr>
              <a:t>User Application + Inference Engine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891D71A5-18CB-594F-9561-8DBEA915351C}"/>
              </a:ext>
            </a:extLst>
          </p:cNvPr>
          <p:cNvCxnSpPr>
            <a:cxnSpLocks/>
          </p:cNvCxnSpPr>
          <p:nvPr/>
        </p:nvCxnSpPr>
        <p:spPr>
          <a:xfrm>
            <a:off x="3056021" y="4530638"/>
            <a:ext cx="1049236" cy="0"/>
          </a:xfrm>
          <a:prstGeom prst="straightConnector1">
            <a:avLst/>
          </a:prstGeom>
          <a:ln w="9525" cap="rnd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73E41999-D1DB-7E48-B9C8-3B25FB2436D0}"/>
              </a:ext>
            </a:extLst>
          </p:cNvPr>
          <p:cNvCxnSpPr>
            <a:cxnSpLocks/>
          </p:cNvCxnSpPr>
          <p:nvPr/>
        </p:nvCxnSpPr>
        <p:spPr>
          <a:xfrm>
            <a:off x="3285119" y="5017130"/>
            <a:ext cx="3278061" cy="0"/>
          </a:xfrm>
          <a:prstGeom prst="straightConnector1">
            <a:avLst/>
          </a:prstGeom>
          <a:ln w="9525" cap="rnd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6D47FBF-9769-6540-A407-D3199A48FDA4}"/>
              </a:ext>
            </a:extLst>
          </p:cNvPr>
          <p:cNvSpPr txBox="1"/>
          <p:nvPr/>
        </p:nvSpPr>
        <p:spPr>
          <a:xfrm>
            <a:off x="942975" y="4345972"/>
            <a:ext cx="229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+mn-lt"/>
              </a:rPr>
              <a:t>Pretrained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3DABBC2-427D-644D-BC79-9B53666107B5}"/>
              </a:ext>
            </a:extLst>
          </p:cNvPr>
          <p:cNvSpPr txBox="1"/>
          <p:nvPr/>
        </p:nvSpPr>
        <p:spPr>
          <a:xfrm>
            <a:off x="942975" y="483246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+mn-lt"/>
              </a:rPr>
              <a:t>Video/Image/Speech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="" xmlns:a16="http://schemas.microsoft.com/office/drawing/2014/main" id="{B091438A-172D-FB4A-849B-3B9E6FFBA22D}"/>
              </a:ext>
            </a:extLst>
          </p:cNvPr>
          <p:cNvSpPr/>
          <p:nvPr/>
        </p:nvSpPr>
        <p:spPr>
          <a:xfrm>
            <a:off x="4211518" y="4079715"/>
            <a:ext cx="1333195" cy="709240"/>
          </a:xfrm>
          <a:prstGeom prst="roundRect">
            <a:avLst/>
          </a:prstGeom>
          <a:gradFill flip="none" rotWithShape="1">
            <a:gsLst>
              <a:gs pos="0">
                <a:srgbClr val="005FB2"/>
              </a:gs>
              <a:gs pos="100000">
                <a:srgbClr val="FFA800"/>
              </a:gs>
              <a:gs pos="0">
                <a:srgbClr val="A06000"/>
              </a:gs>
            </a:gsLst>
            <a:lin ang="2700000" scaled="1"/>
            <a:tileRect/>
          </a:gradFill>
          <a:ln>
            <a:noFill/>
          </a:ln>
          <a:effectLst>
            <a:glow rad="76200">
              <a:srgbClr val="A06000">
                <a:alpha val="4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prstClr val="white"/>
              </a:buClr>
            </a:pPr>
            <a:r>
              <a:rPr lang="en-US" sz="1600" dirty="0">
                <a:solidFill>
                  <a:schemeClr val="tx2"/>
                </a:solidFill>
              </a:rPr>
              <a:t>Model Optimizer</a:t>
            </a:r>
            <a:endParaRPr lang="en-US" sz="1600" dirty="0">
              <a:solidFill>
                <a:schemeClr val="tx2"/>
              </a:solidFill>
              <a:latin typeface="Intel Clear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C4EE4FFB-65CA-8141-BB04-4C6FB66210EA}"/>
              </a:ext>
            </a:extLst>
          </p:cNvPr>
          <p:cNvCxnSpPr>
            <a:cxnSpLocks/>
          </p:cNvCxnSpPr>
          <p:nvPr/>
        </p:nvCxnSpPr>
        <p:spPr>
          <a:xfrm>
            <a:off x="5512262" y="4530638"/>
            <a:ext cx="1050918" cy="0"/>
          </a:xfrm>
          <a:prstGeom prst="straightConnector1">
            <a:avLst/>
          </a:prstGeom>
          <a:ln w="9525" cap="rnd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5216767-1979-7A4B-AC73-F009A86984F6}"/>
              </a:ext>
            </a:extLst>
          </p:cNvPr>
          <p:cNvSpPr txBox="1"/>
          <p:nvPr/>
        </p:nvSpPr>
        <p:spPr>
          <a:xfrm>
            <a:off x="3824721" y="3605741"/>
            <a:ext cx="229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+mn-lt"/>
              </a:rPr>
              <a:t>One-Time Process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C8D9834-2B16-BD46-BC38-E736E95C331E}"/>
              </a:ext>
            </a:extLst>
          </p:cNvPr>
          <p:cNvSpPr txBox="1"/>
          <p:nvPr/>
        </p:nvSpPr>
        <p:spPr>
          <a:xfrm>
            <a:off x="5572422" y="4127554"/>
            <a:ext cx="1346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+mn-lt"/>
              </a:rPr>
              <a:t>.xml, .bin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="" xmlns:a16="http://schemas.microsoft.com/office/drawing/2014/main" id="{AD73C417-F39F-E84B-AD24-95262F855062}"/>
              </a:ext>
            </a:extLst>
          </p:cNvPr>
          <p:cNvSpPr/>
          <p:nvPr/>
        </p:nvSpPr>
        <p:spPr>
          <a:xfrm>
            <a:off x="4551635" y="2097702"/>
            <a:ext cx="2839288" cy="800907"/>
          </a:xfrm>
          <a:prstGeom prst="roundRect">
            <a:avLst/>
          </a:prstGeom>
          <a:gradFill flip="none" rotWithShape="1">
            <a:gsLst>
              <a:gs pos="0">
                <a:srgbClr val="005FB2"/>
              </a:gs>
              <a:gs pos="100000">
                <a:srgbClr val="D0E600"/>
              </a:gs>
              <a:gs pos="0">
                <a:srgbClr val="788500"/>
              </a:gs>
            </a:gsLst>
            <a:lin ang="2700000" scaled="1"/>
            <a:tileRect/>
          </a:gradFill>
          <a:ln>
            <a:noFill/>
          </a:ln>
          <a:effectLst>
            <a:glow rad="76200">
              <a:srgbClr val="788200">
                <a:alpha val="4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prstClr val="white"/>
              </a:buClr>
            </a:pPr>
            <a:r>
              <a:rPr lang="en-US" sz="1600" dirty="0">
                <a:solidFill>
                  <a:schemeClr val="tx2"/>
                </a:solidFill>
              </a:rPr>
              <a:t>User Application + Inference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="" xmlns:a16="http://schemas.microsoft.com/office/drawing/2014/main" id="{F6D05899-4D4C-BF44-8C61-255963A38DE2}"/>
              </a:ext>
            </a:extLst>
          </p:cNvPr>
          <p:cNvSpPr/>
          <p:nvPr/>
        </p:nvSpPr>
        <p:spPr>
          <a:xfrm>
            <a:off x="6632527" y="4348785"/>
            <a:ext cx="2839288" cy="800907"/>
          </a:xfrm>
          <a:prstGeom prst="roundRect">
            <a:avLst/>
          </a:prstGeom>
          <a:gradFill flip="none" rotWithShape="1">
            <a:gsLst>
              <a:gs pos="0">
                <a:srgbClr val="005FB2"/>
              </a:gs>
              <a:gs pos="100000">
                <a:srgbClr val="D0E600"/>
              </a:gs>
              <a:gs pos="0">
                <a:srgbClr val="788500"/>
              </a:gs>
            </a:gsLst>
            <a:lin ang="2700000" scaled="1"/>
            <a:tileRect/>
          </a:gradFill>
          <a:ln>
            <a:noFill/>
          </a:ln>
          <a:effectLst>
            <a:glow rad="76200">
              <a:srgbClr val="788200">
                <a:alpha val="4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prstClr val="white"/>
              </a:buClr>
            </a:pPr>
            <a:r>
              <a:rPr lang="en-US" sz="1600" dirty="0">
                <a:solidFill>
                  <a:schemeClr val="bg1"/>
                </a:solidFill>
              </a:rPr>
              <a:t>User Application + Inference Engine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="" xmlns:a16="http://schemas.microsoft.com/office/drawing/2014/main" id="{B091438A-172D-FB4A-849B-3B9E6FFBA22D}"/>
              </a:ext>
            </a:extLst>
          </p:cNvPr>
          <p:cNvSpPr/>
          <p:nvPr/>
        </p:nvSpPr>
        <p:spPr>
          <a:xfrm>
            <a:off x="4220705" y="4067359"/>
            <a:ext cx="1333195" cy="709240"/>
          </a:xfrm>
          <a:prstGeom prst="roundRect">
            <a:avLst/>
          </a:prstGeom>
          <a:gradFill flip="none" rotWithShape="1">
            <a:gsLst>
              <a:gs pos="0">
                <a:srgbClr val="005FB2"/>
              </a:gs>
              <a:gs pos="100000">
                <a:srgbClr val="FFA800"/>
              </a:gs>
              <a:gs pos="0">
                <a:srgbClr val="A06000"/>
              </a:gs>
            </a:gsLst>
            <a:lin ang="2700000" scaled="1"/>
            <a:tileRect/>
          </a:gradFill>
          <a:ln>
            <a:noFill/>
          </a:ln>
          <a:effectLst>
            <a:glow rad="76200">
              <a:srgbClr val="A06000">
                <a:alpha val="4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prstClr val="white"/>
              </a:buClr>
            </a:pPr>
            <a:r>
              <a:rPr lang="en-US" sz="1600" dirty="0">
                <a:solidFill>
                  <a:schemeClr val="bg1"/>
                </a:solidFill>
              </a:rPr>
              <a:t>Model Optimizer</a:t>
            </a:r>
            <a:endParaRPr lang="en-US" sz="1600" dirty="0">
              <a:solidFill>
                <a:schemeClr val="bg1"/>
              </a:solidFill>
              <a:latin typeface="Intel Clear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="" xmlns:a16="http://schemas.microsoft.com/office/drawing/2014/main" id="{AD73C417-F39F-E84B-AD24-95262F855062}"/>
              </a:ext>
            </a:extLst>
          </p:cNvPr>
          <p:cNvSpPr/>
          <p:nvPr/>
        </p:nvSpPr>
        <p:spPr>
          <a:xfrm>
            <a:off x="4560822" y="2085346"/>
            <a:ext cx="2839288" cy="800907"/>
          </a:xfrm>
          <a:prstGeom prst="roundRect">
            <a:avLst/>
          </a:prstGeom>
          <a:gradFill flip="none" rotWithShape="1">
            <a:gsLst>
              <a:gs pos="0">
                <a:srgbClr val="005FB2"/>
              </a:gs>
              <a:gs pos="100000">
                <a:srgbClr val="D0E600"/>
              </a:gs>
              <a:gs pos="0">
                <a:srgbClr val="788500"/>
              </a:gs>
            </a:gsLst>
            <a:lin ang="2700000" scaled="1"/>
            <a:tileRect/>
          </a:gradFill>
          <a:ln>
            <a:noFill/>
          </a:ln>
          <a:effectLst>
            <a:glow rad="76200">
              <a:srgbClr val="788200">
                <a:alpha val="4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prstClr val="white"/>
              </a:buClr>
            </a:pPr>
            <a:r>
              <a:rPr lang="en-US" sz="1600" dirty="0">
                <a:solidFill>
                  <a:schemeClr val="bg1"/>
                </a:solidFill>
              </a:rPr>
              <a:t>User Application + Inference </a:t>
            </a:r>
          </a:p>
        </p:txBody>
      </p:sp>
    </p:spTree>
    <p:extLst>
      <p:ext uri="{BB962C8B-B14F-4D97-AF65-F5344CB8AC3E}">
        <p14:creationId xmlns:p14="http://schemas.microsoft.com/office/powerpoint/2010/main" val="211381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Optimizer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3C71"/>
                </a:solidFill>
              </a:rPr>
              <a:t>Converts models from various frameworks (Intel® Optimization for Caffe*, Intel® Optimization for TensorFlow*, Apache* MXNet*)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3C71"/>
                </a:solidFill>
              </a:rPr>
              <a:t>Converts to a unified model (IR, later n-graph)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3C71"/>
                </a:solidFill>
              </a:rPr>
              <a:t>Optimizes topologies (node merging, batch normalization elimination, performing horizontal fusion)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3C71"/>
                </a:solidFill>
              </a:rPr>
              <a:t>Folds constants paths in graph</a:t>
            </a:r>
            <a:endParaRPr lang="en-US" dirty="0">
              <a:solidFill>
                <a:srgbClr val="003C7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DF9E4B8-3BDA-124C-B864-08076C126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85" y="3741239"/>
            <a:ext cx="7811008" cy="2267712"/>
          </a:xfrm>
          <a:prstGeom prst="rect">
            <a:avLst/>
          </a:prstGeom>
        </p:spPr>
      </p:pic>
      <p:sp>
        <p:nvSpPr>
          <p:cNvPr id="1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027F4A16-C3C9-4A34-A187-CE33FA2840EC}" type="slidenum">
              <a:rPr lang="en-US" smtClean="0">
                <a:solidFill>
                  <a:prstClr val="white"/>
                </a:solidFill>
              </a:rPr>
              <a:t>14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9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Inference </a:t>
            </a:r>
            <a:r>
              <a:rPr lang="en-US" sz="2800" dirty="0"/>
              <a:t>Engine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7485" y="1604434"/>
            <a:ext cx="4196507" cy="4567767"/>
          </a:xfrm>
        </p:spPr>
        <p:txBody>
          <a:bodyPr/>
          <a:lstStyle/>
          <a:p>
            <a:pPr marL="380990" lvl="1" indent="-230712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4280"/>
                </a:solidFill>
              </a:rPr>
              <a:t>Simple and </a:t>
            </a:r>
            <a:r>
              <a:rPr lang="en-US" dirty="0" smtClean="0">
                <a:solidFill>
                  <a:srgbClr val="004280"/>
                </a:solidFill>
              </a:rPr>
              <a:t>unified </a:t>
            </a:r>
            <a:r>
              <a:rPr lang="en-US" dirty="0">
                <a:solidFill>
                  <a:srgbClr val="004280"/>
                </a:solidFill>
              </a:rPr>
              <a:t>API for </a:t>
            </a:r>
            <a:r>
              <a:rPr lang="en-US" dirty="0" smtClean="0">
                <a:solidFill>
                  <a:srgbClr val="004280"/>
                </a:solidFill>
              </a:rPr>
              <a:t>inference </a:t>
            </a:r>
            <a:r>
              <a:rPr lang="en-US" dirty="0">
                <a:solidFill>
                  <a:srgbClr val="004280"/>
                </a:solidFill>
              </a:rPr>
              <a:t>across all Intel® architecture</a:t>
            </a:r>
          </a:p>
          <a:p>
            <a:pPr marL="380990" lvl="1" indent="-230712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4280"/>
                </a:solidFill>
              </a:rPr>
              <a:t>Optimized inference on large Intel® architecture hardware targets (CPU/GEN/FPGA)</a:t>
            </a:r>
          </a:p>
          <a:p>
            <a:pPr marL="380990" lvl="1" indent="-230712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pc="-27" dirty="0" smtClean="0">
                <a:solidFill>
                  <a:srgbClr val="004280"/>
                </a:solidFill>
              </a:rPr>
              <a:t>Heterogeneous </a:t>
            </a:r>
            <a:r>
              <a:rPr lang="en-US" spc="-27" dirty="0">
                <a:solidFill>
                  <a:srgbClr val="004280"/>
                </a:solidFill>
              </a:rPr>
              <a:t>support allows execution of layers across hardware types</a:t>
            </a:r>
          </a:p>
          <a:p>
            <a:pPr marL="380990" indent="-230712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4280"/>
                </a:solidFill>
              </a:rPr>
              <a:t>Asynchronous execution improves performance</a:t>
            </a:r>
          </a:p>
          <a:p>
            <a:pPr marL="380990" indent="-230712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4280"/>
                </a:solidFill>
              </a:rPr>
              <a:t>Futureproof/scale </a:t>
            </a:r>
            <a:r>
              <a:rPr lang="en-US" dirty="0" smtClean="0">
                <a:solidFill>
                  <a:srgbClr val="004280"/>
                </a:solidFill>
              </a:rPr>
              <a:t>development </a:t>
            </a:r>
            <a:r>
              <a:rPr lang="en-US" dirty="0">
                <a:solidFill>
                  <a:srgbClr val="004280"/>
                </a:solidFill>
              </a:rPr>
              <a:t>for future Intel® architecture </a:t>
            </a:r>
            <a:r>
              <a:rPr lang="en-US" dirty="0" smtClean="0">
                <a:solidFill>
                  <a:srgbClr val="004280"/>
                </a:solidFill>
              </a:rPr>
              <a:t>processors</a:t>
            </a:r>
            <a:endParaRPr lang="en-US" dirty="0">
              <a:solidFill>
                <a:srgbClr val="004280"/>
              </a:solidFill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4996604" y="1604434"/>
            <a:ext cx="6583680" cy="3689793"/>
            <a:chOff x="4867669" y="1562239"/>
            <a:chExt cx="6845915" cy="383676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179108" y="3464184"/>
              <a:ext cx="0" cy="85344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" name="Straight Arrow Connector 2047"/>
            <p:cNvCxnSpPr/>
            <p:nvPr/>
          </p:nvCxnSpPr>
          <p:spPr>
            <a:xfrm flipH="1">
              <a:off x="7920872" y="3464184"/>
              <a:ext cx="6355" cy="85344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9610776" y="3456704"/>
              <a:ext cx="0" cy="85344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658564" y="2597528"/>
              <a:ext cx="6052396" cy="464224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67" dirty="0">
                  <a:solidFill>
                    <a:prstClr val="white"/>
                  </a:solidFill>
                </a:rPr>
                <a:t>Inference Engine Common API </a:t>
              </a:r>
            </a:p>
          </p:txBody>
        </p:sp>
        <p:sp>
          <p:nvSpPr>
            <p:cNvPr id="48" name="Right Brace 47"/>
            <p:cNvSpPr/>
            <p:nvPr/>
          </p:nvSpPr>
          <p:spPr>
            <a:xfrm flipH="1">
              <a:off x="5305133" y="2761497"/>
              <a:ext cx="274769" cy="2061155"/>
            </a:xfrm>
            <a:prstGeom prst="rightBrace">
              <a:avLst>
                <a:gd name="adj1" fmla="val 30422"/>
                <a:gd name="adj2" fmla="val 50000"/>
              </a:avLst>
            </a:prstGeom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16200000">
              <a:off x="4307078" y="3739071"/>
              <a:ext cx="1695189" cy="23476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1467" dirty="0" smtClean="0">
                  <a:solidFill>
                    <a:srgbClr val="003C71"/>
                  </a:solidFill>
                </a:rPr>
                <a:t>Plugin </a:t>
              </a:r>
              <a:r>
                <a:rPr lang="en-US" sz="1467" dirty="0">
                  <a:solidFill>
                    <a:srgbClr val="003C71"/>
                  </a:solidFill>
                </a:rPr>
                <a:t>Architecture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67669" y="2044825"/>
              <a:ext cx="1018257" cy="67730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1467" dirty="0">
                  <a:solidFill>
                    <a:srgbClr val="003C71"/>
                  </a:solidFill>
                </a:rPr>
                <a:t>Inference Engine Runtime</a:t>
              </a:r>
              <a:endParaRPr lang="en-US" sz="1200" dirty="0">
                <a:solidFill>
                  <a:srgbClr val="003C7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377847" y="4323128"/>
              <a:ext cx="1335737" cy="3578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prstClr val="white"/>
                  </a:solidFill>
                </a:rPr>
                <a:t>Intel® </a:t>
              </a:r>
              <a:r>
                <a:rPr lang="en-US" sz="1200" dirty="0" err="1">
                  <a:solidFill>
                    <a:prstClr val="white"/>
                  </a:solidFill>
                </a:rPr>
                <a:t>Movidius</a:t>
              </a:r>
              <a:r>
                <a:rPr lang="en-US" sz="1200" dirty="0">
                  <a:solidFill>
                    <a:prstClr val="white"/>
                  </a:solidFill>
                </a:rPr>
                <a:t>™ API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0392950" y="4764465"/>
              <a:ext cx="1320633" cy="634535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rgbClr val="004280"/>
                  </a:solidFill>
                </a:rPr>
                <a:t>Intel® </a:t>
              </a:r>
              <a:r>
                <a:rPr lang="en-US" sz="1200" dirty="0" err="1">
                  <a:solidFill>
                    <a:srgbClr val="004280"/>
                  </a:solidFill>
                </a:rPr>
                <a:t>Movidius</a:t>
              </a:r>
              <a:r>
                <a:rPr lang="en-US" sz="1200" dirty="0">
                  <a:solidFill>
                    <a:srgbClr val="004280"/>
                  </a:solidFill>
                </a:rPr>
                <a:t>™ Myriad™ 2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737350" y="4333131"/>
              <a:ext cx="883516" cy="31484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prstClr val="white"/>
                  </a:solidFill>
                </a:rPr>
                <a:t>DLA</a:t>
              </a:r>
              <a:endParaRPr lang="en-US" sz="1333" dirty="0">
                <a:solidFill>
                  <a:prstClr val="white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778659" y="4764466"/>
              <a:ext cx="1545463" cy="63453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rgbClr val="004280"/>
                  </a:solidFill>
                </a:rPr>
                <a:t>Intel Integrated</a:t>
              </a:r>
            </a:p>
            <a:p>
              <a:pPr algn="ctr"/>
              <a:r>
                <a:rPr lang="en-US" sz="1400" dirty="0">
                  <a:solidFill>
                    <a:srgbClr val="004280"/>
                  </a:solidFill>
                </a:rPr>
                <a:t>Graphics (GPU)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6702136" y="4764464"/>
              <a:ext cx="2002299" cy="63453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rgbClr val="004280"/>
                  </a:solidFill>
                </a:rPr>
                <a:t>CPU: Intel® Xeon®/Intel® Core™/Intel Atom®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766627" y="3068160"/>
              <a:ext cx="1519572" cy="40735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prstClr val="white"/>
                  </a:solidFill>
                </a:rPr>
                <a:t>clDNN</a:t>
              </a:r>
              <a:r>
                <a:rPr lang="en-US" sz="1200" dirty="0">
                  <a:solidFill>
                    <a:prstClr val="white"/>
                  </a:solidFill>
                </a:rPr>
                <a:t> Plugin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185637" y="3069625"/>
              <a:ext cx="1504336" cy="410833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333"/>
                </a:lnSpc>
              </a:pPr>
              <a:r>
                <a:rPr lang="en-US" sz="1200" dirty="0">
                  <a:solidFill>
                    <a:prstClr val="white"/>
                  </a:solidFill>
                </a:rPr>
                <a:t>Intel® MKL-DNN Plugin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778661" y="4333131"/>
              <a:ext cx="1519571" cy="348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prstClr val="white"/>
                  </a:solidFill>
                </a:rPr>
                <a:t>OpenCL™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714156" y="4334025"/>
              <a:ext cx="1980141" cy="3303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prstClr val="white"/>
                  </a:solidFill>
                </a:rPr>
                <a:t>Intrinsics</a:t>
              </a:r>
              <a:r>
                <a:rPr lang="en-US" sz="1200" dirty="0">
                  <a:solidFill>
                    <a:prstClr val="white"/>
                  </a:solidFill>
                </a:rPr>
                <a:t>*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658565" y="3068239"/>
              <a:ext cx="1451269" cy="41659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prstClr val="white"/>
                  </a:solidFill>
                </a:rPr>
                <a:t>FPGA Plugin</a:t>
              </a:r>
            </a:p>
          </p:txBody>
        </p:sp>
        <p:cxnSp>
          <p:nvCxnSpPr>
            <p:cNvPr id="2057" name="Straight Arrow Connector 2056"/>
            <p:cNvCxnSpPr/>
            <p:nvPr/>
          </p:nvCxnSpPr>
          <p:spPr>
            <a:xfrm>
              <a:off x="11045716" y="3468032"/>
              <a:ext cx="0" cy="8476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5789971" y="1562239"/>
              <a:ext cx="5886268" cy="548844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</a:rPr>
                <a:t>Applications/Service</a:t>
              </a:r>
            </a:p>
          </p:txBody>
        </p:sp>
        <p:sp>
          <p:nvSpPr>
            <p:cNvPr id="101" name="Down Arrow 100"/>
            <p:cNvSpPr/>
            <p:nvPr/>
          </p:nvSpPr>
          <p:spPr>
            <a:xfrm>
              <a:off x="8603279" y="2134184"/>
              <a:ext cx="372797" cy="422008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681452" y="4788089"/>
              <a:ext cx="957324" cy="58728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rgbClr val="004280"/>
                  </a:solidFill>
                </a:rPr>
                <a:t>Intel® </a:t>
              </a:r>
              <a:r>
                <a:rPr lang="en-US" sz="1200" dirty="0" err="1">
                  <a:solidFill>
                    <a:srgbClr val="004280"/>
                  </a:solidFill>
                </a:rPr>
                <a:t>Arria</a:t>
              </a:r>
              <a:r>
                <a:rPr lang="en-US" sz="1200" dirty="0">
                  <a:solidFill>
                    <a:srgbClr val="004280"/>
                  </a:solidFill>
                </a:rPr>
                <a:t>® 10 FPGA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365469" y="3074059"/>
              <a:ext cx="1335739" cy="41077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prstClr val="white"/>
                  </a:solidFill>
                </a:rPr>
                <a:t>Intel® </a:t>
              </a:r>
              <a:r>
                <a:rPr lang="en-US" sz="1100" dirty="0" err="1">
                  <a:solidFill>
                    <a:prstClr val="white"/>
                  </a:solidFill>
                </a:rPr>
                <a:t>Movidius</a:t>
              </a:r>
              <a:r>
                <a:rPr lang="en-US" sz="1100" dirty="0">
                  <a:solidFill>
                    <a:prstClr val="white"/>
                  </a:solidFill>
                </a:rPr>
                <a:t>™</a:t>
              </a:r>
            </a:p>
            <a:p>
              <a:pPr algn="ctr"/>
              <a:r>
                <a:rPr lang="en-US" sz="1100" dirty="0">
                  <a:solidFill>
                    <a:prstClr val="white"/>
                  </a:solidFill>
                </a:rPr>
                <a:t>Plugin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707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Workflow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5093177" y="1880989"/>
            <a:ext cx="60960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Load model and weights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Set batch size (if needed)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Load inference </a:t>
            </a:r>
            <a:r>
              <a:rPr lang="en-US" dirty="0" smtClean="0">
                <a:solidFill>
                  <a:schemeClr val="tx2"/>
                </a:solidFill>
              </a:rPr>
              <a:t>plugin </a:t>
            </a:r>
            <a:r>
              <a:rPr lang="en-US" dirty="0">
                <a:solidFill>
                  <a:schemeClr val="tx2"/>
                </a:solidFill>
              </a:rPr>
              <a:t>(CPU, GPU, FPGA)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Load network to plugin</a:t>
            </a:r>
            <a:endParaRPr lang="ru-RU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Allocate input, output buffers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5093177" y="4491044"/>
            <a:ext cx="60960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Fill input buffer with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Run inference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Interpret output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9743" y="1480778"/>
            <a:ext cx="1272784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dirty="0">
                <a:solidFill>
                  <a:srgbClr val="003C71"/>
                </a:solidFill>
              </a:rPr>
              <a:t>Initialization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93177" y="4096283"/>
            <a:ext cx="1094852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dirty="0">
                <a:solidFill>
                  <a:srgbClr val="003C71"/>
                </a:solidFill>
              </a:rPr>
              <a:t>Main </a:t>
            </a:r>
            <a:r>
              <a:rPr lang="en-US" dirty="0" smtClean="0">
                <a:solidFill>
                  <a:srgbClr val="003C71"/>
                </a:solidFill>
              </a:rPr>
              <a:t>Loop</a:t>
            </a:r>
            <a:endParaRPr lang="en-US" dirty="0">
              <a:solidFill>
                <a:srgbClr val="003C71"/>
              </a:solidFill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607484" y="1191128"/>
            <a:ext cx="3531840" cy="5029200"/>
            <a:chOff x="524561" y="1191128"/>
            <a:chExt cx="3835404" cy="5461463"/>
          </a:xfrm>
        </p:grpSpPr>
        <p:sp>
          <p:nvSpPr>
            <p:cNvPr id="8" name="Rounded Rectangle 7">
              <a:extLst>
                <a:ext uri="{FF2B5EF4-FFF2-40B4-BE49-F238E27FC236}">
                  <a16:creationId xmlns="" xmlns:a16="http://schemas.microsoft.com/office/drawing/2014/main" id="{309163D3-DCD2-7A4F-8357-FC778F354F4B}"/>
                </a:ext>
              </a:extLst>
            </p:cNvPr>
            <p:cNvSpPr/>
            <p:nvPr/>
          </p:nvSpPr>
          <p:spPr>
            <a:xfrm>
              <a:off x="1560398" y="1191128"/>
              <a:ext cx="1631489" cy="122076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Initialize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="" xmlns:a16="http://schemas.microsoft.com/office/drawing/2014/main" id="{8B5CFE51-F57F-2741-B2ED-E43CB278A7B6}"/>
                </a:ext>
              </a:extLst>
            </p:cNvPr>
            <p:cNvSpPr/>
            <p:nvPr/>
          </p:nvSpPr>
          <p:spPr>
            <a:xfrm rot="5400000">
              <a:off x="1906376" y="2498877"/>
              <a:ext cx="972981" cy="79902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Circular Arrow 9">
              <a:extLst>
                <a:ext uri="{FF2B5EF4-FFF2-40B4-BE49-F238E27FC236}">
                  <a16:creationId xmlns="" xmlns:a16="http://schemas.microsoft.com/office/drawing/2014/main" id="{9B2B3DD4-F5CE-3444-BCBC-AF351DBE96A6}"/>
                </a:ext>
              </a:extLst>
            </p:cNvPr>
            <p:cNvSpPr/>
            <p:nvPr/>
          </p:nvSpPr>
          <p:spPr>
            <a:xfrm>
              <a:off x="524561" y="3172189"/>
              <a:ext cx="3835404" cy="3480402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370771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="" xmlns:a16="http://schemas.microsoft.com/office/drawing/2014/main" id="{AF004153-BC1D-E942-A1CD-CEEFB9E2DC9C}"/>
                </a:ext>
              </a:extLst>
            </p:cNvPr>
            <p:cNvSpPr/>
            <p:nvPr/>
          </p:nvSpPr>
          <p:spPr>
            <a:xfrm>
              <a:off x="1253918" y="4002156"/>
              <a:ext cx="2244448" cy="153597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80990" indent="-380990">
                <a:buFont typeface="Wingdings" panose="05000000000000000000" pitchFamily="2" charset="2"/>
                <a:buChar char="§"/>
              </a:pPr>
              <a:r>
                <a:rPr lang="en-US" sz="2000" dirty="0"/>
                <a:t>Fill Input</a:t>
              </a:r>
            </a:p>
            <a:p>
              <a:pPr marL="380990" indent="-380990">
                <a:buFont typeface="Wingdings" panose="05000000000000000000" pitchFamily="2" charset="2"/>
                <a:buChar char="§"/>
              </a:pPr>
              <a:r>
                <a:rPr lang="en-US" sz="2000" dirty="0"/>
                <a:t>Infer</a:t>
              </a:r>
            </a:p>
            <a:p>
              <a:pPr marL="380990" indent="-380990">
                <a:buFont typeface="Wingdings" panose="05000000000000000000" pitchFamily="2" charset="2"/>
                <a:buChar char="§"/>
              </a:pPr>
              <a:r>
                <a:rPr lang="en-US" sz="2000" dirty="0"/>
                <a:t>Interpret Output</a:t>
              </a:r>
            </a:p>
          </p:txBody>
        </p:sp>
      </p:grp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AC187923-62B7-4F54-8AB7-ED3981BF5771}" type="slidenum">
              <a:rPr lang="en-US" smtClean="0">
                <a:solidFill>
                  <a:prstClr val="white"/>
                </a:solidFill>
              </a:rPr>
              <a:t>16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50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Hands-on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Lab1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Classification + Object Detection Example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97146"/>
              </p:ext>
            </p:extLst>
          </p:nvPr>
        </p:nvGraphicFramePr>
        <p:xfrm>
          <a:off x="607484" y="1211818"/>
          <a:ext cx="10534999" cy="1616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9411"/>
                <a:gridCol w="1762812"/>
                <a:gridCol w="1272619"/>
                <a:gridCol w="2026763"/>
                <a:gridCol w="3233394"/>
              </a:tblGrid>
              <a:tr h="378064">
                <a:tc gridSpan="5"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-1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：</a:t>
                      </a:r>
                      <a:r>
                        <a:rPr lang="en-US" sz="1800" u="none" strike="noStrike" dirty="0" smtClean="0">
                          <a:effectLst/>
                        </a:rPr>
                        <a:t>Classification </a:t>
                      </a:r>
                      <a:r>
                        <a:rPr lang="en-US" sz="1800" u="none" strike="noStrike" dirty="0">
                          <a:effectLst/>
                        </a:rPr>
                        <a:t>+ </a:t>
                      </a:r>
                      <a:r>
                        <a:rPr lang="en-US" sz="1800" u="none" strike="noStrike" dirty="0" err="1">
                          <a:effectLst/>
                        </a:rPr>
                        <a:t>squeezenet</a:t>
                      </a:r>
                      <a:r>
                        <a:rPr lang="en-US" sz="1800" u="none" strike="noStrike" dirty="0">
                          <a:effectLst/>
                        </a:rPr>
                        <a:t> +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img</a:t>
                      </a:r>
                      <a:endParaRPr lang="en-US" sz="1800" u="none" strike="noStrike" dirty="0" smtClean="0">
                        <a:effectLst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587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u="none" strike="noStrike">
                          <a:effectLst/>
                        </a:rPr>
                        <a:t>App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u="none" strike="noStrike">
                          <a:effectLst/>
                        </a:rPr>
                        <a:t>type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u="none" strike="noStrike">
                          <a:effectLst/>
                        </a:rPr>
                        <a:t>input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u="none" strike="noStrike">
                          <a:effectLst/>
                        </a:rPr>
                        <a:t>model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u="none" strike="noStrike">
                          <a:effectLst/>
                        </a:rPr>
                        <a:t>output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8222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u="none" strike="noStrike" dirty="0" err="1" smtClean="0">
                          <a:effectLst/>
                        </a:rPr>
                        <a:t>classification_sample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u="none" strike="noStrike" dirty="0">
                          <a:effectLst/>
                        </a:rPr>
                        <a:t>classification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u="none" strike="noStrike">
                          <a:effectLst/>
                        </a:rPr>
                        <a:t>img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u="none" strike="noStrike">
                          <a:effectLst/>
                        </a:rPr>
                        <a:t>squeezenet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u="none" strike="noStrike" dirty="0">
                          <a:effectLst/>
                        </a:rPr>
                        <a:t>The classification result on console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26953"/>
              </p:ext>
            </p:extLst>
          </p:nvPr>
        </p:nvGraphicFramePr>
        <p:xfrm>
          <a:off x="607484" y="3833927"/>
          <a:ext cx="10534999" cy="1633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8839"/>
                <a:gridCol w="1791092"/>
                <a:gridCol w="1263192"/>
                <a:gridCol w="1780238"/>
                <a:gridCol w="3451638"/>
              </a:tblGrid>
              <a:tr h="382133">
                <a:tc gridSpan="5"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-2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：</a:t>
                      </a:r>
                      <a:r>
                        <a:rPr lang="en-US" sz="1800" u="none" strike="noStrike" dirty="0" smtClean="0">
                          <a:effectLst/>
                        </a:rPr>
                        <a:t>Face </a:t>
                      </a:r>
                      <a:r>
                        <a:rPr lang="en-US" sz="1800" u="none" strike="noStrike" dirty="0">
                          <a:effectLst/>
                        </a:rPr>
                        <a:t>Detection + face-detection-retail-0004 via </a:t>
                      </a:r>
                      <a:r>
                        <a:rPr lang="en-US" sz="1800" u="none" strike="noStrike" dirty="0" smtClean="0">
                          <a:effectLst/>
                        </a:rPr>
                        <a:t>Camera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034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effectLst/>
                        </a:rPr>
                        <a:t>App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effectLst/>
                        </a:rPr>
                        <a:t>type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effectLst/>
                        </a:rPr>
                        <a:t>input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>
                          <a:effectLst/>
                        </a:rPr>
                        <a:t>model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effectLst/>
                        </a:rPr>
                        <a:t>output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8311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interactive_face_detection_sample</a:t>
                      </a:r>
                      <a:endParaRPr lang="en-US" sz="1800" b="0" dirty="0">
                        <a:solidFill>
                          <a:srgbClr val="00000A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 smtClean="0">
                          <a:effectLst/>
                        </a:rPr>
                        <a:t>object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detection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 smtClean="0">
                          <a:effectLst/>
                        </a:rPr>
                        <a:t>Camera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 smtClean="0">
                          <a:effectLst/>
                        </a:rPr>
                        <a:t>face-detection-retail-0004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>
                          <a:effectLst/>
                        </a:rPr>
                        <a:t>The </a:t>
                      </a:r>
                      <a:r>
                        <a:rPr lang="en-US" sz="1800" u="none" strike="noStrike" dirty="0" smtClean="0">
                          <a:effectLst/>
                        </a:rPr>
                        <a:t>detected faces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on the screen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43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449" y="2733774"/>
            <a:ext cx="10950515" cy="1423448"/>
          </a:xfrm>
        </p:spPr>
        <p:txBody>
          <a:bodyPr/>
          <a:lstStyle/>
          <a:p>
            <a:r>
              <a:rPr lang="en-US" dirty="0" smtClean="0"/>
              <a:t>Lab2: HW </a:t>
            </a:r>
            <a:r>
              <a:rPr lang="en-US" dirty="0"/>
              <a:t>Acceleration with Movidius™ Neural Compute Stick</a:t>
            </a:r>
          </a:p>
        </p:txBody>
      </p:sp>
    </p:spTree>
    <p:extLst>
      <p:ext uri="{BB962C8B-B14F-4D97-AF65-F5344CB8AC3E}">
        <p14:creationId xmlns:p14="http://schemas.microsoft.com/office/powerpoint/2010/main" val="21503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347" y="1570037"/>
            <a:ext cx="1622937" cy="442950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Intel® Movidius™ Neural Compute Stick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Redefining the AI Developer Kit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7485" y="1604434"/>
            <a:ext cx="8440262" cy="456776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</a:rPr>
              <a:t>Neural network accelerator in USB stick form factor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2"/>
                </a:solidFill>
              </a:rPr>
              <a:t>Tensorflow</a:t>
            </a:r>
            <a:r>
              <a:rPr lang="en-US" dirty="0" smtClean="0">
                <a:solidFill>
                  <a:schemeClr val="tx2"/>
                </a:solidFill>
              </a:rPr>
              <a:t>* and Caffe* and many popular frames are supported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</a:rPr>
              <a:t>Prototype, tune, validate, and deploy deep neural networks at the edge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</a:rPr>
              <a:t>Features the same Intel® Movidius™ Vision </a:t>
            </a:r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dirty="0" smtClean="0">
                <a:solidFill>
                  <a:schemeClr val="tx2"/>
                </a:solidFill>
              </a:rPr>
              <a:t>rocessing </a:t>
            </a:r>
            <a:r>
              <a:rPr lang="en-US" dirty="0">
                <a:solidFill>
                  <a:schemeClr val="tx2"/>
                </a:solidFill>
              </a:rPr>
              <a:t>U</a:t>
            </a:r>
            <a:r>
              <a:rPr lang="en-US" dirty="0" smtClean="0">
                <a:solidFill>
                  <a:schemeClr val="tx2"/>
                </a:solidFill>
              </a:rPr>
              <a:t>nit (VPU) used in drones, surveillance cameras, virtual reality headsets, and other low-power intelligent and autonomous products</a:t>
            </a:r>
          </a:p>
          <a:p>
            <a:endParaRPr lang="en-US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59AECA5-D297-4170-A13B-AB5FCF57A8B1}" type="slidenum">
              <a:rPr lang="en-US" smtClean="0">
                <a:solidFill>
                  <a:prstClr val="white"/>
                </a:solidFill>
              </a:rPr>
              <a:t>19</a:t>
            </a:fld>
            <a:endParaRPr lang="en-US" dirty="0">
              <a:solidFill>
                <a:prstClr val="whit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426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71446" indent="-171446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sz="2800" dirty="0" smtClean="0">
                <a:solidFill>
                  <a:schemeClr val="tx2"/>
                </a:solidFill>
              </a:rPr>
              <a:t>Labs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marL="472005" lvl="1" indent="-171446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Basic </a:t>
            </a:r>
            <a:r>
              <a:rPr lang="en-US" altLang="zh-CN" sz="2400" dirty="0" smtClean="0">
                <a:solidFill>
                  <a:schemeClr val="tx2"/>
                </a:solidFill>
              </a:rPr>
              <a:t>Inference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</a:rPr>
              <a:t>Engine </a:t>
            </a:r>
            <a:r>
              <a:rPr lang="en-US" sz="2400" dirty="0" smtClean="0">
                <a:solidFill>
                  <a:schemeClr val="tx2"/>
                </a:solidFill>
              </a:rPr>
              <a:t>Example</a:t>
            </a:r>
            <a:r>
              <a:rPr lang="en-US" altLang="zh-CN" sz="2400" dirty="0" smtClean="0">
                <a:solidFill>
                  <a:schemeClr val="tx2"/>
                </a:solidFill>
              </a:rPr>
              <a:t>s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1104881" lvl="2" indent="-34290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2"/>
                </a:solidFill>
              </a:rPr>
              <a:t>A Classification example</a:t>
            </a:r>
          </a:p>
          <a:p>
            <a:pPr marL="1104881" lvl="2" indent="-34290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2"/>
                </a:solidFill>
              </a:rPr>
              <a:t>An </a:t>
            </a:r>
            <a:r>
              <a:rPr lang="en-US" sz="2400" dirty="0" smtClean="0">
                <a:solidFill>
                  <a:schemeClr val="tx2"/>
                </a:solidFill>
              </a:rPr>
              <a:t>End </a:t>
            </a:r>
            <a:r>
              <a:rPr lang="en-US" sz="2400" dirty="0">
                <a:solidFill>
                  <a:schemeClr val="tx2"/>
                </a:solidFill>
              </a:rPr>
              <a:t>to End Object Detection Example</a:t>
            </a:r>
          </a:p>
          <a:p>
            <a:pPr marL="472005" lvl="1" indent="-171446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HW </a:t>
            </a:r>
            <a:r>
              <a:rPr lang="en-US" sz="2400" dirty="0">
                <a:solidFill>
                  <a:schemeClr val="tx2"/>
                </a:solidFill>
              </a:rPr>
              <a:t>Acceleration with </a:t>
            </a:r>
            <a:r>
              <a:rPr lang="en-US" sz="2400" dirty="0" smtClean="0">
                <a:solidFill>
                  <a:schemeClr val="tx2"/>
                </a:solidFill>
              </a:rPr>
              <a:t>Movidius</a:t>
            </a:r>
            <a:r>
              <a:rPr lang="en-US" sz="2400" dirty="0">
                <a:solidFill>
                  <a:schemeClr val="tx2"/>
                </a:solidFill>
              </a:rPr>
              <a:t>™ Neural Compute </a:t>
            </a:r>
            <a:r>
              <a:rPr lang="en-US" sz="2400" dirty="0" smtClean="0">
                <a:solidFill>
                  <a:schemeClr val="tx2"/>
                </a:solidFill>
              </a:rPr>
              <a:t>Stick</a:t>
            </a:r>
          </a:p>
          <a:p>
            <a:pPr marL="472005" lvl="1" indent="-171446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sz="2400" dirty="0" smtClean="0">
                <a:solidFill>
                  <a:schemeClr val="tx2"/>
                </a:solidFill>
              </a:rPr>
              <a:t>Free Exercises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171446" indent="-171446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472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Hands-on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Lab2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Run Classification Example / Object Detection Example with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Movidius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NCS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416978"/>
              </p:ext>
            </p:extLst>
          </p:nvPr>
        </p:nvGraphicFramePr>
        <p:xfrm>
          <a:off x="607484" y="1570036"/>
          <a:ext cx="10534999" cy="1616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5398"/>
                <a:gridCol w="1791093"/>
                <a:gridCol w="1451728"/>
                <a:gridCol w="1932495"/>
                <a:gridCol w="3054285"/>
              </a:tblGrid>
              <a:tr h="378064">
                <a:tc gridSpan="5"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-1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：</a:t>
                      </a:r>
                      <a:r>
                        <a:rPr lang="en-US" sz="1800" u="none" strike="noStrike" dirty="0" smtClean="0">
                          <a:effectLst/>
                        </a:rPr>
                        <a:t>Classification </a:t>
                      </a:r>
                      <a:r>
                        <a:rPr lang="en-US" sz="1800" u="none" strike="noStrike" dirty="0">
                          <a:effectLst/>
                        </a:rPr>
                        <a:t>+ </a:t>
                      </a:r>
                      <a:r>
                        <a:rPr lang="en-US" sz="1800" u="none" strike="noStrike" dirty="0" err="1">
                          <a:effectLst/>
                        </a:rPr>
                        <a:t>squeezenet</a:t>
                      </a:r>
                      <a:r>
                        <a:rPr lang="en-US" sz="1800" u="none" strike="noStrike" dirty="0">
                          <a:effectLst/>
                        </a:rPr>
                        <a:t> +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img</a:t>
                      </a:r>
                      <a:r>
                        <a:rPr lang="en-US" sz="1800" u="none" strike="noStrike" dirty="0" smtClean="0">
                          <a:effectLst/>
                        </a:rPr>
                        <a:t> + NCS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587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u="none" strike="noStrike">
                          <a:effectLst/>
                        </a:rPr>
                        <a:t>App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u="none" strike="noStrike">
                          <a:effectLst/>
                        </a:rPr>
                        <a:t>type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u="none" strike="noStrike">
                          <a:effectLst/>
                        </a:rPr>
                        <a:t>input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u="none" strike="noStrike">
                          <a:effectLst/>
                        </a:rPr>
                        <a:t>model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u="none" strike="noStrike">
                          <a:effectLst/>
                        </a:rPr>
                        <a:t>output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8222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u="none" strike="noStrike" dirty="0" err="1" smtClean="0">
                          <a:effectLst/>
                        </a:rPr>
                        <a:t>classification_sample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u="none" strike="noStrike">
                          <a:effectLst/>
                        </a:rPr>
                        <a:t>classification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u="none" strike="noStrike">
                          <a:effectLst/>
                        </a:rPr>
                        <a:t>img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u="none" strike="noStrike">
                          <a:effectLst/>
                        </a:rPr>
                        <a:t>squeezenet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u="none" strike="noStrike" dirty="0">
                          <a:effectLst/>
                        </a:rPr>
                        <a:t>The classification result on console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24476"/>
              </p:ext>
            </p:extLst>
          </p:nvPr>
        </p:nvGraphicFramePr>
        <p:xfrm>
          <a:off x="607483" y="3654817"/>
          <a:ext cx="10534999" cy="1633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8265"/>
                <a:gridCol w="1838227"/>
                <a:gridCol w="1508289"/>
                <a:gridCol w="1894788"/>
                <a:gridCol w="3035430"/>
              </a:tblGrid>
              <a:tr h="382133">
                <a:tc gridSpan="5"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-2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：</a:t>
                      </a:r>
                      <a:r>
                        <a:rPr lang="en-US" sz="1800" u="none" strike="noStrike" dirty="0" smtClean="0">
                          <a:effectLst/>
                        </a:rPr>
                        <a:t>Face </a:t>
                      </a:r>
                      <a:r>
                        <a:rPr lang="en-US" sz="1800" u="none" strike="noStrike" dirty="0">
                          <a:effectLst/>
                        </a:rPr>
                        <a:t>Detection + face-detection-retail-0004 </a:t>
                      </a:r>
                      <a:r>
                        <a:rPr lang="en-US" sz="1800" u="none" strike="noStrike" dirty="0" smtClean="0">
                          <a:effectLst/>
                        </a:rPr>
                        <a:t>+ Camera + NCS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034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effectLst/>
                        </a:rPr>
                        <a:t>App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>
                          <a:effectLst/>
                        </a:rPr>
                        <a:t>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effectLst/>
                        </a:rPr>
                        <a:t>input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effectLst/>
                        </a:rPr>
                        <a:t>model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effectLst/>
                        </a:rPr>
                        <a:t>output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8311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interactive_face_detection_sample</a:t>
                      </a:r>
                      <a:endParaRPr lang="en-US" sz="1800" b="0" dirty="0">
                        <a:solidFill>
                          <a:srgbClr val="00000A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800" u="none" strike="noStrike" dirty="0" smtClean="0">
                          <a:effectLst/>
                        </a:rPr>
                        <a:t>o</a:t>
                      </a:r>
                      <a:r>
                        <a:rPr lang="en-US" sz="1800" u="none" strike="noStrike" dirty="0" smtClean="0">
                          <a:effectLst/>
                        </a:rPr>
                        <a:t>bject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altLang="zh-CN" sz="1800" u="none" strike="noStrike" baseline="0" dirty="0" smtClean="0">
                          <a:effectLst/>
                        </a:rPr>
                        <a:t>d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etection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800" u="none" strike="noStrike" dirty="0" smtClean="0">
                          <a:effectLst/>
                        </a:rPr>
                        <a:t>C</a:t>
                      </a:r>
                      <a:r>
                        <a:rPr lang="en-US" sz="1800" u="none" strike="noStrike" dirty="0" smtClean="0">
                          <a:effectLst/>
                        </a:rPr>
                        <a:t>amera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 smtClean="0">
                          <a:effectLst/>
                        </a:rPr>
                        <a:t>face-detection-retail-0004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 dirty="0">
                          <a:effectLst/>
                        </a:rPr>
                        <a:t>The </a:t>
                      </a:r>
                      <a:r>
                        <a:rPr lang="en-US" sz="1800" u="none" strike="noStrike" dirty="0" smtClean="0">
                          <a:effectLst/>
                        </a:rPr>
                        <a:t>detected faces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on the screen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93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Free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Lab3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Please try the below apps + models freely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7484" y="5786909"/>
            <a:ext cx="9201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Example</a:t>
            </a:r>
            <a:r>
              <a:rPr lang="zh-CN" altLang="en-US" dirty="0" smtClean="0">
                <a:solidFill>
                  <a:schemeClr val="tx2"/>
                </a:solidFill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solidFill>
                  <a:schemeClr val="tx2"/>
                </a:solidFill>
                <a:sym typeface="Wingdings" panose="05000000000000000000" pitchFamily="2" charset="2"/>
              </a:rPr>
              <a:t>./lab.py –h to get help info</a:t>
            </a:r>
            <a:r>
              <a:rPr lang="zh-CN" altLang="en-US" dirty="0" smtClean="0">
                <a:solidFill>
                  <a:schemeClr val="tx2"/>
                </a:solidFill>
              </a:rPr>
              <a:t>）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./lab.py </a:t>
            </a:r>
            <a:r>
              <a:rPr lang="en-US" dirty="0" err="1" smtClean="0">
                <a:solidFill>
                  <a:schemeClr val="tx2"/>
                </a:solidFill>
              </a:rPr>
              <a:t>classification_sample</a:t>
            </a:r>
            <a:r>
              <a:rPr lang="en-US" dirty="0" smtClean="0">
                <a:solidFill>
                  <a:schemeClr val="tx2"/>
                </a:solidFill>
              </a:rPr>
              <a:t> ­-i car.png -­m squeezenet1.1 </a:t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37883852"/>
              </p:ext>
            </p:extLst>
          </p:nvPr>
        </p:nvGraphicFramePr>
        <p:xfrm>
          <a:off x="617790" y="990917"/>
          <a:ext cx="10590681" cy="4871288"/>
        </p:xfrm>
        <a:graphic>
          <a:graphicData uri="http://schemas.openxmlformats.org/drawingml/2006/table">
            <a:tbl>
              <a:tblPr/>
              <a:tblGrid>
                <a:gridCol w="3500183"/>
                <a:gridCol w="1246847"/>
                <a:gridCol w="2433602"/>
                <a:gridCol w="1216802"/>
                <a:gridCol w="1216802"/>
                <a:gridCol w="976445"/>
              </a:tblGrid>
              <a:tr h="23405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App Name</a:t>
                      </a:r>
                    </a:p>
                  </a:txBody>
                  <a:tcPr marL="6534" marR="6534" marT="653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A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Type</a:t>
                      </a:r>
                    </a:p>
                  </a:txBody>
                  <a:tcPr marL="6534" marR="6534" marT="653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A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Model (-m)</a:t>
                      </a:r>
                    </a:p>
                  </a:txBody>
                  <a:tcPr marL="6534" marR="6534" marT="653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A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Input (-i)</a:t>
                      </a:r>
                    </a:p>
                  </a:txBody>
                  <a:tcPr marL="6534" marR="6534" marT="653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A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Input</a:t>
                      </a:r>
                    </a:p>
                  </a:txBody>
                  <a:tcPr marL="6534" marR="6534" marT="653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A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Output</a:t>
                      </a:r>
                    </a:p>
                  </a:txBody>
                  <a:tcPr marL="6534" marR="6534" marT="653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AFF"/>
                    </a:solidFill>
                  </a:tcPr>
                </a:tc>
              </a:tr>
              <a:tr h="186067"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classification_sample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Classification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vgg19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Image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Calibri" panose="020F0502020204030204" pitchFamily="34" charset="0"/>
                        </a:rPr>
                        <a:t>Car.png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BF5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console log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</a:tr>
              <a:tr h="1860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squeezenet1.1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Calibri" panose="020F0502020204030204" pitchFamily="34" charset="0"/>
                        </a:rPr>
                        <a:t>Street1.jpg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0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inception-resnet-v2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Calibri" panose="020F0502020204030204" pitchFamily="34" charset="0"/>
                        </a:rPr>
                        <a:t>Street2.jpg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0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densenet-121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0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15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object_detection_demo_ssd_async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C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SSD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mobilenet-ssd/ssd300/ssd512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Video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D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3C71"/>
                          </a:solidFill>
                          <a:effectLst/>
                          <a:latin typeface="Calibri" panose="020F0502020204030204" pitchFamily="34" charset="0"/>
                        </a:rPr>
                        <a:t>Cars1.mp4</a:t>
                      </a:r>
                      <a:br>
                        <a:rPr lang="en-US" sz="1200" b="0" i="0" u="none" strike="noStrike" dirty="0">
                          <a:solidFill>
                            <a:srgbClr val="003C7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 smtClean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/dev/video0</a:t>
                      </a:r>
                      <a:endParaRPr lang="en-US" sz="12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BF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on screen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C"/>
                    </a:solidFill>
                  </a:tcPr>
                </a:tc>
              </a:tr>
              <a:tr h="1860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face-detection-adas-0001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Cam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D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pedestrian-and-vehicle-detector-adas-0001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8634"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interactive_face_detection_sample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pedestrian-detection-adas-0002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Image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2007_005902.jpg</a:t>
                      </a:r>
                      <a:br>
                        <a:rPr lang="en-US" sz="1200" b="0" i="0" u="none" strike="noStrike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2007_005972.jpg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BF5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on screen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</a:tr>
              <a:tr h="1860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person-detection-retail-00013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Video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/dev/video0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Cam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Cars1.mp4</a:t>
                      </a:r>
                      <a:br>
                        <a:rPr lang="en-US" sz="12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0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face-detection-retail-0004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person-vehicle-bike-detection-crossroad-0078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64699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err="1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segmentation_sample</a:t>
                      </a:r>
                      <a:endParaRPr lang="en-US" sz="1200" b="1" i="0" u="none" strike="noStrike" dirty="0">
                        <a:solidFill>
                          <a:srgbClr val="003C7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Image Segment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semantic-segmentation-adas-0001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Image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Calibri" panose="020F0502020204030204" pitchFamily="34" charset="0"/>
                        </a:rPr>
                        <a:t>2008_000028.jpg</a:t>
                      </a:r>
                      <a:b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Calibri" panose="020F0502020204030204" pitchFamily="34" charset="0"/>
                        </a:rPr>
                        <a:t>2008_000050.jpg</a:t>
                      </a:r>
                      <a:b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Calibri" panose="020F0502020204030204" pitchFamily="34" charset="0"/>
                        </a:rPr>
                        <a:t>       …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file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DCC"/>
                    </a:solidFill>
                  </a:tcPr>
                </a:tc>
              </a:tr>
              <a:tr h="1860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road-segmentation-adas-0001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3C7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3C71"/>
                          </a:solidFill>
                          <a:effectLst/>
                          <a:latin typeface="Intel Clear" panose="020B0604020203020204" pitchFamily="34" charset="0"/>
                        </a:rPr>
                        <a:t>(out_0.bmp)</a:t>
                      </a:r>
                    </a:p>
                  </a:txBody>
                  <a:tcPr marL="6534" marR="6534" marT="653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6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01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0B71D05-2E1C-DF45-85D7-D31C8909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707B-D922-47D5-BD24-D96E91B7054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4C818B-43B8-C248-AD44-799995D8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Open VINO installation directory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313889" y="3671350"/>
            <a:ext cx="2066397" cy="365760"/>
          </a:xfrm>
          <a:custGeom>
            <a:avLst/>
            <a:gdLst>
              <a:gd name="connsiteX0" fmla="*/ 0 w 1162220"/>
              <a:gd name="connsiteY0" fmla="*/ 36344 h 363443"/>
              <a:gd name="connsiteX1" fmla="*/ 36344 w 1162220"/>
              <a:gd name="connsiteY1" fmla="*/ 0 h 363443"/>
              <a:gd name="connsiteX2" fmla="*/ 1125876 w 1162220"/>
              <a:gd name="connsiteY2" fmla="*/ 0 h 363443"/>
              <a:gd name="connsiteX3" fmla="*/ 1162220 w 1162220"/>
              <a:gd name="connsiteY3" fmla="*/ 36344 h 363443"/>
              <a:gd name="connsiteX4" fmla="*/ 1162220 w 1162220"/>
              <a:gd name="connsiteY4" fmla="*/ 327099 h 363443"/>
              <a:gd name="connsiteX5" fmla="*/ 1125876 w 1162220"/>
              <a:gd name="connsiteY5" fmla="*/ 363443 h 363443"/>
              <a:gd name="connsiteX6" fmla="*/ 36344 w 1162220"/>
              <a:gd name="connsiteY6" fmla="*/ 363443 h 363443"/>
              <a:gd name="connsiteX7" fmla="*/ 0 w 1162220"/>
              <a:gd name="connsiteY7" fmla="*/ 327099 h 363443"/>
              <a:gd name="connsiteX8" fmla="*/ 0 w 1162220"/>
              <a:gd name="connsiteY8" fmla="*/ 36344 h 36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2220" h="363443">
                <a:moveTo>
                  <a:pt x="0" y="36344"/>
                </a:moveTo>
                <a:cubicBezTo>
                  <a:pt x="0" y="16272"/>
                  <a:pt x="16272" y="0"/>
                  <a:pt x="36344" y="0"/>
                </a:cubicBezTo>
                <a:lnTo>
                  <a:pt x="1125876" y="0"/>
                </a:lnTo>
                <a:cubicBezTo>
                  <a:pt x="1145948" y="0"/>
                  <a:pt x="1162220" y="16272"/>
                  <a:pt x="1162220" y="36344"/>
                </a:cubicBezTo>
                <a:lnTo>
                  <a:pt x="1162220" y="327099"/>
                </a:lnTo>
                <a:cubicBezTo>
                  <a:pt x="1162220" y="347171"/>
                  <a:pt x="1145948" y="363443"/>
                  <a:pt x="1125876" y="363443"/>
                </a:cubicBezTo>
                <a:lnTo>
                  <a:pt x="36344" y="363443"/>
                </a:lnTo>
                <a:cubicBezTo>
                  <a:pt x="16272" y="363443"/>
                  <a:pt x="0" y="347171"/>
                  <a:pt x="0" y="327099"/>
                </a:cubicBezTo>
                <a:lnTo>
                  <a:pt x="0" y="3634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995" tIns="16995" rIns="16995" bIns="16995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/>
              <a:t>/opt/intel/</a:t>
            </a:r>
            <a:r>
              <a:rPr lang="en-US" sz="1050" kern="1200" dirty="0" err="1" smtClean="0"/>
              <a:t>computer_vision_sdk</a:t>
            </a:r>
            <a:r>
              <a:rPr lang="en-US" sz="1050" kern="1200" dirty="0" smtClean="0"/>
              <a:t>/</a:t>
            </a:r>
          </a:p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>
                <a:solidFill>
                  <a:schemeClr val="accent5"/>
                </a:solidFill>
              </a:rPr>
              <a:t>(Open VINO root install </a:t>
            </a:r>
            <a:r>
              <a:rPr lang="en-US" sz="1050" kern="1200" dirty="0" err="1" smtClean="0">
                <a:solidFill>
                  <a:schemeClr val="accent5"/>
                </a:solidFill>
              </a:rPr>
              <a:t>dir</a:t>
            </a:r>
            <a:r>
              <a:rPr lang="en-US" sz="1050" kern="1200" dirty="0" smtClean="0">
                <a:solidFill>
                  <a:schemeClr val="accent5"/>
                </a:solidFill>
              </a:rPr>
              <a:t>)</a:t>
            </a:r>
            <a:endParaRPr lang="en-US" sz="1050" kern="1200" dirty="0">
              <a:solidFill>
                <a:schemeClr val="accent5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 rot="18272806">
            <a:off x="1796274" y="2541637"/>
            <a:ext cx="3058798" cy="1265"/>
          </a:xfrm>
          <a:custGeom>
            <a:avLst/>
            <a:gdLst>
              <a:gd name="connsiteX0" fmla="*/ 0 w 10000"/>
              <a:gd name="connsiteY0" fmla="*/ 4996 h 10000"/>
              <a:gd name="connsiteX1" fmla="*/ 10000 w 10000"/>
              <a:gd name="connsiteY1" fmla="*/ 49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4996"/>
                </a:moveTo>
                <a:lnTo>
                  <a:pt x="10000" y="499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82250" tIns="-71485" rIns="1382251" bIns="-71486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50" kern="1200"/>
          </a:p>
        </p:txBody>
      </p:sp>
      <p:sp>
        <p:nvSpPr>
          <p:cNvPr id="8" name="Freeform 7"/>
          <p:cNvSpPr/>
          <p:nvPr/>
        </p:nvSpPr>
        <p:spPr>
          <a:xfrm>
            <a:off x="4267499" y="1050985"/>
            <a:ext cx="2647551" cy="362201"/>
          </a:xfrm>
          <a:custGeom>
            <a:avLst/>
            <a:gdLst>
              <a:gd name="connsiteX0" fmla="*/ 0 w 1402677"/>
              <a:gd name="connsiteY0" fmla="*/ 25553 h 255533"/>
              <a:gd name="connsiteX1" fmla="*/ 25553 w 1402677"/>
              <a:gd name="connsiteY1" fmla="*/ 0 h 255533"/>
              <a:gd name="connsiteX2" fmla="*/ 1377124 w 1402677"/>
              <a:gd name="connsiteY2" fmla="*/ 0 h 255533"/>
              <a:gd name="connsiteX3" fmla="*/ 1402677 w 1402677"/>
              <a:gd name="connsiteY3" fmla="*/ 25553 h 255533"/>
              <a:gd name="connsiteX4" fmla="*/ 1402677 w 1402677"/>
              <a:gd name="connsiteY4" fmla="*/ 229980 h 255533"/>
              <a:gd name="connsiteX5" fmla="*/ 1377124 w 1402677"/>
              <a:gd name="connsiteY5" fmla="*/ 255533 h 255533"/>
              <a:gd name="connsiteX6" fmla="*/ 25553 w 1402677"/>
              <a:gd name="connsiteY6" fmla="*/ 255533 h 255533"/>
              <a:gd name="connsiteX7" fmla="*/ 0 w 1402677"/>
              <a:gd name="connsiteY7" fmla="*/ 229980 h 255533"/>
              <a:gd name="connsiteX8" fmla="*/ 0 w 1402677"/>
              <a:gd name="connsiteY8" fmla="*/ 25553 h 25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2677" h="255533">
                <a:moveTo>
                  <a:pt x="0" y="25553"/>
                </a:moveTo>
                <a:cubicBezTo>
                  <a:pt x="0" y="11440"/>
                  <a:pt x="11440" y="0"/>
                  <a:pt x="25553" y="0"/>
                </a:cubicBezTo>
                <a:lnTo>
                  <a:pt x="1377124" y="0"/>
                </a:lnTo>
                <a:cubicBezTo>
                  <a:pt x="1391237" y="0"/>
                  <a:pt x="1402677" y="11440"/>
                  <a:pt x="1402677" y="25553"/>
                </a:cubicBezTo>
                <a:lnTo>
                  <a:pt x="1402677" y="229980"/>
                </a:lnTo>
                <a:cubicBezTo>
                  <a:pt x="1402677" y="244093"/>
                  <a:pt x="1391237" y="255533"/>
                  <a:pt x="1377124" y="255533"/>
                </a:cubicBezTo>
                <a:lnTo>
                  <a:pt x="25553" y="255533"/>
                </a:lnTo>
                <a:cubicBezTo>
                  <a:pt x="11440" y="255533"/>
                  <a:pt x="0" y="244093"/>
                  <a:pt x="0" y="229980"/>
                </a:cubicBezTo>
                <a:lnTo>
                  <a:pt x="0" y="2555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834" tIns="13834" rIns="13834" bIns="13834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/>
              <a:t>./bin</a:t>
            </a:r>
          </a:p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>
                <a:solidFill>
                  <a:schemeClr val="accent5"/>
                </a:solidFill>
              </a:rPr>
              <a:t>(executable scripts e.g. setupvars.sh)</a:t>
            </a:r>
            <a:endParaRPr lang="en-US" sz="1050" kern="1200" dirty="0">
              <a:solidFill>
                <a:schemeClr val="accent5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 rot="19066123">
            <a:off x="2128804" y="2902306"/>
            <a:ext cx="2466481" cy="172264"/>
          </a:xfrm>
          <a:custGeom>
            <a:avLst/>
            <a:gdLst>
              <a:gd name="connsiteX0" fmla="*/ 0 w 10000"/>
              <a:gd name="connsiteY0" fmla="*/ 4996 h 10000"/>
              <a:gd name="connsiteX1" fmla="*/ 10000 w 10000"/>
              <a:gd name="connsiteY1" fmla="*/ 49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4996"/>
                </a:moveTo>
                <a:lnTo>
                  <a:pt x="10000" y="499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8584" tIns="-59187" rIns="1148586" bIns="-59187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50" kern="1200"/>
          </a:p>
        </p:txBody>
      </p:sp>
      <p:sp>
        <p:nvSpPr>
          <p:cNvPr id="10" name="Freeform 9"/>
          <p:cNvSpPr/>
          <p:nvPr/>
        </p:nvSpPr>
        <p:spPr>
          <a:xfrm>
            <a:off x="4279127" y="1866403"/>
            <a:ext cx="2647967" cy="365760"/>
          </a:xfrm>
          <a:custGeom>
            <a:avLst/>
            <a:gdLst>
              <a:gd name="connsiteX0" fmla="*/ 0 w 1195456"/>
              <a:gd name="connsiteY0" fmla="*/ 29766 h 297660"/>
              <a:gd name="connsiteX1" fmla="*/ 29766 w 1195456"/>
              <a:gd name="connsiteY1" fmla="*/ 0 h 297660"/>
              <a:gd name="connsiteX2" fmla="*/ 1165690 w 1195456"/>
              <a:gd name="connsiteY2" fmla="*/ 0 h 297660"/>
              <a:gd name="connsiteX3" fmla="*/ 1195456 w 1195456"/>
              <a:gd name="connsiteY3" fmla="*/ 29766 h 297660"/>
              <a:gd name="connsiteX4" fmla="*/ 1195456 w 1195456"/>
              <a:gd name="connsiteY4" fmla="*/ 267894 h 297660"/>
              <a:gd name="connsiteX5" fmla="*/ 1165690 w 1195456"/>
              <a:gd name="connsiteY5" fmla="*/ 297660 h 297660"/>
              <a:gd name="connsiteX6" fmla="*/ 29766 w 1195456"/>
              <a:gd name="connsiteY6" fmla="*/ 297660 h 297660"/>
              <a:gd name="connsiteX7" fmla="*/ 0 w 1195456"/>
              <a:gd name="connsiteY7" fmla="*/ 267894 h 297660"/>
              <a:gd name="connsiteX8" fmla="*/ 0 w 1195456"/>
              <a:gd name="connsiteY8" fmla="*/ 29766 h 2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456" h="297660">
                <a:moveTo>
                  <a:pt x="0" y="29766"/>
                </a:moveTo>
                <a:cubicBezTo>
                  <a:pt x="0" y="13327"/>
                  <a:pt x="13327" y="0"/>
                  <a:pt x="29766" y="0"/>
                </a:cubicBezTo>
                <a:lnTo>
                  <a:pt x="1165690" y="0"/>
                </a:lnTo>
                <a:cubicBezTo>
                  <a:pt x="1182129" y="0"/>
                  <a:pt x="1195456" y="13327"/>
                  <a:pt x="1195456" y="29766"/>
                </a:cubicBezTo>
                <a:lnTo>
                  <a:pt x="1195456" y="267894"/>
                </a:lnTo>
                <a:cubicBezTo>
                  <a:pt x="1195456" y="284333"/>
                  <a:pt x="1182129" y="297660"/>
                  <a:pt x="1165690" y="297660"/>
                </a:cubicBezTo>
                <a:lnTo>
                  <a:pt x="29766" y="297660"/>
                </a:lnTo>
                <a:cubicBezTo>
                  <a:pt x="13327" y="297660"/>
                  <a:pt x="0" y="284333"/>
                  <a:pt x="0" y="267894"/>
                </a:cubicBezTo>
                <a:lnTo>
                  <a:pt x="0" y="2976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068" tIns="15068" rIns="15068" bIns="15068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/>
              <a:t>./</a:t>
            </a:r>
            <a:r>
              <a:rPr lang="en-US" sz="1050" kern="1200" dirty="0" err="1" smtClean="0"/>
              <a:t>deployment_tools</a:t>
            </a:r>
            <a:endParaRPr lang="en-US" sz="1050" kern="1200" dirty="0" smtClean="0"/>
          </a:p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>
                <a:solidFill>
                  <a:schemeClr val="accent5"/>
                </a:solidFill>
              </a:rPr>
              <a:t>(tools for deploying open VINO Apps)</a:t>
            </a:r>
            <a:endParaRPr lang="en-US" sz="1050" kern="1200" dirty="0">
              <a:solidFill>
                <a:schemeClr val="accent5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 rot="20077090" flipV="1">
            <a:off x="6876367" y="1518110"/>
            <a:ext cx="1755871" cy="278312"/>
          </a:xfrm>
          <a:custGeom>
            <a:avLst/>
            <a:gdLst>
              <a:gd name="connsiteX0" fmla="*/ 0 w 10000"/>
              <a:gd name="connsiteY0" fmla="*/ 4996 h 10000"/>
              <a:gd name="connsiteX1" fmla="*/ 10000 w 10000"/>
              <a:gd name="connsiteY1" fmla="*/ 49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4996"/>
                </a:moveTo>
                <a:lnTo>
                  <a:pt x="10000" y="4996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22834" tIns="-52568" rIns="1022835" bIns="-52569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50" kern="1200"/>
          </a:p>
        </p:txBody>
      </p:sp>
      <p:sp>
        <p:nvSpPr>
          <p:cNvPr id="12" name="Freeform 11"/>
          <p:cNvSpPr/>
          <p:nvPr/>
        </p:nvSpPr>
        <p:spPr>
          <a:xfrm>
            <a:off x="8613551" y="1045351"/>
            <a:ext cx="2647967" cy="365760"/>
          </a:xfrm>
          <a:custGeom>
            <a:avLst/>
            <a:gdLst>
              <a:gd name="connsiteX0" fmla="*/ 0 w 856304"/>
              <a:gd name="connsiteY0" fmla="*/ 13611 h 136112"/>
              <a:gd name="connsiteX1" fmla="*/ 13611 w 856304"/>
              <a:gd name="connsiteY1" fmla="*/ 0 h 136112"/>
              <a:gd name="connsiteX2" fmla="*/ 842693 w 856304"/>
              <a:gd name="connsiteY2" fmla="*/ 0 h 136112"/>
              <a:gd name="connsiteX3" fmla="*/ 856304 w 856304"/>
              <a:gd name="connsiteY3" fmla="*/ 13611 h 136112"/>
              <a:gd name="connsiteX4" fmla="*/ 856304 w 856304"/>
              <a:gd name="connsiteY4" fmla="*/ 122501 h 136112"/>
              <a:gd name="connsiteX5" fmla="*/ 842693 w 856304"/>
              <a:gd name="connsiteY5" fmla="*/ 136112 h 136112"/>
              <a:gd name="connsiteX6" fmla="*/ 13611 w 856304"/>
              <a:gd name="connsiteY6" fmla="*/ 136112 h 136112"/>
              <a:gd name="connsiteX7" fmla="*/ 0 w 856304"/>
              <a:gd name="connsiteY7" fmla="*/ 122501 h 136112"/>
              <a:gd name="connsiteX8" fmla="*/ 0 w 856304"/>
              <a:gd name="connsiteY8" fmla="*/ 13611 h 13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6304" h="136112">
                <a:moveTo>
                  <a:pt x="0" y="13611"/>
                </a:moveTo>
                <a:cubicBezTo>
                  <a:pt x="0" y="6094"/>
                  <a:pt x="6094" y="0"/>
                  <a:pt x="13611" y="0"/>
                </a:cubicBezTo>
                <a:lnTo>
                  <a:pt x="842693" y="0"/>
                </a:lnTo>
                <a:cubicBezTo>
                  <a:pt x="850210" y="0"/>
                  <a:pt x="856304" y="6094"/>
                  <a:pt x="856304" y="13611"/>
                </a:cubicBezTo>
                <a:lnTo>
                  <a:pt x="856304" y="122501"/>
                </a:lnTo>
                <a:cubicBezTo>
                  <a:pt x="856304" y="130018"/>
                  <a:pt x="850210" y="136112"/>
                  <a:pt x="842693" y="136112"/>
                </a:cubicBezTo>
                <a:lnTo>
                  <a:pt x="13611" y="136112"/>
                </a:lnTo>
                <a:cubicBezTo>
                  <a:pt x="6094" y="136112"/>
                  <a:pt x="0" y="130018"/>
                  <a:pt x="0" y="122501"/>
                </a:cubicBezTo>
                <a:lnTo>
                  <a:pt x="0" y="136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37" tIns="10337" rIns="10337" bIns="10337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err="1" smtClean="0"/>
              <a:t>computer_vision_algorithms</a:t>
            </a:r>
            <a:endParaRPr lang="en-US" sz="1050" kern="1200" dirty="0" smtClean="0"/>
          </a:p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>
                <a:solidFill>
                  <a:schemeClr val="accent5"/>
                </a:solidFill>
              </a:rPr>
              <a:t>(core libs)</a:t>
            </a:r>
            <a:endParaRPr lang="en-US" sz="1050" kern="1200" dirty="0">
              <a:solidFill>
                <a:schemeClr val="accent5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 rot="3178196" flipV="1">
            <a:off x="6428864" y="2972145"/>
            <a:ext cx="2596741" cy="320087"/>
          </a:xfrm>
          <a:custGeom>
            <a:avLst/>
            <a:gdLst>
              <a:gd name="connsiteX0" fmla="*/ 0 w 10000"/>
              <a:gd name="connsiteY0" fmla="*/ 4996 h 10000"/>
              <a:gd name="connsiteX1" fmla="*/ 10000 w 10000"/>
              <a:gd name="connsiteY1" fmla="*/ 49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4996"/>
                </a:moveTo>
                <a:lnTo>
                  <a:pt x="10000" y="4996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2230" tIns="-55168" rIns="1072231" bIns="-55169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50" kern="1200"/>
          </a:p>
        </p:txBody>
      </p:sp>
      <p:sp>
        <p:nvSpPr>
          <p:cNvPr id="17" name="Freeform 16"/>
          <p:cNvSpPr/>
          <p:nvPr/>
        </p:nvSpPr>
        <p:spPr>
          <a:xfrm>
            <a:off x="8622126" y="1472053"/>
            <a:ext cx="2647967" cy="365760"/>
          </a:xfrm>
          <a:custGeom>
            <a:avLst/>
            <a:gdLst>
              <a:gd name="connsiteX0" fmla="*/ 0 w 856304"/>
              <a:gd name="connsiteY0" fmla="*/ 13688 h 136879"/>
              <a:gd name="connsiteX1" fmla="*/ 13688 w 856304"/>
              <a:gd name="connsiteY1" fmla="*/ 0 h 136879"/>
              <a:gd name="connsiteX2" fmla="*/ 842616 w 856304"/>
              <a:gd name="connsiteY2" fmla="*/ 0 h 136879"/>
              <a:gd name="connsiteX3" fmla="*/ 856304 w 856304"/>
              <a:gd name="connsiteY3" fmla="*/ 13688 h 136879"/>
              <a:gd name="connsiteX4" fmla="*/ 856304 w 856304"/>
              <a:gd name="connsiteY4" fmla="*/ 123191 h 136879"/>
              <a:gd name="connsiteX5" fmla="*/ 842616 w 856304"/>
              <a:gd name="connsiteY5" fmla="*/ 136879 h 136879"/>
              <a:gd name="connsiteX6" fmla="*/ 13688 w 856304"/>
              <a:gd name="connsiteY6" fmla="*/ 136879 h 136879"/>
              <a:gd name="connsiteX7" fmla="*/ 0 w 856304"/>
              <a:gd name="connsiteY7" fmla="*/ 123191 h 136879"/>
              <a:gd name="connsiteX8" fmla="*/ 0 w 856304"/>
              <a:gd name="connsiteY8" fmla="*/ 13688 h 136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6304" h="136879">
                <a:moveTo>
                  <a:pt x="0" y="13688"/>
                </a:moveTo>
                <a:cubicBezTo>
                  <a:pt x="0" y="6128"/>
                  <a:pt x="6128" y="0"/>
                  <a:pt x="13688" y="0"/>
                </a:cubicBezTo>
                <a:lnTo>
                  <a:pt x="842616" y="0"/>
                </a:lnTo>
                <a:cubicBezTo>
                  <a:pt x="850176" y="0"/>
                  <a:pt x="856304" y="6128"/>
                  <a:pt x="856304" y="13688"/>
                </a:cubicBezTo>
                <a:lnTo>
                  <a:pt x="856304" y="123191"/>
                </a:lnTo>
                <a:cubicBezTo>
                  <a:pt x="856304" y="130751"/>
                  <a:pt x="850176" y="136879"/>
                  <a:pt x="842616" y="136879"/>
                </a:cubicBezTo>
                <a:lnTo>
                  <a:pt x="13688" y="136879"/>
                </a:lnTo>
                <a:cubicBezTo>
                  <a:pt x="6128" y="136879"/>
                  <a:pt x="0" y="130751"/>
                  <a:pt x="0" y="123191"/>
                </a:cubicBezTo>
                <a:lnTo>
                  <a:pt x="0" y="1368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59" tIns="10359" rIns="10359" bIns="10359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>
                <a:solidFill>
                  <a:schemeClr val="bg1"/>
                </a:solidFill>
              </a:rPr>
              <a:t>demo</a:t>
            </a:r>
          </a:p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>
                <a:solidFill>
                  <a:schemeClr val="accent5"/>
                </a:solidFill>
              </a:rPr>
              <a:t>(built-in demo App)</a:t>
            </a:r>
            <a:endParaRPr lang="en-US" sz="1050" kern="1200" dirty="0">
              <a:solidFill>
                <a:schemeClr val="accent5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 rot="20763143" flipV="1">
            <a:off x="6962220" y="1825250"/>
            <a:ext cx="1600686" cy="45719"/>
          </a:xfrm>
          <a:custGeom>
            <a:avLst/>
            <a:gdLst>
              <a:gd name="connsiteX0" fmla="*/ 0 w 10000"/>
              <a:gd name="connsiteY0" fmla="*/ 4996 h 10000"/>
              <a:gd name="connsiteX1" fmla="*/ 10000 w 10000"/>
              <a:gd name="connsiteY1" fmla="*/ 49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4996"/>
                </a:moveTo>
                <a:lnTo>
                  <a:pt x="10000" y="4996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90132" tIns="-56112" rIns="1090133" bIns="-56109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50" kern="1200"/>
          </a:p>
        </p:txBody>
      </p:sp>
      <p:sp>
        <p:nvSpPr>
          <p:cNvPr id="19" name="Freeform 18"/>
          <p:cNvSpPr/>
          <p:nvPr/>
        </p:nvSpPr>
        <p:spPr>
          <a:xfrm>
            <a:off x="8613551" y="1911031"/>
            <a:ext cx="2647967" cy="365760"/>
          </a:xfrm>
          <a:custGeom>
            <a:avLst/>
            <a:gdLst>
              <a:gd name="connsiteX0" fmla="*/ 0 w 856304"/>
              <a:gd name="connsiteY0" fmla="*/ 14272 h 142717"/>
              <a:gd name="connsiteX1" fmla="*/ 14272 w 856304"/>
              <a:gd name="connsiteY1" fmla="*/ 0 h 142717"/>
              <a:gd name="connsiteX2" fmla="*/ 842032 w 856304"/>
              <a:gd name="connsiteY2" fmla="*/ 0 h 142717"/>
              <a:gd name="connsiteX3" fmla="*/ 856304 w 856304"/>
              <a:gd name="connsiteY3" fmla="*/ 14272 h 142717"/>
              <a:gd name="connsiteX4" fmla="*/ 856304 w 856304"/>
              <a:gd name="connsiteY4" fmla="*/ 128445 h 142717"/>
              <a:gd name="connsiteX5" fmla="*/ 842032 w 856304"/>
              <a:gd name="connsiteY5" fmla="*/ 142717 h 142717"/>
              <a:gd name="connsiteX6" fmla="*/ 14272 w 856304"/>
              <a:gd name="connsiteY6" fmla="*/ 142717 h 142717"/>
              <a:gd name="connsiteX7" fmla="*/ 0 w 856304"/>
              <a:gd name="connsiteY7" fmla="*/ 128445 h 142717"/>
              <a:gd name="connsiteX8" fmla="*/ 0 w 856304"/>
              <a:gd name="connsiteY8" fmla="*/ 14272 h 14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6304" h="142717">
                <a:moveTo>
                  <a:pt x="0" y="14272"/>
                </a:moveTo>
                <a:cubicBezTo>
                  <a:pt x="0" y="6390"/>
                  <a:pt x="6390" y="0"/>
                  <a:pt x="14272" y="0"/>
                </a:cubicBezTo>
                <a:lnTo>
                  <a:pt x="842032" y="0"/>
                </a:lnTo>
                <a:cubicBezTo>
                  <a:pt x="849914" y="0"/>
                  <a:pt x="856304" y="6390"/>
                  <a:pt x="856304" y="14272"/>
                </a:cubicBezTo>
                <a:lnTo>
                  <a:pt x="856304" y="128445"/>
                </a:lnTo>
                <a:cubicBezTo>
                  <a:pt x="856304" y="136327"/>
                  <a:pt x="849914" y="142717"/>
                  <a:pt x="842032" y="142717"/>
                </a:cubicBezTo>
                <a:lnTo>
                  <a:pt x="14272" y="142717"/>
                </a:lnTo>
                <a:cubicBezTo>
                  <a:pt x="6390" y="142717"/>
                  <a:pt x="0" y="136327"/>
                  <a:pt x="0" y="128445"/>
                </a:cubicBezTo>
                <a:lnTo>
                  <a:pt x="0" y="1427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30" tIns="10530" rIns="10530" bIns="1053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>
                <a:solidFill>
                  <a:schemeClr val="bg1"/>
                </a:solidFill>
              </a:rPr>
              <a:t>documentation</a:t>
            </a:r>
          </a:p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>
                <a:solidFill>
                  <a:schemeClr val="accent5"/>
                </a:solidFill>
              </a:rPr>
              <a:t>(docs for developers reference)</a:t>
            </a:r>
            <a:endParaRPr lang="en-US" sz="1050" kern="1200" dirty="0">
              <a:solidFill>
                <a:schemeClr val="bg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 rot="1069444">
            <a:off x="6912668" y="2044417"/>
            <a:ext cx="1658616" cy="548852"/>
          </a:xfrm>
          <a:custGeom>
            <a:avLst/>
            <a:gdLst>
              <a:gd name="connsiteX0" fmla="*/ 0 w 10000"/>
              <a:gd name="connsiteY0" fmla="*/ 4996 h 10000"/>
              <a:gd name="connsiteX1" fmla="*/ 10000 w 10000"/>
              <a:gd name="connsiteY1" fmla="*/ 49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4996"/>
                </a:moveTo>
                <a:lnTo>
                  <a:pt x="10000" y="4996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3765" tIns="-54724" rIns="1063764" bIns="-54722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50" kern="1200"/>
          </a:p>
        </p:txBody>
      </p:sp>
      <p:sp>
        <p:nvSpPr>
          <p:cNvPr id="21" name="Freeform 20"/>
          <p:cNvSpPr/>
          <p:nvPr/>
        </p:nvSpPr>
        <p:spPr>
          <a:xfrm>
            <a:off x="8622126" y="2339987"/>
            <a:ext cx="2647967" cy="365760"/>
          </a:xfrm>
          <a:custGeom>
            <a:avLst/>
            <a:gdLst>
              <a:gd name="connsiteX0" fmla="*/ 0 w 883592"/>
              <a:gd name="connsiteY0" fmla="*/ 14727 h 147265"/>
              <a:gd name="connsiteX1" fmla="*/ 14727 w 883592"/>
              <a:gd name="connsiteY1" fmla="*/ 0 h 147265"/>
              <a:gd name="connsiteX2" fmla="*/ 868866 w 883592"/>
              <a:gd name="connsiteY2" fmla="*/ 0 h 147265"/>
              <a:gd name="connsiteX3" fmla="*/ 883593 w 883592"/>
              <a:gd name="connsiteY3" fmla="*/ 14727 h 147265"/>
              <a:gd name="connsiteX4" fmla="*/ 883592 w 883592"/>
              <a:gd name="connsiteY4" fmla="*/ 132539 h 147265"/>
              <a:gd name="connsiteX5" fmla="*/ 868865 w 883592"/>
              <a:gd name="connsiteY5" fmla="*/ 147266 h 147265"/>
              <a:gd name="connsiteX6" fmla="*/ 14727 w 883592"/>
              <a:gd name="connsiteY6" fmla="*/ 147265 h 147265"/>
              <a:gd name="connsiteX7" fmla="*/ 0 w 883592"/>
              <a:gd name="connsiteY7" fmla="*/ 132538 h 147265"/>
              <a:gd name="connsiteX8" fmla="*/ 0 w 883592"/>
              <a:gd name="connsiteY8" fmla="*/ 14727 h 14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592" h="147265">
                <a:moveTo>
                  <a:pt x="0" y="14727"/>
                </a:moveTo>
                <a:cubicBezTo>
                  <a:pt x="0" y="6594"/>
                  <a:pt x="6594" y="0"/>
                  <a:pt x="14727" y="0"/>
                </a:cubicBezTo>
                <a:lnTo>
                  <a:pt x="868866" y="0"/>
                </a:lnTo>
                <a:cubicBezTo>
                  <a:pt x="876999" y="0"/>
                  <a:pt x="883593" y="6594"/>
                  <a:pt x="883593" y="14727"/>
                </a:cubicBezTo>
                <a:cubicBezTo>
                  <a:pt x="883593" y="53998"/>
                  <a:pt x="883592" y="93268"/>
                  <a:pt x="883592" y="132539"/>
                </a:cubicBezTo>
                <a:cubicBezTo>
                  <a:pt x="883592" y="140672"/>
                  <a:pt x="876998" y="147266"/>
                  <a:pt x="868865" y="147266"/>
                </a:cubicBezTo>
                <a:lnTo>
                  <a:pt x="14727" y="147265"/>
                </a:lnTo>
                <a:cubicBezTo>
                  <a:pt x="6594" y="147265"/>
                  <a:pt x="0" y="140671"/>
                  <a:pt x="0" y="132538"/>
                </a:cubicBezTo>
                <a:lnTo>
                  <a:pt x="0" y="147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3" tIns="10663" rIns="10663" bIns="10663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err="1" smtClean="0">
                <a:solidFill>
                  <a:schemeClr val="bg1"/>
                </a:solidFill>
              </a:rPr>
              <a:t>extension_generator</a:t>
            </a:r>
            <a:endParaRPr lang="en-US" sz="1050" kern="1200" dirty="0" smtClean="0">
              <a:solidFill>
                <a:schemeClr val="bg1"/>
              </a:solidFill>
            </a:endParaRPr>
          </a:p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>
                <a:solidFill>
                  <a:schemeClr val="accent5"/>
                </a:solidFill>
              </a:rPr>
              <a:t>(extension generator)</a:t>
            </a:r>
            <a:endParaRPr lang="en-US" sz="1050" kern="1200" dirty="0">
              <a:solidFill>
                <a:schemeClr val="bg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 rot="13619643">
            <a:off x="6614563" y="2884416"/>
            <a:ext cx="2225344" cy="89265"/>
          </a:xfrm>
          <a:custGeom>
            <a:avLst/>
            <a:gdLst>
              <a:gd name="connsiteX0" fmla="*/ 0 w 10000"/>
              <a:gd name="connsiteY0" fmla="*/ 4996 h 10000"/>
              <a:gd name="connsiteX1" fmla="*/ 10000 w 10000"/>
              <a:gd name="connsiteY1" fmla="*/ 49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4996"/>
                </a:moveTo>
                <a:lnTo>
                  <a:pt x="10000" y="4996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96694" tIns="-56457" rIns="1096694" bIns="-56455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50" kern="1200"/>
          </a:p>
        </p:txBody>
      </p:sp>
      <p:sp>
        <p:nvSpPr>
          <p:cNvPr id="23" name="Freeform 22"/>
          <p:cNvSpPr/>
          <p:nvPr/>
        </p:nvSpPr>
        <p:spPr>
          <a:xfrm>
            <a:off x="8622125" y="2782269"/>
            <a:ext cx="2647967" cy="365760"/>
          </a:xfrm>
          <a:custGeom>
            <a:avLst/>
            <a:gdLst>
              <a:gd name="connsiteX0" fmla="*/ 0 w 912675"/>
              <a:gd name="connsiteY0" fmla="*/ 15211 h 152112"/>
              <a:gd name="connsiteX1" fmla="*/ 15211 w 912675"/>
              <a:gd name="connsiteY1" fmla="*/ 0 h 152112"/>
              <a:gd name="connsiteX2" fmla="*/ 897464 w 912675"/>
              <a:gd name="connsiteY2" fmla="*/ 0 h 152112"/>
              <a:gd name="connsiteX3" fmla="*/ 912675 w 912675"/>
              <a:gd name="connsiteY3" fmla="*/ 15211 h 152112"/>
              <a:gd name="connsiteX4" fmla="*/ 912675 w 912675"/>
              <a:gd name="connsiteY4" fmla="*/ 136901 h 152112"/>
              <a:gd name="connsiteX5" fmla="*/ 897464 w 912675"/>
              <a:gd name="connsiteY5" fmla="*/ 152112 h 152112"/>
              <a:gd name="connsiteX6" fmla="*/ 15211 w 912675"/>
              <a:gd name="connsiteY6" fmla="*/ 152112 h 152112"/>
              <a:gd name="connsiteX7" fmla="*/ 0 w 912675"/>
              <a:gd name="connsiteY7" fmla="*/ 136901 h 152112"/>
              <a:gd name="connsiteX8" fmla="*/ 0 w 912675"/>
              <a:gd name="connsiteY8" fmla="*/ 15211 h 15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675" h="152112">
                <a:moveTo>
                  <a:pt x="0" y="15211"/>
                </a:moveTo>
                <a:cubicBezTo>
                  <a:pt x="0" y="6810"/>
                  <a:pt x="6810" y="0"/>
                  <a:pt x="15211" y="0"/>
                </a:cubicBezTo>
                <a:lnTo>
                  <a:pt x="897464" y="0"/>
                </a:lnTo>
                <a:cubicBezTo>
                  <a:pt x="905865" y="0"/>
                  <a:pt x="912675" y="6810"/>
                  <a:pt x="912675" y="15211"/>
                </a:cubicBezTo>
                <a:lnTo>
                  <a:pt x="912675" y="136901"/>
                </a:lnTo>
                <a:cubicBezTo>
                  <a:pt x="912675" y="145302"/>
                  <a:pt x="905865" y="152112"/>
                  <a:pt x="897464" y="152112"/>
                </a:cubicBezTo>
                <a:lnTo>
                  <a:pt x="15211" y="152112"/>
                </a:lnTo>
                <a:cubicBezTo>
                  <a:pt x="6810" y="152112"/>
                  <a:pt x="0" y="145302"/>
                  <a:pt x="0" y="136901"/>
                </a:cubicBezTo>
                <a:lnTo>
                  <a:pt x="0" y="152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5" tIns="10805" rIns="10805" bIns="10805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err="1" smtClean="0">
                <a:solidFill>
                  <a:schemeClr val="bg1"/>
                </a:solidFill>
              </a:rPr>
              <a:t>inference_engine</a:t>
            </a:r>
            <a:endParaRPr lang="en-US" sz="1050" kern="1200" dirty="0" smtClean="0">
              <a:solidFill>
                <a:schemeClr val="bg1"/>
              </a:solidFill>
            </a:endParaRPr>
          </a:p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>
                <a:solidFill>
                  <a:schemeClr val="accent5"/>
                </a:solidFill>
              </a:rPr>
              <a:t>(</a:t>
            </a:r>
            <a:r>
              <a:rPr lang="en-US" sz="1050" dirty="0" smtClean="0">
                <a:solidFill>
                  <a:schemeClr val="accent5"/>
                </a:solidFill>
              </a:rPr>
              <a:t>IE</a:t>
            </a:r>
            <a:r>
              <a:rPr lang="en-US" sz="1050" kern="1200" dirty="0" smtClean="0">
                <a:solidFill>
                  <a:schemeClr val="accent5"/>
                </a:solidFill>
              </a:rPr>
              <a:t>, </a:t>
            </a:r>
            <a:r>
              <a:rPr lang="en-US" sz="1050" dirty="0" smtClean="0">
                <a:solidFill>
                  <a:schemeClr val="accent5"/>
                </a:solidFill>
              </a:rPr>
              <a:t>with samples included</a:t>
            </a:r>
            <a:r>
              <a:rPr lang="en-US" sz="1050" kern="1200" dirty="0" smtClean="0">
                <a:solidFill>
                  <a:schemeClr val="accent5"/>
                </a:solidFill>
              </a:rPr>
              <a:t>)</a:t>
            </a:r>
            <a:endParaRPr lang="en-US" sz="1050" kern="1200" dirty="0">
              <a:solidFill>
                <a:schemeClr val="bg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 flipV="1">
            <a:off x="6961336" y="2034088"/>
            <a:ext cx="1584770" cy="45719"/>
          </a:xfrm>
          <a:custGeom>
            <a:avLst/>
            <a:gdLst>
              <a:gd name="connsiteX0" fmla="*/ 0 w 10000"/>
              <a:gd name="connsiteY0" fmla="*/ 4996 h 10000"/>
              <a:gd name="connsiteX1" fmla="*/ 10000 w 10000"/>
              <a:gd name="connsiteY1" fmla="*/ 49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4996"/>
                </a:moveTo>
                <a:lnTo>
                  <a:pt x="10000" y="4996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85907" tIns="-61152" rIns="1185906" bIns="-6115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50" kern="1200"/>
          </a:p>
        </p:txBody>
      </p:sp>
      <p:sp>
        <p:nvSpPr>
          <p:cNvPr id="25" name="Freeform 24"/>
          <p:cNvSpPr/>
          <p:nvPr/>
        </p:nvSpPr>
        <p:spPr>
          <a:xfrm>
            <a:off x="8622126" y="3229261"/>
            <a:ext cx="2647967" cy="365760"/>
          </a:xfrm>
          <a:custGeom>
            <a:avLst/>
            <a:gdLst>
              <a:gd name="connsiteX0" fmla="*/ 0 w 937660"/>
              <a:gd name="connsiteY0" fmla="*/ 15628 h 156276"/>
              <a:gd name="connsiteX1" fmla="*/ 15628 w 937660"/>
              <a:gd name="connsiteY1" fmla="*/ 0 h 156276"/>
              <a:gd name="connsiteX2" fmla="*/ 922032 w 937660"/>
              <a:gd name="connsiteY2" fmla="*/ 0 h 156276"/>
              <a:gd name="connsiteX3" fmla="*/ 937660 w 937660"/>
              <a:gd name="connsiteY3" fmla="*/ 15628 h 156276"/>
              <a:gd name="connsiteX4" fmla="*/ 937660 w 937660"/>
              <a:gd name="connsiteY4" fmla="*/ 140648 h 156276"/>
              <a:gd name="connsiteX5" fmla="*/ 922032 w 937660"/>
              <a:gd name="connsiteY5" fmla="*/ 156276 h 156276"/>
              <a:gd name="connsiteX6" fmla="*/ 15628 w 937660"/>
              <a:gd name="connsiteY6" fmla="*/ 156276 h 156276"/>
              <a:gd name="connsiteX7" fmla="*/ 0 w 937660"/>
              <a:gd name="connsiteY7" fmla="*/ 140648 h 156276"/>
              <a:gd name="connsiteX8" fmla="*/ 0 w 937660"/>
              <a:gd name="connsiteY8" fmla="*/ 15628 h 15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7660" h="156276">
                <a:moveTo>
                  <a:pt x="0" y="15628"/>
                </a:moveTo>
                <a:cubicBezTo>
                  <a:pt x="0" y="6997"/>
                  <a:pt x="6997" y="0"/>
                  <a:pt x="15628" y="0"/>
                </a:cubicBezTo>
                <a:lnTo>
                  <a:pt x="922032" y="0"/>
                </a:lnTo>
                <a:cubicBezTo>
                  <a:pt x="930663" y="0"/>
                  <a:pt x="937660" y="6997"/>
                  <a:pt x="937660" y="15628"/>
                </a:cubicBezTo>
                <a:lnTo>
                  <a:pt x="937660" y="140648"/>
                </a:lnTo>
                <a:cubicBezTo>
                  <a:pt x="937660" y="149279"/>
                  <a:pt x="930663" y="156276"/>
                  <a:pt x="922032" y="156276"/>
                </a:cubicBezTo>
                <a:lnTo>
                  <a:pt x="15628" y="156276"/>
                </a:lnTo>
                <a:cubicBezTo>
                  <a:pt x="6997" y="156276"/>
                  <a:pt x="0" y="149279"/>
                  <a:pt x="0" y="140648"/>
                </a:cubicBezTo>
                <a:lnTo>
                  <a:pt x="0" y="1562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27" tIns="10927" rIns="10927" bIns="10927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err="1" smtClean="0">
                <a:solidFill>
                  <a:schemeClr val="bg1"/>
                </a:solidFill>
              </a:rPr>
              <a:t>intel_models</a:t>
            </a:r>
            <a:endParaRPr lang="en-US" sz="1050" kern="1200" dirty="0" smtClean="0">
              <a:solidFill>
                <a:schemeClr val="bg1"/>
              </a:solidFill>
            </a:endParaRPr>
          </a:p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>
                <a:solidFill>
                  <a:schemeClr val="accent5"/>
                </a:solidFill>
              </a:rPr>
              <a:t>(DL models from intel)</a:t>
            </a:r>
            <a:endParaRPr lang="en-US" sz="1050" kern="1200" dirty="0">
              <a:solidFill>
                <a:schemeClr val="bg1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 rot="2516018">
            <a:off x="6674098" y="2735286"/>
            <a:ext cx="2107122" cy="62367"/>
          </a:xfrm>
          <a:custGeom>
            <a:avLst/>
            <a:gdLst>
              <a:gd name="connsiteX0" fmla="*/ 0 w 10000"/>
              <a:gd name="connsiteY0" fmla="*/ 4996 h 10000"/>
              <a:gd name="connsiteX1" fmla="*/ 10000 w 10000"/>
              <a:gd name="connsiteY1" fmla="*/ 49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4996"/>
                </a:moveTo>
                <a:lnTo>
                  <a:pt x="10000" y="4996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22493" tIns="-57815" rIns="1122493" bIns="-57813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50" kern="1200"/>
          </a:p>
        </p:txBody>
      </p:sp>
      <p:sp>
        <p:nvSpPr>
          <p:cNvPr id="28" name="Freeform 27"/>
          <p:cNvSpPr/>
          <p:nvPr/>
        </p:nvSpPr>
        <p:spPr>
          <a:xfrm>
            <a:off x="8622124" y="3636248"/>
            <a:ext cx="2647967" cy="365760"/>
          </a:xfrm>
          <a:custGeom>
            <a:avLst/>
            <a:gdLst>
              <a:gd name="connsiteX0" fmla="*/ 0 w 978633"/>
              <a:gd name="connsiteY0" fmla="*/ 16311 h 163105"/>
              <a:gd name="connsiteX1" fmla="*/ 16311 w 978633"/>
              <a:gd name="connsiteY1" fmla="*/ 0 h 163105"/>
              <a:gd name="connsiteX2" fmla="*/ 962323 w 978633"/>
              <a:gd name="connsiteY2" fmla="*/ 0 h 163105"/>
              <a:gd name="connsiteX3" fmla="*/ 978634 w 978633"/>
              <a:gd name="connsiteY3" fmla="*/ 16311 h 163105"/>
              <a:gd name="connsiteX4" fmla="*/ 978633 w 978633"/>
              <a:gd name="connsiteY4" fmla="*/ 146795 h 163105"/>
              <a:gd name="connsiteX5" fmla="*/ 962322 w 978633"/>
              <a:gd name="connsiteY5" fmla="*/ 163106 h 163105"/>
              <a:gd name="connsiteX6" fmla="*/ 16311 w 978633"/>
              <a:gd name="connsiteY6" fmla="*/ 163105 h 163105"/>
              <a:gd name="connsiteX7" fmla="*/ 0 w 978633"/>
              <a:gd name="connsiteY7" fmla="*/ 146794 h 163105"/>
              <a:gd name="connsiteX8" fmla="*/ 0 w 978633"/>
              <a:gd name="connsiteY8" fmla="*/ 16311 h 163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8633" h="163105">
                <a:moveTo>
                  <a:pt x="0" y="16311"/>
                </a:moveTo>
                <a:cubicBezTo>
                  <a:pt x="0" y="7303"/>
                  <a:pt x="7303" y="0"/>
                  <a:pt x="16311" y="0"/>
                </a:cubicBezTo>
                <a:lnTo>
                  <a:pt x="962323" y="0"/>
                </a:lnTo>
                <a:cubicBezTo>
                  <a:pt x="971331" y="0"/>
                  <a:pt x="978634" y="7303"/>
                  <a:pt x="978634" y="16311"/>
                </a:cubicBezTo>
                <a:cubicBezTo>
                  <a:pt x="978634" y="59806"/>
                  <a:pt x="978633" y="103300"/>
                  <a:pt x="978633" y="146795"/>
                </a:cubicBezTo>
                <a:cubicBezTo>
                  <a:pt x="978633" y="155803"/>
                  <a:pt x="971330" y="163106"/>
                  <a:pt x="962322" y="163106"/>
                </a:cubicBezTo>
                <a:lnTo>
                  <a:pt x="16311" y="163105"/>
                </a:lnTo>
                <a:cubicBezTo>
                  <a:pt x="7303" y="163105"/>
                  <a:pt x="0" y="155802"/>
                  <a:pt x="0" y="146794"/>
                </a:cubicBezTo>
                <a:lnTo>
                  <a:pt x="0" y="163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127" tIns="11127" rIns="11127" bIns="11127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err="1" smtClean="0">
                <a:solidFill>
                  <a:schemeClr val="bg1"/>
                </a:solidFill>
              </a:rPr>
              <a:t>model_downloader</a:t>
            </a:r>
            <a:endParaRPr lang="en-US" sz="1050" kern="1200" dirty="0" smtClean="0">
              <a:solidFill>
                <a:schemeClr val="bg1"/>
              </a:solidFill>
            </a:endParaRPr>
          </a:p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>
                <a:solidFill>
                  <a:schemeClr val="accent5"/>
                </a:solidFill>
              </a:rPr>
              <a:t>(DL models from 3</a:t>
            </a:r>
            <a:r>
              <a:rPr lang="en-US" sz="1050" kern="1200" baseline="30000" dirty="0" smtClean="0">
                <a:solidFill>
                  <a:schemeClr val="accent5"/>
                </a:solidFill>
              </a:rPr>
              <a:t>rd</a:t>
            </a:r>
            <a:r>
              <a:rPr lang="en-US" sz="1050" kern="1200" dirty="0" smtClean="0">
                <a:solidFill>
                  <a:schemeClr val="accent5"/>
                </a:solidFill>
              </a:rPr>
              <a:t> parties)</a:t>
            </a:r>
            <a:endParaRPr lang="en-US" sz="1050" kern="1200" dirty="0">
              <a:solidFill>
                <a:schemeClr val="bg1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 rot="1720740" flipV="1">
            <a:off x="6870197" y="2484326"/>
            <a:ext cx="1775714" cy="45719"/>
          </a:xfrm>
          <a:custGeom>
            <a:avLst/>
            <a:gdLst>
              <a:gd name="connsiteX0" fmla="*/ 0 w 10000"/>
              <a:gd name="connsiteY0" fmla="*/ 4996 h 10000"/>
              <a:gd name="connsiteX1" fmla="*/ 10000 w 10000"/>
              <a:gd name="connsiteY1" fmla="*/ 49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4996"/>
                </a:moveTo>
                <a:lnTo>
                  <a:pt x="10000" y="4996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2523" tIns="-55185" rIns="1072524" bIns="-55183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50" kern="1200"/>
          </a:p>
        </p:txBody>
      </p:sp>
      <p:sp>
        <p:nvSpPr>
          <p:cNvPr id="37" name="Freeform 36"/>
          <p:cNvSpPr/>
          <p:nvPr/>
        </p:nvSpPr>
        <p:spPr>
          <a:xfrm>
            <a:off x="8622125" y="4060067"/>
            <a:ext cx="2647967" cy="365760"/>
          </a:xfrm>
          <a:custGeom>
            <a:avLst/>
            <a:gdLst>
              <a:gd name="connsiteX0" fmla="*/ 0 w 1402677"/>
              <a:gd name="connsiteY0" fmla="*/ 33425 h 334254"/>
              <a:gd name="connsiteX1" fmla="*/ 33425 w 1402677"/>
              <a:gd name="connsiteY1" fmla="*/ 0 h 334254"/>
              <a:gd name="connsiteX2" fmla="*/ 1369252 w 1402677"/>
              <a:gd name="connsiteY2" fmla="*/ 0 h 334254"/>
              <a:gd name="connsiteX3" fmla="*/ 1402677 w 1402677"/>
              <a:gd name="connsiteY3" fmla="*/ 33425 h 334254"/>
              <a:gd name="connsiteX4" fmla="*/ 1402677 w 1402677"/>
              <a:gd name="connsiteY4" fmla="*/ 300829 h 334254"/>
              <a:gd name="connsiteX5" fmla="*/ 1369252 w 1402677"/>
              <a:gd name="connsiteY5" fmla="*/ 334254 h 334254"/>
              <a:gd name="connsiteX6" fmla="*/ 33425 w 1402677"/>
              <a:gd name="connsiteY6" fmla="*/ 334254 h 334254"/>
              <a:gd name="connsiteX7" fmla="*/ 0 w 1402677"/>
              <a:gd name="connsiteY7" fmla="*/ 300829 h 334254"/>
              <a:gd name="connsiteX8" fmla="*/ 0 w 1402677"/>
              <a:gd name="connsiteY8" fmla="*/ 33425 h 33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2677" h="334254">
                <a:moveTo>
                  <a:pt x="0" y="33425"/>
                </a:moveTo>
                <a:cubicBezTo>
                  <a:pt x="0" y="14965"/>
                  <a:pt x="14965" y="0"/>
                  <a:pt x="33425" y="0"/>
                </a:cubicBezTo>
                <a:lnTo>
                  <a:pt x="1369252" y="0"/>
                </a:lnTo>
                <a:cubicBezTo>
                  <a:pt x="1387712" y="0"/>
                  <a:pt x="1402677" y="14965"/>
                  <a:pt x="1402677" y="33425"/>
                </a:cubicBezTo>
                <a:lnTo>
                  <a:pt x="1402677" y="300829"/>
                </a:lnTo>
                <a:cubicBezTo>
                  <a:pt x="1402677" y="319289"/>
                  <a:pt x="1387712" y="334254"/>
                  <a:pt x="1369252" y="334254"/>
                </a:cubicBezTo>
                <a:lnTo>
                  <a:pt x="33425" y="334254"/>
                </a:lnTo>
                <a:cubicBezTo>
                  <a:pt x="14965" y="334254"/>
                  <a:pt x="0" y="319289"/>
                  <a:pt x="0" y="300829"/>
                </a:cubicBezTo>
                <a:lnTo>
                  <a:pt x="0" y="334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140" tIns="16140" rIns="16140" bIns="1614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err="1" smtClean="0">
                <a:solidFill>
                  <a:schemeClr val="bg1"/>
                </a:solidFill>
              </a:rPr>
              <a:t>model_optimizer</a:t>
            </a:r>
            <a:endParaRPr lang="en-US" sz="1050" kern="1200" dirty="0" smtClean="0">
              <a:solidFill>
                <a:schemeClr val="bg1"/>
              </a:solidFill>
            </a:endParaRPr>
          </a:p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>
                <a:solidFill>
                  <a:schemeClr val="accent5"/>
                </a:solidFill>
              </a:rPr>
              <a:t>(model optimizer)</a:t>
            </a:r>
            <a:endParaRPr lang="en-US" sz="1050" kern="1200" dirty="0">
              <a:solidFill>
                <a:schemeClr val="bg1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 rot="18497164">
            <a:off x="1937004" y="2724152"/>
            <a:ext cx="2803660" cy="1265"/>
          </a:xfrm>
          <a:custGeom>
            <a:avLst/>
            <a:gdLst>
              <a:gd name="connsiteX0" fmla="*/ 0 w 10000"/>
              <a:gd name="connsiteY0" fmla="*/ 4996 h 10000"/>
              <a:gd name="connsiteX1" fmla="*/ 10000 w 10000"/>
              <a:gd name="connsiteY1" fmla="*/ 49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4996"/>
                </a:moveTo>
                <a:lnTo>
                  <a:pt x="10000" y="499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8014" tIns="-65473" rIns="1268015" bIns="-65473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50" kern="1200"/>
          </a:p>
        </p:txBody>
      </p:sp>
      <p:sp>
        <p:nvSpPr>
          <p:cNvPr id="40" name="Freeform 39"/>
          <p:cNvSpPr/>
          <p:nvPr/>
        </p:nvSpPr>
        <p:spPr>
          <a:xfrm>
            <a:off x="4274562" y="1466860"/>
            <a:ext cx="2647967" cy="362089"/>
          </a:xfrm>
          <a:custGeom>
            <a:avLst/>
            <a:gdLst>
              <a:gd name="connsiteX0" fmla="*/ 0 w 1319708"/>
              <a:gd name="connsiteY0" fmla="*/ 26757 h 267568"/>
              <a:gd name="connsiteX1" fmla="*/ 26757 w 1319708"/>
              <a:gd name="connsiteY1" fmla="*/ 0 h 267568"/>
              <a:gd name="connsiteX2" fmla="*/ 1292951 w 1319708"/>
              <a:gd name="connsiteY2" fmla="*/ 0 h 267568"/>
              <a:gd name="connsiteX3" fmla="*/ 1319708 w 1319708"/>
              <a:gd name="connsiteY3" fmla="*/ 26757 h 267568"/>
              <a:gd name="connsiteX4" fmla="*/ 1319708 w 1319708"/>
              <a:gd name="connsiteY4" fmla="*/ 240811 h 267568"/>
              <a:gd name="connsiteX5" fmla="*/ 1292951 w 1319708"/>
              <a:gd name="connsiteY5" fmla="*/ 267568 h 267568"/>
              <a:gd name="connsiteX6" fmla="*/ 26757 w 1319708"/>
              <a:gd name="connsiteY6" fmla="*/ 267568 h 267568"/>
              <a:gd name="connsiteX7" fmla="*/ 0 w 1319708"/>
              <a:gd name="connsiteY7" fmla="*/ 240811 h 267568"/>
              <a:gd name="connsiteX8" fmla="*/ 0 w 1319708"/>
              <a:gd name="connsiteY8" fmla="*/ 26757 h 26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9708" h="267568">
                <a:moveTo>
                  <a:pt x="0" y="26757"/>
                </a:moveTo>
                <a:cubicBezTo>
                  <a:pt x="0" y="11980"/>
                  <a:pt x="11980" y="0"/>
                  <a:pt x="26757" y="0"/>
                </a:cubicBezTo>
                <a:lnTo>
                  <a:pt x="1292951" y="0"/>
                </a:lnTo>
                <a:cubicBezTo>
                  <a:pt x="1307728" y="0"/>
                  <a:pt x="1319708" y="11980"/>
                  <a:pt x="1319708" y="26757"/>
                </a:cubicBezTo>
                <a:lnTo>
                  <a:pt x="1319708" y="240811"/>
                </a:lnTo>
                <a:cubicBezTo>
                  <a:pt x="1319708" y="255588"/>
                  <a:pt x="1307728" y="267568"/>
                  <a:pt x="1292951" y="267568"/>
                </a:cubicBezTo>
                <a:lnTo>
                  <a:pt x="26757" y="267568"/>
                </a:lnTo>
                <a:cubicBezTo>
                  <a:pt x="11980" y="267568"/>
                  <a:pt x="0" y="255588"/>
                  <a:pt x="0" y="240811"/>
                </a:cubicBezTo>
                <a:lnTo>
                  <a:pt x="0" y="267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187" tIns="14187" rIns="14187" bIns="14187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/>
              <a:t>          ./documentation</a:t>
            </a:r>
          </a:p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>
                <a:solidFill>
                  <a:schemeClr val="accent5"/>
                </a:solidFill>
              </a:rPr>
              <a:t>(docs for developer reference)</a:t>
            </a:r>
            <a:endParaRPr lang="en-US" sz="1050" kern="1200" dirty="0">
              <a:solidFill>
                <a:schemeClr val="accent5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 rot="20155205" flipV="1">
            <a:off x="2360623" y="3408291"/>
            <a:ext cx="1991741" cy="48502"/>
          </a:xfrm>
          <a:custGeom>
            <a:avLst/>
            <a:gdLst>
              <a:gd name="connsiteX0" fmla="*/ 0 w 10000"/>
              <a:gd name="connsiteY0" fmla="*/ 4996 h 10000"/>
              <a:gd name="connsiteX1" fmla="*/ 10000 w 10000"/>
              <a:gd name="connsiteY1" fmla="*/ 49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4996"/>
                </a:moveTo>
                <a:lnTo>
                  <a:pt x="10000" y="499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6669" tIns="-46981" rIns="916669" bIns="-4698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50" kern="1200"/>
          </a:p>
        </p:txBody>
      </p:sp>
      <p:sp>
        <p:nvSpPr>
          <p:cNvPr id="42" name="Freeform 41"/>
          <p:cNvSpPr/>
          <p:nvPr/>
        </p:nvSpPr>
        <p:spPr>
          <a:xfrm>
            <a:off x="4279127" y="2752851"/>
            <a:ext cx="2647967" cy="365760"/>
          </a:xfrm>
          <a:custGeom>
            <a:avLst/>
            <a:gdLst>
              <a:gd name="connsiteX0" fmla="*/ 0 w 1402677"/>
              <a:gd name="connsiteY0" fmla="*/ 33909 h 339093"/>
              <a:gd name="connsiteX1" fmla="*/ 33909 w 1402677"/>
              <a:gd name="connsiteY1" fmla="*/ 0 h 339093"/>
              <a:gd name="connsiteX2" fmla="*/ 1368768 w 1402677"/>
              <a:gd name="connsiteY2" fmla="*/ 0 h 339093"/>
              <a:gd name="connsiteX3" fmla="*/ 1402677 w 1402677"/>
              <a:gd name="connsiteY3" fmla="*/ 33909 h 339093"/>
              <a:gd name="connsiteX4" fmla="*/ 1402677 w 1402677"/>
              <a:gd name="connsiteY4" fmla="*/ 305184 h 339093"/>
              <a:gd name="connsiteX5" fmla="*/ 1368768 w 1402677"/>
              <a:gd name="connsiteY5" fmla="*/ 339093 h 339093"/>
              <a:gd name="connsiteX6" fmla="*/ 33909 w 1402677"/>
              <a:gd name="connsiteY6" fmla="*/ 339093 h 339093"/>
              <a:gd name="connsiteX7" fmla="*/ 0 w 1402677"/>
              <a:gd name="connsiteY7" fmla="*/ 305184 h 339093"/>
              <a:gd name="connsiteX8" fmla="*/ 0 w 1402677"/>
              <a:gd name="connsiteY8" fmla="*/ 33909 h 33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2677" h="339093">
                <a:moveTo>
                  <a:pt x="0" y="33909"/>
                </a:moveTo>
                <a:cubicBezTo>
                  <a:pt x="0" y="15182"/>
                  <a:pt x="15182" y="0"/>
                  <a:pt x="33909" y="0"/>
                </a:cubicBezTo>
                <a:lnTo>
                  <a:pt x="1368768" y="0"/>
                </a:lnTo>
                <a:cubicBezTo>
                  <a:pt x="1387495" y="0"/>
                  <a:pt x="1402677" y="15182"/>
                  <a:pt x="1402677" y="33909"/>
                </a:cubicBezTo>
                <a:lnTo>
                  <a:pt x="1402677" y="305184"/>
                </a:lnTo>
                <a:cubicBezTo>
                  <a:pt x="1402677" y="323911"/>
                  <a:pt x="1387495" y="339093"/>
                  <a:pt x="1368768" y="339093"/>
                </a:cubicBezTo>
                <a:lnTo>
                  <a:pt x="33909" y="339093"/>
                </a:lnTo>
                <a:cubicBezTo>
                  <a:pt x="15182" y="339093"/>
                  <a:pt x="0" y="323911"/>
                  <a:pt x="0" y="305184"/>
                </a:cubicBezTo>
                <a:lnTo>
                  <a:pt x="0" y="3390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2" tIns="16282" rIns="16282" bIns="16282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/>
              <a:t>   ./</a:t>
            </a:r>
            <a:r>
              <a:rPr lang="en-US" sz="1050" kern="1200" dirty="0" err="1" smtClean="0"/>
              <a:t>install_dependencies</a:t>
            </a:r>
            <a:endParaRPr lang="en-US" sz="1050" kern="1200" dirty="0" smtClean="0"/>
          </a:p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>
                <a:solidFill>
                  <a:schemeClr val="accent5"/>
                </a:solidFill>
              </a:rPr>
              <a:t>(Guide and execs for installing deps)</a:t>
            </a:r>
            <a:endParaRPr lang="en-US" sz="1050" kern="1200" dirty="0">
              <a:solidFill>
                <a:schemeClr val="accent5"/>
              </a:solidFill>
            </a:endParaRPr>
          </a:p>
        </p:txBody>
      </p:sp>
      <p:sp>
        <p:nvSpPr>
          <p:cNvPr id="43" name="Freeform 42"/>
          <p:cNvSpPr/>
          <p:nvPr/>
        </p:nvSpPr>
        <p:spPr>
          <a:xfrm rot="19343900">
            <a:off x="2252680" y="3169729"/>
            <a:ext cx="2159497" cy="1266"/>
          </a:xfrm>
          <a:custGeom>
            <a:avLst/>
            <a:gdLst>
              <a:gd name="connsiteX0" fmla="*/ 0 w 10000"/>
              <a:gd name="connsiteY0" fmla="*/ 4996 h 10000"/>
              <a:gd name="connsiteX1" fmla="*/ 10000 w 10000"/>
              <a:gd name="connsiteY1" fmla="*/ 49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4996"/>
                </a:moveTo>
                <a:lnTo>
                  <a:pt x="10000" y="499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79713" tIns="-50299" rIns="979714" bIns="-50299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50" kern="1200"/>
          </a:p>
        </p:txBody>
      </p:sp>
      <p:sp>
        <p:nvSpPr>
          <p:cNvPr id="44" name="Freeform 43"/>
          <p:cNvSpPr/>
          <p:nvPr/>
        </p:nvSpPr>
        <p:spPr>
          <a:xfrm>
            <a:off x="4289028" y="2322554"/>
            <a:ext cx="2647967" cy="365760"/>
          </a:xfrm>
          <a:custGeom>
            <a:avLst/>
            <a:gdLst>
              <a:gd name="connsiteX0" fmla="*/ 0 w 1402677"/>
              <a:gd name="connsiteY0" fmla="*/ 30082 h 300819"/>
              <a:gd name="connsiteX1" fmla="*/ 30082 w 1402677"/>
              <a:gd name="connsiteY1" fmla="*/ 0 h 300819"/>
              <a:gd name="connsiteX2" fmla="*/ 1372595 w 1402677"/>
              <a:gd name="connsiteY2" fmla="*/ 0 h 300819"/>
              <a:gd name="connsiteX3" fmla="*/ 1402677 w 1402677"/>
              <a:gd name="connsiteY3" fmla="*/ 30082 h 300819"/>
              <a:gd name="connsiteX4" fmla="*/ 1402677 w 1402677"/>
              <a:gd name="connsiteY4" fmla="*/ 270737 h 300819"/>
              <a:gd name="connsiteX5" fmla="*/ 1372595 w 1402677"/>
              <a:gd name="connsiteY5" fmla="*/ 300819 h 300819"/>
              <a:gd name="connsiteX6" fmla="*/ 30082 w 1402677"/>
              <a:gd name="connsiteY6" fmla="*/ 300819 h 300819"/>
              <a:gd name="connsiteX7" fmla="*/ 0 w 1402677"/>
              <a:gd name="connsiteY7" fmla="*/ 270737 h 300819"/>
              <a:gd name="connsiteX8" fmla="*/ 0 w 1402677"/>
              <a:gd name="connsiteY8" fmla="*/ 30082 h 30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2677" h="300819">
                <a:moveTo>
                  <a:pt x="0" y="30082"/>
                </a:moveTo>
                <a:cubicBezTo>
                  <a:pt x="0" y="13468"/>
                  <a:pt x="13468" y="0"/>
                  <a:pt x="30082" y="0"/>
                </a:cubicBezTo>
                <a:lnTo>
                  <a:pt x="1372595" y="0"/>
                </a:lnTo>
                <a:cubicBezTo>
                  <a:pt x="1389209" y="0"/>
                  <a:pt x="1402677" y="13468"/>
                  <a:pt x="1402677" y="30082"/>
                </a:cubicBezTo>
                <a:lnTo>
                  <a:pt x="1402677" y="270737"/>
                </a:lnTo>
                <a:cubicBezTo>
                  <a:pt x="1402677" y="287351"/>
                  <a:pt x="1389209" y="300819"/>
                  <a:pt x="1372595" y="300819"/>
                </a:cubicBezTo>
                <a:lnTo>
                  <a:pt x="30082" y="300819"/>
                </a:lnTo>
                <a:cubicBezTo>
                  <a:pt x="13468" y="300819"/>
                  <a:pt x="0" y="287351"/>
                  <a:pt x="0" y="270737"/>
                </a:cubicBezTo>
                <a:lnTo>
                  <a:pt x="0" y="3008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161" tIns="15161" rIns="15161" bIns="1516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/>
              <a:t>./licensing</a:t>
            </a:r>
          </a:p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>
                <a:solidFill>
                  <a:schemeClr val="accent5"/>
                </a:solidFill>
              </a:rPr>
              <a:t>(licenses for various included modules)</a:t>
            </a:r>
            <a:endParaRPr lang="en-US" sz="1050" kern="1200" dirty="0">
              <a:solidFill>
                <a:schemeClr val="accent5"/>
              </a:solidFill>
            </a:endParaRPr>
          </a:p>
        </p:txBody>
      </p:sp>
      <p:sp>
        <p:nvSpPr>
          <p:cNvPr id="45" name="Freeform 44"/>
          <p:cNvSpPr/>
          <p:nvPr/>
        </p:nvSpPr>
        <p:spPr>
          <a:xfrm rot="20762338">
            <a:off x="2418364" y="3629037"/>
            <a:ext cx="1818550" cy="1266"/>
          </a:xfrm>
          <a:custGeom>
            <a:avLst/>
            <a:gdLst>
              <a:gd name="connsiteX0" fmla="*/ 0 w 10000"/>
              <a:gd name="connsiteY0" fmla="*/ 4996 h 10000"/>
              <a:gd name="connsiteX1" fmla="*/ 10000 w 10000"/>
              <a:gd name="connsiteY1" fmla="*/ 49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4996"/>
                </a:moveTo>
                <a:lnTo>
                  <a:pt x="10000" y="499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7038" tIns="-42264" rIns="827040" bIns="-42263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50" kern="1200"/>
          </a:p>
        </p:txBody>
      </p:sp>
      <p:sp>
        <p:nvSpPr>
          <p:cNvPr id="46" name="Freeform 45"/>
          <p:cNvSpPr/>
          <p:nvPr/>
        </p:nvSpPr>
        <p:spPr>
          <a:xfrm>
            <a:off x="4275713" y="3195971"/>
            <a:ext cx="2647967" cy="365760"/>
          </a:xfrm>
          <a:custGeom>
            <a:avLst/>
            <a:gdLst>
              <a:gd name="connsiteX0" fmla="*/ 0 w 1273893"/>
              <a:gd name="connsiteY0" fmla="*/ 36941 h 369413"/>
              <a:gd name="connsiteX1" fmla="*/ 36941 w 1273893"/>
              <a:gd name="connsiteY1" fmla="*/ 0 h 369413"/>
              <a:gd name="connsiteX2" fmla="*/ 1236952 w 1273893"/>
              <a:gd name="connsiteY2" fmla="*/ 0 h 369413"/>
              <a:gd name="connsiteX3" fmla="*/ 1273893 w 1273893"/>
              <a:gd name="connsiteY3" fmla="*/ 36941 h 369413"/>
              <a:gd name="connsiteX4" fmla="*/ 1273893 w 1273893"/>
              <a:gd name="connsiteY4" fmla="*/ 332472 h 369413"/>
              <a:gd name="connsiteX5" fmla="*/ 1236952 w 1273893"/>
              <a:gd name="connsiteY5" fmla="*/ 369413 h 369413"/>
              <a:gd name="connsiteX6" fmla="*/ 36941 w 1273893"/>
              <a:gd name="connsiteY6" fmla="*/ 369413 h 369413"/>
              <a:gd name="connsiteX7" fmla="*/ 0 w 1273893"/>
              <a:gd name="connsiteY7" fmla="*/ 332472 h 369413"/>
              <a:gd name="connsiteX8" fmla="*/ 0 w 1273893"/>
              <a:gd name="connsiteY8" fmla="*/ 36941 h 369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3893" h="369413">
                <a:moveTo>
                  <a:pt x="0" y="36941"/>
                </a:moveTo>
                <a:cubicBezTo>
                  <a:pt x="0" y="16539"/>
                  <a:pt x="16539" y="0"/>
                  <a:pt x="36941" y="0"/>
                </a:cubicBezTo>
                <a:lnTo>
                  <a:pt x="1236952" y="0"/>
                </a:lnTo>
                <a:cubicBezTo>
                  <a:pt x="1257354" y="0"/>
                  <a:pt x="1273893" y="16539"/>
                  <a:pt x="1273893" y="36941"/>
                </a:cubicBezTo>
                <a:lnTo>
                  <a:pt x="1273893" y="332472"/>
                </a:lnTo>
                <a:cubicBezTo>
                  <a:pt x="1273893" y="352874"/>
                  <a:pt x="1257354" y="369413"/>
                  <a:pt x="1236952" y="369413"/>
                </a:cubicBezTo>
                <a:lnTo>
                  <a:pt x="36941" y="369413"/>
                </a:lnTo>
                <a:cubicBezTo>
                  <a:pt x="16539" y="369413"/>
                  <a:pt x="0" y="352874"/>
                  <a:pt x="0" y="332472"/>
                </a:cubicBezTo>
                <a:lnTo>
                  <a:pt x="0" y="369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170" tIns="17170" rIns="17170" bIns="1717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/>
              <a:t>            ./</a:t>
            </a:r>
            <a:r>
              <a:rPr lang="en-US" sz="1050" kern="1200" dirty="0" err="1" smtClean="0"/>
              <a:t>opencv</a:t>
            </a:r>
            <a:endParaRPr lang="en-US" sz="1050" kern="1200" dirty="0" smtClean="0"/>
          </a:p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>
                <a:solidFill>
                  <a:schemeClr val="accent5"/>
                </a:solidFill>
              </a:rPr>
              <a:t>(</a:t>
            </a:r>
            <a:r>
              <a:rPr lang="en-US" sz="1050" kern="1200" dirty="0" err="1" smtClean="0">
                <a:solidFill>
                  <a:schemeClr val="accent5"/>
                </a:solidFill>
              </a:rPr>
              <a:t>opencv</a:t>
            </a:r>
            <a:r>
              <a:rPr lang="en-US" sz="1050" kern="1200" dirty="0" smtClean="0">
                <a:solidFill>
                  <a:schemeClr val="accent5"/>
                </a:solidFill>
              </a:rPr>
              <a:t> installation)</a:t>
            </a:r>
            <a:endParaRPr lang="en-US" sz="1050" kern="1200" dirty="0">
              <a:solidFill>
                <a:schemeClr val="accent5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 rot="21435967" flipV="1">
            <a:off x="2517184" y="3656925"/>
            <a:ext cx="1692002" cy="260239"/>
          </a:xfrm>
          <a:custGeom>
            <a:avLst/>
            <a:gdLst>
              <a:gd name="connsiteX0" fmla="*/ 0 w 10000"/>
              <a:gd name="connsiteY0" fmla="*/ 4996 h 10000"/>
              <a:gd name="connsiteX1" fmla="*/ 10000 w 10000"/>
              <a:gd name="connsiteY1" fmla="*/ 49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4996"/>
                </a:moveTo>
                <a:lnTo>
                  <a:pt x="10000" y="499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309" tIns="-40857" rIns="800309" bIns="-40856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50" kern="1200"/>
          </a:p>
        </p:txBody>
      </p:sp>
      <p:sp>
        <p:nvSpPr>
          <p:cNvPr id="48" name="Freeform 47"/>
          <p:cNvSpPr/>
          <p:nvPr/>
        </p:nvSpPr>
        <p:spPr>
          <a:xfrm>
            <a:off x="4282296" y="3645257"/>
            <a:ext cx="2647967" cy="361616"/>
          </a:xfrm>
          <a:custGeom>
            <a:avLst/>
            <a:gdLst>
              <a:gd name="connsiteX0" fmla="*/ 0 w 1194453"/>
              <a:gd name="connsiteY0" fmla="*/ 28939 h 289385"/>
              <a:gd name="connsiteX1" fmla="*/ 28939 w 1194453"/>
              <a:gd name="connsiteY1" fmla="*/ 0 h 289385"/>
              <a:gd name="connsiteX2" fmla="*/ 1165515 w 1194453"/>
              <a:gd name="connsiteY2" fmla="*/ 0 h 289385"/>
              <a:gd name="connsiteX3" fmla="*/ 1194454 w 1194453"/>
              <a:gd name="connsiteY3" fmla="*/ 28939 h 289385"/>
              <a:gd name="connsiteX4" fmla="*/ 1194453 w 1194453"/>
              <a:gd name="connsiteY4" fmla="*/ 260447 h 289385"/>
              <a:gd name="connsiteX5" fmla="*/ 1165514 w 1194453"/>
              <a:gd name="connsiteY5" fmla="*/ 289386 h 289385"/>
              <a:gd name="connsiteX6" fmla="*/ 28939 w 1194453"/>
              <a:gd name="connsiteY6" fmla="*/ 289385 h 289385"/>
              <a:gd name="connsiteX7" fmla="*/ 0 w 1194453"/>
              <a:gd name="connsiteY7" fmla="*/ 260446 h 289385"/>
              <a:gd name="connsiteX8" fmla="*/ 0 w 1194453"/>
              <a:gd name="connsiteY8" fmla="*/ 28939 h 28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53" h="289385">
                <a:moveTo>
                  <a:pt x="0" y="28939"/>
                </a:moveTo>
                <a:cubicBezTo>
                  <a:pt x="0" y="12956"/>
                  <a:pt x="12956" y="0"/>
                  <a:pt x="28939" y="0"/>
                </a:cubicBezTo>
                <a:lnTo>
                  <a:pt x="1165515" y="0"/>
                </a:lnTo>
                <a:cubicBezTo>
                  <a:pt x="1181498" y="0"/>
                  <a:pt x="1194454" y="12956"/>
                  <a:pt x="1194454" y="28939"/>
                </a:cubicBezTo>
                <a:cubicBezTo>
                  <a:pt x="1194454" y="106108"/>
                  <a:pt x="1194453" y="183278"/>
                  <a:pt x="1194453" y="260447"/>
                </a:cubicBezTo>
                <a:cubicBezTo>
                  <a:pt x="1194453" y="276430"/>
                  <a:pt x="1181497" y="289386"/>
                  <a:pt x="1165514" y="289386"/>
                </a:cubicBezTo>
                <a:lnTo>
                  <a:pt x="28939" y="289385"/>
                </a:lnTo>
                <a:cubicBezTo>
                  <a:pt x="12956" y="289385"/>
                  <a:pt x="0" y="276429"/>
                  <a:pt x="0" y="260446"/>
                </a:cubicBezTo>
                <a:lnTo>
                  <a:pt x="0" y="28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826" tIns="14826" rIns="14826" bIns="14826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/>
              <a:t>./</a:t>
            </a:r>
            <a:r>
              <a:rPr lang="en-US" sz="1050" kern="1200" dirty="0" err="1" smtClean="0"/>
              <a:t>openvx</a:t>
            </a:r>
            <a:endParaRPr lang="en-US" sz="1050" kern="1200" dirty="0" smtClean="0"/>
          </a:p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>
                <a:solidFill>
                  <a:schemeClr val="accent5"/>
                </a:solidFill>
              </a:rPr>
              <a:t>(</a:t>
            </a:r>
            <a:r>
              <a:rPr lang="en-US" sz="1050" kern="1200" dirty="0" err="1" smtClean="0">
                <a:solidFill>
                  <a:schemeClr val="accent5"/>
                </a:solidFill>
              </a:rPr>
              <a:t>openvx</a:t>
            </a:r>
            <a:r>
              <a:rPr lang="en-US" sz="1050" kern="1200" dirty="0" smtClean="0">
                <a:solidFill>
                  <a:schemeClr val="accent5"/>
                </a:solidFill>
              </a:rPr>
              <a:t> </a:t>
            </a:r>
            <a:r>
              <a:rPr lang="en-US" sz="1050" kern="1200" dirty="0" err="1" smtClean="0">
                <a:solidFill>
                  <a:schemeClr val="accent5"/>
                </a:solidFill>
              </a:rPr>
              <a:t>installtion</a:t>
            </a:r>
            <a:r>
              <a:rPr lang="en-US" sz="1050" kern="1200" dirty="0" smtClean="0">
                <a:solidFill>
                  <a:schemeClr val="accent5"/>
                </a:solidFill>
              </a:rPr>
              <a:t>)</a:t>
            </a:r>
            <a:endParaRPr lang="en-US" sz="1050" kern="1200" dirty="0">
              <a:solidFill>
                <a:schemeClr val="accent5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 rot="569333">
            <a:off x="2447744" y="4006775"/>
            <a:ext cx="1788019" cy="1266"/>
          </a:xfrm>
          <a:custGeom>
            <a:avLst/>
            <a:gdLst>
              <a:gd name="connsiteX0" fmla="*/ 0 w 10000"/>
              <a:gd name="connsiteY0" fmla="*/ 4996 h 10000"/>
              <a:gd name="connsiteX1" fmla="*/ 10000 w 10000"/>
              <a:gd name="connsiteY1" fmla="*/ 49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4996"/>
                </a:moveTo>
                <a:lnTo>
                  <a:pt x="10000" y="499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367" tIns="-41544" rIns="813368" bIns="-41543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50" kern="1200"/>
          </a:p>
        </p:txBody>
      </p:sp>
      <p:sp>
        <p:nvSpPr>
          <p:cNvPr id="50" name="Freeform 49"/>
          <p:cNvSpPr/>
          <p:nvPr/>
        </p:nvSpPr>
        <p:spPr>
          <a:xfrm>
            <a:off x="4279127" y="4084343"/>
            <a:ext cx="2647967" cy="365760"/>
          </a:xfrm>
          <a:custGeom>
            <a:avLst/>
            <a:gdLst>
              <a:gd name="connsiteX0" fmla="*/ 0 w 1402677"/>
              <a:gd name="connsiteY0" fmla="*/ 45201 h 452005"/>
              <a:gd name="connsiteX1" fmla="*/ 45201 w 1402677"/>
              <a:gd name="connsiteY1" fmla="*/ 0 h 452005"/>
              <a:gd name="connsiteX2" fmla="*/ 1357477 w 1402677"/>
              <a:gd name="connsiteY2" fmla="*/ 0 h 452005"/>
              <a:gd name="connsiteX3" fmla="*/ 1402678 w 1402677"/>
              <a:gd name="connsiteY3" fmla="*/ 45201 h 452005"/>
              <a:gd name="connsiteX4" fmla="*/ 1402677 w 1402677"/>
              <a:gd name="connsiteY4" fmla="*/ 406805 h 452005"/>
              <a:gd name="connsiteX5" fmla="*/ 1357476 w 1402677"/>
              <a:gd name="connsiteY5" fmla="*/ 452006 h 452005"/>
              <a:gd name="connsiteX6" fmla="*/ 45201 w 1402677"/>
              <a:gd name="connsiteY6" fmla="*/ 452005 h 452005"/>
              <a:gd name="connsiteX7" fmla="*/ 0 w 1402677"/>
              <a:gd name="connsiteY7" fmla="*/ 406804 h 452005"/>
              <a:gd name="connsiteX8" fmla="*/ 0 w 1402677"/>
              <a:gd name="connsiteY8" fmla="*/ 45201 h 4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2677" h="452005">
                <a:moveTo>
                  <a:pt x="0" y="45201"/>
                </a:moveTo>
                <a:cubicBezTo>
                  <a:pt x="0" y="20237"/>
                  <a:pt x="20237" y="0"/>
                  <a:pt x="45201" y="0"/>
                </a:cubicBezTo>
                <a:lnTo>
                  <a:pt x="1357477" y="0"/>
                </a:lnTo>
                <a:cubicBezTo>
                  <a:pt x="1382441" y="0"/>
                  <a:pt x="1402678" y="20237"/>
                  <a:pt x="1402678" y="45201"/>
                </a:cubicBezTo>
                <a:cubicBezTo>
                  <a:pt x="1402678" y="165736"/>
                  <a:pt x="1402677" y="286270"/>
                  <a:pt x="1402677" y="406805"/>
                </a:cubicBezTo>
                <a:cubicBezTo>
                  <a:pt x="1402677" y="431769"/>
                  <a:pt x="1382440" y="452006"/>
                  <a:pt x="1357476" y="452006"/>
                </a:cubicBezTo>
                <a:lnTo>
                  <a:pt x="45201" y="452005"/>
                </a:lnTo>
                <a:cubicBezTo>
                  <a:pt x="20237" y="452005"/>
                  <a:pt x="0" y="431768"/>
                  <a:pt x="0" y="406804"/>
                </a:cubicBezTo>
                <a:lnTo>
                  <a:pt x="0" y="452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589" tIns="19589" rIns="19589" bIns="19589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/>
              <a:t>./python</a:t>
            </a:r>
          </a:p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>
                <a:solidFill>
                  <a:schemeClr val="accent5"/>
                </a:solidFill>
              </a:rPr>
              <a:t>(python API for reference engine)</a:t>
            </a:r>
            <a:endParaRPr lang="en-US" sz="1050" kern="1200" dirty="0">
              <a:solidFill>
                <a:schemeClr val="accent5"/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 rot="1575375" flipV="1">
            <a:off x="2347196" y="4266095"/>
            <a:ext cx="1947785" cy="48502"/>
          </a:xfrm>
          <a:custGeom>
            <a:avLst/>
            <a:gdLst>
              <a:gd name="connsiteX0" fmla="*/ 0 w 10000"/>
              <a:gd name="connsiteY0" fmla="*/ 4996 h 10000"/>
              <a:gd name="connsiteX1" fmla="*/ 10000 w 10000"/>
              <a:gd name="connsiteY1" fmla="*/ 49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4996"/>
                </a:moveTo>
                <a:lnTo>
                  <a:pt x="10000" y="499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7019" tIns="-48579" rIns="947018" bIns="-48578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50" kern="1200"/>
          </a:p>
        </p:txBody>
      </p:sp>
      <p:sp>
        <p:nvSpPr>
          <p:cNvPr id="52" name="Freeform 51"/>
          <p:cNvSpPr/>
          <p:nvPr/>
        </p:nvSpPr>
        <p:spPr>
          <a:xfrm>
            <a:off x="4289028" y="4545714"/>
            <a:ext cx="2647967" cy="365760"/>
          </a:xfrm>
          <a:custGeom>
            <a:avLst/>
            <a:gdLst>
              <a:gd name="connsiteX0" fmla="*/ 0 w 1402677"/>
              <a:gd name="connsiteY0" fmla="*/ 43534 h 435335"/>
              <a:gd name="connsiteX1" fmla="*/ 43534 w 1402677"/>
              <a:gd name="connsiteY1" fmla="*/ 0 h 435335"/>
              <a:gd name="connsiteX2" fmla="*/ 1359144 w 1402677"/>
              <a:gd name="connsiteY2" fmla="*/ 0 h 435335"/>
              <a:gd name="connsiteX3" fmla="*/ 1402678 w 1402677"/>
              <a:gd name="connsiteY3" fmla="*/ 43534 h 435335"/>
              <a:gd name="connsiteX4" fmla="*/ 1402677 w 1402677"/>
              <a:gd name="connsiteY4" fmla="*/ 391802 h 435335"/>
              <a:gd name="connsiteX5" fmla="*/ 1359143 w 1402677"/>
              <a:gd name="connsiteY5" fmla="*/ 435336 h 435335"/>
              <a:gd name="connsiteX6" fmla="*/ 43534 w 1402677"/>
              <a:gd name="connsiteY6" fmla="*/ 435335 h 435335"/>
              <a:gd name="connsiteX7" fmla="*/ 0 w 1402677"/>
              <a:gd name="connsiteY7" fmla="*/ 391801 h 435335"/>
              <a:gd name="connsiteX8" fmla="*/ 0 w 1402677"/>
              <a:gd name="connsiteY8" fmla="*/ 43534 h 435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2677" h="435335">
                <a:moveTo>
                  <a:pt x="0" y="43534"/>
                </a:moveTo>
                <a:cubicBezTo>
                  <a:pt x="0" y="19491"/>
                  <a:pt x="19491" y="0"/>
                  <a:pt x="43534" y="0"/>
                </a:cubicBezTo>
                <a:lnTo>
                  <a:pt x="1359144" y="0"/>
                </a:lnTo>
                <a:cubicBezTo>
                  <a:pt x="1383187" y="0"/>
                  <a:pt x="1402678" y="19491"/>
                  <a:pt x="1402678" y="43534"/>
                </a:cubicBezTo>
                <a:cubicBezTo>
                  <a:pt x="1402678" y="159623"/>
                  <a:pt x="1402677" y="275713"/>
                  <a:pt x="1402677" y="391802"/>
                </a:cubicBezTo>
                <a:cubicBezTo>
                  <a:pt x="1402677" y="415845"/>
                  <a:pt x="1383186" y="435336"/>
                  <a:pt x="1359143" y="435336"/>
                </a:cubicBezTo>
                <a:lnTo>
                  <a:pt x="43534" y="435335"/>
                </a:lnTo>
                <a:cubicBezTo>
                  <a:pt x="19491" y="435335"/>
                  <a:pt x="0" y="415844"/>
                  <a:pt x="0" y="391801"/>
                </a:cubicBezTo>
                <a:lnTo>
                  <a:pt x="0" y="4353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101" tIns="19101" rIns="19101" bIns="1910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/>
              <a:t>./uninstall</a:t>
            </a:r>
          </a:p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>
                <a:solidFill>
                  <a:schemeClr val="accent5"/>
                </a:solidFill>
              </a:rPr>
              <a:t>( tools for uninstall)</a:t>
            </a:r>
            <a:endParaRPr lang="en-US" sz="1050" kern="1200" dirty="0">
              <a:solidFill>
                <a:schemeClr val="accent5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 rot="2251698" flipV="1">
            <a:off x="2234788" y="4548596"/>
            <a:ext cx="2372742" cy="80910"/>
          </a:xfrm>
          <a:custGeom>
            <a:avLst/>
            <a:gdLst>
              <a:gd name="connsiteX0" fmla="*/ 0 w 10000"/>
              <a:gd name="connsiteY0" fmla="*/ 4996 h 10000"/>
              <a:gd name="connsiteX1" fmla="*/ 10000 w 10000"/>
              <a:gd name="connsiteY1" fmla="*/ 49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4996"/>
                </a:moveTo>
                <a:lnTo>
                  <a:pt x="10000" y="499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6800" tIns="-57514" rIns="1116800" bIns="-57515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50" kern="1200"/>
          </a:p>
        </p:txBody>
      </p:sp>
      <p:sp>
        <p:nvSpPr>
          <p:cNvPr id="54" name="Freeform 53"/>
          <p:cNvSpPr/>
          <p:nvPr/>
        </p:nvSpPr>
        <p:spPr>
          <a:xfrm>
            <a:off x="4289027" y="5041290"/>
            <a:ext cx="2647967" cy="365760"/>
          </a:xfrm>
          <a:custGeom>
            <a:avLst/>
            <a:gdLst>
              <a:gd name="connsiteX0" fmla="*/ 0 w 913252"/>
              <a:gd name="connsiteY0" fmla="*/ 51006 h 510060"/>
              <a:gd name="connsiteX1" fmla="*/ 51006 w 913252"/>
              <a:gd name="connsiteY1" fmla="*/ 0 h 510060"/>
              <a:gd name="connsiteX2" fmla="*/ 862246 w 913252"/>
              <a:gd name="connsiteY2" fmla="*/ 0 h 510060"/>
              <a:gd name="connsiteX3" fmla="*/ 913252 w 913252"/>
              <a:gd name="connsiteY3" fmla="*/ 51006 h 510060"/>
              <a:gd name="connsiteX4" fmla="*/ 913252 w 913252"/>
              <a:gd name="connsiteY4" fmla="*/ 459054 h 510060"/>
              <a:gd name="connsiteX5" fmla="*/ 862246 w 913252"/>
              <a:gd name="connsiteY5" fmla="*/ 510060 h 510060"/>
              <a:gd name="connsiteX6" fmla="*/ 51006 w 913252"/>
              <a:gd name="connsiteY6" fmla="*/ 510060 h 510060"/>
              <a:gd name="connsiteX7" fmla="*/ 0 w 913252"/>
              <a:gd name="connsiteY7" fmla="*/ 459054 h 510060"/>
              <a:gd name="connsiteX8" fmla="*/ 0 w 913252"/>
              <a:gd name="connsiteY8" fmla="*/ 51006 h 51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3252" h="510060">
                <a:moveTo>
                  <a:pt x="0" y="51006"/>
                </a:moveTo>
                <a:cubicBezTo>
                  <a:pt x="0" y="22836"/>
                  <a:pt x="22836" y="0"/>
                  <a:pt x="51006" y="0"/>
                </a:cubicBezTo>
                <a:lnTo>
                  <a:pt x="862246" y="0"/>
                </a:lnTo>
                <a:cubicBezTo>
                  <a:pt x="890416" y="0"/>
                  <a:pt x="913252" y="22836"/>
                  <a:pt x="913252" y="51006"/>
                </a:cubicBezTo>
                <a:lnTo>
                  <a:pt x="913252" y="459054"/>
                </a:lnTo>
                <a:cubicBezTo>
                  <a:pt x="913252" y="487224"/>
                  <a:pt x="890416" y="510060"/>
                  <a:pt x="862246" y="510060"/>
                </a:cubicBezTo>
                <a:lnTo>
                  <a:pt x="51006" y="510060"/>
                </a:lnTo>
                <a:cubicBezTo>
                  <a:pt x="22836" y="510060"/>
                  <a:pt x="0" y="487224"/>
                  <a:pt x="0" y="459054"/>
                </a:cubicBezTo>
                <a:lnTo>
                  <a:pt x="0" y="510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89" tIns="21289" rIns="21289" bIns="21289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/>
              <a:t>uninstall.sh</a:t>
            </a:r>
          </a:p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>
                <a:solidFill>
                  <a:schemeClr val="accent5"/>
                </a:solidFill>
              </a:rPr>
              <a:t>(uninstall script)</a:t>
            </a:r>
            <a:endParaRPr lang="en-US" sz="1050" kern="1200" dirty="0">
              <a:solidFill>
                <a:schemeClr val="accent5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 rot="2834786" flipV="1">
            <a:off x="2075174" y="4659495"/>
            <a:ext cx="2542959" cy="336052"/>
          </a:xfrm>
          <a:custGeom>
            <a:avLst/>
            <a:gdLst>
              <a:gd name="connsiteX0" fmla="*/ 0 w 10000"/>
              <a:gd name="connsiteY0" fmla="*/ 4996 h 10000"/>
              <a:gd name="connsiteX1" fmla="*/ 10000 w 10000"/>
              <a:gd name="connsiteY1" fmla="*/ 49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4996"/>
                </a:moveTo>
                <a:lnTo>
                  <a:pt x="10000" y="499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1548" tIns="-73555" rIns="1421549" bIns="-73552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50" kern="1200"/>
          </a:p>
        </p:txBody>
      </p:sp>
      <p:sp>
        <p:nvSpPr>
          <p:cNvPr id="56" name="Freeform 55"/>
          <p:cNvSpPr/>
          <p:nvPr/>
        </p:nvSpPr>
        <p:spPr>
          <a:xfrm>
            <a:off x="4267499" y="5511295"/>
            <a:ext cx="2647967" cy="365760"/>
          </a:xfrm>
          <a:custGeom>
            <a:avLst/>
            <a:gdLst>
              <a:gd name="connsiteX0" fmla="*/ 0 w 1353955"/>
              <a:gd name="connsiteY0" fmla="*/ 60557 h 605570"/>
              <a:gd name="connsiteX1" fmla="*/ 60557 w 1353955"/>
              <a:gd name="connsiteY1" fmla="*/ 0 h 605570"/>
              <a:gd name="connsiteX2" fmla="*/ 1293398 w 1353955"/>
              <a:gd name="connsiteY2" fmla="*/ 0 h 605570"/>
              <a:gd name="connsiteX3" fmla="*/ 1353955 w 1353955"/>
              <a:gd name="connsiteY3" fmla="*/ 60557 h 605570"/>
              <a:gd name="connsiteX4" fmla="*/ 1353955 w 1353955"/>
              <a:gd name="connsiteY4" fmla="*/ 545013 h 605570"/>
              <a:gd name="connsiteX5" fmla="*/ 1293398 w 1353955"/>
              <a:gd name="connsiteY5" fmla="*/ 605570 h 605570"/>
              <a:gd name="connsiteX6" fmla="*/ 60557 w 1353955"/>
              <a:gd name="connsiteY6" fmla="*/ 605570 h 605570"/>
              <a:gd name="connsiteX7" fmla="*/ 0 w 1353955"/>
              <a:gd name="connsiteY7" fmla="*/ 545013 h 605570"/>
              <a:gd name="connsiteX8" fmla="*/ 0 w 1353955"/>
              <a:gd name="connsiteY8" fmla="*/ 60557 h 60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3955" h="605570">
                <a:moveTo>
                  <a:pt x="0" y="60557"/>
                </a:moveTo>
                <a:cubicBezTo>
                  <a:pt x="0" y="27112"/>
                  <a:pt x="27112" y="0"/>
                  <a:pt x="60557" y="0"/>
                </a:cubicBezTo>
                <a:lnTo>
                  <a:pt x="1293398" y="0"/>
                </a:lnTo>
                <a:cubicBezTo>
                  <a:pt x="1326843" y="0"/>
                  <a:pt x="1353955" y="27112"/>
                  <a:pt x="1353955" y="60557"/>
                </a:cubicBezTo>
                <a:lnTo>
                  <a:pt x="1353955" y="545013"/>
                </a:lnTo>
                <a:cubicBezTo>
                  <a:pt x="1353955" y="578458"/>
                  <a:pt x="1326843" y="605570"/>
                  <a:pt x="1293398" y="605570"/>
                </a:cubicBezTo>
                <a:lnTo>
                  <a:pt x="60557" y="605570"/>
                </a:lnTo>
                <a:cubicBezTo>
                  <a:pt x="27112" y="605570"/>
                  <a:pt x="0" y="578458"/>
                  <a:pt x="0" y="545013"/>
                </a:cubicBezTo>
                <a:lnTo>
                  <a:pt x="0" y="605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087" tIns="24087" rIns="24087" bIns="24087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/>
              <a:t>uninstall_GUI.sh</a:t>
            </a:r>
          </a:p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kern="1200" dirty="0" smtClean="0">
                <a:solidFill>
                  <a:schemeClr val="accent5"/>
                </a:solidFill>
              </a:rPr>
              <a:t>(uninstall script with GUI)</a:t>
            </a:r>
            <a:endParaRPr lang="en-US" sz="1050" kern="1200" dirty="0">
              <a:solidFill>
                <a:schemeClr val="accent5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0" y="3816340"/>
            <a:ext cx="229385" cy="22938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26" y="1191313"/>
            <a:ext cx="229385" cy="22938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26" y="1601333"/>
            <a:ext cx="229385" cy="22938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026" y="1987497"/>
            <a:ext cx="229385" cy="22938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86" y="2454976"/>
            <a:ext cx="229385" cy="22938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86" y="2886838"/>
            <a:ext cx="229385" cy="22938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39" y="3319318"/>
            <a:ext cx="229385" cy="229385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66" y="3773329"/>
            <a:ext cx="229385" cy="22938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296" y="4225266"/>
            <a:ext cx="229385" cy="22938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66" y="4674810"/>
            <a:ext cx="229385" cy="22938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124" y="1165785"/>
            <a:ext cx="229385" cy="22938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126" y="1598737"/>
            <a:ext cx="229385" cy="22938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158" y="2039210"/>
            <a:ext cx="229385" cy="22938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158" y="2461967"/>
            <a:ext cx="229385" cy="22938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924" y="2902804"/>
            <a:ext cx="229385" cy="22938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930" y="3379038"/>
            <a:ext cx="229385" cy="22938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125" y="3773328"/>
            <a:ext cx="229385" cy="22938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041" y="4199139"/>
            <a:ext cx="229385" cy="22938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325" y="5067308"/>
            <a:ext cx="252187" cy="326571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26" y="5543650"/>
            <a:ext cx="252187" cy="32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0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0B71D05-2E1C-DF45-85D7-D31C8909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707B-D922-47D5-BD24-D96E91B7054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4C818B-43B8-C248-AD44-799995D8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Workshop content introduction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1645920" y="715181"/>
          <a:ext cx="92782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3424514"/>
            <a:ext cx="428136" cy="42813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424" y="912736"/>
            <a:ext cx="428136" cy="4281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424" y="1611656"/>
            <a:ext cx="428136" cy="42813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424" y="2294701"/>
            <a:ext cx="428136" cy="42813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447" y="2977746"/>
            <a:ext cx="428136" cy="42813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447" y="3665409"/>
            <a:ext cx="428136" cy="42813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334" y="4366501"/>
            <a:ext cx="428136" cy="42813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424" y="5049546"/>
            <a:ext cx="428136" cy="42813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424" y="5680601"/>
            <a:ext cx="453247" cy="45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6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26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Workshops directory structure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60" y="990917"/>
            <a:ext cx="10228235" cy="5278735"/>
          </a:xfrm>
        </p:spPr>
      </p:pic>
    </p:spTree>
    <p:extLst>
      <p:ext uri="{BB962C8B-B14F-4D97-AF65-F5344CB8AC3E}">
        <p14:creationId xmlns:p14="http://schemas.microsoft.com/office/powerpoint/2010/main" val="139758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27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Lab ###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</p:nvPr>
        </p:nvGraphicFramePr>
        <p:xfrm>
          <a:off x="607484" y="1195058"/>
          <a:ext cx="10972801" cy="4437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69420"/>
                <a:gridCol w="1396391"/>
                <a:gridCol w="3873468"/>
                <a:gridCol w="777122"/>
                <a:gridCol w="1056400"/>
              </a:tblGrid>
              <a:tr h="4480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App Name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2"/>
                          </a:solidFill>
                          <a:effectLst/>
                        </a:rPr>
                        <a:t>Type</a:t>
                      </a:r>
                      <a:endParaRPr lang="en-US" sz="1400" b="1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Model (-m)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Input (-</a:t>
                      </a:r>
                      <a:r>
                        <a:rPr lang="en-US" sz="14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i</a:t>
                      </a:r>
                      <a:r>
                        <a:rPr lang="en-US" sz="1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Output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787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classification_sample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2"/>
                          </a:solidFill>
                          <a:effectLst/>
                        </a:rPr>
                        <a:t>Classification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tx2"/>
                          </a:solidFill>
                          <a:effectLst/>
                        </a:rPr>
                        <a:t>VGG19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  <a:t>Image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  <a:t>console log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7421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  <a:t>squeezenet1.1</a:t>
                      </a:r>
                      <a:b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  <a:t/>
                      </a:r>
                      <a:b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  <a:t/>
                      </a:r>
                      <a:b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</a:b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8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  <a:t>inception-resnet-v2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8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tx2"/>
                          </a:solidFill>
                          <a:effectLst/>
                        </a:rPr>
                        <a:t>densenet-121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575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object_detection_demo_ssd_async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  <a:t>SSD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mobilenet-ssd</a:t>
                      </a:r>
                      <a:r>
                        <a:rPr lang="en-US" sz="1100" u="none" strike="noStrike" dirty="0">
                          <a:solidFill>
                            <a:schemeClr val="tx2"/>
                          </a:solidFill>
                          <a:effectLst/>
                        </a:rPr>
                        <a:t>/ssd300/ssd512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  <a:t>Video</a:t>
                      </a:r>
                      <a:b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  <a:t>Cam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  <a:t>on screen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78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tx2"/>
                          </a:solidFill>
                          <a:effectLst/>
                        </a:rPr>
                        <a:t>face-detection-adas-0001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2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tx2"/>
                          </a:solidFill>
                          <a:effectLst/>
                        </a:rPr>
                        <a:t>pedestrian-and-vehicle-detector-adas-0001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87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interactive_face_detection_sample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tx2"/>
                          </a:solidFill>
                          <a:effectLst/>
                        </a:rPr>
                        <a:t>pedestrian-detection-adas-0002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  <a:t>Image</a:t>
                      </a:r>
                      <a:b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  <a:t>Video</a:t>
                      </a:r>
                      <a:b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  <a:t>Cam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  <a:t>on screen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78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tx2"/>
                          </a:solidFill>
                          <a:effectLst/>
                        </a:rPr>
                        <a:t>person-detection-retail-00013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8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tx2"/>
                          </a:solidFill>
                          <a:effectLst/>
                        </a:rPr>
                        <a:t>face-detection-retail-0004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2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tx2"/>
                          </a:solidFill>
                          <a:effectLst/>
                        </a:rPr>
                        <a:t>person-vehicle-bike-detection-crossroad-0078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57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segmentation_sample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  <a:t>Image Segment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  <a:t>semantic-segmentation-adas-0001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  <a:t>Image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2"/>
                          </a:solidFill>
                          <a:effectLst/>
                        </a:rPr>
                        <a:t>file</a:t>
                      </a:r>
                      <a:br>
                        <a:rPr lang="en-US" sz="1100" u="none" strike="noStrike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100" u="none" strike="noStrike" dirty="0">
                          <a:solidFill>
                            <a:schemeClr val="tx2"/>
                          </a:solidFill>
                          <a:effectLst/>
                        </a:rPr>
                        <a:t>(out_0.bmp)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78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tx2"/>
                          </a:solidFill>
                          <a:effectLst/>
                        </a:rPr>
                        <a:t>road-segmentation-adas-0001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7484" y="5617223"/>
            <a:ext cx="9201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Courier10PitchBT-Roman"/>
              </a:rPr>
              <a:t>Example:</a:t>
            </a:r>
          </a:p>
          <a:p>
            <a:r>
              <a:rPr lang="en-US" dirty="0" smtClean="0">
                <a:solidFill>
                  <a:schemeClr val="tx2"/>
                </a:solidFill>
                <a:latin typeface="Courier10PitchBT-Roman"/>
              </a:rPr>
              <a:t>./</a:t>
            </a:r>
            <a:r>
              <a:rPr lang="en-US" dirty="0">
                <a:solidFill>
                  <a:schemeClr val="tx2"/>
                </a:solidFill>
                <a:latin typeface="Courier10PitchBT-Roman"/>
              </a:rPr>
              <a:t>main.py </a:t>
            </a:r>
            <a:r>
              <a:rPr lang="en-US" dirty="0" err="1">
                <a:solidFill>
                  <a:schemeClr val="tx2"/>
                </a:solidFill>
                <a:latin typeface="Courier10PitchBT-Roman"/>
              </a:rPr>
              <a:t>classification_sample</a:t>
            </a:r>
            <a:r>
              <a:rPr lang="en-US" dirty="0">
                <a:solidFill>
                  <a:schemeClr val="tx2"/>
                </a:solidFill>
                <a:latin typeface="Courier10PitchBT-Roman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urier10PitchBT-Roman"/>
              </a:rPr>
              <a:t>­-</a:t>
            </a:r>
            <a:r>
              <a:rPr lang="en-US" dirty="0" err="1" smtClean="0">
                <a:solidFill>
                  <a:schemeClr val="tx2"/>
                </a:solidFill>
                <a:latin typeface="Courier10PitchBT-Roman"/>
              </a:rPr>
              <a:t>i</a:t>
            </a:r>
            <a:r>
              <a:rPr lang="en-US" dirty="0" smtClean="0">
                <a:solidFill>
                  <a:schemeClr val="tx2"/>
                </a:solidFill>
                <a:latin typeface="Courier10PitchBT-Roman"/>
              </a:rPr>
              <a:t> </a:t>
            </a:r>
            <a:r>
              <a:rPr lang="en-US" dirty="0">
                <a:solidFill>
                  <a:schemeClr val="tx2"/>
                </a:solidFill>
                <a:latin typeface="Courier10PitchBT-Roman"/>
              </a:rPr>
              <a:t>car.png </a:t>
            </a:r>
            <a:r>
              <a:rPr lang="en-US" dirty="0" smtClean="0">
                <a:solidFill>
                  <a:schemeClr val="tx2"/>
                </a:solidFill>
                <a:latin typeface="Courier10PitchBT-Roman"/>
              </a:rPr>
              <a:t>-­</a:t>
            </a:r>
            <a:r>
              <a:rPr lang="en-US" dirty="0">
                <a:solidFill>
                  <a:schemeClr val="tx2"/>
                </a:solidFill>
                <a:latin typeface="Courier10PitchBT-Roman"/>
              </a:rPr>
              <a:t>m squeezenet1.1</a:t>
            </a:r>
            <a:r>
              <a:rPr lang="en-US" dirty="0">
                <a:solidFill>
                  <a:schemeClr val="tx2"/>
                </a:solidFill>
              </a:rPr>
              <a:t> 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9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Hardware Heterogenity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5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29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Choosing the “Right” Hardware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7484" y="1604434"/>
            <a:ext cx="4891181" cy="456776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Power/Performance </a:t>
            </a:r>
            <a:r>
              <a:rPr lang="en-US" dirty="0"/>
              <a:t>E</a:t>
            </a:r>
            <a:r>
              <a:rPr lang="en-US" dirty="0" smtClean="0"/>
              <a:t>fficiency Varies</a:t>
            </a:r>
            <a:endParaRPr lang="en-US" dirty="0"/>
          </a:p>
          <a:p>
            <a:pPr marL="681550" lvl="1" indent="-38099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Running the right workload on the right piece of hardware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higher efficiency</a:t>
            </a:r>
          </a:p>
          <a:p>
            <a:pPr marL="681550" lvl="1" indent="-38099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Hardware acceleration is a must</a:t>
            </a:r>
          </a:p>
          <a:p>
            <a:pPr marL="681550" lvl="1" indent="-38099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Heterogeneous computing</a:t>
            </a:r>
            <a:r>
              <a:rPr lang="en-US" sz="1800" dirty="0" smtClean="0"/>
              <a:t>?</a:t>
            </a:r>
            <a:endParaRPr lang="en-US" sz="1800" dirty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Tradeoffs</a:t>
            </a:r>
            <a:endParaRPr lang="en-US" dirty="0"/>
          </a:p>
          <a:p>
            <a:pPr marL="681550" lvl="1" indent="-38099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Power/performance</a:t>
            </a:r>
          </a:p>
          <a:p>
            <a:pPr marL="681550" lvl="1" indent="-38099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Price</a:t>
            </a:r>
          </a:p>
          <a:p>
            <a:pPr marL="681550" lvl="1" indent="-38099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Software flexibility, portability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133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5326249" y="3710468"/>
            <a:ext cx="1320753" cy="251898"/>
          </a:xfrm>
          <a:prstGeom prst="rect">
            <a:avLst/>
          </a:prstGeom>
          <a:noFill/>
        </p:spPr>
        <p:txBody>
          <a:bodyPr wrap="none" lIns="84871" tIns="42435" rIns="84871" bIns="42435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prstClr val="black"/>
                </a:solidFill>
                <a:cs typeface="Tahoma" pitchFamily="34" charset="0"/>
              </a:rPr>
              <a:t>Power Efficiency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1897" y="5636906"/>
            <a:ext cx="1795241" cy="251898"/>
          </a:xfrm>
          <a:prstGeom prst="rect">
            <a:avLst/>
          </a:prstGeom>
          <a:noFill/>
        </p:spPr>
        <p:txBody>
          <a:bodyPr wrap="none" lIns="84871" tIns="42435" rIns="84871" bIns="42435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prstClr val="black"/>
                </a:solidFill>
                <a:cs typeface="Tahoma" pitchFamily="34" charset="0"/>
              </a:rPr>
              <a:t>Computation Flexibility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622778" y="1756039"/>
            <a:ext cx="0" cy="376370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622779" y="5519746"/>
            <a:ext cx="473463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 rot="17802438" flipV="1">
            <a:off x="8140573" y="1151163"/>
            <a:ext cx="1396691" cy="4774592"/>
          </a:xfrm>
          <a:prstGeom prst="downArrow">
            <a:avLst/>
          </a:prstGeom>
          <a:gradFill>
            <a:gsLst>
              <a:gs pos="0">
                <a:srgbClr val="669900">
                  <a:lumMod val="78000"/>
                  <a:lumOff val="22000"/>
                </a:srgbClr>
              </a:gs>
              <a:gs pos="99000">
                <a:srgbClr val="C00000">
                  <a:lumMod val="79000"/>
                  <a:lumOff val="21000"/>
                </a:srgbClr>
              </a:gs>
            </a:gsLst>
            <a:lin ang="162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71" tIns="42435" rIns="84871" bIns="42435"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94702" y="2523047"/>
            <a:ext cx="1596412" cy="473497"/>
          </a:xfrm>
          <a:prstGeom prst="rect">
            <a:avLst/>
          </a:prstGeom>
          <a:noFill/>
        </p:spPr>
        <p:txBody>
          <a:bodyPr wrap="square" lIns="84871" tIns="42435" rIns="84871" bIns="42435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prstClr val="black"/>
                </a:solidFill>
                <a:cs typeface="Tahoma" pitchFamily="34" charset="0"/>
              </a:rPr>
              <a:t>Dedicated Hardware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49679" y="3840693"/>
            <a:ext cx="1596412" cy="279598"/>
          </a:xfrm>
          <a:prstGeom prst="rect">
            <a:avLst/>
          </a:prstGeom>
          <a:noFill/>
        </p:spPr>
        <p:txBody>
          <a:bodyPr wrap="square" lIns="84871" tIns="42435" rIns="84871" bIns="42435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prstClr val="black"/>
                </a:solidFill>
                <a:cs typeface="Tahoma" pitchFamily="34" charset="0"/>
              </a:rPr>
              <a:t>GPU</a:t>
            </a:r>
            <a:endParaRPr lang="en-US" sz="1400" dirty="0">
              <a:solidFill>
                <a:prstClr val="black"/>
              </a:solidFill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08812" y="4143876"/>
            <a:ext cx="1829220" cy="473497"/>
          </a:xfrm>
          <a:prstGeom prst="rect">
            <a:avLst/>
          </a:prstGeom>
          <a:noFill/>
        </p:spPr>
        <p:txBody>
          <a:bodyPr wrap="square" lIns="84871" tIns="42435" rIns="84871" bIns="42435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1400" dirty="0">
              <a:solidFill>
                <a:prstClr val="black"/>
              </a:solidFill>
              <a:cs typeface="Tahoma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prstClr val="black"/>
                </a:solidFill>
                <a:cs typeface="Tahoma" pitchFamily="34" charset="0"/>
              </a:rPr>
              <a:t>CPU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73378" y="4922764"/>
            <a:ext cx="360562" cy="251902"/>
          </a:xfrm>
          <a:prstGeom prst="rect">
            <a:avLst/>
          </a:prstGeom>
          <a:noFill/>
        </p:spPr>
        <p:txBody>
          <a:bodyPr wrap="none" lIns="84875" tIns="42437" rIns="84875" bIns="42437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prstClr val="black"/>
                </a:solidFill>
                <a:cs typeface="Tahoma" pitchFamily="34" charset="0"/>
              </a:rPr>
              <a:t>X1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61237" y="3455724"/>
            <a:ext cx="451934" cy="251902"/>
          </a:xfrm>
          <a:prstGeom prst="rect">
            <a:avLst/>
          </a:prstGeom>
          <a:noFill/>
        </p:spPr>
        <p:txBody>
          <a:bodyPr wrap="none" lIns="84875" tIns="42437" rIns="84875" bIns="42437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prstClr val="black"/>
                </a:solidFill>
                <a:cs typeface="Tahoma" pitchFamily="34" charset="0"/>
              </a:rPr>
              <a:t>X10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49099" y="1988684"/>
            <a:ext cx="543304" cy="251902"/>
          </a:xfrm>
          <a:prstGeom prst="rect">
            <a:avLst/>
          </a:prstGeom>
          <a:noFill/>
        </p:spPr>
        <p:txBody>
          <a:bodyPr wrap="none" lIns="84875" tIns="42437" rIns="84875" bIns="42437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prstClr val="black"/>
                </a:solidFill>
                <a:cs typeface="Tahoma" pitchFamily="34" charset="0"/>
              </a:rPr>
              <a:t>X100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8749679" y="1852966"/>
            <a:ext cx="2830605" cy="5847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  <a:cs typeface="Tahoma" pitchFamily="34" charset="0"/>
              </a:rPr>
              <a:t>Vision Processing Efficiency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57670" y="2986855"/>
            <a:ext cx="1596412" cy="279598"/>
          </a:xfrm>
          <a:prstGeom prst="rect">
            <a:avLst/>
          </a:prstGeom>
          <a:noFill/>
        </p:spPr>
        <p:txBody>
          <a:bodyPr wrap="square" lIns="84871" tIns="42435" rIns="84871" bIns="42435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prstClr val="black"/>
                </a:solidFill>
                <a:cs typeface="Tahoma" pitchFamily="34" charset="0"/>
              </a:rPr>
              <a:t>Vision </a:t>
            </a:r>
            <a:r>
              <a:rPr lang="en-US" sz="1400" b="1" dirty="0">
                <a:solidFill>
                  <a:prstClr val="black"/>
                </a:solidFill>
                <a:cs typeface="Tahoma" pitchFamily="34" charset="0"/>
              </a:rPr>
              <a:t>DSPs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12400" y="3411136"/>
            <a:ext cx="1596412" cy="344296"/>
          </a:xfrm>
          <a:prstGeom prst="rect">
            <a:avLst/>
          </a:prstGeom>
          <a:noFill/>
        </p:spPr>
        <p:txBody>
          <a:bodyPr wrap="square" lIns="84871" tIns="42435" rIns="84871" bIns="42435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prstClr val="black"/>
                </a:solidFill>
                <a:cs typeface="Tahoma" pitchFamily="34" charset="0"/>
              </a:rPr>
              <a:t>FPGA</a:t>
            </a:r>
            <a:endParaRPr lang="en-US" b="1" dirty="0">
              <a:solidFill>
                <a:prstClr val="black"/>
              </a:solidFill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95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7567" y="2663942"/>
            <a:ext cx="10950515" cy="1336387"/>
          </a:xfrm>
        </p:spPr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EF97EBD6-68E8-4C1A-96FE-1EEF87CF2237}" type="slidenum">
              <a:rPr lang="en-US">
                <a:solidFill>
                  <a:prstClr val="white"/>
                </a:solidFill>
              </a:rPr>
              <a:pPr defTabSz="609585"/>
              <a:t>30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</a:t>
            </a:r>
            <a:r>
              <a:rPr lang="en-US" dirty="0"/>
              <a:t>Dichotomies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vs. Task </a:t>
            </a:r>
            <a:r>
              <a:rPr lang="en-US" dirty="0" smtClean="0"/>
              <a:t>Parallelism</a:t>
            </a:r>
            <a:endParaRPr lang="en-US" dirty="0"/>
          </a:p>
          <a:p>
            <a:pPr lvl="1"/>
            <a:r>
              <a:rPr lang="en-US" dirty="0"/>
              <a:t>Data parallelism between devices is usually explicit and extremely error-prone </a:t>
            </a:r>
            <a:br>
              <a:rPr lang="en-US" dirty="0"/>
            </a:br>
            <a:r>
              <a:rPr lang="en-US" dirty="0" smtClean="0"/>
              <a:t>(like </a:t>
            </a:r>
            <a:r>
              <a:rPr lang="en-US" dirty="0"/>
              <a:t>in OpenCL™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/>
              <a:t>Inference </a:t>
            </a:r>
            <a:r>
              <a:rPr lang="en-US" dirty="0" smtClean="0"/>
              <a:t>engine </a:t>
            </a:r>
            <a:r>
              <a:rPr lang="en-US" dirty="0" err="1" smtClean="0"/>
              <a:t>heterogeniety</a:t>
            </a:r>
            <a:r>
              <a:rPr lang="en-US" dirty="0" smtClean="0"/>
              <a:t> </a:t>
            </a:r>
            <a:r>
              <a:rPr lang="en-US" dirty="0"/>
              <a:t>support is inherently </a:t>
            </a:r>
            <a:r>
              <a:rPr lang="en-US" b="1" dirty="0"/>
              <a:t>task-oriented </a:t>
            </a:r>
            <a:r>
              <a:rPr lang="en-US" dirty="0"/>
              <a:t>(node-level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Dynamic vs. Static</a:t>
            </a:r>
          </a:p>
          <a:p>
            <a:pPr lvl="1"/>
            <a:r>
              <a:rPr lang="en-US" b="1" dirty="0"/>
              <a:t>User-defined work split </a:t>
            </a:r>
            <a:r>
              <a:rPr lang="en-US" dirty="0"/>
              <a:t>vs. adaptive schemes (like load-balancing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/>
              <a:t>For </a:t>
            </a:r>
            <a:r>
              <a:rPr lang="en-US" dirty="0" smtClean="0"/>
              <a:t>both, </a:t>
            </a:r>
            <a:r>
              <a:rPr lang="en-US" dirty="0"/>
              <a:t>there is a question on the granularity (communications costs, next</a:t>
            </a:r>
            <a:r>
              <a:rPr lang="en-US" dirty="0" smtClean="0"/>
              <a:t>).</a:t>
            </a:r>
            <a:endParaRPr lang="en-US" dirty="0"/>
          </a:p>
          <a:p>
            <a:pPr marL="457189" lvl="1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5149516"/>
            <a:ext cx="10972800" cy="58954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189" lvl="1" algn="ctr" defTabSz="609585"/>
            <a:r>
              <a:rPr lang="en-US" sz="2000" b="1" i="1" dirty="0" smtClean="0">
                <a:solidFill>
                  <a:prstClr val="white"/>
                </a:solidFill>
                <a:latin typeface="Intel Clear"/>
              </a:rPr>
              <a:t>Heterogeneity</a:t>
            </a:r>
            <a:r>
              <a:rPr lang="en-US" sz="2000" b="1" dirty="0" smtClean="0">
                <a:solidFill>
                  <a:prstClr val="white"/>
                </a:solidFill>
                <a:latin typeface="Intel Clear"/>
              </a:rPr>
              <a:t> </a:t>
            </a:r>
            <a:r>
              <a:rPr lang="en-US" sz="2000" b="1" dirty="0">
                <a:solidFill>
                  <a:prstClr val="white"/>
                </a:solidFill>
                <a:latin typeface="Intel Clear"/>
              </a:rPr>
              <a:t>is basically </a:t>
            </a:r>
            <a:r>
              <a:rPr lang="en-US" sz="2000" b="1" i="1" dirty="0" smtClean="0">
                <a:solidFill>
                  <a:prstClr val="white"/>
                </a:solidFill>
                <a:latin typeface="Intel Clear"/>
              </a:rPr>
              <a:t>Fallback</a:t>
            </a:r>
            <a:r>
              <a:rPr lang="en-US" sz="2000" b="1" dirty="0">
                <a:solidFill>
                  <a:prstClr val="white"/>
                </a:solidFill>
                <a:latin typeface="Intel Clear"/>
              </a:rPr>
              <a:t>.</a:t>
            </a:r>
            <a:r>
              <a:rPr lang="en-US" sz="2000" b="1" dirty="0" smtClean="0">
                <a:solidFill>
                  <a:prstClr val="white"/>
                </a:solidFill>
                <a:latin typeface="Intel Clear"/>
              </a:rPr>
              <a:t> </a:t>
            </a:r>
            <a:endParaRPr lang="en-US" sz="2000" b="1" dirty="0">
              <a:solidFill>
                <a:prstClr val="white"/>
              </a:solidFill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41026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Apply Device Affinities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dirty="0" smtClean="0">
                <a:solidFill>
                  <a:schemeClr val="tx2"/>
                </a:solidFill>
              </a:rPr>
              <a:t>Layers Automatically Using Fallback Policy (1 of 2)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object_detection_sample_ssd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 HETERO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:CPU,GPU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lib/libicv_extension.so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 ssd.xml -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snake.bmp </a:t>
            </a:r>
          </a:p>
          <a:p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IE samples support </a:t>
            </a:r>
            <a:r>
              <a:rPr lang="en-US" dirty="0" smtClean="0"/>
              <a:t>loading CPU </a:t>
            </a:r>
            <a:r>
              <a:rPr lang="en-US" dirty="0"/>
              <a:t>and GPU extensions as usual (“-l” and “-c</a:t>
            </a:r>
            <a:r>
              <a:rPr lang="en-US" dirty="0" smtClean="0"/>
              <a:t>”). The </a:t>
            </a: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priorities</a:t>
            </a:r>
            <a:r>
              <a:rPr lang="en-US" dirty="0"/>
              <a:t>” </a:t>
            </a:r>
            <a:r>
              <a:rPr lang="en-US" dirty="0" smtClean="0"/>
              <a:t>defines </a:t>
            </a:r>
            <a:r>
              <a:rPr lang="en-US" dirty="0"/>
              <a:t>a greedy </a:t>
            </a:r>
            <a:r>
              <a:rPr lang="en-US" dirty="0" smtClean="0"/>
              <a:t>behavior: </a:t>
            </a:r>
            <a:endParaRPr lang="en-US" dirty="0"/>
          </a:p>
          <a:p>
            <a:pPr lvl="1"/>
            <a:r>
              <a:rPr lang="en-US" dirty="0"/>
              <a:t>Keeps all layers that can be executed on the device (FPGA) </a:t>
            </a:r>
          </a:p>
          <a:p>
            <a:pPr lvl="1"/>
            <a:r>
              <a:rPr lang="en-US" dirty="0"/>
              <a:t>Carefully </a:t>
            </a:r>
            <a:r>
              <a:rPr lang="en-US" dirty="0" smtClean="0"/>
              <a:t>respects topological </a:t>
            </a:r>
            <a:r>
              <a:rPr lang="en-US" dirty="0"/>
              <a:t>and other limitations</a:t>
            </a:r>
          </a:p>
          <a:p>
            <a:pPr lvl="1"/>
            <a:r>
              <a:rPr lang="en-US" dirty="0" smtClean="0"/>
              <a:t>Follows </a:t>
            </a:r>
            <a:r>
              <a:rPr lang="en-US" dirty="0"/>
              <a:t>priorities when searching </a:t>
            </a:r>
            <a:r>
              <a:rPr lang="en-US" dirty="0" smtClean="0"/>
              <a:t>(for example, CPU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7049F6C8-9387-4FBB-AAA3-11F46B2071A6}" type="slidenum">
              <a:rPr lang="en-US" smtClean="0">
                <a:solidFill>
                  <a:prstClr val="white"/>
                </a:solidFill>
              </a:rPr>
              <a:t>31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77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Apply Device Affinities to Layers Automatically Using Fallback Policy (2 of 2)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HeteroPluginPtr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plugin(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make_plugin_name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HeteroPlugin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CNNNetReader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reader;</a:t>
            </a:r>
          </a:p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reader.ReadNetwork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(“Model.xml”);</a:t>
            </a:r>
          </a:p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reader.ReadWeights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Model.bin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CNNNetwork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network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reader.getNetwork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plugin-&gt;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SetConfig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"TARGET_FALLBACK", “FPGA,CPU"}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&amp;response);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plugin-&gt;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LoadNetwork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exeNetwork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network,{}, &amp;response);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DC514D60-D7FC-4607-8256-F4A1C88414DA}" type="slidenum">
              <a:rPr lang="en-US" smtClean="0">
                <a:solidFill>
                  <a:prstClr val="white"/>
                </a:solidFill>
              </a:rPr>
              <a:t>32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6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24" y="829559"/>
            <a:ext cx="8163612" cy="53261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0B71D05-2E1C-DF45-85D7-D31C8909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707B-D922-47D5-BD24-D96E91B705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4C818B-43B8-C248-AD44-799995D8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Open VINO installation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7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040" y="515566"/>
            <a:ext cx="6313094" cy="58268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0B71D05-2E1C-DF45-85D7-D31C8909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707B-D922-47D5-BD24-D96E91B705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4C818B-43B8-C248-AD44-799995D8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Workshop content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3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7484" y="1468639"/>
            <a:ext cx="10970683" cy="456776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07484" y="1348973"/>
            <a:ext cx="3466575" cy="46874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9133" y="1566257"/>
            <a:ext cx="2987643" cy="400163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r>
              <a:rPr lang="en-US" u="sng" dirty="0" smtClean="0">
                <a:solidFill>
                  <a:srgbClr val="003C71"/>
                </a:solidFill>
              </a:rPr>
              <a:t>Deep Learning</a:t>
            </a:r>
          </a:p>
          <a:p>
            <a:endParaRPr lang="en-US" sz="1600" u="sng" dirty="0" smtClean="0">
              <a:solidFill>
                <a:srgbClr val="003C71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Image Classification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 smtClean="0">
                <a:solidFill>
                  <a:schemeClr val="tx2"/>
                </a:solidFill>
              </a:rPr>
              <a:t>	(</a:t>
            </a:r>
            <a:r>
              <a:rPr lang="en-US" sz="1400" dirty="0" err="1">
                <a:solidFill>
                  <a:schemeClr val="tx2"/>
                </a:solidFill>
              </a:rPr>
              <a:t>AlexNet</a:t>
            </a:r>
            <a:r>
              <a:rPr lang="en-US" sz="1400" dirty="0">
                <a:solidFill>
                  <a:schemeClr val="tx2"/>
                </a:solidFill>
              </a:rPr>
              <a:t>/ </a:t>
            </a:r>
            <a:r>
              <a:rPr lang="en-US" sz="1400" dirty="0" err="1">
                <a:solidFill>
                  <a:schemeClr val="tx2"/>
                </a:solidFill>
              </a:rPr>
              <a:t>GoogLeNet</a:t>
            </a:r>
            <a:r>
              <a:rPr lang="en-US" sz="1400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sz="1400" dirty="0">
                <a:solidFill>
                  <a:schemeClr val="tx2"/>
                </a:solidFill>
              </a:rPr>
              <a:t/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Image Segmentation </a:t>
            </a:r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	</a:t>
            </a:r>
            <a:r>
              <a:rPr lang="en-US" sz="1400" dirty="0" smtClean="0">
                <a:solidFill>
                  <a:schemeClr val="tx2"/>
                </a:solidFill>
              </a:rPr>
              <a:t>( </a:t>
            </a:r>
            <a:r>
              <a:rPr lang="en-US" sz="1400" dirty="0">
                <a:solidFill>
                  <a:schemeClr val="tx2"/>
                </a:solidFill>
              </a:rPr>
              <a:t>FCN8</a:t>
            </a:r>
            <a:r>
              <a:rPr lang="en-US" sz="1400" dirty="0" smtClean="0">
                <a:solidFill>
                  <a:schemeClr val="tx2"/>
                </a:solidFill>
              </a:rPr>
              <a:t>.)</a:t>
            </a:r>
          </a:p>
          <a:p>
            <a:r>
              <a:rPr lang="en-US" sz="1400" dirty="0">
                <a:solidFill>
                  <a:schemeClr val="tx2"/>
                </a:solidFill>
              </a:rPr>
              <a:t/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Object Detection </a:t>
            </a:r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	</a:t>
            </a:r>
            <a:r>
              <a:rPr lang="en-US" sz="1400" dirty="0" smtClean="0">
                <a:solidFill>
                  <a:schemeClr val="tx2"/>
                </a:solidFill>
              </a:rPr>
              <a:t>(</a:t>
            </a:r>
            <a:r>
              <a:rPr lang="en-US" sz="1400" dirty="0">
                <a:solidFill>
                  <a:schemeClr val="tx2"/>
                </a:solidFill>
              </a:rPr>
              <a:t>Faster R-CNN </a:t>
            </a:r>
            <a:r>
              <a:rPr lang="en-US" sz="1400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sz="1400" dirty="0">
                <a:solidFill>
                  <a:schemeClr val="tx2"/>
                </a:solidFill>
              </a:rPr>
              <a:t/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Object Detection for Single Shot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 err="1">
                <a:solidFill>
                  <a:schemeClr val="tx2"/>
                </a:solidFill>
              </a:rPr>
              <a:t>Multibox</a:t>
            </a:r>
            <a:r>
              <a:rPr lang="en-US" sz="1400" dirty="0">
                <a:solidFill>
                  <a:schemeClr val="tx2"/>
                </a:solidFill>
              </a:rPr>
              <a:t> Detector (SSD</a:t>
            </a:r>
            <a:r>
              <a:rPr lang="en-US" sz="1400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sz="1400" dirty="0">
                <a:solidFill>
                  <a:schemeClr val="tx2"/>
                </a:solidFill>
              </a:rPr>
              <a:t/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Neural Style </a:t>
            </a:r>
            <a:r>
              <a:rPr lang="en-US" sz="1400" dirty="0" smtClean="0">
                <a:solidFill>
                  <a:schemeClr val="tx2"/>
                </a:solidFill>
              </a:rPr>
              <a:t>Transfer</a:t>
            </a:r>
          </a:p>
          <a:p>
            <a:r>
              <a:rPr lang="en-US" sz="1400" dirty="0">
                <a:solidFill>
                  <a:schemeClr val="tx2"/>
                </a:solidFill>
              </a:rPr>
              <a:t/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Validation Application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 smtClean="0">
                <a:solidFill>
                  <a:schemeClr val="tx2"/>
                </a:solidFill>
              </a:rPr>
              <a:t>	(</a:t>
            </a:r>
            <a:r>
              <a:rPr lang="en-US" sz="1400" dirty="0">
                <a:solidFill>
                  <a:schemeClr val="tx2"/>
                </a:solidFill>
              </a:rPr>
              <a:t>check model accuracy)</a:t>
            </a:r>
            <a:r>
              <a:rPr lang="en-US" sz="1400" dirty="0"/>
              <a:t> </a:t>
            </a:r>
            <a:r>
              <a:rPr lang="en-US" sz="1100" dirty="0"/>
              <a:t/>
            </a:r>
            <a:br>
              <a:rPr lang="en-US" sz="1100" dirty="0"/>
            </a:br>
            <a:endParaRPr lang="en-US" sz="1100" dirty="0" smtClean="0">
              <a:solidFill>
                <a:srgbClr val="003C7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34199" y="1348973"/>
            <a:ext cx="3466575" cy="46874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95848" y="1566257"/>
            <a:ext cx="2987643" cy="400163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r>
              <a:rPr lang="en-US" u="sng" dirty="0" err="1" smtClean="0">
                <a:solidFill>
                  <a:srgbClr val="003C71"/>
                </a:solidFill>
              </a:rPr>
              <a:t>OpenCV</a:t>
            </a:r>
            <a:endParaRPr lang="en-US" u="sng" dirty="0" smtClean="0">
              <a:solidFill>
                <a:srgbClr val="003C71"/>
              </a:solidFill>
            </a:endParaRPr>
          </a:p>
          <a:p>
            <a:endParaRPr lang="en-US" sz="1600" u="sng" dirty="0" smtClean="0">
              <a:solidFill>
                <a:srgbClr val="003C71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People Detection (HOG) 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/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Colorization (DNN)</a:t>
            </a:r>
          </a:p>
          <a:p>
            <a:r>
              <a:rPr lang="en-US" sz="1400" dirty="0">
                <a:solidFill>
                  <a:schemeClr val="tx2"/>
                </a:solidFill>
              </a:rPr>
              <a:t/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Custom OpenCL™ Kernel</a:t>
            </a:r>
          </a:p>
          <a:p>
            <a:r>
              <a:rPr lang="en-US" sz="1400" dirty="0">
                <a:solidFill>
                  <a:schemeClr val="tx2"/>
                </a:solidFill>
              </a:rPr>
              <a:t/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Dense Optical Flow</a:t>
            </a:r>
          </a:p>
          <a:p>
            <a:r>
              <a:rPr lang="en-US" sz="1400" dirty="0">
                <a:solidFill>
                  <a:schemeClr val="tx2"/>
                </a:solidFill>
              </a:rPr>
              <a:t/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Facial Recognition 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100" dirty="0"/>
              <a:t/>
            </a:r>
            <a:br>
              <a:rPr lang="en-US" sz="1100" dirty="0"/>
            </a:br>
            <a:endParaRPr lang="en-US" sz="1100" dirty="0" smtClean="0">
              <a:solidFill>
                <a:srgbClr val="003C7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060914" y="1348973"/>
            <a:ext cx="3466575" cy="46874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22563" y="1566257"/>
            <a:ext cx="2987643" cy="400163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r>
              <a:rPr lang="en-US" u="sng" dirty="0" err="1" smtClean="0">
                <a:solidFill>
                  <a:srgbClr val="003C71"/>
                </a:solidFill>
              </a:rPr>
              <a:t>OpenVX</a:t>
            </a:r>
            <a:endParaRPr lang="en-US" u="sng" dirty="0" smtClean="0">
              <a:solidFill>
                <a:srgbClr val="003C71"/>
              </a:solidFill>
            </a:endParaRPr>
          </a:p>
          <a:p>
            <a:endParaRPr lang="en-US" sz="1600" u="sng" dirty="0" smtClean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Auto </a:t>
            </a:r>
            <a:r>
              <a:rPr lang="en-US" sz="1400" dirty="0" smtClean="0">
                <a:solidFill>
                  <a:schemeClr val="tx2"/>
                </a:solidFill>
              </a:rPr>
              <a:t>Contrast</a:t>
            </a:r>
          </a:p>
          <a:p>
            <a:r>
              <a:rPr lang="en-US" sz="1400" dirty="0">
                <a:solidFill>
                  <a:schemeClr val="tx2"/>
                </a:solidFill>
              </a:rPr>
              <a:t/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Custom OpenCL </a:t>
            </a:r>
            <a:r>
              <a:rPr lang="en-US" sz="1400" dirty="0" smtClean="0">
                <a:solidFill>
                  <a:schemeClr val="tx2"/>
                </a:solidFill>
              </a:rPr>
              <a:t>Kernel</a:t>
            </a:r>
          </a:p>
          <a:p>
            <a:r>
              <a:rPr lang="en-US" sz="1400" dirty="0">
                <a:solidFill>
                  <a:schemeClr val="tx2"/>
                </a:solidFill>
              </a:rPr>
              <a:t/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Heterogeneous </a:t>
            </a:r>
            <a:r>
              <a:rPr lang="en-US" sz="1400" dirty="0" smtClean="0">
                <a:solidFill>
                  <a:schemeClr val="tx2"/>
                </a:solidFill>
              </a:rPr>
              <a:t>Basics</a:t>
            </a:r>
          </a:p>
          <a:p>
            <a:r>
              <a:rPr lang="en-US" sz="1400" dirty="0">
                <a:solidFill>
                  <a:schemeClr val="tx2"/>
                </a:solidFill>
              </a:rPr>
              <a:t/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Advanced </a:t>
            </a:r>
            <a:r>
              <a:rPr lang="en-US" sz="1400" dirty="0" err="1" smtClean="0">
                <a:solidFill>
                  <a:schemeClr val="tx2"/>
                </a:solidFill>
              </a:rPr>
              <a:t>OpenVX</a:t>
            </a:r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/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Domain specific </a:t>
            </a:r>
            <a:r>
              <a:rPr lang="en-US" sz="1400" dirty="0" err="1">
                <a:solidFill>
                  <a:schemeClr val="tx2"/>
                </a:solidFill>
              </a:rPr>
              <a:t>OpenVX</a:t>
            </a:r>
            <a:r>
              <a:rPr lang="en-US" sz="1400" dirty="0">
                <a:solidFill>
                  <a:schemeClr val="tx2"/>
                </a:solidFill>
              </a:rPr>
              <a:t> workloads 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</a:t>
            </a:r>
            <a:r>
              <a:rPr lang="en-US" sz="1100" dirty="0"/>
              <a:t/>
            </a:r>
            <a:br>
              <a:rPr lang="en-US" sz="1100" dirty="0"/>
            </a:br>
            <a:endParaRPr lang="en-US" sz="1100" dirty="0" smtClean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24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73" y="990917"/>
            <a:ext cx="6410325" cy="49815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0B71D05-2E1C-DF45-85D7-D31C8909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707B-D922-47D5-BD24-D96E91B705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4C818B-43B8-C248-AD44-799995D8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Open VINO Model </a:t>
            </a:r>
            <a:r>
              <a:rPr lang="en-US" altLang="zh-CN" sz="2400" dirty="0" smtClean="0"/>
              <a:t>Downloader</a:t>
            </a:r>
            <a:r>
              <a:rPr lang="en-US" sz="2400" dirty="0" smtClean="0"/>
              <a:t> directory</a:t>
            </a:r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40" y="3909309"/>
            <a:ext cx="229385" cy="22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7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Detection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4" y="962841"/>
            <a:ext cx="5711835" cy="129147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319" y="962841"/>
            <a:ext cx="4950794" cy="16231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4" y="2134662"/>
            <a:ext cx="5711835" cy="41620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14021" y="6032899"/>
            <a:ext cx="9445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https://software.intel.com/en-us/OpenVINO-toolkit/documentation/pretrained-models</a:t>
            </a:r>
          </a:p>
        </p:txBody>
      </p:sp>
    </p:spTree>
    <p:extLst>
      <p:ext uri="{BB962C8B-B14F-4D97-AF65-F5344CB8AC3E}">
        <p14:creationId xmlns:p14="http://schemas.microsoft.com/office/powerpoint/2010/main" val="31903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Human Detection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856" y="769547"/>
            <a:ext cx="5889397" cy="372669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01" y="769547"/>
            <a:ext cx="5265372" cy="3965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01" y="4617265"/>
            <a:ext cx="5254257" cy="223469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41756" y="6488668"/>
            <a:ext cx="9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https://software.intel.com/en-us/OpenVINO-toolkit/documentation/pretrained-models</a:t>
            </a:r>
          </a:p>
        </p:txBody>
      </p:sp>
    </p:spTree>
    <p:extLst>
      <p:ext uri="{BB962C8B-B14F-4D97-AF65-F5344CB8AC3E}">
        <p14:creationId xmlns:p14="http://schemas.microsoft.com/office/powerpoint/2010/main" val="237998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91caffc8-2ef6-405a-8714-34648375b914"/>
</p:tagLst>
</file>

<file path=ppt/theme/theme1.xml><?xml version="1.0" encoding="utf-8"?>
<a:theme xmlns:a="http://schemas.openxmlformats.org/drawingml/2006/main" name="1_Int_PPT Template_Clear_16x9">
  <a:themeElements>
    <a:clrScheme name="IOTG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71C5"/>
      </a:accent2>
      <a:accent3>
        <a:srgbClr val="003C71"/>
      </a:accent3>
      <a:accent4>
        <a:srgbClr val="C4EEFF"/>
      </a:accent4>
      <a:accent5>
        <a:srgbClr val="FFA400"/>
      </a:accent5>
      <a:accent6>
        <a:srgbClr val="FF4E00"/>
      </a:accent6>
      <a:hlink>
        <a:srgbClr val="0071C5"/>
      </a:hlink>
      <a:folHlink>
        <a:srgbClr val="0071C5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>
            <a:lumMod val="20000"/>
            <a:lumOff val="80000"/>
          </a:schemeClr>
        </a:solidFill>
      </a:spPr>
      <a:bodyPr vert="horz" lIns="0" tIns="0" rIns="0" bIns="0" rtlCol="0">
        <a:noAutofit/>
      </a:bodyPr>
      <a:lstStyle>
        <a:defPPr>
          <a:defRPr sz="1100" dirty="0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16175</TotalTime>
  <Words>1487</Words>
  <Application>Microsoft Office PowerPoint</Application>
  <PresentationFormat>Widescreen</PresentationFormat>
  <Paragraphs>441</Paragraphs>
  <Slides>32</Slides>
  <Notes>22</Notes>
  <HiddenSlides>10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Courier10PitchBT-Roman</vt:lpstr>
      <vt:lpstr>Lucida Grande</vt:lpstr>
      <vt:lpstr>Arial</vt:lpstr>
      <vt:lpstr>Calibri</vt:lpstr>
      <vt:lpstr>Consolas</vt:lpstr>
      <vt:lpstr>Courier New</vt:lpstr>
      <vt:lpstr>Intel Clear</vt:lpstr>
      <vt:lpstr>Intel Clear Light</vt:lpstr>
      <vt:lpstr>Intel Clear Pro</vt:lpstr>
      <vt:lpstr>Tahoma</vt:lpstr>
      <vt:lpstr>Times New Roman</vt:lpstr>
      <vt:lpstr>Wingdings</vt:lpstr>
      <vt:lpstr>1_Int_PPT Template_Clear_16x9</vt:lpstr>
      <vt:lpstr>OpenVINO Workshop</vt:lpstr>
      <vt:lpstr>Agenda</vt:lpstr>
      <vt:lpstr>Before we start</vt:lpstr>
      <vt:lpstr>Open VINO installation directory</vt:lpstr>
      <vt:lpstr>Workshop content introduction</vt:lpstr>
      <vt:lpstr>Code Samples </vt:lpstr>
      <vt:lpstr>Open VINO Model Downloader directory</vt:lpstr>
      <vt:lpstr>Face Detection</vt:lpstr>
      <vt:lpstr>Human Detection</vt:lpstr>
      <vt:lpstr>Vehicle Feature Recognition</vt:lpstr>
      <vt:lpstr>Supported Samples </vt:lpstr>
      <vt:lpstr>Lab1: Basic Inference Engine Examples</vt:lpstr>
      <vt:lpstr>Deep Learning Application Deployment </vt:lpstr>
      <vt:lpstr>Model Optimizer</vt:lpstr>
      <vt:lpstr>Inference Engine</vt:lpstr>
      <vt:lpstr>Workflow</vt:lpstr>
      <vt:lpstr>Hands-on Lab1: Classification + Object Detection Examples</vt:lpstr>
      <vt:lpstr>Lab2: HW Acceleration with Movidius™ Neural Compute Stick</vt:lpstr>
      <vt:lpstr>Intel® Movidius™ Neural Compute Stick Redefining the AI Developer Kit </vt:lpstr>
      <vt:lpstr>Hands-on Lab2: Run Classification Example / Object Detection Example with Movidius NCS</vt:lpstr>
      <vt:lpstr>Lab3：Free exercises</vt:lpstr>
      <vt:lpstr>Hands-on Lab3：Please try the below apps + models freely</vt:lpstr>
      <vt:lpstr>PowerPoint Presentation</vt:lpstr>
      <vt:lpstr>Open VINO installation directory</vt:lpstr>
      <vt:lpstr>Workshop content introduction</vt:lpstr>
      <vt:lpstr>Workshops directory structure </vt:lpstr>
      <vt:lpstr>Hands-on Lab ###</vt:lpstr>
      <vt:lpstr>Hardware Heterogenity</vt:lpstr>
      <vt:lpstr>Choosing the “Right” Hardware</vt:lpstr>
      <vt:lpstr>Heterogeneous Dichotomies</vt:lpstr>
      <vt:lpstr>Apply Device Affinities to Layers Automatically Using Fallback Policy (1 of 2)  </vt:lpstr>
      <vt:lpstr>Apply Device Affinities to Layers Automatically Using Fallback Policy (2 of 2)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keywords>CTPClassification=CTP_NT</cp:keywords>
  <cp:lastModifiedBy>Qian, Caihong</cp:lastModifiedBy>
  <cp:revision>445</cp:revision>
  <dcterms:created xsi:type="dcterms:W3CDTF">2018-04-12T18:49:56Z</dcterms:created>
  <dcterms:modified xsi:type="dcterms:W3CDTF">2018-09-05T07:46:32Z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01622d34-007c-4d7e-b224-7be04bd04a02</vt:lpwstr>
  </property>
  <property fmtid="{D5CDD505-2E9C-101B-9397-08002B2CF9AE}" pid="3" name="CTP_TimeStamp">
    <vt:lpwstr>2018-09-05 07:46:32Z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