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EC8A1340-5BD4-4070-8D62-89FC2C687233}">
          <p14:sldIdLst>
            <p14:sldId id="256"/>
          </p14:sldIdLst>
        </p14:section>
        <p14:section name="Общие сведения" id="{6F8C5BA3-8194-4A80-9A21-02EA175FD578}">
          <p14:sldIdLst>
            <p14:sldId id="257"/>
            <p14:sldId id="258"/>
            <p14:sldId id="259"/>
            <p14:sldId id="260"/>
            <p14:sldId id="261"/>
            <p14:sldId id="262"/>
            <p14:sldId id="266"/>
          </p14:sldIdLst>
        </p14:section>
        <p14:section name="База данных" id="{2492EA2E-D884-43AC-8CCB-543BF8ED5670}">
          <p14:sldIdLst>
            <p14:sldId id="263"/>
          </p14:sldIdLst>
        </p14:section>
        <p14:section name="Логирование" id="{AC9191C3-9635-4761-8EE6-1DBA675AAD05}">
          <p14:sldIdLst>
            <p14:sldId id="265"/>
          </p14:sldIdLst>
        </p14:section>
        <p14:section name="Заключение" id="{941A8F3C-F6D5-4BE4-8602-FE222B693A0F}">
          <p14:sldIdLst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effectLst>
            <a:outerShdw blurRad="76200" dist="25400" dir="5400000" algn="t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-52"/>
                <a:ea typeface="PT Sans" panose="020B0503020203020204" pitchFamily="34" charset="-52"/>
              </a:defRPr>
            </a:lvl1pPr>
          </a:lstStyle>
          <a:p>
            <a:fld id="{48A87A34-81AB-432B-8DAE-1953F412C126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-52"/>
                <a:ea typeface="PT Sans" panose="020B0503020203020204" pitchFamily="34" charset="-5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-52"/>
                <a:ea typeface="PT Sans" panose="020B0503020203020204" pitchFamily="34" charset="-5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PT Root UI Light" panose="020B0203020202020204" pitchFamily="34" charset="-52"/>
          <a:ea typeface="PT Root UI Light" panose="020B0203020202020204" pitchFamily="34" charset="-5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effectLst/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effectLst>
            <a:outerShdw blurRad="76200" dist="25400" dir="16200000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r>
              <a:rPr lang="ru-RU" dirty="0" smtClean="0">
                <a:latin typeface="PT Astra Sans" panose="020B0603020203020204" pitchFamily="34" charset="-52"/>
                <a:ea typeface="PT Astra Sans" panose="020B0603020203020204" pitchFamily="34" charset="-52"/>
              </a:rPr>
              <a:t>Приложение</a:t>
            </a:r>
            <a:br>
              <a:rPr lang="ru-RU" dirty="0" smtClean="0">
                <a:latin typeface="PT Astra Sans" panose="020B0603020203020204" pitchFamily="34" charset="-52"/>
                <a:ea typeface="PT Astra Sans" panose="020B0603020203020204" pitchFamily="34" charset="-52"/>
              </a:rPr>
            </a:br>
            <a:r>
              <a:rPr lang="ru-RU" dirty="0" smtClean="0">
                <a:latin typeface="PT Astra Sans" panose="020B0603020203020204" pitchFamily="34" charset="-52"/>
                <a:ea typeface="PT Astra Sans" panose="020B0603020203020204" pitchFamily="34" charset="-52"/>
              </a:rPr>
              <a:t>«</a:t>
            </a:r>
            <a:r>
              <a:rPr lang="en-US" dirty="0">
                <a:latin typeface="PT Astra Sans" panose="020B0603020203020204" pitchFamily="34" charset="-52"/>
                <a:ea typeface="PT Astra Sans" panose="020B0603020203020204" pitchFamily="34" charset="-52"/>
              </a:rPr>
              <a:t>Grooming-Salon»</a:t>
            </a:r>
            <a:endParaRPr lang="ru-RU" dirty="0">
              <a:latin typeface="PT Astra Sans" panose="020B0603020203020204" pitchFamily="34" charset="-52"/>
              <a:ea typeface="PT Astra Sans" panose="020B0603020203020204" pitchFamily="34" charset="-52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effectLst>
            <a:outerShdw blurRad="76200" dist="25400" dir="16200000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1950" dirty="0">
                <a:latin typeface="PT Root UI Light" panose="020B0203020202020204" pitchFamily="34" charset="-52"/>
                <a:ea typeface="PT Root UI Light" panose="020B0203020202020204" pitchFamily="34" charset="-52"/>
              </a:rPr>
              <a:t>Прием и обработка заявок на услуги </a:t>
            </a:r>
            <a:r>
              <a:rPr lang="ru-RU" sz="1950" dirty="0" err="1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груминга</a:t>
            </a:r>
            <a:r>
              <a:rPr lang="ru-RU" sz="1950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/>
            </a:r>
            <a:br>
              <a:rPr lang="ru-RU" sz="1950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</a:br>
            <a:r>
              <a:rPr lang="ru-RU" sz="1950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(стрижка </a:t>
            </a:r>
            <a:r>
              <a:rPr lang="ru-RU" sz="1950" dirty="0">
                <a:latin typeface="PT Root UI Light" panose="020B0203020202020204" pitchFamily="34" charset="-52"/>
                <a:ea typeface="PT Root UI Light" panose="020B0203020202020204" pitchFamily="34" charset="-52"/>
              </a:rPr>
              <a:t>и </a:t>
            </a:r>
            <a:r>
              <a:rPr lang="ru-RU" sz="1950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уход за </a:t>
            </a:r>
            <a:r>
              <a:rPr lang="ru-RU" sz="1950" dirty="0">
                <a:latin typeface="PT Root UI Light" panose="020B0203020202020204" pitchFamily="34" charset="-52"/>
                <a:ea typeface="PT Root UI Light" panose="020B0203020202020204" pitchFamily="34" charset="-52"/>
              </a:rPr>
              <a:t>домашними животными</a:t>
            </a:r>
            <a:r>
              <a:rPr lang="ru-RU" sz="1950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)</a:t>
            </a:r>
            <a:endParaRPr lang="ru-RU" sz="1950" dirty="0"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3201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effectLst/>
              </a:rPr>
              <a:t>В приложении реализовано сквозное </a:t>
            </a:r>
            <a:r>
              <a:rPr lang="ru-RU" dirty="0" err="1" smtClean="0">
                <a:effectLst/>
              </a:rPr>
              <a:t>логирование</a:t>
            </a:r>
            <a:r>
              <a:rPr lang="ru-RU" dirty="0" smtClean="0">
                <a:effectLst/>
              </a:rPr>
              <a:t>;</a:t>
            </a:r>
          </a:p>
          <a:p>
            <a:r>
              <a:rPr lang="ru-RU" dirty="0" smtClean="0">
                <a:effectLst/>
              </a:rPr>
              <a:t>Каждой операции присваивается уникальный идентификатор в формате </a:t>
            </a:r>
            <a:r>
              <a:rPr lang="en-US" dirty="0" smtClean="0">
                <a:effectLst/>
              </a:rPr>
              <a:t>UUID</a:t>
            </a:r>
            <a:r>
              <a:rPr lang="ru-RU" dirty="0" smtClean="0">
                <a:effectLst/>
              </a:rPr>
              <a:t>, а также указывается, какое приложение инициировало запрос;</a:t>
            </a:r>
          </a:p>
          <a:p>
            <a:r>
              <a:rPr lang="ru-RU" dirty="0" smtClean="0"/>
              <a:t>Такой подход позволяет отслеживать статус операции на всех этапах ее выполнения</a:t>
            </a:r>
            <a:r>
              <a:rPr lang="en-US" dirty="0" smtClean="0"/>
              <a:t>;</a:t>
            </a:r>
            <a:endParaRPr lang="ru-RU" dirty="0" smtClean="0"/>
          </a:p>
          <a:p>
            <a:pPr marL="228600" lvl="1">
              <a:spcBef>
                <a:spcPts val="1000"/>
              </a:spcBef>
            </a:pPr>
            <a:r>
              <a:rPr lang="ru-RU" dirty="0" smtClean="0"/>
              <a:t>Запись лога происходит в классе </a:t>
            </a:r>
            <a:r>
              <a:rPr lang="en-US" dirty="0" err="1" smtClean="0"/>
              <a:t>IncomingRequestLogging</a:t>
            </a:r>
            <a:r>
              <a:rPr lang="ru-RU" dirty="0" smtClean="0"/>
              <a:t>, перехватчике </a:t>
            </a:r>
            <a:r>
              <a:rPr lang="en-US" dirty="0" smtClean="0"/>
              <a:t>http-</a:t>
            </a:r>
            <a:r>
              <a:rPr lang="ru-RU" dirty="0" smtClean="0"/>
              <a:t>запросов; метод </a:t>
            </a:r>
            <a:r>
              <a:rPr lang="en-US" dirty="0" err="1" smtClean="0"/>
              <a:t>doFilter</a:t>
            </a:r>
            <a:r>
              <a:rPr lang="ru-RU" dirty="0" smtClean="0"/>
              <a:t> «ловит» входящий </a:t>
            </a:r>
            <a:r>
              <a:rPr lang="en-US" dirty="0" smtClean="0"/>
              <a:t>http-</a:t>
            </a:r>
            <a:r>
              <a:rPr lang="ru-RU" dirty="0" smtClean="0"/>
              <a:t>запрос, читает его данные (заголовки, тело и пр.) и запускает обработку, фиксируя продолжительность и другие параметры;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ru-RU" dirty="0" smtClean="0"/>
              <a:t>Также для записи в лог разработан класс </a:t>
            </a:r>
            <a:r>
              <a:rPr lang="en-US" dirty="0" err="1" smtClean="0"/>
              <a:t>LogWriter</a:t>
            </a:r>
            <a:r>
              <a:rPr lang="ru-RU" dirty="0" smtClean="0"/>
              <a:t>, реализующий технологию </a:t>
            </a:r>
            <a:r>
              <a:rPr lang="en-US" dirty="0" smtClean="0"/>
              <a:t>AOP</a:t>
            </a:r>
            <a:r>
              <a:rPr lang="ru-RU" dirty="0" smtClean="0"/>
              <a:t>; </a:t>
            </a:r>
            <a:r>
              <a:rPr lang="ru-RU" dirty="0" err="1" smtClean="0"/>
              <a:t>логируются</a:t>
            </a:r>
            <a:r>
              <a:rPr lang="ru-RU" dirty="0" smtClean="0"/>
              <a:t> методы, помеченные аннотацией </a:t>
            </a:r>
            <a:r>
              <a:rPr lang="en-US" dirty="0" smtClean="0"/>
              <a:t>@Method</a:t>
            </a:r>
            <a:r>
              <a:rPr lang="ru-RU" dirty="0" smtClean="0"/>
              <a:t>(</a:t>
            </a:r>
            <a:r>
              <a:rPr lang="en-US" dirty="0" smtClean="0"/>
              <a:t>name = “…”)</a:t>
            </a:r>
            <a:r>
              <a:rPr lang="ru-RU" dirty="0" smtClean="0"/>
              <a:t>;</a:t>
            </a:r>
            <a:endParaRPr lang="en-US" dirty="0" smtClean="0">
              <a:effectLst/>
            </a:endParaRPr>
          </a:p>
          <a:p>
            <a:pPr marL="228600" lvl="1">
              <a:spcBef>
                <a:spcPts val="1000"/>
              </a:spcBef>
            </a:pPr>
            <a:r>
              <a:rPr lang="ru-RU" dirty="0" smtClean="0">
                <a:effectLst/>
              </a:rPr>
              <a:t>Для записи логов используется </a:t>
            </a:r>
            <a:r>
              <a:rPr lang="ru-RU" dirty="0" err="1" smtClean="0">
                <a:effectLst/>
              </a:rPr>
              <a:t>фреймворк</a:t>
            </a:r>
            <a:r>
              <a:rPr lang="ru-RU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Logback</a:t>
            </a:r>
            <a:r>
              <a:rPr lang="en-US" dirty="0" smtClean="0">
                <a:effectLst/>
              </a:rPr>
              <a:t>;</a:t>
            </a:r>
          </a:p>
          <a:p>
            <a:pPr marL="228600" lvl="1">
              <a:spcBef>
                <a:spcPts val="1000"/>
              </a:spcBef>
            </a:pPr>
            <a:r>
              <a:rPr lang="ru-RU" dirty="0" smtClean="0">
                <a:effectLst/>
              </a:rPr>
              <a:t>Сбор и анализ логов выполняется в стеке </a:t>
            </a:r>
            <a:r>
              <a:rPr lang="en-US" sz="1800" dirty="0"/>
              <a:t>ELK (</a:t>
            </a:r>
            <a:r>
              <a:rPr lang="en-US" sz="1800" dirty="0" err="1"/>
              <a:t>ElasticSearch</a:t>
            </a:r>
            <a:r>
              <a:rPr lang="en-US" sz="1800" dirty="0"/>
              <a:t> + </a:t>
            </a:r>
            <a:r>
              <a:rPr lang="en-US" sz="1800" dirty="0" err="1"/>
              <a:t>Kibana</a:t>
            </a:r>
            <a:r>
              <a:rPr lang="en-US" sz="1800" dirty="0"/>
              <a:t> + </a:t>
            </a:r>
            <a:r>
              <a:rPr lang="en-US" sz="1800" dirty="0" err="1"/>
              <a:t>FileBeat</a:t>
            </a:r>
            <a:r>
              <a:rPr lang="en-US" sz="1800" dirty="0" smtClean="0"/>
              <a:t>)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>
              <a:buNone/>
            </a:pP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138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Разработчик: Тищенко Д.Ю.</a:t>
            </a:r>
            <a:r>
              <a:rPr lang="en-US" dirty="0" smtClean="0"/>
              <a:t> (mailto: tischenko.prg@gmail.com)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89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1413" y="218606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68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effectLst>
            <a:outerShdw blurRad="76200" dist="25400" dir="5400000" algn="t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3200" dirty="0" smtClean="0"/>
              <a:t>Общие </a:t>
            </a:r>
            <a:r>
              <a:rPr lang="ru-RU" sz="3200" dirty="0" smtClean="0"/>
              <a:t>сведения</a:t>
            </a:r>
            <a:endParaRPr lang="ru-RU" sz="32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ru-RU" dirty="0" smtClean="0">
                <a:effectLst/>
              </a:rPr>
              <a:t>Приложение «</a:t>
            </a:r>
            <a:r>
              <a:rPr lang="en-US" dirty="0" smtClean="0">
                <a:effectLst/>
              </a:rPr>
              <a:t>Grooming-salon</a:t>
            </a:r>
            <a:r>
              <a:rPr lang="ru-RU" dirty="0" smtClean="0">
                <a:effectLst/>
              </a:rPr>
              <a:t>» предназначено для регистрации и обработки заявок Клиентов на услуги </a:t>
            </a:r>
            <a:r>
              <a:rPr lang="ru-RU" dirty="0" err="1" smtClean="0">
                <a:effectLst/>
              </a:rPr>
              <a:t>груминга</a:t>
            </a:r>
            <a:r>
              <a:rPr lang="ru-RU" dirty="0" smtClean="0">
                <a:effectLst/>
              </a:rPr>
              <a:t>;</a:t>
            </a:r>
          </a:p>
          <a:p>
            <a:r>
              <a:rPr lang="ru-RU" dirty="0" smtClean="0">
                <a:effectLst/>
              </a:rPr>
              <a:t>Приложение состоит из базы данных и трех программных модулей (сервисов): «Клиент», «Мастер», «Администратор»;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05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76200" dist="25400" dir="5400000" algn="t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r>
              <a:rPr lang="ru-RU" dirty="0">
                <a:latin typeface="PT Root UI Light" panose="020B0203020202020204" pitchFamily="34" charset="-52"/>
                <a:ea typeface="PT Root UI Light" panose="020B0203020202020204" pitchFamily="34" charset="-52"/>
              </a:rPr>
              <a:t>Стек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249487"/>
            <a:ext cx="9480323" cy="35417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Язык программирования – </a:t>
            </a:r>
            <a:r>
              <a:rPr lang="en-US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Java</a:t>
            </a: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 17;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0"/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Фреймворки и библиотеки:</a:t>
            </a: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Spring Boot </a:t>
            </a:r>
            <a:r>
              <a:rPr lang="en-US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Web (</a:t>
            </a: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контейнер </a:t>
            </a:r>
            <a:r>
              <a:rPr lang="ru-RU" sz="1800" dirty="0" err="1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сервлетов</a:t>
            </a: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 - </a:t>
            </a:r>
            <a:r>
              <a:rPr lang="en-US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Jetty);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Spring Security;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Spring AOP;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Spring Data;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СУБД </a:t>
            </a: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PostgreSQL;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 err="1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Logback</a:t>
            </a:r>
            <a:r>
              <a:rPr lang="en-US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;</a:t>
            </a:r>
          </a:p>
          <a:p>
            <a:pPr marL="285750" lvl="1" indent="-285750">
              <a:spcBef>
                <a:spcPts val="1200"/>
              </a:spcBef>
            </a:pPr>
            <a:r>
              <a:rPr lang="ru-RU" sz="1800" dirty="0" smtClean="0">
                <a:effectLst/>
              </a:rPr>
              <a:t>Для анализа логов используется стек </a:t>
            </a:r>
            <a:r>
              <a:rPr lang="en-US" sz="1800" dirty="0" smtClean="0">
                <a:effectLst/>
              </a:rPr>
              <a:t>ELK (</a:t>
            </a:r>
            <a:r>
              <a:rPr lang="en-US" sz="1800" dirty="0" err="1" smtClean="0">
                <a:effectLst/>
              </a:rPr>
              <a:t>ElasticSearch</a:t>
            </a:r>
            <a:r>
              <a:rPr lang="en-US" sz="1800" dirty="0" smtClean="0">
                <a:effectLst/>
              </a:rPr>
              <a:t> + </a:t>
            </a:r>
            <a:r>
              <a:rPr lang="en-US" sz="1800" dirty="0" err="1" smtClean="0">
                <a:effectLst/>
              </a:rPr>
              <a:t>Kibana</a:t>
            </a:r>
            <a:r>
              <a:rPr lang="en-US" sz="1800" dirty="0" smtClean="0">
                <a:effectLst/>
              </a:rPr>
              <a:t> + </a:t>
            </a:r>
            <a:r>
              <a:rPr lang="en-US" sz="1800" dirty="0" err="1" smtClean="0">
                <a:effectLst/>
              </a:rPr>
              <a:t>FileBeat</a:t>
            </a:r>
            <a:r>
              <a:rPr lang="en-US" sz="1800" dirty="0" smtClean="0">
                <a:effectLst/>
              </a:rPr>
              <a:t>)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41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Модуль «Клиент</a:t>
            </a:r>
            <a:r>
              <a:rPr lang="ru-RU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»</a:t>
            </a:r>
            <a:r>
              <a:rPr lang="en-US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/>
            </a:r>
            <a:br>
              <a:rPr lang="en-US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</a:br>
            <a:r>
              <a:rPr lang="en-US" sz="1800" dirty="0" smtClean="0"/>
              <a:t>(</a:t>
            </a:r>
            <a:r>
              <a:rPr lang="ru-RU" sz="1800" dirty="0" smtClean="0"/>
              <a:t>основной функционал)</a:t>
            </a:r>
            <a:endParaRPr lang="ru-RU" dirty="0"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32188"/>
          </a:xfrm>
        </p:spPr>
        <p:txBody>
          <a:bodyPr numCol="1" spcCol="180000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Создание нового пользователя с ролью «Клиент» (регистрация Клиента);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Заполнение/редактирование карточки личных данных Клиента;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Авторизация Клиента;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Регистрация домашнего животного;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Получение каталога услуг;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Выбор и комплектование услуги;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Бронирование времени для получения услуги;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Автоматическая отправка заявки Мастеру, который оказывает выбранную услугу</a:t>
            </a: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0708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Модуль «Клиент</a:t>
            </a:r>
            <a:r>
              <a:rPr lang="ru-RU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»</a:t>
            </a:r>
            <a:br>
              <a:rPr lang="ru-RU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</a:br>
            <a:r>
              <a:rPr lang="en-US" sz="1800" dirty="0" smtClean="0"/>
              <a:t>(</a:t>
            </a:r>
            <a:r>
              <a:rPr lang="ru-RU" sz="1800" dirty="0" smtClean="0"/>
              <a:t>возможное расширение функционала)</a:t>
            </a:r>
            <a:endParaRPr lang="ru-RU" dirty="0"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2115683"/>
          </a:xfrm>
        </p:spPr>
        <p:txBody>
          <a:bodyPr numCol="1" spcCol="180000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Изменение </a:t>
            </a: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времени оказания услуги исходя из текущего свободного времени выбранного мастера;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Отказ от услуги;</a:t>
            </a:r>
          </a:p>
          <a:p>
            <a:pPr lvl="0">
              <a:lnSpc>
                <a:spcPct val="100000"/>
              </a:lnSpc>
            </a:pP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Просмотр </a:t>
            </a: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истории полученных услуг;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Написание отзыва о качестве оказанной услуги.</a:t>
            </a:r>
          </a:p>
          <a:p>
            <a:pPr>
              <a:lnSpc>
                <a:spcPct val="100000"/>
              </a:lnSpc>
            </a:pPr>
            <a:endParaRPr lang="ru-RU" sz="1800" dirty="0"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2472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Модуль «Мастер</a:t>
            </a:r>
            <a:r>
              <a:rPr lang="ru-RU" b="1" dirty="0" smtClean="0">
                <a:effectLst/>
              </a:rPr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1800" dirty="0">
                <a:effectLst/>
              </a:rPr>
              <a:t>Создание нового пользователя с ролью «Мастер» (регистрация Мастера);</a:t>
            </a:r>
          </a:p>
          <a:p>
            <a:pPr lvl="0"/>
            <a:r>
              <a:rPr lang="ru-RU" sz="1800" dirty="0">
                <a:effectLst/>
              </a:rPr>
              <a:t>Авторизация пользователя с ролью «Мастер»;</a:t>
            </a:r>
          </a:p>
          <a:p>
            <a:pPr lvl="0"/>
            <a:r>
              <a:rPr lang="ru-RU" sz="1800" dirty="0" smtClean="0">
                <a:effectLst/>
              </a:rPr>
              <a:t>Заполнение/редактирование </a:t>
            </a:r>
            <a:r>
              <a:rPr lang="ru-RU" sz="1800" dirty="0">
                <a:effectLst/>
              </a:rPr>
              <a:t>профиля Мастера;</a:t>
            </a:r>
          </a:p>
          <a:p>
            <a:pPr lvl="0"/>
            <a:r>
              <a:rPr lang="ru-RU" sz="1800" dirty="0" smtClean="0">
                <a:effectLst/>
              </a:rPr>
              <a:t>Просмотр </a:t>
            </a:r>
            <a:r>
              <a:rPr lang="ru-RU" sz="1800" dirty="0">
                <a:effectLst/>
              </a:rPr>
              <a:t>своего расписания;</a:t>
            </a:r>
          </a:p>
          <a:p>
            <a:pPr lvl="0"/>
            <a:r>
              <a:rPr lang="ru-RU" sz="1800" dirty="0">
                <a:effectLst/>
              </a:rPr>
              <a:t>Согласование и подтверждение/отказ заявок Клиентов на оказание услуг;</a:t>
            </a:r>
          </a:p>
          <a:p>
            <a:pPr lvl="0"/>
            <a:r>
              <a:rPr lang="ru-RU" sz="1800" dirty="0">
                <a:effectLst/>
              </a:rPr>
              <a:t>Отправка согласованной заявки Клиенту;</a:t>
            </a:r>
          </a:p>
          <a:p>
            <a:pPr lvl="0"/>
            <a:r>
              <a:rPr lang="ru-RU" sz="1800" dirty="0">
                <a:effectLst/>
              </a:rPr>
              <a:t>Проставление в заявках Клиентов отметок о выполнении заказа/оказании услуги.</a:t>
            </a:r>
          </a:p>
          <a:p>
            <a:pPr lvl="0"/>
            <a:r>
              <a:rPr lang="ru-RU" sz="1800" dirty="0">
                <a:effectLst/>
              </a:rPr>
              <a:t>Написание отзыва о Клиенте;</a:t>
            </a:r>
          </a:p>
        </p:txBody>
      </p:sp>
    </p:spTree>
    <p:extLst>
      <p:ext uri="{BB962C8B-B14F-4D97-AF65-F5344CB8AC3E}">
        <p14:creationId xmlns:p14="http://schemas.microsoft.com/office/powerpoint/2010/main" val="385563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Модуль «Администратор»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800" dirty="0">
                <a:effectLst/>
              </a:rPr>
              <a:t>Создание нового пользователя – администратора приложения;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</a:rPr>
              <a:t>Авторизация пользователя – администратора приложения;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</a:rPr>
              <a:t>Поддержка справочных таблиц БД:</a:t>
            </a:r>
          </a:p>
          <a:p>
            <a:pPr lvl="0">
              <a:lnSpc>
                <a:spcPct val="100000"/>
              </a:lnSpc>
            </a:pPr>
            <a:r>
              <a:rPr lang="ru-RU" sz="1800" dirty="0" err="1" smtClean="0">
                <a:effectLst/>
              </a:rPr>
              <a:t>Модерация</a:t>
            </a:r>
            <a:r>
              <a:rPr lang="ru-RU" sz="1800" dirty="0" smtClean="0">
                <a:effectLst/>
              </a:rPr>
              <a:t> </a:t>
            </a:r>
            <a:r>
              <a:rPr lang="ru-RU" sz="1800" dirty="0">
                <a:effectLst/>
              </a:rPr>
              <a:t>клиентских профилей;</a:t>
            </a:r>
          </a:p>
          <a:p>
            <a:pPr lvl="0">
              <a:lnSpc>
                <a:spcPct val="100000"/>
              </a:lnSpc>
            </a:pPr>
            <a:r>
              <a:rPr lang="ru-RU" sz="1800" dirty="0" err="1">
                <a:effectLst/>
              </a:rPr>
              <a:t>Модерация</a:t>
            </a:r>
            <a:r>
              <a:rPr lang="ru-RU" sz="1800" dirty="0">
                <a:effectLst/>
              </a:rPr>
              <a:t> профилей Мастеров;</a:t>
            </a:r>
          </a:p>
          <a:p>
            <a:pPr lvl="0">
              <a:lnSpc>
                <a:spcPct val="100000"/>
              </a:lnSpc>
            </a:pPr>
            <a:r>
              <a:rPr lang="ru-RU" sz="1800" dirty="0" err="1">
                <a:effectLst/>
              </a:rPr>
              <a:t>Модерация</a:t>
            </a:r>
            <a:r>
              <a:rPr lang="ru-RU" sz="1800" dirty="0">
                <a:effectLst/>
              </a:rPr>
              <a:t> заявок Клиентов;</a:t>
            </a:r>
          </a:p>
          <a:p>
            <a:pPr lvl="0">
              <a:lnSpc>
                <a:spcPct val="100000"/>
              </a:lnSpc>
            </a:pPr>
            <a:r>
              <a:rPr lang="ru-RU" sz="1800" dirty="0" err="1">
                <a:effectLst/>
              </a:rPr>
              <a:t>Модерация</a:t>
            </a:r>
            <a:r>
              <a:rPr lang="ru-RU" sz="1800" dirty="0">
                <a:effectLst/>
              </a:rPr>
              <a:t> отзывов </a:t>
            </a:r>
            <a:r>
              <a:rPr lang="ru-RU" sz="1800" dirty="0" smtClean="0">
                <a:effectLst/>
              </a:rPr>
              <a:t>Клиентов и Мастеров;</a:t>
            </a:r>
            <a:endParaRPr lang="ru-RU" sz="18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ru-RU" sz="1800" dirty="0" smtClean="0">
                <a:effectLst/>
              </a:rPr>
              <a:t>Формирование </a:t>
            </a:r>
            <a:r>
              <a:rPr lang="ru-RU" sz="1800" dirty="0">
                <a:effectLst/>
              </a:rPr>
              <a:t>и выгрузка отчетных данных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1618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Сервисы приложения взаимодействуют между собой с помощью </a:t>
            </a:r>
            <a:r>
              <a:rPr lang="en-US" dirty="0" smtClean="0"/>
              <a:t>http-</a:t>
            </a:r>
            <a:r>
              <a:rPr lang="ru-RU" dirty="0" smtClean="0"/>
              <a:t>запросов;</a:t>
            </a:r>
          </a:p>
          <a:p>
            <a:r>
              <a:rPr lang="ru-RU" dirty="0"/>
              <a:t>Каждый из сервисов приложения имеет свой </a:t>
            </a:r>
            <a:r>
              <a:rPr lang="en-US" dirty="0"/>
              <a:t>API </a:t>
            </a:r>
            <a:r>
              <a:rPr lang="ru-RU" dirty="0"/>
              <a:t>для получения и обработки </a:t>
            </a:r>
            <a:r>
              <a:rPr lang="en-US" dirty="0"/>
              <a:t>http-</a:t>
            </a:r>
            <a:r>
              <a:rPr lang="ru-RU" dirty="0"/>
              <a:t>запросов;</a:t>
            </a:r>
          </a:p>
          <a:p>
            <a:r>
              <a:rPr lang="ru-RU" dirty="0" smtClean="0"/>
              <a:t>Каждому </a:t>
            </a:r>
            <a:r>
              <a:rPr lang="en-US" dirty="0" smtClean="0"/>
              <a:t>http-</a:t>
            </a:r>
            <a:r>
              <a:rPr lang="ru-RU" dirty="0" smtClean="0"/>
              <a:t>запросу </a:t>
            </a:r>
            <a:r>
              <a:rPr lang="ru-RU" dirty="0"/>
              <a:t>присваивается уникальный идентификатор </a:t>
            </a:r>
            <a:r>
              <a:rPr lang="ru-RU" dirty="0" smtClean="0"/>
              <a:t>(</a:t>
            </a:r>
            <a:r>
              <a:rPr lang="en-US" dirty="0" smtClean="0"/>
              <a:t>TRANSACT-ID</a:t>
            </a:r>
            <a:r>
              <a:rPr lang="ru-RU" dirty="0" smtClean="0"/>
              <a:t>) в </a:t>
            </a:r>
            <a:r>
              <a:rPr lang="ru-RU" dirty="0"/>
              <a:t>формате </a:t>
            </a:r>
            <a:r>
              <a:rPr lang="en-US" dirty="0"/>
              <a:t>UUID</a:t>
            </a:r>
            <a:r>
              <a:rPr lang="ru-RU" dirty="0"/>
              <a:t>, а также указывается, какое приложение инициировало </a:t>
            </a:r>
            <a:r>
              <a:rPr lang="ru-RU" dirty="0" smtClean="0"/>
              <a:t>запрос</a:t>
            </a:r>
            <a:r>
              <a:rPr lang="en-US" dirty="0" smtClean="0"/>
              <a:t> (SOURCE)</a:t>
            </a:r>
            <a:r>
              <a:rPr lang="ru-RU" dirty="0" smtClean="0"/>
              <a:t>;</a:t>
            </a:r>
          </a:p>
          <a:p>
            <a:r>
              <a:rPr lang="ru-RU" dirty="0" smtClean="0"/>
              <a:t>Значения </a:t>
            </a:r>
            <a:r>
              <a:rPr lang="en-US" dirty="0" smtClean="0"/>
              <a:t>TRANSACT-ID </a:t>
            </a:r>
            <a:r>
              <a:rPr lang="ru-RU" dirty="0" smtClean="0"/>
              <a:t>и</a:t>
            </a:r>
            <a:r>
              <a:rPr lang="en-US" dirty="0" smtClean="0"/>
              <a:t> SOURCE </a:t>
            </a:r>
            <a:r>
              <a:rPr lang="ru-RU" dirty="0" smtClean="0"/>
              <a:t>передаются вместе с запросом в заголовках</a:t>
            </a:r>
            <a:r>
              <a:rPr lang="en-US" dirty="0" smtClean="0"/>
              <a:t> </a:t>
            </a:r>
            <a:r>
              <a:rPr lang="en-US" dirty="0" err="1" smtClean="0"/>
              <a:t>TransactId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Source </a:t>
            </a:r>
            <a:r>
              <a:rPr lang="ru-RU" dirty="0" smtClean="0"/>
              <a:t>соответственно;</a:t>
            </a:r>
          </a:p>
          <a:p>
            <a:r>
              <a:rPr lang="ru-RU" dirty="0" smtClean="0"/>
              <a:t>Каждый запрос </a:t>
            </a:r>
            <a:r>
              <a:rPr lang="ru-RU" dirty="0" err="1" smtClean="0"/>
              <a:t>логируется</a:t>
            </a:r>
            <a:r>
              <a:rPr lang="ru-RU" dirty="0" smtClean="0"/>
              <a:t> на всех этапах его обработки.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82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хранения данных приложения «</a:t>
            </a:r>
            <a:r>
              <a:rPr lang="en-US" dirty="0" smtClean="0"/>
              <a:t>Grooming-salon</a:t>
            </a:r>
            <a:r>
              <a:rPr lang="ru-RU" dirty="0" smtClean="0"/>
              <a:t>» используется СУБД </a:t>
            </a:r>
            <a:r>
              <a:rPr lang="en-US" dirty="0" err="1" smtClean="0"/>
              <a:t>PostreSQL</a:t>
            </a:r>
            <a:r>
              <a:rPr lang="en-US" dirty="0" smtClean="0"/>
              <a:t> 14</a:t>
            </a:r>
            <a:r>
              <a:rPr lang="ru-RU" dirty="0" smtClean="0"/>
              <a:t>;</a:t>
            </a:r>
          </a:p>
          <a:p>
            <a:r>
              <a:rPr lang="ru-RU" dirty="0" smtClean="0"/>
              <a:t>Контроль целостности данных реализован в БД – первичные и внешние ключи, </a:t>
            </a:r>
            <a:r>
              <a:rPr lang="ru-RU" dirty="0" err="1" smtClean="0"/>
              <a:t>констрейнты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ru-RU" dirty="0" smtClean="0"/>
              <a:t>Каждый из сервисов имеет прямой доступ только к своему, ограниченному, набору таблиц и представлений;</a:t>
            </a:r>
          </a:p>
          <a:p>
            <a:r>
              <a:rPr lang="ru-RU" dirty="0" smtClean="0"/>
              <a:t>Если приложению требуются данные из «чужой» таблицы, оно выполняет запрос к соответствующему сервису;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293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222</TotalTime>
  <Words>561</Words>
  <Application>Microsoft Office PowerPoint</Application>
  <PresentationFormat>Широкоэкранный</PresentationFormat>
  <Paragraphs>69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PT Astra Sans</vt:lpstr>
      <vt:lpstr>PT Root UI Light</vt:lpstr>
      <vt:lpstr>PT Sans</vt:lpstr>
      <vt:lpstr>Trebuchet MS</vt:lpstr>
      <vt:lpstr>Tw Cen MT</vt:lpstr>
      <vt:lpstr>Контур</vt:lpstr>
      <vt:lpstr>Приложение «Grooming-Salon»</vt:lpstr>
      <vt:lpstr>Общие сведения</vt:lpstr>
      <vt:lpstr>Стек технологий</vt:lpstr>
      <vt:lpstr>Модуль «Клиент» (основной функционал)</vt:lpstr>
      <vt:lpstr>Модуль «Клиент» (возможное расширение функционала)</vt:lpstr>
      <vt:lpstr>Модуль «Мастер»</vt:lpstr>
      <vt:lpstr>Модуль «Администратор»</vt:lpstr>
      <vt:lpstr>Взаимодействие</vt:lpstr>
      <vt:lpstr>База данных</vt:lpstr>
      <vt:lpstr>Логирование</vt:lpstr>
      <vt:lpstr>Контакты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«Grooming-Salon»</dc:title>
  <dc:creator>dmitriy-tischenko</dc:creator>
  <cp:lastModifiedBy>dmitriy-tischenko</cp:lastModifiedBy>
  <cp:revision>20</cp:revision>
  <dcterms:created xsi:type="dcterms:W3CDTF">2023-11-07T18:39:05Z</dcterms:created>
  <dcterms:modified xsi:type="dcterms:W3CDTF">2023-11-09T20:40:00Z</dcterms:modified>
</cp:coreProperties>
</file>