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  <p:sldId id="269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EC8A1340-5BD4-4070-8D62-89FC2C687233}">
          <p14:sldIdLst>
            <p14:sldId id="256"/>
          </p14:sldIdLst>
        </p14:section>
        <p14:section name="Общие сведения" id="{6F8C5BA3-8194-4A80-9A21-02EA175FD578}">
          <p14:sldIdLst>
            <p14:sldId id="257"/>
            <p14:sldId id="258"/>
            <p14:sldId id="259"/>
            <p14:sldId id="261"/>
            <p14:sldId id="262"/>
            <p14:sldId id="266"/>
          </p14:sldIdLst>
        </p14:section>
        <p14:section name="База данных" id="{2492EA2E-D884-43AC-8CCB-543BF8ED5670}">
          <p14:sldIdLst>
            <p14:sldId id="263"/>
          </p14:sldIdLst>
        </p14:section>
        <p14:section name="Логирование" id="{AC9191C3-9635-4761-8EE6-1DBA675AAD05}">
          <p14:sldIdLst>
            <p14:sldId id="265"/>
            <p14:sldId id="269"/>
          </p14:sldIdLst>
        </p14:section>
        <p14:section name="Заключение" id="{941A8F3C-F6D5-4BE4-8602-FE222B693A0F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6" y="96"/>
      </p:cViewPr>
      <p:guideLst>
        <p:guide orient="horz" pos="2160"/>
        <p:guide pos="3840"/>
        <p:guide pos="710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4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98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3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82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3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7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3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effectLst>
            <a:outerShdw blurRad="762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PT Astra Sans" panose="020B0603020203020204" pitchFamily="34" charset="-52"/>
                <a:ea typeface="PT Astra Sans" panose="020B0603020203020204" pitchFamily="34" charset="-52"/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PT Astra Sans" panose="020B0603020203020204" pitchFamily="34" charset="-52"/>
                <a:ea typeface="PT Astra Sans" panose="020B0603020203020204" pitchFamily="34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PT Root UI Light" panose="020B0203020202020204" pitchFamily="34" charset="-52"/>
                <a:ea typeface="PT Root UI Light" panose="020B0203020202020204" pitchFamily="34" charset="-5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effectLst/>
          <a:latin typeface="PT Root UI Light" panose="020B0203020202020204" pitchFamily="34" charset="-52"/>
          <a:ea typeface="PT Root UI Light" panose="020B0203020202020204" pitchFamily="34" charset="-5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sz="4800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Приложение</a:t>
            </a:r>
            <a:br>
              <a:rPr lang="ru-RU" sz="4800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</a:br>
            <a: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«</a:t>
            </a:r>
            <a:r>
              <a:rPr lang="en-US" dirty="0">
                <a:latin typeface="PT Astra Sans" panose="020B0603020203020204" pitchFamily="34" charset="-52"/>
                <a:ea typeface="PT Astra Sans" panose="020B0603020203020204" pitchFamily="34" charset="-52"/>
              </a:rPr>
              <a:t>Grooming-Salon»</a:t>
            </a:r>
            <a:endParaRPr lang="ru-RU" sz="4800" dirty="0">
              <a:latin typeface="PT Astra Sans" panose="020B0603020203020204" pitchFamily="34" charset="-52"/>
              <a:ea typeface="PT Astra Sans" panose="020B0603020203020204" pitchFamily="34" charset="-52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Прием и обработка заявок на услуги </a:t>
            </a:r>
            <a:r>
              <a:rPr lang="ru-RU" sz="1950" dirty="0" err="1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груминга</a:t>
            </a:r>
            <a:endParaRPr lang="ru-RU" sz="195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3201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49"/>
            <a:ext cx="9388475" cy="4077608"/>
          </a:xfrm>
        </p:spPr>
        <p:txBody>
          <a:bodyPr>
            <a:no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ru-RU" sz="1800" dirty="0" smtClean="0"/>
              <a:t>Запись </a:t>
            </a:r>
            <a:r>
              <a:rPr lang="ru-RU" sz="1800" dirty="0" smtClean="0"/>
              <a:t>лога происходит в классе </a:t>
            </a:r>
            <a:r>
              <a:rPr lang="en-US" sz="1800" dirty="0" err="1" smtClean="0"/>
              <a:t>IncomingRequestLogging</a:t>
            </a:r>
            <a:r>
              <a:rPr lang="ru-RU" sz="1800" dirty="0" smtClean="0"/>
              <a:t>, перехватчике </a:t>
            </a:r>
            <a:r>
              <a:rPr lang="en-US" sz="1800" dirty="0" smtClean="0"/>
              <a:t>http-</a:t>
            </a:r>
            <a:r>
              <a:rPr lang="ru-RU" sz="1800" dirty="0" smtClean="0"/>
              <a:t>запросов;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ru-RU" sz="1800" dirty="0" smtClean="0"/>
              <a:t>метод </a:t>
            </a:r>
            <a:r>
              <a:rPr lang="en-US" sz="1800" dirty="0" err="1" smtClean="0"/>
              <a:t>doFilter</a:t>
            </a:r>
            <a:r>
              <a:rPr lang="ru-RU" sz="1800" dirty="0" smtClean="0"/>
              <a:t> «ловит» входящий </a:t>
            </a:r>
            <a:r>
              <a:rPr lang="en-US" sz="1800" dirty="0" smtClean="0"/>
              <a:t>http-</a:t>
            </a:r>
            <a:r>
              <a:rPr lang="ru-RU" sz="1800" dirty="0" smtClean="0"/>
              <a:t>запрос, читает его данные (заголовки, тело и пр.) и запускает обработку, фиксируя продолжительность и другие параметры;</a:t>
            </a:r>
            <a:endParaRPr lang="en-US" sz="1800" dirty="0" smtClean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ru-RU" sz="1800" dirty="0" smtClean="0"/>
              <a:t>Также для записи в лог разработан класс </a:t>
            </a:r>
            <a:r>
              <a:rPr lang="en-US" sz="1800" dirty="0" err="1" smtClean="0"/>
              <a:t>LogWriter</a:t>
            </a:r>
            <a:r>
              <a:rPr lang="ru-RU" sz="1800" dirty="0" smtClean="0"/>
              <a:t>, реализующий технологию </a:t>
            </a:r>
            <a:r>
              <a:rPr lang="en-US" sz="1800" dirty="0" smtClean="0"/>
              <a:t>AOP</a:t>
            </a:r>
            <a:r>
              <a:rPr lang="ru-RU" sz="1800" dirty="0" smtClean="0"/>
              <a:t>; </a:t>
            </a:r>
            <a:r>
              <a:rPr lang="ru-RU" sz="1800" dirty="0" err="1" smtClean="0"/>
              <a:t>логируются</a:t>
            </a:r>
            <a:r>
              <a:rPr lang="ru-RU" sz="1800" dirty="0" smtClean="0"/>
              <a:t> методы, помеченные аннотацией </a:t>
            </a:r>
            <a:r>
              <a:rPr lang="en-US" sz="1800" dirty="0" smtClean="0"/>
              <a:t>@Method</a:t>
            </a:r>
            <a:r>
              <a:rPr lang="ru-RU" sz="1800" dirty="0" smtClean="0"/>
              <a:t>(</a:t>
            </a:r>
            <a:r>
              <a:rPr lang="en-US" sz="1800" dirty="0" smtClean="0"/>
              <a:t>name = “…”)</a:t>
            </a:r>
            <a:r>
              <a:rPr lang="ru-RU" sz="1800" dirty="0" smtClean="0"/>
              <a:t>;</a:t>
            </a:r>
            <a:endParaRPr lang="en-US" sz="1800" dirty="0" smtClean="0">
              <a:effectLst/>
            </a:endParaRP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ru-RU" sz="1800" dirty="0" smtClean="0">
                <a:effectLst/>
              </a:rPr>
              <a:t>Для записи логов используется </a:t>
            </a:r>
            <a:r>
              <a:rPr lang="ru-RU" sz="1800" dirty="0" err="1" smtClean="0">
                <a:effectLst/>
              </a:rPr>
              <a:t>фреймворк</a:t>
            </a:r>
            <a:r>
              <a:rPr lang="ru-RU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Logback</a:t>
            </a:r>
            <a:r>
              <a:rPr lang="en-US" sz="1800" dirty="0" smtClean="0">
                <a:effectLst/>
              </a:rPr>
              <a:t>;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ru-RU" sz="1800" dirty="0" smtClean="0">
                <a:effectLst/>
              </a:rPr>
              <a:t>Сбор и анализ логов выполняется в стеке </a:t>
            </a:r>
            <a:r>
              <a:rPr lang="en-US" sz="1800" dirty="0"/>
              <a:t>ELK (</a:t>
            </a:r>
            <a:r>
              <a:rPr lang="en-US" sz="1800" dirty="0" err="1"/>
              <a:t>ElasticSearch</a:t>
            </a:r>
            <a:r>
              <a:rPr lang="en-US" sz="1800" dirty="0"/>
              <a:t> + </a:t>
            </a:r>
            <a:r>
              <a:rPr lang="en-US" sz="1800" dirty="0" err="1" smtClean="0"/>
              <a:t>Logstash</a:t>
            </a:r>
            <a:r>
              <a:rPr lang="en-US" sz="1800" dirty="0" smtClean="0"/>
              <a:t> + </a:t>
            </a:r>
            <a:r>
              <a:rPr lang="en-US" sz="1800" dirty="0" err="1" smtClean="0"/>
              <a:t>Kibana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323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27125" y="2827110"/>
            <a:ext cx="9613861" cy="120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Разработчик: Тищенко Д.Ю.</a:t>
            </a:r>
            <a:r>
              <a:rPr lang="en-US" sz="2400" dirty="0" smtClean="0"/>
              <a:t> (mailto: tischenko.prg@gmail.com)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489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0" y="2656505"/>
            <a:ext cx="12192000" cy="147796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8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Общие сведения</a:t>
            </a:r>
            <a:endParaRPr lang="ru-RU" sz="320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167057" cy="3694639"/>
          </a:xfrm>
        </p:spPr>
        <p:txBody>
          <a:bodyPr/>
          <a:lstStyle/>
          <a:p>
            <a:r>
              <a:rPr lang="ru-RU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Приложение «</a:t>
            </a:r>
            <a:r>
              <a:rPr lang="en-US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Grooming-salon</a:t>
            </a:r>
            <a:r>
              <a:rPr lang="ru-RU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» предназначено для регистрации и обработки заявок Клиентов на услуги </a:t>
            </a:r>
            <a:r>
              <a:rPr lang="ru-RU" dirty="0" err="1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груминга</a:t>
            </a:r>
            <a:r>
              <a:rPr lang="ru-RU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</a:p>
          <a:p>
            <a:r>
              <a:rPr lang="ru-RU" dirty="0" smtClean="0"/>
              <a:t>«</a:t>
            </a:r>
            <a:r>
              <a:rPr lang="en-US" dirty="0" smtClean="0"/>
              <a:t>Grooming-salon</a:t>
            </a:r>
            <a:r>
              <a:rPr lang="ru-RU" dirty="0" smtClean="0"/>
              <a:t>» – </a:t>
            </a:r>
            <a:r>
              <a:rPr lang="ru-RU" dirty="0" err="1" smtClean="0"/>
              <a:t>микросервисный</a:t>
            </a:r>
            <a:r>
              <a:rPr lang="ru-RU" dirty="0" smtClean="0"/>
              <a:t> проект;</a:t>
            </a:r>
            <a:endParaRPr lang="ru-RU" dirty="0" smtClean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r>
              <a:rPr lang="ru-RU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Приложение состоит из базы данных и трех программных модулей (сервисов): «Клиент», «Мастер», «Администратор</a:t>
            </a:r>
            <a:r>
              <a:rPr lang="ru-RU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»;</a:t>
            </a:r>
            <a:endParaRPr lang="en-US" dirty="0" smtClean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r>
              <a:rPr lang="ru-RU" dirty="0" smtClean="0"/>
              <a:t>Каждый сервис выполняется в своем, отдельном </a:t>
            </a:r>
            <a:r>
              <a:rPr lang="en-US" dirty="0" err="1" smtClean="0"/>
              <a:t>docker</a:t>
            </a:r>
            <a:r>
              <a:rPr lang="en-US" dirty="0" smtClean="0"/>
              <a:t>-</a:t>
            </a:r>
            <a:r>
              <a:rPr lang="ru-RU" dirty="0" smtClean="0"/>
              <a:t>контейнере.</a:t>
            </a:r>
            <a:endParaRPr lang="ru-RU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905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Стек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9480323" cy="3541714"/>
          </a:xfrm>
        </p:spPr>
        <p:txBody>
          <a:bodyPr>
            <a:normAutofit/>
          </a:bodyPr>
          <a:lstStyle/>
          <a:p>
            <a:pPr lvl="0"/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Язык программирования –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Java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 17;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0"/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Фреймворки и библиотеки:</a:t>
            </a: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Boot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Web (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контейнер </a:t>
            </a:r>
            <a:r>
              <a:rPr lang="ru-RU" sz="1800" dirty="0" err="1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сервлетов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 -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Jetty);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Security;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/>
              <a:t>Spring Data;</a:t>
            </a:r>
            <a:endParaRPr lang="ru-RU" sz="1800" dirty="0"/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AOP;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 err="1"/>
              <a:t>Logback</a:t>
            </a:r>
            <a:r>
              <a:rPr lang="en-US" sz="1800" dirty="0"/>
              <a:t>;</a:t>
            </a: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СУБД 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PostgreSQL;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marL="285750" lvl="1" indent="-285750">
              <a:spcBef>
                <a:spcPts val="1200"/>
              </a:spcBef>
            </a:pP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Для 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анализа логов используется стек 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ELK (</a:t>
            </a:r>
            <a:r>
              <a:rPr lang="en-US" sz="1800" dirty="0" err="1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ElasticSearch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 + </a:t>
            </a:r>
            <a:r>
              <a:rPr lang="en-US" sz="1800" dirty="0" err="1" smtClean="0"/>
              <a:t>Logstash</a:t>
            </a:r>
            <a:r>
              <a:rPr lang="en-US" sz="1800" dirty="0" smtClean="0"/>
              <a:t> + </a:t>
            </a:r>
            <a:r>
              <a:rPr lang="en-US" sz="1800" dirty="0" err="1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Kibana</a:t>
            </a:r>
            <a:r>
              <a:rPr lang="en-US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)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</a:p>
          <a:p>
            <a:pPr marL="285750" lvl="1" indent="-285750">
              <a:spcBef>
                <a:spcPts val="1200"/>
              </a:spcBef>
            </a:pPr>
            <a:r>
              <a:rPr lang="ru-RU" sz="1800" dirty="0" smtClean="0"/>
              <a:t>Все сервисы и СУБД развернуты в контейнерах </a:t>
            </a:r>
            <a:r>
              <a:rPr lang="en-US" sz="1800" dirty="0" smtClean="0"/>
              <a:t>D</a:t>
            </a:r>
            <a:r>
              <a:rPr lang="en-US" sz="1800" dirty="0" smtClean="0"/>
              <a:t>ocker.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684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Модуль «Клиент</a:t>
            </a:r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»</a:t>
            </a:r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905999" cy="3532188"/>
          </a:xfrm>
        </p:spPr>
        <p:txBody>
          <a:bodyPr numCol="1" spcCol="18000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Создание нового пользователя с ролью «Клиент» (регистрация Клиента);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Заполнение/редактирование карточки личных данных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Авторизация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Регистрация домашнего животного;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Получение каталога услуг;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Выбор и комплектование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Бронирование времени для получения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Автоматическая отправка заявки Мастеру, который оказывает выбранную услугу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070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Модуль «Мастер</a:t>
            </a:r>
            <a:r>
              <a:rPr lang="ru-RU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613861" cy="3599316"/>
          </a:xfrm>
        </p:spPr>
        <p:txBody>
          <a:bodyPr>
            <a:noAutofit/>
          </a:bodyPr>
          <a:lstStyle/>
          <a:p>
            <a:pPr lvl="0"/>
            <a:r>
              <a:rPr lang="ru-RU" sz="1800" dirty="0">
                <a:effectLst/>
              </a:rPr>
              <a:t>Создание нового пользователя с ролью «Мастер» (регистрация Мастера);</a:t>
            </a:r>
          </a:p>
          <a:p>
            <a:pPr lvl="0"/>
            <a:r>
              <a:rPr lang="ru-RU" sz="1800" dirty="0">
                <a:effectLst/>
              </a:rPr>
              <a:t>Авторизация пользователя с ролью «Мастер»;</a:t>
            </a:r>
          </a:p>
          <a:p>
            <a:pPr lvl="0"/>
            <a:r>
              <a:rPr lang="ru-RU" sz="1800" dirty="0" smtClean="0">
                <a:effectLst/>
              </a:rPr>
              <a:t>Заполнение/редактирование </a:t>
            </a:r>
            <a:r>
              <a:rPr lang="ru-RU" sz="1800" dirty="0">
                <a:effectLst/>
              </a:rPr>
              <a:t>профиля Мастера;</a:t>
            </a:r>
          </a:p>
          <a:p>
            <a:pPr lvl="0"/>
            <a:r>
              <a:rPr lang="ru-RU" dirty="0" smtClean="0"/>
              <a:t>Создание и п</a:t>
            </a:r>
            <a:r>
              <a:rPr lang="ru-RU" sz="1800" dirty="0" smtClean="0">
                <a:effectLst/>
              </a:rPr>
              <a:t>росмотр </a:t>
            </a:r>
            <a:r>
              <a:rPr lang="ru-RU" sz="1800" dirty="0">
                <a:effectLst/>
              </a:rPr>
              <a:t>своего расписания;</a:t>
            </a:r>
          </a:p>
          <a:p>
            <a:pPr lvl="0"/>
            <a:r>
              <a:rPr lang="ru-RU" sz="1800" dirty="0">
                <a:effectLst/>
              </a:rPr>
              <a:t>Согласование и подтверждение/отказ заявок Клиентов на оказание услуг;</a:t>
            </a:r>
          </a:p>
          <a:p>
            <a:pPr lvl="0"/>
            <a:r>
              <a:rPr lang="ru-RU" sz="1800" dirty="0">
                <a:effectLst/>
              </a:rPr>
              <a:t>Отправка согласованной заявки </a:t>
            </a:r>
            <a:r>
              <a:rPr lang="ru-RU" sz="1800" dirty="0" smtClean="0">
                <a:effectLst/>
              </a:rPr>
              <a:t>Клиенту (автоматически);</a:t>
            </a:r>
            <a:endParaRPr lang="ru-RU" sz="1800" dirty="0">
              <a:effectLst/>
            </a:endParaRPr>
          </a:p>
          <a:p>
            <a:pPr lvl="0"/>
            <a:r>
              <a:rPr lang="ru-RU" sz="1800" dirty="0">
                <a:effectLst/>
              </a:rPr>
              <a:t>Проставление в заявках Клиентов отметок о выполнении заказа/оказании услуги</a:t>
            </a:r>
            <a:r>
              <a:rPr lang="ru-RU" sz="1800" dirty="0" smtClean="0">
                <a:effectLst/>
              </a:rPr>
              <a:t>.</a:t>
            </a:r>
          </a:p>
          <a:p>
            <a:pPr lvl="0"/>
            <a:r>
              <a:rPr lang="ru-RU" sz="1800" dirty="0" smtClean="0">
                <a:effectLst/>
              </a:rPr>
              <a:t>Написание отзыва о Клиенте;</a:t>
            </a: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6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Модуль «Администратор»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613861" cy="359931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 smtClean="0">
                <a:effectLst/>
              </a:rPr>
              <a:t>Авторизация </a:t>
            </a:r>
            <a:r>
              <a:rPr lang="ru-RU" sz="1800" dirty="0">
                <a:effectLst/>
              </a:rPr>
              <a:t>пользователя – администратора приложения;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Поддержка справочных таблиц </a:t>
            </a:r>
            <a:r>
              <a:rPr lang="ru-RU" sz="1800" dirty="0" smtClean="0">
                <a:effectLst/>
              </a:rPr>
              <a:t>БД;</a:t>
            </a:r>
            <a:endParaRPr lang="ru-RU" sz="1800" dirty="0">
              <a:effectLst/>
            </a:endParaRPr>
          </a:p>
          <a:p>
            <a:pPr lvl="0">
              <a:lnSpc>
                <a:spcPct val="100000"/>
              </a:lnSpc>
            </a:pPr>
            <a:r>
              <a:rPr lang="ru-RU" sz="1800" dirty="0" smtClean="0">
                <a:effectLst/>
              </a:rPr>
              <a:t>Просмотр </a:t>
            </a:r>
            <a:r>
              <a:rPr lang="ru-RU" sz="1800" dirty="0">
                <a:effectLst/>
              </a:rPr>
              <a:t>клиентских профилей;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Просмотр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профилей Мастеров;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Просмотр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заявок Клиентов;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Просмотр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отзывов </a:t>
            </a:r>
            <a:r>
              <a:rPr lang="ru-RU" sz="1800" dirty="0" smtClean="0">
                <a:effectLst/>
              </a:rPr>
              <a:t>Клиентов и Мастеров;</a:t>
            </a:r>
            <a:endParaRPr lang="ru-RU" sz="18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ru-RU" sz="1800" dirty="0" smtClean="0">
                <a:effectLst/>
              </a:rPr>
              <a:t>Формирование </a:t>
            </a:r>
            <a:r>
              <a:rPr lang="ru-RU" sz="1800" dirty="0">
                <a:effectLst/>
              </a:rPr>
              <a:t>и выгрузка отчетных данных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161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613861" cy="3599316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Сервисы приложения взаимодействуют между собой с помощью </a:t>
            </a:r>
            <a:r>
              <a:rPr lang="en-US" dirty="0" smtClean="0"/>
              <a:t>http-</a:t>
            </a:r>
            <a:r>
              <a:rPr lang="ru-RU" dirty="0" smtClean="0"/>
              <a:t>запросов;</a:t>
            </a:r>
          </a:p>
          <a:p>
            <a:r>
              <a:rPr lang="ru-RU" dirty="0"/>
              <a:t>Каждый из сервисов приложения имеет свой </a:t>
            </a:r>
            <a:r>
              <a:rPr lang="en-US" dirty="0"/>
              <a:t>API </a:t>
            </a:r>
            <a:r>
              <a:rPr lang="ru-RU" dirty="0"/>
              <a:t>для получения и обработки </a:t>
            </a:r>
            <a:r>
              <a:rPr lang="en-US" dirty="0"/>
              <a:t>http-</a:t>
            </a:r>
            <a:r>
              <a:rPr lang="ru-RU" dirty="0"/>
              <a:t>запросов;</a:t>
            </a:r>
          </a:p>
          <a:p>
            <a:r>
              <a:rPr lang="ru-RU" dirty="0" smtClean="0"/>
              <a:t>Каждому </a:t>
            </a:r>
            <a:r>
              <a:rPr lang="en-US" dirty="0" smtClean="0"/>
              <a:t>http-</a:t>
            </a:r>
            <a:r>
              <a:rPr lang="ru-RU" dirty="0" smtClean="0"/>
              <a:t>запросу </a:t>
            </a:r>
            <a:r>
              <a:rPr lang="ru-RU" dirty="0"/>
              <a:t>присваивается уникальный идентификатор </a:t>
            </a:r>
            <a:r>
              <a:rPr lang="ru-RU" dirty="0" smtClean="0"/>
              <a:t>(</a:t>
            </a:r>
            <a:r>
              <a:rPr lang="en-US" dirty="0" smtClean="0"/>
              <a:t>TRANSACT-ID</a:t>
            </a:r>
            <a:r>
              <a:rPr lang="ru-RU" dirty="0" smtClean="0"/>
              <a:t>) в </a:t>
            </a:r>
            <a:r>
              <a:rPr lang="ru-RU" dirty="0"/>
              <a:t>формате </a:t>
            </a:r>
            <a:r>
              <a:rPr lang="en-US" dirty="0"/>
              <a:t>UUID</a:t>
            </a:r>
            <a:r>
              <a:rPr lang="ru-RU" dirty="0"/>
              <a:t>, а также указывается, какое приложение инициировало </a:t>
            </a:r>
            <a:r>
              <a:rPr lang="ru-RU" dirty="0" smtClean="0"/>
              <a:t>запрос</a:t>
            </a:r>
            <a:r>
              <a:rPr lang="en-US" dirty="0" smtClean="0"/>
              <a:t> (SOURCE)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Значения </a:t>
            </a:r>
            <a:r>
              <a:rPr lang="en-US" dirty="0" smtClean="0"/>
              <a:t>TRANSACT-ID </a:t>
            </a:r>
            <a:r>
              <a:rPr lang="ru-RU" dirty="0" smtClean="0"/>
              <a:t>и</a:t>
            </a:r>
            <a:r>
              <a:rPr lang="en-US" dirty="0" smtClean="0"/>
              <a:t> SOURCE </a:t>
            </a:r>
            <a:r>
              <a:rPr lang="ru-RU" dirty="0" smtClean="0"/>
              <a:t>передаются вместе с запросом в заголовках</a:t>
            </a:r>
            <a:r>
              <a:rPr lang="en-US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запроса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Каждый запрос </a:t>
            </a:r>
            <a:r>
              <a:rPr lang="ru-RU" dirty="0" err="1" smtClean="0"/>
              <a:t>логируется</a:t>
            </a:r>
            <a:r>
              <a:rPr lang="ru-RU" dirty="0" smtClean="0"/>
              <a:t> на всех этапах его обработки.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8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50"/>
            <a:ext cx="9372146" cy="359931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хранения данных приложения «</a:t>
            </a:r>
            <a:r>
              <a:rPr lang="en-US" sz="1800" dirty="0" smtClean="0"/>
              <a:t>Grooming-salon</a:t>
            </a:r>
            <a:r>
              <a:rPr lang="ru-RU" sz="1800" dirty="0" smtClean="0"/>
              <a:t>» используется СУБД </a:t>
            </a:r>
            <a:r>
              <a:rPr lang="en-US" sz="1800" dirty="0" smtClean="0"/>
              <a:t>PostgreSQL </a:t>
            </a:r>
            <a:r>
              <a:rPr lang="en-US" sz="1800" dirty="0" smtClean="0"/>
              <a:t>14</a:t>
            </a:r>
            <a:r>
              <a:rPr lang="ru-RU" sz="1800" dirty="0" smtClean="0"/>
              <a:t>;</a:t>
            </a:r>
          </a:p>
          <a:p>
            <a:r>
              <a:rPr lang="ru-RU" sz="1800" dirty="0" smtClean="0"/>
              <a:t>Контроль целостности данных реализован </a:t>
            </a:r>
            <a:r>
              <a:rPr lang="ru-RU" sz="1800" dirty="0" smtClean="0"/>
              <a:t>на уровне БД: это - </a:t>
            </a:r>
            <a:r>
              <a:rPr lang="ru-RU" sz="1800" dirty="0" smtClean="0"/>
              <a:t>первичные и внешние ключи, </a:t>
            </a:r>
            <a:r>
              <a:rPr lang="ru-RU" sz="1800" dirty="0" err="1" smtClean="0"/>
              <a:t>констрейнты</a:t>
            </a:r>
            <a:r>
              <a:rPr lang="ru-RU" sz="1800" dirty="0" smtClean="0"/>
              <a:t>, контролирующие правильность ввода значений;</a:t>
            </a:r>
            <a:endParaRPr lang="ru-RU" sz="1800" dirty="0" smtClean="0"/>
          </a:p>
          <a:p>
            <a:r>
              <a:rPr lang="ru-RU" sz="1800" dirty="0" smtClean="0"/>
              <a:t>Каждый из сервисов имеет прямой доступ только к своему, ограниченному, набору таблиц и представлений;</a:t>
            </a:r>
          </a:p>
          <a:p>
            <a:r>
              <a:rPr lang="ru-RU" sz="1800" dirty="0" smtClean="0"/>
              <a:t>Если приложению требуются данные из «чужой» таблицы, оно выполняет запрос к соответствующему сервису;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8029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5" y="2241549"/>
            <a:ext cx="9388475" cy="407760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effectLst/>
              </a:rPr>
              <a:t>В приложении реализовано сквозное </a:t>
            </a:r>
            <a:r>
              <a:rPr lang="ru-RU" dirty="0" err="1" smtClean="0">
                <a:effectLst/>
              </a:rPr>
              <a:t>логирование</a:t>
            </a:r>
            <a:r>
              <a:rPr lang="ru-RU" dirty="0" smtClean="0"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effectLst/>
              </a:rPr>
              <a:t>Каждой операции присваивается уникальный идентификатор в формате </a:t>
            </a:r>
            <a:r>
              <a:rPr lang="en-US" dirty="0" smtClean="0">
                <a:effectLst/>
              </a:rPr>
              <a:t>UUID</a:t>
            </a:r>
            <a:r>
              <a:rPr lang="ru-RU" dirty="0" smtClean="0">
                <a:effectLst/>
              </a:rPr>
              <a:t> (</a:t>
            </a:r>
            <a:r>
              <a:rPr lang="en-US" dirty="0" smtClean="0">
                <a:effectLst/>
              </a:rPr>
              <a:t>TRANSACT-ID)</a:t>
            </a:r>
            <a:r>
              <a:rPr lang="ru-RU" dirty="0" smtClean="0">
                <a:effectLst/>
              </a:rPr>
              <a:t>, </a:t>
            </a:r>
            <a:r>
              <a:rPr lang="ru-RU" dirty="0" smtClean="0">
                <a:effectLst/>
              </a:rPr>
              <a:t>а также указывается, какое приложение инициировало </a:t>
            </a:r>
            <a:r>
              <a:rPr lang="ru-RU" dirty="0" smtClean="0">
                <a:effectLst/>
              </a:rPr>
              <a:t>запрос</a:t>
            </a:r>
            <a:r>
              <a:rPr lang="en-US" dirty="0" smtClean="0">
                <a:effectLst/>
              </a:rPr>
              <a:t> (SOURCE)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ru-RU" dirty="0" smtClean="0"/>
              <a:t>Такой подход позволяет отслеживать статус операции на всех этапах ее выполнения</a:t>
            </a:r>
            <a:r>
              <a:rPr lang="en-US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9138978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365</TotalTime>
  <Words>566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PT Astra Sans</vt:lpstr>
      <vt:lpstr>PT Root UI Light</vt:lpstr>
      <vt:lpstr>Trebuchet MS</vt:lpstr>
      <vt:lpstr>Берлин</vt:lpstr>
      <vt:lpstr>Приложение «Grooming-Salon»</vt:lpstr>
      <vt:lpstr>Общие сведения</vt:lpstr>
      <vt:lpstr>Стек технологий</vt:lpstr>
      <vt:lpstr>Модуль «Клиент»</vt:lpstr>
      <vt:lpstr>Модуль «Мастер»</vt:lpstr>
      <vt:lpstr>Модуль «Администратор»</vt:lpstr>
      <vt:lpstr>Взаимодействие</vt:lpstr>
      <vt:lpstr>База данных</vt:lpstr>
      <vt:lpstr>Логирование</vt:lpstr>
      <vt:lpstr>Логирование</vt:lpstr>
      <vt:lpstr>Контакты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«Grooming-Salon»</dc:title>
  <dc:creator>dmitriy-tischenko</dc:creator>
  <cp:lastModifiedBy>dmitriy-tischenko</cp:lastModifiedBy>
  <cp:revision>35</cp:revision>
  <dcterms:created xsi:type="dcterms:W3CDTF">2023-11-07T18:39:05Z</dcterms:created>
  <dcterms:modified xsi:type="dcterms:W3CDTF">2023-11-10T14:29:40Z</dcterms:modified>
</cp:coreProperties>
</file>