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Заголовок" id="{EC8A1340-5BD4-4070-8D62-89FC2C687233}">
          <p14:sldIdLst>
            <p14:sldId id="256"/>
          </p14:sldIdLst>
        </p14:section>
        <p14:section name="Общие сведения" id="{6F8C5BA3-8194-4A80-9A21-02EA175FD578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База данных" id="{2492EA2E-D884-43AC-8CCB-543BF8ED5670}">
          <p14:sldIdLst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effectLst>
            <a:outerShdw blurRad="76200" dist="25400" dir="5400000" algn="t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PT Sans" panose="020B0503020203020204" pitchFamily="34" charset="-52"/>
                <a:ea typeface="PT Sans" panose="020B0503020203020204" pitchFamily="34" charset="-52"/>
              </a:defRPr>
            </a:lvl1pPr>
          </a:lstStyle>
          <a:p>
            <a:fld id="{48A87A34-81AB-432B-8DAE-1953F412C126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  <a:latin typeface="PT Sans" panose="020B0503020203020204" pitchFamily="34" charset="-52"/>
                <a:ea typeface="PT Sans" panose="020B0503020203020204" pitchFamily="34" charset="-5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PT Sans" panose="020B0503020203020204" pitchFamily="34" charset="-52"/>
                <a:ea typeface="PT Sans" panose="020B0503020203020204" pitchFamily="34" charset="-52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PT Root UI Light" panose="020B0203020202020204" pitchFamily="34" charset="-52"/>
          <a:ea typeface="PT Root UI Light" panose="020B0203020202020204" pitchFamily="34" charset="-5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PT Root UI Light" panose="020B0203020202020204" pitchFamily="34" charset="-52"/>
          <a:ea typeface="PT Root UI Light" panose="020B0203020202020204" pitchFamily="34" charset="-5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PT Root UI Light" panose="020B0203020202020204" pitchFamily="34" charset="-52"/>
          <a:ea typeface="PT Root UI Light" panose="020B0203020202020204" pitchFamily="34" charset="-5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PT Root UI Light" panose="020B0203020202020204" pitchFamily="34" charset="-52"/>
          <a:ea typeface="PT Root UI Light" panose="020B0203020202020204" pitchFamily="34" charset="-5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PT Root UI Light" panose="020B0203020202020204" pitchFamily="34" charset="-52"/>
          <a:ea typeface="PT Root UI Light" panose="020B0203020202020204" pitchFamily="34" charset="-5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PT Root UI Light" panose="020B0203020202020204" pitchFamily="34" charset="-52"/>
          <a:ea typeface="PT Root UI Light" panose="020B0203020202020204" pitchFamily="34" charset="-52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effectLst>
            <a:outerShdw blurRad="76200" dist="25400" dir="16200000" rotWithShape="0">
              <a:prstClr val="black">
                <a:alpha val="50000"/>
              </a:prstClr>
            </a:outerShdw>
          </a:effectLst>
        </p:spPr>
        <p:txBody>
          <a:bodyPr/>
          <a:lstStyle/>
          <a:p>
            <a:r>
              <a:rPr lang="ru-RU" dirty="0" smtClean="0">
                <a:latin typeface="PT Astra Sans" panose="020B0603020203020204" pitchFamily="34" charset="-52"/>
                <a:ea typeface="PT Astra Sans" panose="020B0603020203020204" pitchFamily="34" charset="-52"/>
              </a:rPr>
              <a:t>Приложение</a:t>
            </a:r>
            <a:br>
              <a:rPr lang="ru-RU" dirty="0" smtClean="0">
                <a:latin typeface="PT Astra Sans" panose="020B0603020203020204" pitchFamily="34" charset="-52"/>
                <a:ea typeface="PT Astra Sans" panose="020B0603020203020204" pitchFamily="34" charset="-52"/>
              </a:rPr>
            </a:br>
            <a:r>
              <a:rPr lang="ru-RU" dirty="0" smtClean="0">
                <a:latin typeface="PT Astra Sans" panose="020B0603020203020204" pitchFamily="34" charset="-52"/>
                <a:ea typeface="PT Astra Sans" panose="020B0603020203020204" pitchFamily="34" charset="-52"/>
              </a:rPr>
              <a:t>«</a:t>
            </a:r>
            <a:r>
              <a:rPr lang="en-US" dirty="0">
                <a:latin typeface="PT Astra Sans" panose="020B0603020203020204" pitchFamily="34" charset="-52"/>
                <a:ea typeface="PT Astra Sans" panose="020B0603020203020204" pitchFamily="34" charset="-52"/>
              </a:rPr>
              <a:t>Grooming-Salon»</a:t>
            </a:r>
            <a:endParaRPr lang="ru-RU" dirty="0">
              <a:latin typeface="PT Astra Sans" panose="020B0603020203020204" pitchFamily="34" charset="-52"/>
              <a:ea typeface="PT Astra Sans" panose="020B0603020203020204" pitchFamily="34" charset="-52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effectLst>
            <a:outerShdw blurRad="76200" dist="25400" dir="16200000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ru-RU" sz="1950" dirty="0">
                <a:latin typeface="PT Root UI Light" panose="020B0203020202020204" pitchFamily="34" charset="-52"/>
                <a:ea typeface="PT Root UI Light" panose="020B0203020202020204" pitchFamily="34" charset="-52"/>
              </a:rPr>
              <a:t>Прием и обработка заявок на услуги </a:t>
            </a:r>
            <a:r>
              <a:rPr lang="ru-RU" sz="1950" dirty="0" err="1" smtClean="0">
                <a:latin typeface="PT Root UI Light" panose="020B0203020202020204" pitchFamily="34" charset="-52"/>
                <a:ea typeface="PT Root UI Light" panose="020B0203020202020204" pitchFamily="34" charset="-52"/>
              </a:rPr>
              <a:t>груминга</a:t>
            </a:r>
            <a:r>
              <a:rPr lang="ru-RU" sz="1950" dirty="0" smtClean="0">
                <a:latin typeface="PT Root UI Light" panose="020B0203020202020204" pitchFamily="34" charset="-52"/>
                <a:ea typeface="PT Root UI Light" panose="020B0203020202020204" pitchFamily="34" charset="-52"/>
              </a:rPr>
              <a:t/>
            </a:r>
            <a:br>
              <a:rPr lang="ru-RU" sz="1950" dirty="0" smtClean="0">
                <a:latin typeface="PT Root UI Light" panose="020B0203020202020204" pitchFamily="34" charset="-52"/>
                <a:ea typeface="PT Root UI Light" panose="020B0203020202020204" pitchFamily="34" charset="-52"/>
              </a:rPr>
            </a:br>
            <a:r>
              <a:rPr lang="ru-RU" sz="1950" dirty="0" smtClean="0">
                <a:latin typeface="PT Root UI Light" panose="020B0203020202020204" pitchFamily="34" charset="-52"/>
                <a:ea typeface="PT Root UI Light" panose="020B0203020202020204" pitchFamily="34" charset="-52"/>
              </a:rPr>
              <a:t>(стрижка </a:t>
            </a:r>
            <a:r>
              <a:rPr lang="ru-RU" sz="1950" dirty="0">
                <a:latin typeface="PT Root UI Light" panose="020B0203020202020204" pitchFamily="34" charset="-52"/>
                <a:ea typeface="PT Root UI Light" panose="020B0203020202020204" pitchFamily="34" charset="-52"/>
              </a:rPr>
              <a:t>и </a:t>
            </a:r>
            <a:r>
              <a:rPr lang="ru-RU" sz="1950" dirty="0" smtClean="0">
                <a:latin typeface="PT Root UI Light" panose="020B0203020202020204" pitchFamily="34" charset="-52"/>
                <a:ea typeface="PT Root UI Light" panose="020B0203020202020204" pitchFamily="34" charset="-52"/>
              </a:rPr>
              <a:t>уход за </a:t>
            </a:r>
            <a:r>
              <a:rPr lang="ru-RU" sz="1950" dirty="0">
                <a:latin typeface="PT Root UI Light" panose="020B0203020202020204" pitchFamily="34" charset="-52"/>
                <a:ea typeface="PT Root UI Light" panose="020B0203020202020204" pitchFamily="34" charset="-52"/>
              </a:rPr>
              <a:t>домашними животными</a:t>
            </a:r>
            <a:r>
              <a:rPr lang="ru-RU" sz="1950" dirty="0" smtClean="0">
                <a:latin typeface="PT Root UI Light" panose="020B0203020202020204" pitchFamily="34" charset="-52"/>
                <a:ea typeface="PT Root UI Light" panose="020B0203020202020204" pitchFamily="34" charset="-52"/>
              </a:rPr>
              <a:t>)</a:t>
            </a:r>
            <a:endParaRPr lang="ru-RU" sz="1950" dirty="0">
              <a:latin typeface="PT Root UI Light" panose="020B0203020202020204" pitchFamily="34" charset="-52"/>
              <a:ea typeface="PT Root UI Light" panose="020B0203020202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3201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effectLst>
            <a:outerShdw blurRad="76200" dist="25400" dir="5400000" algn="t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ru-RU" sz="3200" dirty="0" smtClean="0"/>
              <a:t>Общие сведения о приложении</a:t>
            </a:r>
            <a:endParaRPr lang="ru-RU" sz="3200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ru-RU" dirty="0" smtClean="0"/>
              <a:t>Приложение «</a:t>
            </a:r>
            <a:r>
              <a:rPr lang="en-US" dirty="0" smtClean="0"/>
              <a:t>Grooming-salon</a:t>
            </a:r>
            <a:r>
              <a:rPr lang="ru-RU" dirty="0" smtClean="0"/>
              <a:t>» предназначено для регистрации и обработки заявок Клиентов на услуги </a:t>
            </a:r>
            <a:r>
              <a:rPr lang="ru-RU" dirty="0" err="1" smtClean="0"/>
              <a:t>груминга</a:t>
            </a:r>
            <a:r>
              <a:rPr lang="ru-RU" dirty="0" smtClean="0"/>
              <a:t>;</a:t>
            </a:r>
          </a:p>
          <a:p>
            <a:r>
              <a:rPr lang="ru-RU" dirty="0" smtClean="0"/>
              <a:t>Приложение состоит из базы данных и трех программных модулей (сервисов): «Клиент», «Мастер», «Администратор»;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053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effectLst>
            <a:outerShdw blurRad="76200" dist="25400" dir="5400000" algn="t" rotWithShape="0">
              <a:prstClr val="black">
                <a:alpha val="50000"/>
              </a:prstClr>
            </a:outerShdw>
          </a:effectLst>
        </p:spPr>
        <p:txBody>
          <a:bodyPr/>
          <a:lstStyle/>
          <a:p>
            <a:r>
              <a:rPr lang="ru-RU" dirty="0">
                <a:latin typeface="PT Root UI Light" panose="020B0203020202020204" pitchFamily="34" charset="-52"/>
                <a:ea typeface="PT Root UI Light" panose="020B0203020202020204" pitchFamily="34" charset="-52"/>
              </a:rPr>
              <a:t>Стек технологий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249487"/>
            <a:ext cx="7781697" cy="3541714"/>
          </a:xfrm>
        </p:spPr>
        <p:txBody>
          <a:bodyPr>
            <a:normAutofit/>
          </a:bodyPr>
          <a:lstStyle/>
          <a:p>
            <a:pPr lvl="0">
              <a:buFont typeface="PT Root UI Light" panose="020B0203020202020204" pitchFamily="34" charset="-52"/>
              <a:buChar char="‣"/>
            </a:pPr>
            <a:r>
              <a:rPr lang="ru-RU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Язык программирования – </a:t>
            </a:r>
            <a:r>
              <a:rPr lang="en-US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Java</a:t>
            </a:r>
            <a:r>
              <a:rPr lang="ru-RU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;</a:t>
            </a:r>
          </a:p>
          <a:p>
            <a:pPr lvl="0">
              <a:buFont typeface="PT Root UI Light" panose="020B0203020202020204" pitchFamily="34" charset="-52"/>
              <a:buChar char="‣"/>
            </a:pPr>
            <a:r>
              <a:rPr lang="ru-RU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Фреймворки и библиотеки:</a:t>
            </a:r>
          </a:p>
          <a:p>
            <a:pPr lvl="1">
              <a:buFont typeface="PT Root UI Light" panose="020B0203020202020204" pitchFamily="34" charset="-52"/>
              <a:buChar char="‐"/>
            </a:pPr>
            <a:r>
              <a:rPr lang="en-US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Spring Boot Web;</a:t>
            </a:r>
            <a:endParaRPr lang="ru-RU" sz="1800" dirty="0">
              <a:effectLst/>
              <a:latin typeface="PT Root UI Light" panose="020B0203020202020204" pitchFamily="34" charset="-52"/>
              <a:ea typeface="PT Root UI Light" panose="020B0203020202020204" pitchFamily="34" charset="-52"/>
            </a:endParaRPr>
          </a:p>
          <a:p>
            <a:pPr lvl="1">
              <a:buFont typeface="PT Root UI Light" panose="020B0203020202020204" pitchFamily="34" charset="-52"/>
              <a:buChar char="‐"/>
            </a:pPr>
            <a:r>
              <a:rPr lang="en-US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Spring Security;</a:t>
            </a:r>
            <a:endParaRPr lang="ru-RU" sz="1800" dirty="0">
              <a:effectLst/>
              <a:latin typeface="PT Root UI Light" panose="020B0203020202020204" pitchFamily="34" charset="-52"/>
              <a:ea typeface="PT Root UI Light" panose="020B0203020202020204" pitchFamily="34" charset="-52"/>
            </a:endParaRPr>
          </a:p>
          <a:p>
            <a:pPr lvl="1">
              <a:buFont typeface="PT Root UI Light" panose="020B0203020202020204" pitchFamily="34" charset="-52"/>
              <a:buChar char="‐"/>
            </a:pPr>
            <a:r>
              <a:rPr lang="en-US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Spring AOP;</a:t>
            </a:r>
            <a:endParaRPr lang="ru-RU" sz="1800" dirty="0">
              <a:effectLst/>
              <a:latin typeface="PT Root UI Light" panose="020B0203020202020204" pitchFamily="34" charset="-52"/>
              <a:ea typeface="PT Root UI Light" panose="020B0203020202020204" pitchFamily="34" charset="-52"/>
            </a:endParaRPr>
          </a:p>
          <a:p>
            <a:pPr lvl="1">
              <a:buFont typeface="PT Root UI Light" panose="020B0203020202020204" pitchFamily="34" charset="-52"/>
              <a:buChar char="‐"/>
            </a:pPr>
            <a:r>
              <a:rPr lang="en-US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Spring Data;</a:t>
            </a:r>
            <a:endParaRPr lang="ru-RU" sz="1800" dirty="0">
              <a:effectLst/>
              <a:latin typeface="PT Root UI Light" panose="020B0203020202020204" pitchFamily="34" charset="-52"/>
              <a:ea typeface="PT Root UI Light" panose="020B0203020202020204" pitchFamily="34" charset="-52"/>
            </a:endParaRPr>
          </a:p>
          <a:p>
            <a:pPr lvl="1">
              <a:buFont typeface="PT Root UI Light" panose="020B0203020202020204" pitchFamily="34" charset="-52"/>
              <a:buChar char="‐"/>
            </a:pPr>
            <a:r>
              <a:rPr lang="ru-RU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СУБД </a:t>
            </a:r>
            <a:r>
              <a:rPr lang="en-US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PostgreSQL;</a:t>
            </a:r>
            <a:endParaRPr lang="ru-RU" sz="1800" dirty="0">
              <a:effectLst/>
              <a:latin typeface="PT Root UI Light" panose="020B0203020202020204" pitchFamily="34" charset="-52"/>
              <a:ea typeface="PT Root UI Light" panose="020B0203020202020204" pitchFamily="34" charset="-52"/>
            </a:endParaRPr>
          </a:p>
          <a:p>
            <a:pPr lvl="1">
              <a:buFont typeface="PT Root UI Light" panose="020B0203020202020204" pitchFamily="34" charset="-52"/>
              <a:buChar char="‐"/>
            </a:pPr>
            <a:r>
              <a:rPr lang="en-US" sz="1800" dirty="0" err="1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Logback</a:t>
            </a:r>
            <a:r>
              <a:rPr lang="en-US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;</a:t>
            </a:r>
            <a:endParaRPr lang="ru-RU" sz="1800" dirty="0">
              <a:effectLst/>
              <a:latin typeface="PT Root UI Light" panose="020B0203020202020204" pitchFamily="34" charset="-52"/>
              <a:ea typeface="PT Root UI Light" panose="020B0203020202020204" pitchFamily="34" charset="-5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841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PT Root UI Light" panose="020B0203020202020204" pitchFamily="34" charset="-52"/>
                <a:ea typeface="PT Root UI Light" panose="020B0203020202020204" pitchFamily="34" charset="-52"/>
              </a:rPr>
              <a:t>Модуль «Клиент»</a:t>
            </a:r>
            <a:endParaRPr lang="ru-RU" dirty="0">
              <a:latin typeface="PT Root UI Light" panose="020B0203020202020204" pitchFamily="34" charset="-52"/>
              <a:ea typeface="PT Root UI Light" panose="020B0203020202020204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3532188"/>
          </a:xfrm>
        </p:spPr>
        <p:txBody>
          <a:bodyPr numCol="1" spcCol="180000">
            <a:noAutofit/>
          </a:bodyPr>
          <a:lstStyle/>
          <a:p>
            <a:pPr lvl="0">
              <a:lnSpc>
                <a:spcPct val="100000"/>
              </a:lnSpc>
            </a:pPr>
            <a:r>
              <a:rPr lang="ru-RU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Создание нового пользователя с ролью «Клиент» (регистрация Клиента);</a:t>
            </a:r>
          </a:p>
          <a:p>
            <a:pPr lvl="0">
              <a:lnSpc>
                <a:spcPct val="100000"/>
              </a:lnSpc>
            </a:pPr>
            <a:r>
              <a:rPr lang="ru-RU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Заполнение/редактирование карточки личных данных Клиента;</a:t>
            </a:r>
          </a:p>
          <a:p>
            <a:pPr lvl="0">
              <a:lnSpc>
                <a:spcPct val="100000"/>
              </a:lnSpc>
            </a:pPr>
            <a:r>
              <a:rPr lang="ru-RU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Авторизация Клиента;</a:t>
            </a:r>
          </a:p>
          <a:p>
            <a:pPr lvl="0">
              <a:lnSpc>
                <a:spcPct val="100000"/>
              </a:lnSpc>
            </a:pPr>
            <a:r>
              <a:rPr lang="ru-RU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Регистрация домашнего животного;</a:t>
            </a:r>
          </a:p>
          <a:p>
            <a:pPr lvl="0">
              <a:lnSpc>
                <a:spcPct val="100000"/>
              </a:lnSpc>
            </a:pPr>
            <a:r>
              <a:rPr lang="ru-RU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Получение каталога услуг;</a:t>
            </a:r>
          </a:p>
          <a:p>
            <a:pPr lvl="0">
              <a:lnSpc>
                <a:spcPct val="100000"/>
              </a:lnSpc>
            </a:pPr>
            <a:r>
              <a:rPr lang="ru-RU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Выбор и комплектование услуги;</a:t>
            </a:r>
          </a:p>
          <a:p>
            <a:pPr lvl="0">
              <a:lnSpc>
                <a:spcPct val="100000"/>
              </a:lnSpc>
            </a:pPr>
            <a:r>
              <a:rPr lang="ru-RU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Бронирование времени для получения услуги;</a:t>
            </a:r>
          </a:p>
          <a:p>
            <a:pPr lvl="0">
              <a:lnSpc>
                <a:spcPct val="100000"/>
              </a:lnSpc>
            </a:pPr>
            <a:r>
              <a:rPr lang="ru-RU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Автоматическая отправка заявки Мастеру, который оказывает выбранную услугу</a:t>
            </a:r>
            <a:r>
              <a:rPr lang="ru-RU" sz="1800" dirty="0" smtClean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;</a:t>
            </a:r>
            <a:endParaRPr lang="ru-RU" sz="1800" dirty="0">
              <a:effectLst/>
              <a:latin typeface="PT Root UI Light" panose="020B0203020202020204" pitchFamily="34" charset="-52"/>
              <a:ea typeface="PT Root UI Light" panose="020B0203020202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0708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PT Root UI Light" panose="020B0203020202020204" pitchFamily="34" charset="-52"/>
                <a:ea typeface="PT Root UI Light" panose="020B0203020202020204" pitchFamily="34" charset="-52"/>
              </a:rPr>
              <a:t>Модуль «Клиент»</a:t>
            </a:r>
            <a:endParaRPr lang="ru-RU" dirty="0">
              <a:latin typeface="PT Root UI Light" panose="020B0203020202020204" pitchFamily="34" charset="-52"/>
              <a:ea typeface="PT Root UI Light" panose="020B0203020202020204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3532188"/>
          </a:xfrm>
        </p:spPr>
        <p:txBody>
          <a:bodyPr numCol="1" spcCol="180000">
            <a:noAutofit/>
          </a:bodyPr>
          <a:lstStyle/>
          <a:p>
            <a:pPr lvl="0">
              <a:lnSpc>
                <a:spcPct val="100000"/>
              </a:lnSpc>
            </a:pPr>
            <a:r>
              <a:rPr lang="ru-RU" sz="1800" dirty="0" smtClean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Изменение </a:t>
            </a:r>
            <a:r>
              <a:rPr lang="ru-RU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времени оказания услуги исходя из текущего свободного времени выбранного мастера;</a:t>
            </a:r>
          </a:p>
          <a:p>
            <a:pPr lvl="0">
              <a:lnSpc>
                <a:spcPct val="100000"/>
              </a:lnSpc>
            </a:pPr>
            <a:r>
              <a:rPr lang="ru-RU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Отказ от услуги;</a:t>
            </a:r>
          </a:p>
          <a:p>
            <a:pPr lvl="0">
              <a:lnSpc>
                <a:spcPct val="100000"/>
              </a:lnSpc>
            </a:pPr>
            <a:r>
              <a:rPr lang="ru-RU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Предоплата услуги;</a:t>
            </a:r>
          </a:p>
          <a:p>
            <a:pPr lvl="0">
              <a:lnSpc>
                <a:spcPct val="100000"/>
              </a:lnSpc>
            </a:pPr>
            <a:r>
              <a:rPr lang="ru-RU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Просмотр истории полученных услуг;</a:t>
            </a:r>
          </a:p>
          <a:p>
            <a:pPr lvl="0">
              <a:lnSpc>
                <a:spcPct val="100000"/>
              </a:lnSpc>
            </a:pPr>
            <a:r>
              <a:rPr lang="ru-RU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Написание отзыва о качестве оказанной услуги.</a:t>
            </a:r>
          </a:p>
          <a:p>
            <a:pPr>
              <a:lnSpc>
                <a:spcPct val="100000"/>
              </a:lnSpc>
            </a:pPr>
            <a:r>
              <a:rPr lang="ru-RU" sz="1800" dirty="0">
                <a:effectLst/>
                <a:latin typeface="PT Root UI Light" panose="020B0203020202020204" pitchFamily="34" charset="-52"/>
                <a:ea typeface="PT Root UI Light" panose="020B0203020202020204" pitchFamily="34" charset="-52"/>
              </a:rPr>
              <a:t>Комплектование услуги – добавление к услуге различных опций, выбор «сопутствующих товаров»</a:t>
            </a:r>
          </a:p>
          <a:p>
            <a:pPr>
              <a:lnSpc>
                <a:spcPct val="100000"/>
              </a:lnSpc>
            </a:pPr>
            <a:endParaRPr lang="ru-RU" sz="1800" dirty="0">
              <a:latin typeface="PT Root UI Light" panose="020B0203020202020204" pitchFamily="34" charset="-52"/>
              <a:ea typeface="PT Root UI Light" panose="020B0203020202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2472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/>
              </a:rPr>
              <a:t>Модуль «Мастер</a:t>
            </a:r>
            <a:r>
              <a:rPr lang="ru-RU" b="1" dirty="0" smtClean="0">
                <a:effectLst/>
              </a:rPr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ru-RU" sz="1800" dirty="0">
                <a:effectLst/>
              </a:rPr>
              <a:t>Создание нового пользователя с ролью «Мастер» (регистрация Мастера);</a:t>
            </a:r>
          </a:p>
          <a:p>
            <a:pPr lvl="0"/>
            <a:r>
              <a:rPr lang="ru-RU" sz="1800" dirty="0">
                <a:effectLst/>
              </a:rPr>
              <a:t>Авторизация пользователя с ролью «Мастер»;</a:t>
            </a:r>
          </a:p>
          <a:p>
            <a:pPr lvl="0"/>
            <a:r>
              <a:rPr lang="ru-RU" sz="1800" dirty="0" smtClean="0">
                <a:effectLst/>
              </a:rPr>
              <a:t>Заполнение/редактирование </a:t>
            </a:r>
            <a:r>
              <a:rPr lang="ru-RU" sz="1800" dirty="0">
                <a:effectLst/>
              </a:rPr>
              <a:t>профиля Мастера;</a:t>
            </a:r>
          </a:p>
          <a:p>
            <a:pPr lvl="0"/>
            <a:r>
              <a:rPr lang="ru-RU" sz="1800" dirty="0" smtClean="0">
                <a:effectLst/>
              </a:rPr>
              <a:t>Просмотр </a:t>
            </a:r>
            <a:r>
              <a:rPr lang="ru-RU" sz="1800" dirty="0">
                <a:effectLst/>
              </a:rPr>
              <a:t>своего расписания;</a:t>
            </a:r>
          </a:p>
          <a:p>
            <a:pPr lvl="0"/>
            <a:r>
              <a:rPr lang="ru-RU" sz="1800" dirty="0">
                <a:effectLst/>
              </a:rPr>
              <a:t>Согласование и подтверждение/отказ заявок Клиентов на оказание услуг;</a:t>
            </a:r>
          </a:p>
          <a:p>
            <a:pPr lvl="0"/>
            <a:r>
              <a:rPr lang="ru-RU" sz="1800" dirty="0">
                <a:effectLst/>
              </a:rPr>
              <a:t>Отправка согласованной заявки Клиенту;</a:t>
            </a:r>
          </a:p>
          <a:p>
            <a:pPr lvl="0"/>
            <a:r>
              <a:rPr lang="ru-RU" sz="1800" dirty="0">
                <a:effectLst/>
              </a:rPr>
              <a:t>Проставление в заявках Клиентов отметок о выполнении заказа/оказании услуги.</a:t>
            </a:r>
          </a:p>
          <a:p>
            <a:pPr lvl="0"/>
            <a:r>
              <a:rPr lang="ru-RU" sz="1800" dirty="0">
                <a:effectLst/>
              </a:rPr>
              <a:t>Написание отзыва о Клиенте;</a:t>
            </a:r>
          </a:p>
        </p:txBody>
      </p:sp>
    </p:spTree>
    <p:extLst>
      <p:ext uri="{BB962C8B-B14F-4D97-AF65-F5344CB8AC3E}">
        <p14:creationId xmlns:p14="http://schemas.microsoft.com/office/powerpoint/2010/main" val="385563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Модуль «Администратор»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ru-RU" sz="1800" dirty="0">
                <a:effectLst/>
              </a:rPr>
              <a:t>Создание нового пользователя – администратора приложения;</a:t>
            </a:r>
          </a:p>
          <a:p>
            <a:pPr lvl="0">
              <a:lnSpc>
                <a:spcPct val="100000"/>
              </a:lnSpc>
            </a:pPr>
            <a:r>
              <a:rPr lang="ru-RU" sz="1800" dirty="0">
                <a:effectLst/>
              </a:rPr>
              <a:t>Авторизация пользователя – администратора приложения;</a:t>
            </a:r>
          </a:p>
          <a:p>
            <a:pPr lvl="0">
              <a:lnSpc>
                <a:spcPct val="100000"/>
              </a:lnSpc>
            </a:pPr>
            <a:r>
              <a:rPr lang="ru-RU" sz="1800" dirty="0">
                <a:effectLst/>
              </a:rPr>
              <a:t>Поддержка справочных таблиц БД:</a:t>
            </a:r>
          </a:p>
          <a:p>
            <a:pPr lvl="0">
              <a:lnSpc>
                <a:spcPct val="100000"/>
              </a:lnSpc>
            </a:pPr>
            <a:r>
              <a:rPr lang="ru-RU" sz="1800" dirty="0" err="1" smtClean="0">
                <a:effectLst/>
              </a:rPr>
              <a:t>Модерация</a:t>
            </a:r>
            <a:r>
              <a:rPr lang="ru-RU" sz="1800" dirty="0" smtClean="0">
                <a:effectLst/>
              </a:rPr>
              <a:t> </a:t>
            </a:r>
            <a:r>
              <a:rPr lang="ru-RU" sz="1800" dirty="0">
                <a:effectLst/>
              </a:rPr>
              <a:t>клиентских профилей;</a:t>
            </a:r>
          </a:p>
          <a:p>
            <a:pPr lvl="0">
              <a:lnSpc>
                <a:spcPct val="100000"/>
              </a:lnSpc>
            </a:pPr>
            <a:r>
              <a:rPr lang="ru-RU" sz="1800" dirty="0" err="1">
                <a:effectLst/>
              </a:rPr>
              <a:t>Модерация</a:t>
            </a:r>
            <a:r>
              <a:rPr lang="ru-RU" sz="1800" dirty="0">
                <a:effectLst/>
              </a:rPr>
              <a:t> профилей Мастеров;</a:t>
            </a:r>
          </a:p>
          <a:p>
            <a:pPr lvl="0">
              <a:lnSpc>
                <a:spcPct val="100000"/>
              </a:lnSpc>
            </a:pPr>
            <a:r>
              <a:rPr lang="ru-RU" sz="1800" dirty="0" err="1">
                <a:effectLst/>
              </a:rPr>
              <a:t>Модерация</a:t>
            </a:r>
            <a:r>
              <a:rPr lang="ru-RU" sz="1800" dirty="0">
                <a:effectLst/>
              </a:rPr>
              <a:t> заявок Клиентов;</a:t>
            </a:r>
          </a:p>
          <a:p>
            <a:pPr lvl="0">
              <a:lnSpc>
                <a:spcPct val="100000"/>
              </a:lnSpc>
            </a:pPr>
            <a:r>
              <a:rPr lang="ru-RU" sz="1800" dirty="0" err="1">
                <a:effectLst/>
              </a:rPr>
              <a:t>Модерация</a:t>
            </a:r>
            <a:r>
              <a:rPr lang="ru-RU" sz="1800" dirty="0">
                <a:effectLst/>
              </a:rPr>
              <a:t> отзывов </a:t>
            </a:r>
            <a:r>
              <a:rPr lang="ru-RU" sz="1800" dirty="0" smtClean="0">
                <a:effectLst/>
              </a:rPr>
              <a:t>Клиентов и Мастеров;</a:t>
            </a:r>
            <a:endParaRPr lang="ru-RU" sz="18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ru-RU" sz="1800" dirty="0" smtClean="0">
                <a:effectLst/>
              </a:rPr>
              <a:t>Формирование </a:t>
            </a:r>
            <a:r>
              <a:rPr lang="ru-RU" sz="1800" dirty="0">
                <a:effectLst/>
              </a:rPr>
              <a:t>и выгрузка отчетных данных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71618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хранения данных приложения «</a:t>
            </a:r>
            <a:r>
              <a:rPr lang="en-US" dirty="0" smtClean="0"/>
              <a:t>Grooming-salon</a:t>
            </a:r>
            <a:r>
              <a:rPr lang="ru-RU" dirty="0" smtClean="0"/>
              <a:t>» используется СУБД </a:t>
            </a:r>
            <a:r>
              <a:rPr lang="en-US" dirty="0" err="1" smtClean="0"/>
              <a:t>PostreSQL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0293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данных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72" y="1733550"/>
            <a:ext cx="6879280" cy="46705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0636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114</TotalTime>
  <Words>300</Words>
  <Application>Microsoft Office PowerPoint</Application>
  <PresentationFormat>Широкоэкранный</PresentationFormat>
  <Paragraphs>51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PT Astra Sans</vt:lpstr>
      <vt:lpstr>PT Root UI Light</vt:lpstr>
      <vt:lpstr>PT Sans</vt:lpstr>
      <vt:lpstr>Trebuchet MS</vt:lpstr>
      <vt:lpstr>Tw Cen MT</vt:lpstr>
      <vt:lpstr>Контур</vt:lpstr>
      <vt:lpstr>Приложение «Grooming-Salon»</vt:lpstr>
      <vt:lpstr>Общие сведения о приложении</vt:lpstr>
      <vt:lpstr>Стек технологий</vt:lpstr>
      <vt:lpstr>Модуль «Клиент»</vt:lpstr>
      <vt:lpstr>Модуль «Клиент»</vt:lpstr>
      <vt:lpstr>Модуль «Мастер»</vt:lpstr>
      <vt:lpstr>Модуль «Администратор»</vt:lpstr>
      <vt:lpstr>База данных</vt:lpstr>
      <vt:lpstr>Схема данных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«Grooming-Salon»</dc:title>
  <dc:creator>dmitriy-tischenko</dc:creator>
  <cp:lastModifiedBy>dmitriy-tischenko</cp:lastModifiedBy>
  <cp:revision>10</cp:revision>
  <dcterms:created xsi:type="dcterms:W3CDTF">2023-11-07T18:39:05Z</dcterms:created>
  <dcterms:modified xsi:type="dcterms:W3CDTF">2023-11-07T20:34:47Z</dcterms:modified>
</cp:coreProperties>
</file>