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54"/>
  </p:notesMasterIdLst>
  <p:sldIdLst>
    <p:sldId id="256" r:id="rId5"/>
    <p:sldId id="316" r:id="rId6"/>
    <p:sldId id="313" r:id="rId7"/>
    <p:sldId id="346" r:id="rId8"/>
    <p:sldId id="327" r:id="rId9"/>
    <p:sldId id="319" r:id="rId10"/>
    <p:sldId id="325" r:id="rId11"/>
    <p:sldId id="347" r:id="rId12"/>
    <p:sldId id="328" r:id="rId13"/>
    <p:sldId id="322" r:id="rId14"/>
    <p:sldId id="348" r:id="rId15"/>
    <p:sldId id="323" r:id="rId16"/>
    <p:sldId id="337" r:id="rId17"/>
    <p:sldId id="335" r:id="rId18"/>
    <p:sldId id="340" r:id="rId19"/>
    <p:sldId id="353" r:id="rId20"/>
    <p:sldId id="354" r:id="rId21"/>
    <p:sldId id="349" r:id="rId22"/>
    <p:sldId id="350" r:id="rId23"/>
    <p:sldId id="351" r:id="rId24"/>
    <p:sldId id="352" r:id="rId25"/>
    <p:sldId id="355" r:id="rId26"/>
    <p:sldId id="356" r:id="rId27"/>
    <p:sldId id="341" r:id="rId28"/>
    <p:sldId id="336" r:id="rId29"/>
    <p:sldId id="330" r:id="rId30"/>
    <p:sldId id="321" r:id="rId31"/>
    <p:sldId id="320" r:id="rId32"/>
    <p:sldId id="276" r:id="rId33"/>
    <p:sldId id="290" r:id="rId34"/>
    <p:sldId id="298" r:id="rId35"/>
    <p:sldId id="297" r:id="rId36"/>
    <p:sldId id="299" r:id="rId37"/>
    <p:sldId id="300" r:id="rId38"/>
    <p:sldId id="271" r:id="rId39"/>
    <p:sldId id="311" r:id="rId40"/>
    <p:sldId id="301" r:id="rId41"/>
    <p:sldId id="308" r:id="rId42"/>
    <p:sldId id="302" r:id="rId43"/>
    <p:sldId id="303" r:id="rId44"/>
    <p:sldId id="305" r:id="rId45"/>
    <p:sldId id="306" r:id="rId46"/>
    <p:sldId id="304" r:id="rId47"/>
    <p:sldId id="295" r:id="rId48"/>
    <p:sldId id="307" r:id="rId49"/>
    <p:sldId id="269" r:id="rId50"/>
    <p:sldId id="312" r:id="rId51"/>
    <p:sldId id="278" r:id="rId52"/>
    <p:sldId id="342" r:id="rId5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B0B0"/>
    <a:srgbClr val="AAAAAA"/>
    <a:srgbClr val="42F62A"/>
    <a:srgbClr val="30B9D4"/>
    <a:srgbClr val="0ECFF6"/>
    <a:srgbClr val="66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2095" autoAdjust="0"/>
  </p:normalViewPr>
  <p:slideViewPr>
    <p:cSldViewPr>
      <p:cViewPr varScale="1">
        <p:scale>
          <a:sx n="118" d="100"/>
          <a:sy n="118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B4862-6183-48AA-AE6A-8629CFC4D4D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E520-280D-4BB0-A105-0496655E7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E520-280D-4BB0-A105-0496655E782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Nature 2009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Population context determines cell-to-cell variability in endocytosis and virus infection.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Snijder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B,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Sacher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Rämö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Damm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EM,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Liberali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Pelkmans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L. 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E520-280D-4BB0-A105-0496655E782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-1 corresponds to a 2-fold decrease as 2^(-1)=1/2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+1 corresponds to a 2-fold increase as 2^(+1)=2</a:t>
            </a:r>
          </a:p>
          <a:p>
            <a:endParaRPr lang="en-US" dirty="0" smtClean="0"/>
          </a:p>
          <a:p>
            <a:r>
              <a:rPr lang="en-US" dirty="0" smtClean="0"/>
              <a:t>The reason is that:</a:t>
            </a:r>
            <a:r>
              <a:rPr lang="en-US" baseline="0" dirty="0" smtClean="0"/>
              <a:t> log2(m1)-log2(mean(</a:t>
            </a:r>
            <a:r>
              <a:rPr lang="en-US" baseline="0" dirty="0" err="1" smtClean="0"/>
              <a:t>ctrls</a:t>
            </a:r>
            <a:r>
              <a:rPr lang="en-US" baseline="0" dirty="0" smtClean="0"/>
              <a:t>))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E520-280D-4BB0-A105-0496655E782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replicate</a:t>
            </a:r>
            <a:r>
              <a:rPr lang="en-US" baseline="0" dirty="0" smtClean="0"/>
              <a:t> 4 is not convincing you may rerun the analysis without replicate 4:</a:t>
            </a:r>
          </a:p>
          <a:p>
            <a:r>
              <a:rPr lang="en-US" baseline="0" dirty="0" smtClean="0"/>
              <a:t>[Options]</a:t>
            </a:r>
          </a:p>
          <a:p>
            <a:r>
              <a:rPr lang="en-US" baseline="0" dirty="0" smtClean="0"/>
              <a:t>Experiments to be excluded: “EMBO_2012_Group4”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E520-280D-4BB0-A105-0496655E782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file://localhost/Users/tischi/Dropbox/Presentations_Courses/2015--Tischi--StatisticalAnalysis--Portugal/P00001--s229174--Scramble.avi" TargetMode="External"/><Relationship Id="rId7" Type="http://schemas.openxmlformats.org/officeDocument/2006/relationships/image" Target="../media/image7.png"/><Relationship Id="rId2" Type="http://schemas.openxmlformats.org/officeDocument/2006/relationships/video" Target="file://localhost/Users/tischi/Dropbox/Presentations_Courses/2015--Tischi--StatisticalAnalysis--Portugal/P00001--s7903--KIF11.avi" TargetMode="External"/><Relationship Id="rId1" Type="http://schemas.microsoft.com/office/2007/relationships/media" Target="file://localhost/Users/tischi/Dropbox/Presentations_Courses/2015--Tischi--StatisticalAnalysis--Portugal/P00001--s7903--KIF11.avi" TargetMode="Externa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file://localhost/Users/tischi/Dropbox/Presentations_Courses/2015--Tischi--StatisticalAnalysis--Portugal/P00001--s229174--Scramble.avi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gif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Inspection and statistical analysis </a:t>
            </a:r>
            <a:br>
              <a:rPr lang="en-US" sz="3600" dirty="0" smtClean="0"/>
            </a:br>
            <a:r>
              <a:rPr lang="en-US" sz="3600" dirty="0" smtClean="0"/>
              <a:t>of (high-throughput) microscopy 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/>
              <a:t>Christian “</a:t>
            </a:r>
            <a:r>
              <a:rPr lang="en-US" dirty="0" err="1" smtClean="0"/>
              <a:t>Tischi</a:t>
            </a:r>
            <a:r>
              <a:rPr lang="en-US" dirty="0" smtClean="0"/>
              <a:t>” </a:t>
            </a:r>
            <a:r>
              <a:rPr lang="en-US" dirty="0" err="1" smtClean="0"/>
              <a:t>Tischer</a:t>
            </a:r>
            <a:endParaRPr lang="en-US" dirty="0" smtClean="0"/>
          </a:p>
          <a:p>
            <a:r>
              <a:rPr lang="en-US" smtClean="0"/>
              <a:t>Christian.Tischer@EMBL.DE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133600"/>
            <a:ext cx="1724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 for intensity gradients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Stable expression of mCherry-Histone2B: no significant intensity gradients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Phenotypes can be observed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4000" y="1143000"/>
            <a:ext cx="5791200" cy="4311968"/>
            <a:chOff x="152400" y="1371600"/>
            <a:chExt cx="5791200" cy="431196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1828800"/>
              <a:ext cx="5791200" cy="3854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152400" y="1371600"/>
              <a:ext cx="5791200" cy="4572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2446" y="1463431"/>
              <a:ext cx="1959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Kif11  </a:t>
              </a:r>
              <a:r>
                <a:rPr lang="en-US" dirty="0" smtClean="0">
                  <a:solidFill>
                    <a:schemeClr val="bg1"/>
                  </a:solidFill>
                </a:rPr>
                <a:t>Plk1 </a:t>
              </a:r>
              <a:r>
                <a:rPr lang="en-US" dirty="0" smtClean="0">
                  <a:solidFill>
                    <a:srgbClr val="42F62A"/>
                  </a:solidFill>
                </a:rPr>
                <a:t>Control </a:t>
              </a:r>
              <a:endParaRPr lang="en-US" dirty="0">
                <a:solidFill>
                  <a:srgbClr val="42F62A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91400" y="2209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Max. H2B-mCherry intensity per cell [</a:t>
            </a:r>
            <a:r>
              <a:rPr lang="en-US" sz="1400" dirty="0" err="1" smtClean="0"/>
              <a:t>a.u</a:t>
            </a:r>
            <a:r>
              <a:rPr lang="en-US" sz="1400" dirty="0" smtClean="0"/>
              <a:t>.]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02754" y="381000"/>
            <a:ext cx="2665046" cy="1690078"/>
            <a:chOff x="6478954" y="381000"/>
            <a:chExt cx="2665046" cy="1690078"/>
          </a:xfrm>
        </p:grpSpPr>
        <p:pic>
          <p:nvPicPr>
            <p:cNvPr id="13313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3751" y="381000"/>
              <a:ext cx="2000249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6478954" y="1295400"/>
              <a:ext cx="607646" cy="775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52399" y="1295400"/>
            <a:ext cx="2133601" cy="2323123"/>
            <a:chOff x="228599" y="1295400"/>
            <a:chExt cx="2133601" cy="232312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599" y="1295400"/>
              <a:ext cx="2133601" cy="1625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Straight Arrow Connector 18"/>
            <p:cNvCxnSpPr/>
            <p:nvPr/>
          </p:nvCxnSpPr>
          <p:spPr>
            <a:xfrm flipH="1" flipV="1">
              <a:off x="1447800" y="2971800"/>
              <a:ext cx="865554" cy="646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Intensity gradients in antibody staining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102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Practice the staining! </a:t>
            </a:r>
          </a:p>
          <a:p>
            <a:r>
              <a:rPr lang="en-US" sz="2000" dirty="0" smtClean="0"/>
              <a:t>Use ratio-metric readouts! </a:t>
            </a:r>
          </a:p>
          <a:p>
            <a:r>
              <a:rPr lang="en-US" sz="2000" dirty="0" smtClean="0"/>
              <a:t>If you can: avoid antibody staining.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990600"/>
            <a:ext cx="6552485" cy="4361498"/>
            <a:chOff x="1219200" y="1219200"/>
            <a:chExt cx="6552485" cy="4361498"/>
          </a:xfrm>
        </p:grpSpPr>
        <p:pic>
          <p:nvPicPr>
            <p:cNvPr id="1044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9200" y="1219200"/>
              <a:ext cx="6552485" cy="4361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1676400" y="1219200"/>
              <a:ext cx="5791200" cy="4572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295400"/>
              <a:ext cx="1486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2F62A"/>
                  </a:solidFill>
                </a:rPr>
                <a:t>Control </a:t>
              </a:r>
              <a:r>
                <a:rPr lang="en-US" dirty="0" err="1" smtClean="0">
                  <a:solidFill>
                    <a:srgbClr val="42F62A"/>
                  </a:solidFill>
                </a:rPr>
                <a:t>siRNA</a:t>
              </a:r>
              <a:r>
                <a:rPr lang="en-US" dirty="0" smtClean="0">
                  <a:solidFill>
                    <a:srgbClr val="42F62A"/>
                  </a:solidFill>
                </a:rPr>
                <a:t> </a:t>
              </a:r>
              <a:endParaRPr lang="en-US" dirty="0">
                <a:solidFill>
                  <a:srgbClr val="42F62A"/>
                </a:solidFill>
              </a:endParaRPr>
            </a:p>
          </p:txBody>
        </p:sp>
      </p:grp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219200"/>
            <a:ext cx="16002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391400" y="16002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Intensity [</a:t>
            </a:r>
            <a:r>
              <a:rPr lang="en-US" sz="1400" dirty="0" err="1" smtClean="0"/>
              <a:t>a.u</a:t>
            </a:r>
            <a:r>
              <a:rPr lang="en-US" sz="1400" dirty="0" smtClean="0"/>
              <a:t>.]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Check batch effects and effectiveness of positive controls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10462"/>
          <a:stretch/>
        </p:blipFill>
        <p:spPr bwMode="auto">
          <a:xfrm>
            <a:off x="1211960" y="1138328"/>
            <a:ext cx="4655440" cy="416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303393" y="263908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Readout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9160" y="54102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Replicate (=“Experimental Batch”)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760" y="9568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45360" y="2971800"/>
            <a:ext cx="2750440" cy="1676400"/>
            <a:chOff x="990600" y="2971800"/>
            <a:chExt cx="2750440" cy="1676400"/>
          </a:xfrm>
        </p:grpSpPr>
        <p:sp>
          <p:nvSpPr>
            <p:cNvPr id="4" name="Oval 3"/>
            <p:cNvSpPr/>
            <p:nvPr/>
          </p:nvSpPr>
          <p:spPr>
            <a:xfrm>
              <a:off x="990600" y="3200400"/>
              <a:ext cx="533400" cy="9906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752600" y="3886200"/>
              <a:ext cx="533400" cy="7620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38400" y="2971800"/>
              <a:ext cx="533400" cy="9906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657600"/>
              <a:ext cx="464440" cy="8382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05400" y="2057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reasons for batch effects: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Cell culture…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Staining procedure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Microscope settings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=&gt; Your analysis has to account for batch effects!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9552" y="6091535"/>
            <a:ext cx="847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lso very relevant in your daily non-high-throughput experiments 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38598" y="3276601"/>
            <a:ext cx="3124203" cy="1585820"/>
            <a:chOff x="6800862" y="4114475"/>
            <a:chExt cx="2875711" cy="1322647"/>
          </a:xfrm>
        </p:grpSpPr>
        <p:sp>
          <p:nvSpPr>
            <p:cNvPr id="8" name="TextBox 7"/>
            <p:cNvSpPr txBox="1"/>
            <p:nvPr/>
          </p:nvSpPr>
          <p:spPr>
            <a:xfrm>
              <a:off x="7291838" y="4114475"/>
              <a:ext cx="1524000" cy="3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“Jitter plot”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291837" y="4495801"/>
              <a:ext cx="0" cy="6096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800862" y="5131344"/>
              <a:ext cx="381000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361976" y="4634903"/>
              <a:ext cx="218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Real variation of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25737" y="5067790"/>
              <a:ext cx="245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Artificial random “jitter”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1305650" y="39883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Data transformations 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(for dealing with batch effects)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514600"/>
            <a:ext cx="8229600" cy="3078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Typically one somehow transforms (“normalizes”) data from different experiments (“batches”) before pooling them together..</a:t>
            </a:r>
          </a:p>
          <a:p>
            <a:endParaRPr lang="en-US" sz="2000" dirty="0"/>
          </a:p>
          <a:p>
            <a:r>
              <a:rPr lang="en-US" sz="2000" dirty="0" smtClean="0"/>
              <a:t>Present 3 methods (there may be more!)</a:t>
            </a:r>
          </a:p>
          <a:p>
            <a:pPr lvl="1"/>
            <a:r>
              <a:rPr lang="en-US" sz="1600" dirty="0" smtClean="0"/>
              <a:t>Which method to chose depends on your data...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5181600"/>
            <a:ext cx="5105400" cy="8683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Treatment effects were stronger in b2</a:t>
            </a:r>
          </a:p>
          <a:p>
            <a:r>
              <a:rPr lang="en-US" sz="2000" dirty="0" smtClean="0"/>
              <a:t>Effect of t1 appears “stronger” than t2</a:t>
            </a:r>
            <a:endParaRPr lang="en-US" sz="2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021055"/>
            <a:ext cx="4191000" cy="370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21055"/>
            <a:ext cx="4191000" cy="370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Subtracting mean of controls (per batch)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9862" y="1706855"/>
            <a:ext cx="3048000" cy="2286000"/>
            <a:chOff x="5339862" y="1706855"/>
            <a:chExt cx="3048000" cy="2286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39862" y="3246925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096000" y="2468855"/>
              <a:ext cx="3908" cy="779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553200" y="3230855"/>
              <a:ext cx="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08631" y="1706855"/>
              <a:ext cx="0" cy="1543538"/>
            </a:xfrm>
            <a:prstGeom prst="straightConnector1">
              <a:avLst/>
            </a:prstGeom>
            <a:ln w="28575">
              <a:solidFill>
                <a:srgbClr val="30B9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969739" y="3244532"/>
              <a:ext cx="0" cy="748323"/>
            </a:xfrm>
            <a:prstGeom prst="straightConnector1">
              <a:avLst/>
            </a:prstGeom>
            <a:ln w="28575">
              <a:solidFill>
                <a:srgbClr val="30B9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7543800" y="609600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400" b="1" i="1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-mean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095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48200" y="5181600"/>
            <a:ext cx="4191000" cy="9144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Treatments had same effect strength in both experimental batches</a:t>
            </a:r>
          </a:p>
          <a:p>
            <a:r>
              <a:rPr lang="en-US" sz="1800" dirty="0" smtClean="0"/>
              <a:t>Effect of t1 appears “stronger”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4288649" cy="378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Dividing by mean of controls (per batch)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151" y="1163367"/>
            <a:ext cx="4288649" cy="378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5257800" y="1981200"/>
            <a:ext cx="3048000" cy="1828800"/>
            <a:chOff x="5257800" y="1981200"/>
            <a:chExt cx="3048000" cy="1828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257800" y="3169578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096000" y="1981200"/>
              <a:ext cx="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53200" y="3200400"/>
              <a:ext cx="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43800" y="1981200"/>
              <a:ext cx="0" cy="1143000"/>
            </a:xfrm>
            <a:prstGeom prst="straightConnector1">
              <a:avLst/>
            </a:prstGeom>
            <a:ln w="28575">
              <a:solidFill>
                <a:srgbClr val="30B9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001000" y="3200400"/>
              <a:ext cx="0" cy="609600"/>
            </a:xfrm>
            <a:prstGeom prst="straightConnector1">
              <a:avLst/>
            </a:prstGeom>
            <a:ln w="28575">
              <a:solidFill>
                <a:srgbClr val="30B9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543800" y="609600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400" b="1" i="1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mean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Log2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0"/>
            <a:ext cx="39814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86400"/>
            <a:ext cx="69056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1143000" y="1447800"/>
            <a:ext cx="17526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867400" y="5105400"/>
            <a:ext cx="3810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Log2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0"/>
            <a:ext cx="8229600" cy="94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“How many factors of 2 do I need to get my measurement”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2438400"/>
          <a:ext cx="245533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3" imgW="736560" imgH="457200" progId="Equation.3">
                  <p:embed/>
                </p:oleObj>
              </mc:Choice>
              <mc:Fallback>
                <p:oleObj name="Equation" r:id="rId3" imgW="7365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38400"/>
                        <a:ext cx="245533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4495800" y="2438400"/>
            <a:ext cx="12954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2200" y="2209800"/>
            <a:ext cx="1066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2133600"/>
            <a:ext cx="133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Raw data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752600"/>
            <a:ext cx="276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transformation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413923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970" y="1143000"/>
            <a:ext cx="413923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Log2 and then subtracting the mean of controls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3886200" y="5181600"/>
            <a:ext cx="5105400" cy="1219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Treatments had the same effect in both experiments</a:t>
            </a:r>
          </a:p>
          <a:p>
            <a:r>
              <a:rPr lang="en-US" sz="1600" dirty="0" smtClean="0"/>
              <a:t>t1 and t2 have same “effect strength” but in opposite directions</a:t>
            </a:r>
          </a:p>
          <a:p>
            <a:pPr lvl="2"/>
            <a:r>
              <a:rPr lang="en-US" sz="1200" dirty="0" smtClean="0"/>
              <a:t>t1 = 2^(+1) = 2  </a:t>
            </a:r>
            <a:r>
              <a:rPr lang="en-US" sz="1200" dirty="0" smtClean="0">
                <a:sym typeface="Wingdings" pitchFamily="2" charset="2"/>
              </a:rPr>
              <a:t></a:t>
            </a:r>
            <a:r>
              <a:rPr lang="en-US" sz="1200" dirty="0" smtClean="0"/>
              <a:t> 2-fold increase</a:t>
            </a:r>
          </a:p>
          <a:p>
            <a:pPr lvl="2"/>
            <a:r>
              <a:rPr lang="en-US" sz="1200" dirty="0" smtClean="0"/>
              <a:t>t2 = 2^(-1) = ½  </a:t>
            </a:r>
            <a:r>
              <a:rPr lang="en-US" sz="1200" dirty="0" smtClean="0">
                <a:sym typeface="Wingdings" pitchFamily="2" charset="2"/>
              </a:rPr>
              <a:t></a:t>
            </a:r>
            <a:r>
              <a:rPr lang="en-US" sz="1200" dirty="0" smtClean="0"/>
              <a:t> 2-fold decrease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685800"/>
            <a:ext cx="403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400" b="1" i="1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= log2(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mean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(log2(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)) = … =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mean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 log2(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1400" baseline="-25000" dirty="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 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35600" y="1789723"/>
            <a:ext cx="2794000" cy="2020277"/>
            <a:chOff x="5435600" y="1789723"/>
            <a:chExt cx="2794000" cy="202027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435600" y="2794440"/>
              <a:ext cx="2794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172199" y="1828800"/>
              <a:ext cx="0" cy="9593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551616" y="1789723"/>
              <a:ext cx="0" cy="990600"/>
            </a:xfrm>
            <a:prstGeom prst="straightConnector1">
              <a:avLst/>
            </a:prstGeom>
            <a:ln w="28575">
              <a:solidFill>
                <a:srgbClr val="30B9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20538" y="2788139"/>
              <a:ext cx="0" cy="1021861"/>
            </a:xfrm>
            <a:prstGeom prst="straightConnector1">
              <a:avLst/>
            </a:prstGeom>
            <a:ln w="28575">
              <a:solidFill>
                <a:srgbClr val="30B9D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629400" y="2780323"/>
              <a:ext cx="0" cy="10296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“Statistical Analysis”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242" y="310359"/>
            <a:ext cx="2606116" cy="183157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7437" t="28209" r="14821" b="870"/>
          <a:stretch/>
        </p:blipFill>
        <p:spPr>
          <a:xfrm>
            <a:off x="4291519" y="310359"/>
            <a:ext cx="1339089" cy="1541540"/>
          </a:xfrm>
        </p:spPr>
      </p:pic>
      <p:grpSp>
        <p:nvGrpSpPr>
          <p:cNvPr id="2" name="Group 13"/>
          <p:cNvGrpSpPr/>
          <p:nvPr/>
        </p:nvGrpSpPr>
        <p:grpSpPr>
          <a:xfrm>
            <a:off x="162448" y="2019534"/>
            <a:ext cx="2334837" cy="1920849"/>
            <a:chOff x="349491" y="3365889"/>
            <a:chExt cx="2923619" cy="23926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532917"/>
              <a:ext cx="2511110" cy="19208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685317"/>
              <a:ext cx="2511110" cy="192084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837717"/>
              <a:ext cx="2511110" cy="192084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91" y="3365889"/>
              <a:ext cx="2511110" cy="192084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2618" y="2643369"/>
            <a:ext cx="6461382" cy="11632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242" y="4402700"/>
            <a:ext cx="2568633" cy="2130454"/>
          </a:xfrm>
          <a:prstGeom prst="rect">
            <a:avLst/>
          </a:prstGeom>
        </p:spPr>
      </p:pic>
      <p:grpSp>
        <p:nvGrpSpPr>
          <p:cNvPr id="3" name="Group 15"/>
          <p:cNvGrpSpPr/>
          <p:nvPr/>
        </p:nvGrpSpPr>
        <p:grpSpPr>
          <a:xfrm>
            <a:off x="5285163" y="4403751"/>
            <a:ext cx="2334837" cy="1920849"/>
            <a:chOff x="349491" y="3365889"/>
            <a:chExt cx="2923619" cy="23926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532917"/>
              <a:ext cx="2511110" cy="192084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685317"/>
              <a:ext cx="2511110" cy="192084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837717"/>
              <a:ext cx="2511110" cy="192084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91" y="3365889"/>
              <a:ext cx="2511110" cy="192084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2" name="Straight Arrow Connector 21"/>
          <p:cNvCxnSpPr/>
          <p:nvPr/>
        </p:nvCxnSpPr>
        <p:spPr>
          <a:xfrm>
            <a:off x="3261089" y="1162762"/>
            <a:ext cx="820611" cy="153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33600" y="1851899"/>
            <a:ext cx="2157919" cy="66270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36716" y="2508046"/>
            <a:ext cx="6100512" cy="109831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1295400" y="3124201"/>
            <a:ext cx="2362200" cy="3047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075414" y="3733800"/>
            <a:ext cx="3325386" cy="134563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70909" y="5201829"/>
            <a:ext cx="2159699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42963" y="125693"/>
            <a:ext cx="20360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Sample Preparation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06235" y="1834868"/>
            <a:ext cx="929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5000" y="3429000"/>
            <a:ext cx="3894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Image analysis to calculate the readout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8446" y="4267200"/>
            <a:ext cx="2960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Visual inspection and analysis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5486400"/>
            <a:ext cx="290958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Look at the images (don’t just believe the numbers)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28600" y="4114800"/>
            <a:ext cx="8153400" cy="25908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Literature on statistical analysis of HTM data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Bray and Carpenter. Advanced Assay Development Guidelines for Image-Based High Content Screening and Analysis. 2012. </a:t>
            </a:r>
          </a:p>
          <a:p>
            <a:r>
              <a:rPr lang="en-US" sz="2000" dirty="0" smtClean="0"/>
              <a:t>Birmingham A, </a:t>
            </a:r>
            <a:r>
              <a:rPr lang="en-US" sz="2000" dirty="0" err="1" smtClean="0"/>
              <a:t>Selfors</a:t>
            </a:r>
            <a:r>
              <a:rPr lang="en-US" sz="2000" dirty="0" smtClean="0"/>
              <a:t> LM, Forster T, </a:t>
            </a:r>
            <a:r>
              <a:rPr lang="en-US" sz="2000" dirty="0" err="1" smtClean="0"/>
              <a:t>Wrobel</a:t>
            </a:r>
            <a:r>
              <a:rPr lang="en-US" sz="2000" dirty="0" smtClean="0"/>
              <a:t> D, Kennedy CJ, Shanks E, </a:t>
            </a:r>
            <a:r>
              <a:rPr lang="en-US" sz="2000" dirty="0" err="1" smtClean="0"/>
              <a:t>Santoyo</a:t>
            </a:r>
            <a:r>
              <a:rPr lang="en-US" sz="2000" dirty="0" smtClean="0"/>
              <a:t>-Lopez J, </a:t>
            </a:r>
            <a:r>
              <a:rPr lang="en-US" sz="2000" dirty="0" err="1" smtClean="0"/>
              <a:t>Dunican</a:t>
            </a:r>
            <a:r>
              <a:rPr lang="en-US" sz="2000" dirty="0" smtClean="0"/>
              <a:t> DJ, Long A, Kelleher D, Smith Q, </a:t>
            </a:r>
            <a:r>
              <a:rPr lang="en-US" sz="2000" dirty="0" err="1" smtClean="0"/>
              <a:t>Beijersbergen</a:t>
            </a:r>
            <a:r>
              <a:rPr lang="en-US" sz="2000" dirty="0" smtClean="0"/>
              <a:t> RL, Ghazal P, </a:t>
            </a:r>
            <a:r>
              <a:rPr lang="en-US" sz="2000" dirty="0" err="1" smtClean="0"/>
              <a:t>Shamu</a:t>
            </a:r>
            <a:r>
              <a:rPr lang="en-US" sz="2000" dirty="0" smtClean="0"/>
              <a:t> CE. Statistical methods for analysis of high-throughput RNA interference screens. Nat Methods. 2009</a:t>
            </a:r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Many methods..no standard =&gt; you </a:t>
            </a:r>
            <a:r>
              <a:rPr lang="en-US" sz="2400" i="1" dirty="0" smtClean="0">
                <a:solidFill>
                  <a:srgbClr val="7030A0"/>
                </a:solidFill>
              </a:rPr>
              <a:t>can</a:t>
            </a:r>
            <a:r>
              <a:rPr lang="en-US" sz="2400" dirty="0" smtClean="0">
                <a:solidFill>
                  <a:srgbClr val="7030A0"/>
                </a:solidFill>
              </a:rPr>
              <a:t> think yourself   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  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</a:t>
            </a:r>
            <a:endParaRPr lang="en-US" sz="2000" dirty="0" smtClean="0">
              <a:solidFill>
                <a:schemeClr val="accent3"/>
              </a:solidFill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Median z-score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392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T1, t2, ctrl; antibody staining assay</a:t>
            </a:r>
          </a:p>
          <a:p>
            <a:pPr lvl="1"/>
            <a:r>
              <a:rPr lang="en-US" dirty="0" smtClean="0"/>
              <a:t>2x increase, 2x decrease</a:t>
            </a:r>
          </a:p>
          <a:p>
            <a:r>
              <a:rPr lang="en-US" dirty="0" smtClean="0"/>
              <a:t>Two different days =&gt; different values (also make standard deviation of controls different)</a:t>
            </a:r>
          </a:p>
          <a:p>
            <a:r>
              <a:rPr lang="en-US" dirty="0" smtClean="0"/>
              <a:t>Always: left graph: raw data; right graph: transformed data</a:t>
            </a:r>
          </a:p>
          <a:p>
            <a:r>
              <a:rPr lang="en-US" dirty="0" smtClean="0"/>
              <a:t>Method 1: divide by controls</a:t>
            </a:r>
          </a:p>
          <a:p>
            <a:r>
              <a:rPr lang="en-US" dirty="0" smtClean="0"/>
              <a:t>Method 2: z-score</a:t>
            </a:r>
          </a:p>
          <a:p>
            <a:r>
              <a:rPr lang="en-US" dirty="0" smtClean="0"/>
              <a:t>Method 3: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Plate based quality control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t="10462"/>
          <a:stretch/>
        </p:blipFill>
        <p:spPr bwMode="auto">
          <a:xfrm>
            <a:off x="1447800" y="1219200"/>
            <a:ext cx="4655440" cy="416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451366" y="2749035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Readout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4864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Plate ID (=“Experimental Batch”)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0330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Controls</a:t>
            </a:r>
            <a:endParaRPr lang="en-US" sz="1600" b="1" dirty="0"/>
          </a:p>
        </p:txBody>
      </p:sp>
      <p:sp>
        <p:nvSpPr>
          <p:cNvPr id="16" name="Oval 15"/>
          <p:cNvSpPr/>
          <p:nvPr/>
        </p:nvSpPr>
        <p:spPr>
          <a:xfrm>
            <a:off x="4191000" y="2743200"/>
            <a:ext cx="533400" cy="1828800"/>
          </a:xfrm>
          <a:prstGeom prst="ellipse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72200" y="228600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78420"/>
              </p:ext>
            </p:extLst>
          </p:nvPr>
        </p:nvGraphicFramePr>
        <p:xfrm>
          <a:off x="5257800" y="2895600"/>
          <a:ext cx="3505201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2020320" imgH="420480" progId="Equation.3">
                  <p:embed/>
                </p:oleObj>
              </mc:Choice>
              <mc:Fallback>
                <p:oleObj name="Equation" r:id="rId5" imgW="2020320" imgH="420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95600"/>
                        <a:ext cx="3505201" cy="744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4419600"/>
            <a:ext cx="319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!! Add the numbers (get from 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76400"/>
            <a:ext cx="39814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1000"/>
            <a:ext cx="69056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1143000" y="1981200"/>
            <a:ext cx="17526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67400" y="5638800"/>
            <a:ext cx="3810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log-transform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Additive biology:</a:t>
            </a:r>
          </a:p>
          <a:p>
            <a:pPr lvl="1"/>
            <a:r>
              <a:rPr lang="en-US" dirty="0" smtClean="0"/>
              <a:t>In my treated sample I have 10 more vesicles than in my negative control</a:t>
            </a:r>
          </a:p>
          <a:p>
            <a:r>
              <a:rPr lang="en-US" dirty="0" smtClean="0"/>
              <a:t>Multiplicative biology:</a:t>
            </a:r>
          </a:p>
          <a:p>
            <a:pPr lvl="1"/>
            <a:r>
              <a:rPr lang="en-US" dirty="0" smtClean="0"/>
              <a:t>In my treated sample I have 2 times more vesicles than in my negative control</a:t>
            </a:r>
          </a:p>
          <a:p>
            <a:endParaRPr lang="en-US" dirty="0" smtClean="0"/>
          </a:p>
          <a:p>
            <a:r>
              <a:rPr lang="en-US" dirty="0" smtClean="0"/>
              <a:t>If you are in interested in fold-changes you should probably log-transform you data…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Cell density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Avoid cell count (proliferation) as a direct readout (unless you are a very good experimentalist)</a:t>
            </a:r>
          </a:p>
          <a:p>
            <a:r>
              <a:rPr lang="en-US" sz="2000" dirty="0" smtClean="0"/>
              <a:t>Check that your actual readout does not depend on cell density (this typically is the case to some extend!)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3747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EMBO 2014</a:t>
            </a:r>
          </a:p>
          <a:p>
            <a:r>
              <a:rPr lang="en-US" dirty="0" smtClean="0"/>
              <a:t>Gradient less severe than </a:t>
            </a:r>
            <a:r>
              <a:rPr lang="en-US" dirty="0" err="1" smtClean="0"/>
              <a:t>siRNA</a:t>
            </a:r>
            <a:r>
              <a:rPr lang="en-US" dirty="0" smtClean="0"/>
              <a:t> effect</a:t>
            </a:r>
          </a:p>
          <a:p>
            <a:r>
              <a:rPr lang="en-US" dirty="0" smtClean="0"/>
              <a:t>Plate readout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1371600"/>
            <a:ext cx="4099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Corallino</a:t>
            </a:r>
            <a:endParaRPr lang="en-US" dirty="0" smtClean="0"/>
          </a:p>
          <a:p>
            <a:r>
              <a:rPr lang="en-US" dirty="0" smtClean="0"/>
              <a:t>Strong gradient, but his readout was </a:t>
            </a:r>
          </a:p>
          <a:p>
            <a:r>
              <a:rPr lang="en-US" dirty="0" smtClean="0"/>
              <a:t>not cell density =&gt; data could still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Quality control of images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Focus quality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Cell Count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HTM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Commonly used:</a:t>
            </a:r>
          </a:p>
          <a:p>
            <a:pPr lvl="1"/>
            <a:r>
              <a:rPr lang="en-US" sz="2000" dirty="0" smtClean="0"/>
              <a:t>Software that comes with your microscope</a:t>
            </a:r>
          </a:p>
          <a:p>
            <a:pPr lvl="2"/>
            <a:r>
              <a:rPr lang="en-US" sz="1800" dirty="0" smtClean="0">
                <a:solidFill>
                  <a:srgbClr val="00B050"/>
                </a:solidFill>
              </a:rPr>
              <a:t>Pro: integrated workflow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Con: there might be some limits</a:t>
            </a:r>
          </a:p>
          <a:p>
            <a:pPr lvl="1"/>
            <a:r>
              <a:rPr lang="en-US" sz="2000" dirty="0" err="1" smtClean="0"/>
              <a:t>Spotfire</a:t>
            </a:r>
            <a:endParaRPr lang="en-US" sz="2000" dirty="0" smtClean="0"/>
          </a:p>
          <a:p>
            <a:pPr lvl="1"/>
            <a:r>
              <a:rPr lang="en-US" sz="2000" dirty="0" smtClean="0"/>
              <a:t>R (cellHTS2, HTM Explorer)</a:t>
            </a:r>
          </a:p>
          <a:p>
            <a:pPr lvl="1"/>
            <a:r>
              <a:rPr lang="en-US" sz="2000" dirty="0" smtClean="0"/>
              <a:t>Excel, MATLAB, Python, …</a:t>
            </a:r>
          </a:p>
          <a:p>
            <a:endParaRPr lang="en-US" sz="2400" dirty="0" smtClean="0"/>
          </a:p>
          <a:p>
            <a:r>
              <a:rPr lang="en-US" sz="2400" dirty="0" smtClean="0"/>
              <a:t>One feature that you should look for:</a:t>
            </a:r>
          </a:p>
          <a:p>
            <a:pPr lvl="1"/>
            <a:r>
              <a:rPr lang="en-US" sz="2000" dirty="0" smtClean="0"/>
              <a:t>Link of the numbers back to the images (raw and segmented)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6019800"/>
            <a:ext cx="1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Add an example!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 how your readout depends on cell count!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25750"/>
            <a:ext cx="4572000" cy="47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Z:\ALMF_presentations\2014--Tischi--SystemsMicroscopy\Scita_Dorsal_Ruffles_plate01_batch1_01--empty--empty--W0003--P009--T00000--Z000--actinOverla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794000"/>
            <a:ext cx="3733800" cy="284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your readout is number of cells. Your control measurement gave you</a:t>
            </a:r>
          </a:p>
          <a:p>
            <a:r>
              <a:rPr lang="en-US" b="1" dirty="0" smtClean="0"/>
              <a:t>c = 20 </a:t>
            </a:r>
          </a:p>
          <a:p>
            <a:r>
              <a:rPr lang="en-US" dirty="0" smtClean="0"/>
              <a:t>and you have two independent measurements for your treatment, namely</a:t>
            </a:r>
          </a:p>
          <a:p>
            <a:r>
              <a:rPr lang="en-US" b="1" dirty="0" smtClean="0"/>
              <a:t>m1 = 10 </a:t>
            </a:r>
          </a:p>
          <a:p>
            <a:r>
              <a:rPr lang="en-US" b="1" dirty="0" smtClean="0"/>
              <a:t>m2 = 40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Additive interpretation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measurement one the number of cell was decreased by 10 (10-20=-10) and in measurement two the number of cells was increased by 20 (40-20=+20). Thus, on average the treatment led to an increase in the number of cells, because the mean difference of control samples and treated samples is: mean(-10, +20) = +5.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c = 20; m1 = 10; m2 = 40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d1 = m1 - c = -10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d2 = m2 - c = +20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mean(d1,d2) = +5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Multiplicative interpretation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measurement one the number of cells decreased by a factor of 2 (10/20=1/2) and in measurement two the number of cells increased by factor of 2 from (40/20=2). As you got the exact opposite effect in your two measurements you would say that on average there was no effect of the treatment.</a:t>
            </a:r>
          </a:p>
          <a:p>
            <a:r>
              <a:rPr lang="en-US" dirty="0" smtClean="0"/>
              <a:t>In order to get this result mathematically one needs to take the logarithm (e.g. the log2) of the data before computing the differences: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c = 20; m1 = 10; m2 = 40   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log2(c) = log2(20) = 4.32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log2(m1) = log2(10) = 3.32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log2(m2) = log2(40) = 5.32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d1 = log2(m1) - log2(c) = 3.32 - 4.32 = -1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d2 = log2(m2) - log2(c) = 5.32 - 4.32 = +1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mean(d1,d2) = 0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Computing the ratio to the controls…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c = 20; m1 = 10; m2 = 40    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f1 = m1/c = 10/20 = 0.5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f2 = m1/c = 40/20 = 2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mean(f1,f2) = 1.25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In fact, the expected number of vesicles in the treated sample is 1.25*20=25, which is the same result as in the additive interpretation!</a:t>
            </a:r>
          </a:p>
          <a:p>
            <a:pPr>
              <a:buNone/>
            </a:pP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If, in the last step you take the geometric mean, you get the same result as with the log2….</a:t>
            </a:r>
          </a:p>
          <a:p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1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various methods around to compute “hits” across different batches (=replicates=plates)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we will discuss one of the more common approaches and one of our own ideas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Statistical Analysis: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ormalizing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against controls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aking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care of batch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effe</a:t>
            </a:r>
            <a:r>
              <a:rPr lang="en-US" sz="36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cts</a:t>
            </a:r>
            <a:endParaRPr lang="en-US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Computing statistical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signifcances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Literature on statistical analysis of HTM data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Bray and Carpenter. Advanced Assay Development Guidelines for Image-Based High Content Screening and Analysis. 2012. </a:t>
            </a:r>
          </a:p>
          <a:p>
            <a:r>
              <a:rPr lang="en-US" sz="2000" dirty="0" smtClean="0"/>
              <a:t>Birmingham A, </a:t>
            </a:r>
            <a:r>
              <a:rPr lang="en-US" sz="2000" dirty="0" err="1" smtClean="0"/>
              <a:t>Selfors</a:t>
            </a:r>
            <a:r>
              <a:rPr lang="en-US" sz="2000" dirty="0" smtClean="0"/>
              <a:t> LM, Forster T, </a:t>
            </a:r>
            <a:r>
              <a:rPr lang="en-US" sz="2000" dirty="0" err="1" smtClean="0"/>
              <a:t>Wrobel</a:t>
            </a:r>
            <a:r>
              <a:rPr lang="en-US" sz="2000" dirty="0" smtClean="0"/>
              <a:t> D, Kennedy CJ, Shanks E, </a:t>
            </a:r>
            <a:r>
              <a:rPr lang="en-US" sz="2000" dirty="0" err="1" smtClean="0"/>
              <a:t>Santoyo</a:t>
            </a:r>
            <a:r>
              <a:rPr lang="en-US" sz="2000" dirty="0" smtClean="0"/>
              <a:t>-Lopez J, </a:t>
            </a:r>
            <a:r>
              <a:rPr lang="en-US" sz="2000" dirty="0" err="1" smtClean="0"/>
              <a:t>Dunican</a:t>
            </a:r>
            <a:r>
              <a:rPr lang="en-US" sz="2000" dirty="0" smtClean="0"/>
              <a:t> DJ, Long A, Kelleher D, Smith Q, </a:t>
            </a:r>
            <a:r>
              <a:rPr lang="en-US" sz="2000" dirty="0" err="1" smtClean="0"/>
              <a:t>Beijersbergen</a:t>
            </a:r>
            <a:r>
              <a:rPr lang="en-US" sz="2000" dirty="0" smtClean="0"/>
              <a:t> RL, Ghazal P, </a:t>
            </a:r>
            <a:r>
              <a:rPr lang="en-US" sz="2000" dirty="0" err="1" smtClean="0"/>
              <a:t>Shamu</a:t>
            </a:r>
            <a:r>
              <a:rPr lang="en-US" sz="2000" dirty="0" smtClean="0"/>
              <a:t> CE. Statistical methods for analysis of high-throughput RNA interference screens. Nat Methods. 2009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7030A0"/>
                </a:solidFill>
              </a:rPr>
              <a:t>Many methods..no standards =&gt; you have to think yourself </a:t>
            </a:r>
            <a:r>
              <a:rPr lang="en-US" sz="2000" dirty="0" smtClean="0">
                <a:solidFill>
                  <a:srgbClr val="7030A0"/>
                </a:solidFill>
                <a:sym typeface="Wingdings" pitchFamily="2" charset="2"/>
              </a:rPr>
              <a:t>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z</a:t>
            </a:r>
            <a:r>
              <a:rPr lang="en-US" sz="2800" b="1" dirty="0" err="1" smtClean="0">
                <a:solidFill>
                  <a:srgbClr val="FF0000"/>
                </a:solidFill>
              </a:rPr>
              <a:t>_score</a:t>
            </a:r>
            <a:r>
              <a:rPr lang="en-US" sz="2800" b="1" dirty="0" smtClean="0">
                <a:solidFill>
                  <a:srgbClr val="FF0000"/>
                </a:solidFill>
              </a:rPr>
              <a:t> and </a:t>
            </a:r>
            <a:r>
              <a:rPr lang="en-US" sz="2800" b="1" dirty="0" err="1" smtClean="0">
                <a:solidFill>
                  <a:srgbClr val="FF0000"/>
                </a:solidFill>
              </a:rPr>
              <a:t>robust_z_score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for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one plate=experiment=batch=replicate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229600" cy="25146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z</a:t>
            </a:r>
            <a:r>
              <a:rPr lang="en-US" dirty="0" err="1"/>
              <a:t>_</a:t>
            </a:r>
            <a:r>
              <a:rPr lang="en-US" dirty="0" err="1" smtClean="0"/>
              <a:t>score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rgbClr val="FF0000"/>
                </a:solidFill>
              </a:rPr>
              <a:t>treated</a:t>
            </a:r>
            <a:r>
              <a:rPr lang="en-US" dirty="0" smtClean="0"/>
              <a:t> - mean(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)) / </a:t>
            </a:r>
            <a:r>
              <a:rPr lang="en-US" dirty="0" err="1" smtClean="0"/>
              <a:t>sd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 = -3.39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 = 1/4 * (3+4+5+5) = 4.25</a:t>
            </a:r>
          </a:p>
          <a:p>
            <a:pPr lvl="1"/>
            <a:r>
              <a:rPr lang="en-US" dirty="0" err="1" smtClean="0"/>
              <a:t>sd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 = </a:t>
            </a:r>
            <a:r>
              <a:rPr lang="en-US" dirty="0" err="1" smtClean="0"/>
              <a:t>sqrt</a:t>
            </a:r>
            <a:r>
              <a:rPr lang="en-US" dirty="0" smtClean="0"/>
              <a:t>(1/4 * ((3- 4.25)^2+(4- 4.25)^2+(5- 4.25)^2+(5- 4.25)^2)) = 0.9574</a:t>
            </a:r>
          </a:p>
          <a:p>
            <a:pPr lvl="1"/>
            <a:r>
              <a:rPr lang="en-US" dirty="0" err="1" smtClean="0"/>
              <a:t>z_score</a:t>
            </a:r>
            <a:r>
              <a:rPr lang="en-US" dirty="0" smtClean="0"/>
              <a:t> = (1 – 4.25) /  0.9574 = -3.3945</a:t>
            </a:r>
          </a:p>
          <a:p>
            <a:endParaRPr lang="en-US" dirty="0" smtClean="0"/>
          </a:p>
          <a:p>
            <a:r>
              <a:rPr lang="en-US" dirty="0" err="1" smtClean="0"/>
              <a:t>robust_z_score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rgbClr val="FF0000"/>
                </a:solidFill>
              </a:rPr>
              <a:t>treated</a:t>
            </a:r>
            <a:r>
              <a:rPr lang="en-US" dirty="0" smtClean="0"/>
              <a:t> - median(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)) / mad(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 = -4.72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 = median(3,4,5,5) = (4+5)/2 = 4.5</a:t>
            </a:r>
          </a:p>
          <a:p>
            <a:pPr lvl="1"/>
            <a:r>
              <a:rPr lang="en-US" dirty="0" smtClean="0"/>
              <a:t>mad(</a:t>
            </a:r>
            <a:r>
              <a:rPr lang="en-US" dirty="0" err="1" smtClean="0">
                <a:solidFill>
                  <a:srgbClr val="00B050"/>
                </a:solidFill>
              </a:rPr>
              <a:t>ctrls</a:t>
            </a:r>
            <a:r>
              <a:rPr lang="en-US" dirty="0" smtClean="0"/>
              <a:t>) = 1.4826 * median(abs(3-4.5),abs(4-4.5),abs(5-4.5),abs(5-4.5)) = </a:t>
            </a:r>
            <a:br>
              <a:rPr lang="en-US" dirty="0" smtClean="0"/>
            </a:br>
            <a:r>
              <a:rPr lang="en-US" dirty="0" smtClean="0"/>
              <a:t>1.4826 * median(1.5,0.5,0.5,0.5) = 1.4826 * median(0.5,0.5,0.5,1.5) = 1.4826 * (0.5+0.5)/2 = 0.741</a:t>
            </a:r>
          </a:p>
          <a:p>
            <a:pPr lvl="1"/>
            <a:r>
              <a:rPr lang="en-US" dirty="0" err="1" smtClean="0"/>
              <a:t>robust_z_score</a:t>
            </a:r>
            <a:r>
              <a:rPr lang="en-US" dirty="0" smtClean="0"/>
              <a:t> = (1 – 4.5) / 0.741 = -4.7212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32"/>
          <p:cNvGrpSpPr/>
          <p:nvPr/>
        </p:nvGrpSpPr>
        <p:grpSpPr>
          <a:xfrm>
            <a:off x="5562600" y="1589649"/>
            <a:ext cx="2895600" cy="1915551"/>
            <a:chOff x="533400" y="1524000"/>
            <a:chExt cx="4953000" cy="3276600"/>
          </a:xfrm>
        </p:grpSpPr>
        <p:sp>
          <p:nvSpPr>
            <p:cNvPr id="4" name="Rectangle 3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1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67001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3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5</a:t>
                </a:r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29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B050"/>
                    </a:solidFill>
                  </a:rPr>
                  <a:t>5</a:t>
                </a:r>
                <a:endParaRPr lang="en-US" sz="2400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81000" y="1524000"/>
            <a:ext cx="487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plate and treatment the </a:t>
            </a:r>
            <a:r>
              <a:rPr lang="en-US" sz="1600" dirty="0" err="1" smtClean="0"/>
              <a:t>z_score</a:t>
            </a:r>
            <a:r>
              <a:rPr lang="en-US" sz="1600" dirty="0" smtClean="0"/>
              <a:t> (or </a:t>
            </a:r>
            <a:r>
              <a:rPr lang="en-US" sz="1600" dirty="0" err="1" smtClean="0"/>
              <a:t>robust_z_score</a:t>
            </a:r>
            <a:r>
              <a:rPr lang="en-US" sz="1600" dirty="0" smtClean="0"/>
              <a:t>) is computed against the controls of the same plate as shown in below examples</a:t>
            </a:r>
          </a:p>
          <a:p>
            <a:endParaRPr lang="en-US" sz="1600" dirty="0" smtClean="0"/>
          </a:p>
          <a:p>
            <a:r>
              <a:rPr lang="en-US" sz="1600" dirty="0" smtClean="0"/>
              <a:t>Comments: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this method is not so good if there are only few control wells, because estimation of SD or MAD is noisy 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38250"/>
            <a:ext cx="30194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264394"/>
            <a:ext cx="2895600" cy="315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Estimation of the standard deviation is noisy if you have few negative control wells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95800"/>
            <a:ext cx="77724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Standard deviations were computed from simulated (mean=0,sd=1) Gaussian distributed numbers</a:t>
            </a:r>
          </a:p>
          <a:p>
            <a:r>
              <a:rPr lang="en-US" sz="2000" dirty="0" err="1" smtClean="0"/>
              <a:t>z_score</a:t>
            </a:r>
            <a:r>
              <a:rPr lang="en-US" sz="2000" dirty="0" smtClean="0"/>
              <a:t> = (</a:t>
            </a:r>
            <a:r>
              <a:rPr lang="en-US" sz="2000" dirty="0" smtClean="0">
                <a:solidFill>
                  <a:srgbClr val="FF0000"/>
                </a:solidFill>
              </a:rPr>
              <a:t>treated</a:t>
            </a:r>
            <a:r>
              <a:rPr lang="en-US" sz="2000" dirty="0" smtClean="0"/>
              <a:t> - mean(</a:t>
            </a:r>
            <a:r>
              <a:rPr lang="en-US" sz="2000" dirty="0" err="1" smtClean="0">
                <a:solidFill>
                  <a:srgbClr val="00B050"/>
                </a:solidFill>
              </a:rPr>
              <a:t>ctrls</a:t>
            </a:r>
            <a:r>
              <a:rPr lang="en-US" sz="2000" dirty="0" smtClean="0"/>
              <a:t>)) / </a:t>
            </a:r>
            <a:r>
              <a:rPr lang="en-US" sz="2000" dirty="0" err="1" smtClean="0"/>
              <a:t>sd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ctrls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Thus, if you have few negative controls, just because of statistical noise, whole plates will be full of hits or non-hits…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8248" y="1447800"/>
            <a:ext cx="20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negative ctrl wells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28" y="1447800"/>
            <a:ext cx="22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negative ctrl wells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45720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If there are multiple replicates we compute the z-score for each treatment for each plate and then the median across all replicates.</a:t>
            </a:r>
          </a:p>
          <a:p>
            <a:r>
              <a:rPr lang="en-US" sz="1800" dirty="0" smtClean="0"/>
              <a:t>Example: </a:t>
            </a:r>
          </a:p>
          <a:p>
            <a:pPr lvl="1"/>
            <a:r>
              <a:rPr lang="en-US" sz="1600" dirty="0" smtClean="0"/>
              <a:t>treatment T1 occurs in 3 plates (same layout, but different replicates)</a:t>
            </a:r>
          </a:p>
          <a:p>
            <a:pPr lvl="1"/>
            <a:r>
              <a:rPr lang="en-US" sz="1600" dirty="0" smtClean="0"/>
              <a:t>We get 3 z-scores (could be the robust or the normal ones, whatever you chose)</a:t>
            </a:r>
          </a:p>
          <a:p>
            <a:pPr lvl="1"/>
            <a:r>
              <a:rPr lang="en-US" sz="1600" dirty="0" smtClean="0"/>
              <a:t>Now we have three numbers, however for the final score of this treatment we only want one number</a:t>
            </a:r>
          </a:p>
          <a:p>
            <a:pPr lvl="1"/>
            <a:r>
              <a:rPr lang="en-US" sz="1600" dirty="0" smtClean="0"/>
              <a:t>The HTM Explorer gives you the median of the three numbers as the final score</a:t>
            </a:r>
          </a:p>
          <a:p>
            <a:r>
              <a:rPr lang="en-US" sz="2000" dirty="0" smtClean="0"/>
              <a:t>Comments:</a:t>
            </a:r>
          </a:p>
          <a:p>
            <a:pPr lvl="1"/>
            <a:r>
              <a:rPr lang="en-US" sz="1600" dirty="0" smtClean="0"/>
              <a:t>The idea of taking the median is that you want to have “a hit” (i.e., abs(</a:t>
            </a:r>
            <a:r>
              <a:rPr lang="en-US" sz="1600" dirty="0" err="1" smtClean="0"/>
              <a:t>z_score</a:t>
            </a:r>
            <a:r>
              <a:rPr lang="en-US" sz="1600" dirty="0" smtClean="0"/>
              <a:t>)&gt;2) for at least half of the plates</a:t>
            </a:r>
          </a:p>
          <a:p>
            <a:pPr lvl="1"/>
            <a:r>
              <a:rPr lang="en-US" sz="1600" dirty="0" smtClean="0"/>
              <a:t>Not a statistical significance test.</a:t>
            </a:r>
          </a:p>
          <a:p>
            <a:pPr lvl="1"/>
            <a:r>
              <a:rPr lang="en-US" sz="1600" dirty="0" smtClean="0"/>
              <a:t>Not a reporter of the biological effect strength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z_scores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 batches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155334" y="1752600"/>
            <a:ext cx="1905000" cy="1260231"/>
            <a:chOff x="533400" y="1524000"/>
            <a:chExt cx="4953000" cy="3276600"/>
          </a:xfrm>
        </p:grpSpPr>
        <p:sp>
          <p:nvSpPr>
            <p:cNvPr id="7" name="Rectangle 6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21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Oval 6"/>
              <p:cNvSpPr/>
              <p:nvPr/>
            </p:nvSpPr>
            <p:spPr>
              <a:xfrm>
                <a:off x="2667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3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4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5</a:t>
                </a:r>
              </a:p>
            </p:txBody>
          </p:sp>
        </p:grpSp>
        <p:grpSp>
          <p:nvGrpSpPr>
            <p:cNvPr id="6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" name="Group 29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5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9" name="Group 25"/>
          <p:cNvGrpSpPr/>
          <p:nvPr/>
        </p:nvGrpSpPr>
        <p:grpSpPr>
          <a:xfrm>
            <a:off x="5155334" y="3124200"/>
            <a:ext cx="1905000" cy="1260231"/>
            <a:chOff x="533400" y="1524000"/>
            <a:chExt cx="4953000" cy="3276600"/>
          </a:xfrm>
        </p:grpSpPr>
        <p:sp>
          <p:nvSpPr>
            <p:cNvPr id="27" name="Rectangle 26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41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3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3" name="Oval 6"/>
              <p:cNvSpPr/>
              <p:nvPr/>
            </p:nvSpPr>
            <p:spPr>
              <a:xfrm>
                <a:off x="2667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2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4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4</a:t>
                </a:r>
                <a:endParaRPr lang="en-US" sz="1600" dirty="0" smtClean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6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8" name="Group 29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9" name="Group 45"/>
          <p:cNvGrpSpPr/>
          <p:nvPr/>
        </p:nvGrpSpPr>
        <p:grpSpPr>
          <a:xfrm>
            <a:off x="5155334" y="4495800"/>
            <a:ext cx="1905000" cy="1260231"/>
            <a:chOff x="533400" y="1524000"/>
            <a:chExt cx="4953000" cy="3276600"/>
          </a:xfrm>
        </p:grpSpPr>
        <p:sp>
          <p:nvSpPr>
            <p:cNvPr id="47" name="Rectangle 46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0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61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Oval 6"/>
              <p:cNvSpPr/>
              <p:nvPr/>
            </p:nvSpPr>
            <p:spPr>
              <a:xfrm>
                <a:off x="2667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6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4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5</a:t>
                </a:r>
              </a:p>
            </p:txBody>
          </p:sp>
        </p:grpSp>
        <p:grpSp>
          <p:nvGrpSpPr>
            <p:cNvPr id="46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48" name="Group 29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669934" y="22098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-4.72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746134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93734" y="49530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-1.686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391400" y="1371600"/>
            <a:ext cx="109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z_scores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886200" y="6172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score =  median(0,-1.686,-4.72) = -1.686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41910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EMBO HTM course: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Mitosis screen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495800"/>
            <a:ext cx="3505200" cy="121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96-well plate</a:t>
            </a:r>
          </a:p>
          <a:p>
            <a:r>
              <a:rPr lang="en-US" dirty="0" smtClean="0"/>
              <a:t>Coated with </a:t>
            </a:r>
            <a:r>
              <a:rPr lang="en-US" dirty="0" err="1" smtClean="0"/>
              <a:t>siRNAs</a:t>
            </a:r>
            <a:r>
              <a:rPr lang="en-US" dirty="0" smtClean="0"/>
              <a:t> against genes involved in mitosis</a:t>
            </a:r>
          </a:p>
        </p:txBody>
      </p:sp>
      <p:pic>
        <p:nvPicPr>
          <p:cNvPr id="70658" name="Picture 2" descr="scaf96instr-0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5" y="2620831"/>
            <a:ext cx="3286125" cy="1646369"/>
          </a:xfrm>
          <a:prstGeom prst="rect">
            <a:avLst/>
          </a:prstGeom>
          <a:noFill/>
        </p:spPr>
      </p:pic>
      <p:pic>
        <p:nvPicPr>
          <p:cNvPr id="5" name="P00001--s7903--KIF11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4724400" y="3810000"/>
            <a:ext cx="2743200" cy="2626822"/>
          </a:xfrm>
          <a:prstGeom prst="rect">
            <a:avLst/>
          </a:prstGeom>
        </p:spPr>
      </p:pic>
      <p:pic>
        <p:nvPicPr>
          <p:cNvPr id="6" name="P00001--s229174--Scramble.avi">
            <a:hlinkClick r:id="" action="ppaction://media"/>
          </p:cNvPr>
          <p:cNvPicPr>
            <a:picLocks noRot="1"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4724400" y="1066800"/>
            <a:ext cx="2743200" cy="2626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3352800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</a:t>
            </a:r>
            <a:r>
              <a:rPr lang="en-US" dirty="0" err="1" smtClean="0"/>
              <a:t>siRNA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610766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Kif11 </a:t>
            </a:r>
            <a:r>
              <a:rPr lang="en-US" dirty="0" err="1" smtClean="0"/>
              <a:t>siRNA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304800"/>
            <a:ext cx="4089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Wide-field time-lapse for 48h (</a:t>
            </a:r>
            <a:r>
              <a:rPr lang="en-US" dirty="0" err="1" smtClean="0"/>
              <a:t>dt</a:t>
            </a:r>
            <a:r>
              <a:rPr lang="en-US" dirty="0" smtClean="0"/>
              <a:t>=30min) </a:t>
            </a:r>
          </a:p>
          <a:p>
            <a:r>
              <a:rPr lang="en-US" dirty="0" smtClean="0"/>
              <a:t>of mCherry-Histone2B</a:t>
            </a:r>
            <a:endParaRPr lang="en-US" dirty="0"/>
          </a:p>
        </p:txBody>
      </p:sp>
      <p:cxnSp>
        <p:nvCxnSpPr>
          <p:cNvPr id="11" name="Straight Connector 10"/>
          <p:cNvCxnSpPr>
            <a:endCxn id="6" idx="1"/>
          </p:cNvCxnSpPr>
          <p:nvPr/>
        </p:nvCxnSpPr>
        <p:spPr>
          <a:xfrm flipV="1">
            <a:off x="2590800" y="2380211"/>
            <a:ext cx="2133600" cy="667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2819400" y="3581400"/>
            <a:ext cx="1905000" cy="15420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Position (well)-based t-test for multiple batches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630942" y="944562"/>
            <a:ext cx="1905000" cy="1260231"/>
            <a:chOff x="533400" y="1524000"/>
            <a:chExt cx="4953000" cy="3276600"/>
          </a:xfrm>
        </p:grpSpPr>
        <p:sp>
          <p:nvSpPr>
            <p:cNvPr id="5" name="Rectangle 4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19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Oval 6"/>
              <p:cNvSpPr/>
              <p:nvPr/>
            </p:nvSpPr>
            <p:spPr>
              <a:xfrm>
                <a:off x="2667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3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5</a:t>
                </a:r>
              </a:p>
            </p:txBody>
          </p:sp>
        </p:grpSp>
        <p:grpSp>
          <p:nvGrpSpPr>
            <p:cNvPr id="6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8" name="Group 23"/>
          <p:cNvGrpSpPr/>
          <p:nvPr/>
        </p:nvGrpSpPr>
        <p:grpSpPr>
          <a:xfrm>
            <a:off x="4688342" y="944562"/>
            <a:ext cx="1905000" cy="1260231"/>
            <a:chOff x="533400" y="1524000"/>
            <a:chExt cx="4953000" cy="3276600"/>
          </a:xfrm>
        </p:grpSpPr>
        <p:sp>
          <p:nvSpPr>
            <p:cNvPr id="25" name="Rectangle 24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39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3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Oval 6"/>
              <p:cNvSpPr/>
              <p:nvPr/>
            </p:nvSpPr>
            <p:spPr>
              <a:xfrm>
                <a:off x="2667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2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2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3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4</a:t>
                </a:r>
                <a:endParaRPr lang="en-US" sz="1600" dirty="0" smtClean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6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8" name="Group 43"/>
          <p:cNvGrpSpPr/>
          <p:nvPr/>
        </p:nvGrpSpPr>
        <p:grpSpPr>
          <a:xfrm>
            <a:off x="6745742" y="944562"/>
            <a:ext cx="1905000" cy="1260231"/>
            <a:chOff x="533400" y="1524000"/>
            <a:chExt cx="4953000" cy="3276600"/>
          </a:xfrm>
        </p:grpSpPr>
        <p:sp>
          <p:nvSpPr>
            <p:cNvPr id="45" name="Rectangle 44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4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59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Oval 6"/>
              <p:cNvSpPr/>
              <p:nvPr/>
            </p:nvSpPr>
            <p:spPr>
              <a:xfrm>
                <a:off x="2667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6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2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5</a:t>
                </a:r>
              </a:p>
            </p:txBody>
          </p:sp>
        </p:grpSp>
        <p:grpSp>
          <p:nvGrpSpPr>
            <p:cNvPr id="46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47" name="Group 29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355342" y="297180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4.25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26542" y="2971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68480" y="297180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4.25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0" y="2971800"/>
            <a:ext cx="178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Mean of controls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58845" y="2203231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{3,4,5,5}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4758" y="2173069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{2,4,3,3}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9845" y="2173069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{6,5,2,4}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2316162"/>
            <a:ext cx="10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0" y="3544669"/>
            <a:ext cx="2743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Batch-correct values </a:t>
            </a:r>
          </a:p>
          <a:p>
            <a:r>
              <a:rPr lang="en-US" dirty="0" smtClean="0"/>
              <a:t>(subtract mean of controls)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781355" y="3530024"/>
            <a:ext cx="20954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3.25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{-1.25,-0.25,0.75,0.75}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57800" y="3497262"/>
            <a:ext cx="94609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{-1,0,0,1}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38743" y="3497262"/>
            <a:ext cx="20480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2.25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{-2.25,1.75,0.75,-0.25}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6200" y="4459069"/>
            <a:ext cx="1778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Pooling of batch-</a:t>
            </a:r>
          </a:p>
          <a:p>
            <a:r>
              <a:rPr lang="en-US" dirty="0" smtClean="0"/>
              <a:t>corrected values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352800" y="4495800"/>
            <a:ext cx="456356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{-3.25, 0, -2.25}</a:t>
            </a:r>
          </a:p>
          <a:p>
            <a:pPr algn="ctr"/>
            <a:r>
              <a:rPr lang="en-US" sz="1600" dirty="0" smtClean="0">
                <a:solidFill>
                  <a:schemeClr val="accent3"/>
                </a:solidFill>
              </a:rPr>
              <a:t>{ -1.25,-0.25,0.75,0.75,-1,0,0,1,-2.25,1.75,0.75,-0.25}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670" y="5373469"/>
            <a:ext cx="3271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Perform t-test* of the</a:t>
            </a:r>
          </a:p>
          <a:p>
            <a:r>
              <a:rPr lang="en-US" dirty="0"/>
              <a:t>p</a:t>
            </a:r>
            <a:r>
              <a:rPr lang="en-US" dirty="0" smtClean="0"/>
              <a:t>ooled values against each other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429000" y="5373469"/>
            <a:ext cx="5793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/>
              <a:t>e</a:t>
            </a:r>
            <a:r>
              <a:rPr lang="fi-FI" dirty="0" err="1" smtClean="0"/>
              <a:t>stimate</a:t>
            </a:r>
            <a:r>
              <a:rPr lang="fi-FI" dirty="0" smtClean="0"/>
              <a:t> </a:t>
            </a:r>
            <a:r>
              <a:rPr lang="fi-FI" dirty="0"/>
              <a:t>= -</a:t>
            </a:r>
            <a:r>
              <a:rPr lang="fi-FI" dirty="0" smtClean="0"/>
              <a:t>1.833333 </a:t>
            </a:r>
            <a:r>
              <a:rPr lang="fi-FI" sz="1200" dirty="0" smtClean="0"/>
              <a:t>(</a:t>
            </a:r>
            <a:r>
              <a:rPr lang="fi-FI" sz="1200" dirty="0" err="1" smtClean="0"/>
              <a:t>difference</a:t>
            </a:r>
            <a:r>
              <a:rPr lang="fi-FI" sz="1200" dirty="0" smtClean="0"/>
              <a:t> of </a:t>
            </a:r>
            <a:r>
              <a:rPr lang="fi-FI" sz="1200" dirty="0" err="1" smtClean="0"/>
              <a:t>treatment</a:t>
            </a:r>
            <a:r>
              <a:rPr lang="fi-FI" sz="1200" dirty="0" smtClean="0"/>
              <a:t> and </a:t>
            </a:r>
            <a:r>
              <a:rPr lang="fi-FI" sz="1200" dirty="0" err="1" smtClean="0"/>
              <a:t>controls</a:t>
            </a:r>
            <a:r>
              <a:rPr lang="fi-FI" sz="1200" dirty="0" smtClean="0"/>
              <a:t>)</a:t>
            </a:r>
            <a:endParaRPr lang="fi-FI" sz="1200" dirty="0"/>
          </a:p>
          <a:p>
            <a:r>
              <a:rPr lang="fi-FI" dirty="0" err="1" smtClean="0"/>
              <a:t>p</a:t>
            </a:r>
            <a:r>
              <a:rPr lang="fi-FI" dirty="0" err="1"/>
              <a:t>-value</a:t>
            </a:r>
            <a:r>
              <a:rPr lang="fi-FI" dirty="0"/>
              <a:t> = 0.03870884 </a:t>
            </a:r>
            <a:r>
              <a:rPr lang="fi-FI" sz="1000" dirty="0" smtClean="0"/>
              <a:t>(</a:t>
            </a:r>
            <a:r>
              <a:rPr lang="fi-FI" sz="1000" dirty="0" err="1" smtClean="0"/>
              <a:t>statistical</a:t>
            </a:r>
            <a:r>
              <a:rPr lang="fi-FI" sz="1000" dirty="0" smtClean="0"/>
              <a:t> </a:t>
            </a:r>
            <a:r>
              <a:rPr lang="fi-FI" sz="1000" dirty="0" err="1" smtClean="0"/>
              <a:t>significance</a:t>
            </a:r>
            <a:r>
              <a:rPr lang="fi-FI" sz="1000" dirty="0" smtClean="0"/>
              <a:t> of </a:t>
            </a:r>
            <a:r>
              <a:rPr lang="fi-FI" sz="1000" dirty="0" err="1" smtClean="0"/>
              <a:t>treatment</a:t>
            </a:r>
            <a:r>
              <a:rPr lang="fi-FI" sz="1000" dirty="0" smtClean="0"/>
              <a:t> </a:t>
            </a:r>
            <a:r>
              <a:rPr lang="fi-FI" sz="1000" dirty="0" err="1" smtClean="0"/>
              <a:t>being</a:t>
            </a:r>
            <a:r>
              <a:rPr lang="fi-FI" sz="1000" dirty="0" smtClean="0"/>
              <a:t> </a:t>
            </a:r>
            <a:r>
              <a:rPr lang="fi-FI" sz="1000" dirty="0" err="1" smtClean="0"/>
              <a:t>different</a:t>
            </a:r>
            <a:r>
              <a:rPr lang="fi-FI" sz="1000" dirty="0" smtClean="0"/>
              <a:t> </a:t>
            </a:r>
            <a:r>
              <a:rPr lang="fi-FI" sz="1000" dirty="0" err="1" smtClean="0"/>
              <a:t>from</a:t>
            </a:r>
            <a:r>
              <a:rPr lang="fi-FI" sz="1000" dirty="0" smtClean="0"/>
              <a:t> </a:t>
            </a:r>
            <a:r>
              <a:rPr lang="fi-FI" sz="1000" dirty="0" err="1" smtClean="0"/>
              <a:t>controls</a:t>
            </a:r>
            <a:r>
              <a:rPr lang="fi-FI" sz="1000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1477" y="6248400"/>
            <a:ext cx="912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taking into account that the number of independent measurements (degrees of freedom) is diminished by the batch </a:t>
            </a:r>
            <a:r>
              <a:rPr lang="en-US" sz="1400" dirty="0" err="1" smtClean="0"/>
              <a:t>corection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1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Example: Spread of negative controls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Well-scores of negative controls of each plate after log2 transformation and subtraction of the mean</a:t>
            </a:r>
            <a:endParaRPr lang="en-US" sz="20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1143000"/>
            <a:ext cx="6638925" cy="421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Example from a real screen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65837"/>
            <a:ext cx="8229600" cy="5635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Log2 transformed; negative control=Neg1</a:t>
            </a: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97303"/>
              </p:ext>
            </p:extLst>
          </p:nvPr>
        </p:nvGraphicFramePr>
        <p:xfrm>
          <a:off x="609600" y="609600"/>
          <a:ext cx="7010403" cy="1896723"/>
        </p:xfrm>
        <a:graphic>
          <a:graphicData uri="http://schemas.openxmlformats.org/drawingml/2006/table">
            <a:tbl>
              <a:tblPr/>
              <a:tblGrid>
                <a:gridCol w="1115534"/>
                <a:gridCol w="1556799"/>
                <a:gridCol w="1513339"/>
                <a:gridCol w="439687"/>
                <a:gridCol w="1004632"/>
                <a:gridCol w="1380412"/>
              </a:tblGrid>
              <a:tr h="46634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treatment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latin typeface="Calibri"/>
                        </a:rPr>
                        <a:t>t_test</a:t>
                      </a:r>
                      <a:r>
                        <a:rPr lang="en-US" sz="1200" b="1" i="0" u="none" strike="noStrike" dirty="0" err="1" smtClean="0">
                          <a:solidFill>
                            <a:srgbClr val="FF0000"/>
                          </a:solidFill>
                          <a:latin typeface="Calibri"/>
                        </a:rPr>
                        <a:t>__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latin typeface="Calibri"/>
                        </a:rPr>
                        <a:t>estimate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t_test__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p_value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median__z_score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median__robust_z_score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-1.067767813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-9.129851052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-21.13130173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-0.765394206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1.89E-11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-4.686658325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-7.017623219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-0.697730881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1.38E-13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-5.296987544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-5.629259732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-0.689135232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1.02E-14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-5.347059172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-6.769186714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4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-0.683035004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4.21E-12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-5.478532326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-6.033850527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-0.63531221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-5.685483997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-8.162547161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-0.615899329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1.46E-12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-5.035121461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-7.385407125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-0.614621534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4.09E-13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-5.997652672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-12.93957412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-0.597659238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4.74E-13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-4.256528391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-6.118617689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97051"/>
              </p:ext>
            </p:extLst>
          </p:nvPr>
        </p:nvGraphicFramePr>
        <p:xfrm>
          <a:off x="457200" y="2362200"/>
          <a:ext cx="7162801" cy="1896723"/>
        </p:xfrm>
        <a:graphic>
          <a:graphicData uri="http://schemas.openxmlformats.org/drawingml/2006/table">
            <a:tbl>
              <a:tblPr/>
              <a:tblGrid>
                <a:gridCol w="1267933"/>
                <a:gridCol w="1556798"/>
                <a:gridCol w="1513340"/>
                <a:gridCol w="439686"/>
                <a:gridCol w="1004632"/>
                <a:gridCol w="1380412"/>
              </a:tblGrid>
              <a:tr h="4663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treatment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err="1" smtClean="0">
                          <a:solidFill>
                            <a:srgbClr val="FF0000"/>
                          </a:solidFill>
                          <a:latin typeface="Calibri"/>
                        </a:rPr>
                        <a:t>t_test__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latin typeface="Calibri"/>
                        </a:rPr>
                        <a:t>estimate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t_test__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p_value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median__z_score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median__robust_z_score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Neg1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2.22E-16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-0.030533073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0.432855128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0.012965435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1.219720675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1.270834193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0.41240394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3.437446649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4.84215126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0.296609968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1.25E-05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2.111099198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2.208698089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0.205647476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0.000492359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1.27976947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1.464338023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GeneL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0.203888283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0.000620351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1.3497868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1.455293043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GeneM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0.203621335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0.000119977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1.603507052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1.52439847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GeneN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0.195074801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0.000182192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1.292321787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1.731353029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GeneO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0.192554386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0.000200012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1.426067453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1.552754476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53276"/>
              </p:ext>
            </p:extLst>
          </p:nvPr>
        </p:nvGraphicFramePr>
        <p:xfrm>
          <a:off x="457201" y="4191000"/>
          <a:ext cx="8381999" cy="1675825"/>
        </p:xfrm>
        <a:graphic>
          <a:graphicData uri="http://schemas.openxmlformats.org/drawingml/2006/table">
            <a:tbl>
              <a:tblPr/>
              <a:tblGrid>
                <a:gridCol w="1306150"/>
                <a:gridCol w="1603719"/>
                <a:gridCol w="1558951"/>
                <a:gridCol w="452939"/>
                <a:gridCol w="1034912"/>
                <a:gridCol w="1422016"/>
                <a:gridCol w="1003312"/>
              </a:tblGrid>
              <a:tr h="410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treatment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t_test__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err="1" smtClean="0">
                          <a:solidFill>
                            <a:srgbClr val="FF0000"/>
                          </a:solidFill>
                          <a:latin typeface="Calibri"/>
                        </a:rPr>
                        <a:t>t_test__</a:t>
                      </a:r>
                      <a:r>
                        <a:rPr lang="en-US" sz="1200" b="1" i="0" u="none" strike="noStrike" dirty="0" err="1">
                          <a:solidFill>
                            <a:srgbClr val="FF0000"/>
                          </a:solidFill>
                          <a:latin typeface="Calibri"/>
                        </a:rPr>
                        <a:t>p_value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median__z_score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median__robust_z_score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numPositionsOK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0.41240394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3.437446649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4.84215126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Neg2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-0.218463732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-1.803345254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-2.462254826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GeneQ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-0.290877449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-2.504842724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-3.406115025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GeneR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-0.297481536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-2.377553683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-3.059744663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-1.067767813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-9.129851052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-21.13130173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-0.689135232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1.02E-14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-5.347059172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-6.769186714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-0.697730881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1.38E-13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-5.296987544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-5.629259732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1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GeneF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-0.614621534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4.09E-13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-5.997652672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-12.93957412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51" marR="5751" marT="5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438400" y="11430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29718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19600" y="464820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Statistical Analysis (Optional):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Use </a:t>
            </a:r>
            <a:r>
              <a:rPr lang="en-US" sz="3600" b="1" dirty="0" smtClean="0">
                <a:solidFill>
                  <a:schemeClr val="bg1"/>
                </a:solidFill>
              </a:rPr>
              <a:t>all treatments </a:t>
            </a:r>
            <a:r>
              <a:rPr lang="en-US" sz="3600" dirty="0" smtClean="0">
                <a:solidFill>
                  <a:schemeClr val="bg1"/>
                </a:solidFill>
              </a:rPr>
              <a:t>as my negative control?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1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 far, we assumed that we have specific wells with negative controls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However, one needs quite many of these negative control wells on each plate in order to obtain trustworthy data 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Thus, sometimes people don’t have dedicated negative controls but use all treatments as negative controls!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2057400"/>
            <a:ext cx="3657600" cy="2895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Pro:</a:t>
            </a:r>
          </a:p>
          <a:p>
            <a:pPr lvl="1"/>
            <a:r>
              <a:rPr lang="en-US" sz="1800" dirty="0" smtClean="0"/>
              <a:t>Good statistics</a:t>
            </a:r>
          </a:p>
          <a:p>
            <a:pPr lvl="1"/>
            <a:r>
              <a:rPr lang="en-US" sz="1800" dirty="0" smtClean="0"/>
              <a:t>You don’t need negative control wells</a:t>
            </a:r>
          </a:p>
          <a:p>
            <a:r>
              <a:rPr lang="en-US" sz="2000" dirty="0" smtClean="0"/>
              <a:t>Con:</a:t>
            </a:r>
          </a:p>
          <a:p>
            <a:pPr lvl="1"/>
            <a:r>
              <a:rPr lang="en-US" sz="1800" dirty="0" smtClean="0"/>
              <a:t>Assumes that most of the wells show no effect (thus, you should not use it for preselected treatments) </a:t>
            </a:r>
          </a:p>
          <a:p>
            <a:pPr lvl="1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Using all treatments as “negative controls”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1219200" y="1905000"/>
            <a:ext cx="2895600" cy="1915551"/>
            <a:chOff x="533400" y="1524000"/>
            <a:chExt cx="4953000" cy="3276600"/>
          </a:xfrm>
        </p:grpSpPr>
        <p:sp>
          <p:nvSpPr>
            <p:cNvPr id="8" name="Rectangle 7"/>
            <p:cNvSpPr/>
            <p:nvPr/>
          </p:nvSpPr>
          <p:spPr>
            <a:xfrm>
              <a:off x="533400" y="1524000"/>
              <a:ext cx="4953000" cy="327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762000" y="1752600"/>
              <a:ext cx="4495800" cy="685800"/>
              <a:chOff x="762000" y="1752600"/>
              <a:chExt cx="4495800" cy="685800"/>
            </a:xfrm>
          </p:grpSpPr>
          <p:sp>
            <p:nvSpPr>
              <p:cNvPr id="22" name="Oval 4"/>
              <p:cNvSpPr/>
              <p:nvPr/>
            </p:nvSpPr>
            <p:spPr>
              <a:xfrm>
                <a:off x="76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5"/>
              <p:cNvSpPr/>
              <p:nvPr/>
            </p:nvSpPr>
            <p:spPr>
              <a:xfrm>
                <a:off x="1714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6"/>
              <p:cNvSpPr/>
              <p:nvPr/>
            </p:nvSpPr>
            <p:spPr>
              <a:xfrm>
                <a:off x="2667001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7"/>
              <p:cNvSpPr/>
              <p:nvPr/>
            </p:nvSpPr>
            <p:spPr>
              <a:xfrm>
                <a:off x="36195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8"/>
              <p:cNvSpPr/>
              <p:nvPr/>
            </p:nvSpPr>
            <p:spPr>
              <a:xfrm>
                <a:off x="4572000" y="17526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" name="Group 30"/>
            <p:cNvGrpSpPr/>
            <p:nvPr/>
          </p:nvGrpSpPr>
          <p:grpSpPr>
            <a:xfrm>
              <a:off x="762000" y="2743200"/>
              <a:ext cx="4495800" cy="685800"/>
              <a:chOff x="762000" y="2743200"/>
              <a:chExt cx="4495800" cy="6858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6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14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667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6195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72000" y="27432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29"/>
            <p:cNvGrpSpPr/>
            <p:nvPr/>
          </p:nvGrpSpPr>
          <p:grpSpPr>
            <a:xfrm>
              <a:off x="762000" y="3810000"/>
              <a:ext cx="4495800" cy="685800"/>
              <a:chOff x="762000" y="3810000"/>
              <a:chExt cx="4495800" cy="685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14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667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6195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572000" y="3810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381000" y="4114800"/>
            <a:ext cx="5562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robust_z_score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rgbClr val="FF0000"/>
                </a:solidFill>
              </a:rPr>
              <a:t>treated</a:t>
            </a:r>
            <a:r>
              <a:rPr lang="en-US" dirty="0" smtClean="0"/>
              <a:t> - median(</a:t>
            </a:r>
            <a:r>
              <a:rPr lang="en-US" dirty="0" smtClean="0">
                <a:solidFill>
                  <a:srgbClr val="00B050"/>
                </a:solidFill>
              </a:rPr>
              <a:t>all</a:t>
            </a:r>
            <a:r>
              <a:rPr lang="en-US" dirty="0" smtClean="0"/>
              <a:t>)) / mad(</a:t>
            </a:r>
            <a:r>
              <a:rPr lang="en-US" dirty="0" smtClean="0">
                <a:solidFill>
                  <a:srgbClr val="00B050"/>
                </a:solidFill>
              </a:rPr>
              <a:t>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median(</a:t>
            </a:r>
            <a:r>
              <a:rPr lang="en-US" dirty="0" smtClean="0">
                <a:solidFill>
                  <a:srgbClr val="00B050"/>
                </a:solidFill>
              </a:rPr>
              <a:t>all</a:t>
            </a:r>
            <a:r>
              <a:rPr lang="en-US" dirty="0" smtClean="0"/>
              <a:t>) = 3</a:t>
            </a:r>
          </a:p>
          <a:p>
            <a:r>
              <a:rPr lang="en-US" dirty="0" smtClean="0"/>
              <a:t>mad(</a:t>
            </a:r>
            <a:r>
              <a:rPr lang="en-US" dirty="0" smtClean="0">
                <a:solidFill>
                  <a:srgbClr val="00B050"/>
                </a:solidFill>
              </a:rPr>
              <a:t>all</a:t>
            </a:r>
            <a:r>
              <a:rPr lang="en-US" dirty="0" smtClean="0"/>
              <a:t>) = 1.4826</a:t>
            </a:r>
          </a:p>
          <a:p>
            <a:r>
              <a:rPr lang="en-US" dirty="0" err="1" smtClean="0"/>
              <a:t>robust_z_score</a:t>
            </a:r>
            <a:r>
              <a:rPr lang="en-US" dirty="0" smtClean="0"/>
              <a:t>(9) = (9 – 3) / 1.4826 = 4.04</a:t>
            </a:r>
          </a:p>
          <a:p>
            <a:r>
              <a:rPr lang="en-US" dirty="0" err="1" smtClean="0"/>
              <a:t>robust_z_score</a:t>
            </a:r>
            <a:r>
              <a:rPr lang="en-US" dirty="0" smtClean="0"/>
              <a:t>(2) = (2 – 3) / 1.4826 = -0.67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Statistical Analysis: Hands on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Statistics for </a:t>
            </a:r>
            <a:r>
              <a:rPr lang="en-US" sz="3600" b="1" dirty="0" err="1" smtClean="0">
                <a:solidFill>
                  <a:srgbClr val="FF0000"/>
                </a:solidFill>
              </a:rPr>
              <a:t>Count_Nuclei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[Analysis..Statistical Analysis]</a:t>
            </a:r>
          </a:p>
          <a:p>
            <a:pPr lvl="1"/>
            <a:r>
              <a:rPr lang="en-US" dirty="0" smtClean="0"/>
              <a:t>Measurement: </a:t>
            </a:r>
            <a:r>
              <a:rPr lang="en-US" dirty="0" err="1" smtClean="0"/>
              <a:t>Count_Nuclei</a:t>
            </a:r>
            <a:endParaRPr lang="en-US" dirty="0" smtClean="0"/>
          </a:p>
          <a:p>
            <a:pPr lvl="1"/>
            <a:r>
              <a:rPr lang="en-US" dirty="0" smtClean="0"/>
              <a:t>Method to average images: Does not matter here</a:t>
            </a:r>
          </a:p>
          <a:p>
            <a:pPr lvl="1"/>
            <a:r>
              <a:rPr lang="en-US" dirty="0" smtClean="0"/>
              <a:t>Number of objects per image: </a:t>
            </a:r>
            <a:r>
              <a:rPr lang="en-US" dirty="0" err="1" smtClean="0"/>
              <a:t>Count_Nuclei</a:t>
            </a:r>
            <a:endParaRPr lang="en-US" dirty="0" smtClean="0"/>
          </a:p>
          <a:p>
            <a:pPr lvl="1"/>
            <a:r>
              <a:rPr lang="en-US" dirty="0" smtClean="0"/>
              <a:t>Well QC: min. num. objects: 0</a:t>
            </a:r>
          </a:p>
          <a:p>
            <a:pPr lvl="1"/>
            <a:r>
              <a:rPr lang="en-US" dirty="0" smtClean="0"/>
              <a:t>Negative Control: Scramble</a:t>
            </a:r>
          </a:p>
          <a:p>
            <a:pPr lvl="1"/>
            <a:r>
              <a:rPr lang="en-US" dirty="0" smtClean="0"/>
              <a:t>Data transformation: log2</a:t>
            </a:r>
          </a:p>
          <a:p>
            <a:r>
              <a:rPr lang="en-US" dirty="0" smtClean="0"/>
              <a:t>[Options]</a:t>
            </a:r>
          </a:p>
          <a:p>
            <a:pPr lvl="1"/>
            <a:r>
              <a:rPr lang="en-US" dirty="0" smtClean="0"/>
              <a:t>Positive Controls: PLK1</a:t>
            </a:r>
          </a:p>
          <a:p>
            <a:r>
              <a:rPr lang="en-US" dirty="0" smtClean="0"/>
              <a:t>[Analyze]</a:t>
            </a:r>
          </a:p>
          <a:p>
            <a:pPr lvl="1"/>
            <a:r>
              <a:rPr lang="en-US" dirty="0" smtClean="0"/>
              <a:t>Save the results table on your desktop</a:t>
            </a:r>
          </a:p>
          <a:p>
            <a:pPr lvl="1"/>
            <a:r>
              <a:rPr lang="en-US" dirty="0" smtClean="0"/>
              <a:t>Open in Excel: …\embo2014\embo2014\P9_HTManalysis\data\</a:t>
            </a:r>
            <a:r>
              <a:rPr lang="en-US" dirty="0" err="1" smtClean="0"/>
              <a:t>TreatmentSummary</a:t>
            </a:r>
            <a:r>
              <a:rPr lang="en-US" dirty="0" smtClean="0"/>
              <a:t>--log2--</a:t>
            </a:r>
            <a:r>
              <a:rPr lang="en-US" dirty="0" err="1" smtClean="0"/>
              <a:t>Count_Nuclei.xlsx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Also check output in the R console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Checking plate quality by 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comparing positive and negative controls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>
            <a:no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"Checking how well positive and negative controls are separated in each batch..."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"Measurement: minusMeanCtrl__log2__wellscore__Count_Nuclei__weighted_mean_of_images"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"Positive control: PLK1_s449"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"Negative control: Scramble_s229174"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"EMBO_2012_Group1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N_neg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8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N_pos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3  z-score of positive controls: -2.91 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"EMBO_2012_Group2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N_neg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8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N_pos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3  z-score of positive controls: -4.343 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"EMBO_2012_Group3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N_neg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8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N_pos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3  z-score of positive controls: -3.186 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[1] "EMBO_2012_Group4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N_neg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8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N_pos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3  z-score of positive controls: -0.235 XX"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replicate 4 is not convincing you may rerun the analysis without replicate 4:</a:t>
            </a:r>
          </a:p>
          <a:p>
            <a:r>
              <a:rPr lang="en-US" dirty="0" smtClean="0"/>
              <a:t>[Analyze..Statistical Analysis]</a:t>
            </a:r>
          </a:p>
          <a:p>
            <a:r>
              <a:rPr lang="en-US" dirty="0" smtClean="0"/>
              <a:t>[Options]</a:t>
            </a:r>
          </a:p>
          <a:p>
            <a:r>
              <a:rPr lang="en-US" dirty="0" smtClean="0"/>
              <a:t>Experiments to be excluded: “EMBO_2012_Group4”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“Hit list” for </a:t>
            </a:r>
            <a:r>
              <a:rPr lang="en-US" sz="3600" b="1" dirty="0" err="1" smtClean="0">
                <a:solidFill>
                  <a:srgbClr val="FF0000"/>
                </a:solidFill>
              </a:rPr>
              <a:t>Count_Nuclei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7848600" cy="4114800"/>
        </p:xfrm>
        <a:graphic>
          <a:graphicData uri="http://schemas.openxmlformats.org/drawingml/2006/table">
            <a:tbl>
              <a:tblPr/>
              <a:tblGrid>
                <a:gridCol w="1555350"/>
                <a:gridCol w="2721862"/>
                <a:gridCol w="2894784"/>
                <a:gridCol w="676604"/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t_test__positions__estimate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t_test__positions__p_value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PLK1_s449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-1.131230639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5.53E-06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KIF11_s7903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-0.89376534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0.000172683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CKAP5_s18928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-0.851921263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0.000298267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AURKB_s17612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-0.810013047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0.000577339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CDC20_s2748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-0.489027968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0.158431571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ECT2_s4445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-0.384445602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0.115076899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INCENP_s7424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-0.316125276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0.137008862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XWNeg9_s444246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-0.310462854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0.156312175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COPB1_s3371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-0.17258749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0.44157743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CIT_s21911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-0.147081312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0.460822383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CDC20_sCDC20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-0.105638489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0.66812824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empty_empty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-0.086914295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0.392933108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XWNeg9_XWNeg9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0.030877695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0.855318244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Scramble_s229174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“HTM Explorer”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Statistics in R linked with image viewing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ImageJ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5-26 at 2.43.5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2438400" cy="13423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286000"/>
            <a:ext cx="5486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-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for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free</a:t>
            </a:r>
            <a:r>
              <a:rPr lang="de-DE" sz="1600" dirty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;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runs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on Mac, Linux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and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PC </a:t>
            </a:r>
          </a:p>
          <a:p>
            <a:pPr lvl="0"/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- widely used (also at EMBL =&gt; help available)</a:t>
            </a:r>
          </a:p>
          <a:p>
            <a:pPr lvl="0"/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- many functions for statistical analysis </a:t>
            </a:r>
          </a:p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good plotting tools</a:t>
            </a:r>
          </a:p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it is a programming language =&gt; unlimited flexibility</a:t>
            </a:r>
          </a:p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one can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develop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graphical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user interfaces (GUIs) for ease of use</a:t>
            </a:r>
          </a:p>
        </p:txBody>
      </p:sp>
      <p:pic>
        <p:nvPicPr>
          <p:cNvPr id="7" name="Picture 6" descr="Screen Shot 2014-05-26 at 2.42.1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19200"/>
            <a:ext cx="1775584" cy="1631185"/>
          </a:xfrm>
          <a:prstGeom prst="rect">
            <a:avLst/>
          </a:prstGeom>
        </p:spPr>
      </p:pic>
      <p:pic>
        <p:nvPicPr>
          <p:cNvPr id="1026" name="Picture 2" descr="R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447800"/>
            <a:ext cx="952500" cy="723900"/>
          </a:xfrm>
          <a:prstGeom prst="rect">
            <a:avLst/>
          </a:prstGeom>
          <a:noFill/>
        </p:spPr>
      </p:pic>
      <p:pic>
        <p:nvPicPr>
          <p:cNvPr id="1028" name="Picture 4" descr="[ImageJ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95800"/>
            <a:ext cx="2219325" cy="447675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1000" y="5029200"/>
            <a:ext cx="548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for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free</a:t>
            </a:r>
            <a:r>
              <a:rPr lang="de-DE" sz="1600" dirty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;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runs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on Mac, Linux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and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PC </a:t>
            </a:r>
          </a:p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the</a:t>
            </a: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standard software for image viewing in biology</a:t>
            </a:r>
          </a:p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useable via GUI (=&gt; easy to use)</a:t>
            </a:r>
          </a:p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varios tools for image inspection</a:t>
            </a:r>
          </a:p>
          <a:p>
            <a:pPr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supports basically all image formats</a:t>
            </a:r>
          </a:p>
          <a:p>
            <a:pPr lvl="0">
              <a:buFontTx/>
              <a:buChar char="-"/>
            </a:pPr>
            <a:r>
              <a:rPr lang="de-DE" sz="1600" dirty="0" smtClean="0">
                <a:solidFill>
                  <a:prstClr val="black"/>
                </a:solidFill>
                <a:latin typeface="Minion Pro" pitchFamily="18" charset="0"/>
                <a:cs typeface="Arial" panose="020B0604020202020204" pitchFamily="34" charset="0"/>
              </a:rPr>
              <a:t> it also is a programming language =&gt; unlimited flexibility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6324600" y="2951024"/>
            <a:ext cx="2819400" cy="1723625"/>
            <a:chOff x="395536" y="1287210"/>
            <a:chExt cx="8311094" cy="4833923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t="8973"/>
            <a:stretch/>
          </p:blipFill>
          <p:spPr bwMode="auto">
            <a:xfrm>
              <a:off x="410999" y="1287210"/>
              <a:ext cx="8286750" cy="4803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6"/>
            <p:cNvPicPr>
              <a:picLocks noChangeAspect="1" noChangeArrowheads="1"/>
            </p:cNvPicPr>
            <p:nvPr/>
          </p:nvPicPr>
          <p:blipFill>
            <a:blip r:embed="rId7" cstate="print"/>
            <a:srcRect l="2500" t="10016" r="1666" b="7355"/>
            <a:stretch>
              <a:fillRect/>
            </a:stretch>
          </p:blipFill>
          <p:spPr bwMode="auto">
            <a:xfrm>
              <a:off x="395536" y="1351290"/>
              <a:ext cx="8311094" cy="476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16" descr="Scita_Dorsal_Ruffles_plate01_batch1_01--empty--empty--W0003--P009--T00000--Z000--actinOverlay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2133600" cy="16256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467600" y="3886200"/>
            <a:ext cx="3810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EMBO HTM course: Mitosis assay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“end-point” analysis after 48h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7530" y="1154668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</a:t>
            </a:r>
            <a:r>
              <a:rPr lang="en-US" dirty="0" err="1" smtClean="0"/>
              <a:t>siRNA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67858" y="115466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Kif11 </a:t>
            </a:r>
            <a:r>
              <a:rPr lang="en-US" dirty="0" err="1" smtClean="0"/>
              <a:t>siRNA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4770437"/>
            <a:ext cx="5562600" cy="1477963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How would you score the difference?</a:t>
            </a:r>
          </a:p>
          <a:p>
            <a:r>
              <a:rPr lang="en-US" sz="2400" dirty="0" smtClean="0"/>
              <a:t>Cell count</a:t>
            </a:r>
          </a:p>
          <a:p>
            <a:r>
              <a:rPr lang="en-US" sz="2400" dirty="0" smtClean="0"/>
              <a:t>Maximal DNA intensity in each nucleus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41005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4114800" cy="31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5715000" cy="380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Cell count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562600"/>
            <a:ext cx="57150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Gradient in cell count across the plate</a:t>
            </a:r>
          </a:p>
          <a:p>
            <a:r>
              <a:rPr lang="en-US" sz="2000" dirty="0" smtClean="0"/>
              <a:t>Avoid cell count as a direct readout </a:t>
            </a:r>
            <a:br>
              <a:rPr lang="en-US" sz="2000" dirty="0" smtClean="0"/>
            </a:br>
            <a:r>
              <a:rPr lang="en-US" sz="2000" dirty="0" smtClean="0"/>
              <a:t>(unless you are a very good experimentalist)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066800"/>
            <a:ext cx="5737261" cy="4276064"/>
            <a:chOff x="800637" y="1066800"/>
            <a:chExt cx="5737261" cy="4276064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0637" y="1523999"/>
              <a:ext cx="5737261" cy="3818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133599" y="1066800"/>
              <a:ext cx="2858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Control </a:t>
              </a:r>
              <a:r>
                <a:rPr lang="en-US" dirty="0" err="1" smtClean="0">
                  <a:solidFill>
                    <a:srgbClr val="00B050"/>
                  </a:solidFill>
                </a:rPr>
                <a:t>siRNA</a:t>
              </a:r>
              <a:r>
                <a:rPr lang="en-US" dirty="0" smtClean="0"/>
                <a:t>    Kif11 </a:t>
              </a:r>
              <a:r>
                <a:rPr lang="en-US" dirty="0" err="1" smtClean="0"/>
                <a:t>siRNA</a:t>
              </a:r>
              <a:endParaRPr lang="en-US" dirty="0"/>
            </a:p>
          </p:txBody>
        </p:sp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295400"/>
            <a:ext cx="16002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010400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14400"/>
            <a:ext cx="4968785" cy="518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Check for cell density effects on your readout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09600" y="5486400"/>
            <a:ext cx="82296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Clear correlation between “</a:t>
            </a:r>
            <a:r>
              <a:rPr lang="en-US" sz="1800" dirty="0" err="1" smtClean="0"/>
              <a:t>max_DNA_intensity</a:t>
            </a:r>
            <a:r>
              <a:rPr lang="en-US" sz="1800" dirty="0" smtClean="0"/>
              <a:t>” and cell count; </a:t>
            </a:r>
            <a:br>
              <a:rPr lang="en-US" sz="1800" dirty="0" smtClean="0"/>
            </a:br>
            <a:r>
              <a:rPr lang="en-US" sz="1800" dirty="0" smtClean="0"/>
              <a:t>but here this is a desired feature of the assay!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4876800"/>
            <a:ext cx="8839200" cy="1401763"/>
          </a:xfrm>
        </p:spPr>
        <p:txBody>
          <a:bodyPr>
            <a:noAutofit/>
          </a:bodyPr>
          <a:lstStyle/>
          <a:p>
            <a:r>
              <a:rPr lang="en-US" sz="1800" u="sng" dirty="0" smtClean="0"/>
              <a:t>Solutions:</a:t>
            </a:r>
            <a:r>
              <a:rPr lang="en-US" sz="1800" dirty="0" smtClean="0"/>
              <a:t> Improve cell seeding; image “gating”; </a:t>
            </a:r>
            <a:br>
              <a:rPr lang="en-US" sz="1800" dirty="0" smtClean="0"/>
            </a:br>
            <a:r>
              <a:rPr lang="en-US" sz="1800" dirty="0" smtClean="0"/>
              <a:t>modeling of the dependency in your analysis</a:t>
            </a:r>
          </a:p>
          <a:p>
            <a:r>
              <a:rPr lang="en-US" sz="1800" dirty="0"/>
              <a:t>Consider checking for cell density effects also for your non-high-throughput </a:t>
            </a:r>
            <a:r>
              <a:rPr lang="en-US" sz="1800" dirty="0" smtClean="0"/>
              <a:t>data</a:t>
            </a:r>
            <a:endParaRPr lang="en-US" sz="1800" u="sng" dirty="0" smtClean="0"/>
          </a:p>
          <a:p>
            <a:r>
              <a:rPr lang="en-US" sz="1800" u="sng" dirty="0" smtClean="0"/>
              <a:t>Literature:</a:t>
            </a:r>
            <a:r>
              <a:rPr lang="en-US" sz="1800" dirty="0" smtClean="0"/>
              <a:t> Population context determines cell-to-cell variability in endocytosis and virus infection. </a:t>
            </a:r>
            <a:r>
              <a:rPr lang="en-US" sz="1800" i="1" dirty="0" smtClean="0"/>
              <a:t>Nature</a:t>
            </a:r>
            <a:r>
              <a:rPr lang="en-US" sz="1800" dirty="0" smtClean="0"/>
              <a:t> 2009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Check for cell density effects on your readout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Z:\ALMF_presentations\2014--Tischi--SystemsMicroscopy\Scita_Dorsal_Ruffles_plate01_batch1_01--empty--empty--W0003--P009--T00000--Z000--actinOverl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3600450" cy="2743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990600"/>
            <a:ext cx="3762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Screen for genes involved in cell migration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Readout: Membrane ruffling (</a:t>
            </a:r>
            <a:r>
              <a:rPr lang="en-US" sz="1400" dirty="0" smtClean="0">
                <a:sym typeface="Wingdings"/>
              </a:rPr>
              <a:t> cell motility)</a:t>
            </a:r>
          </a:p>
          <a:p>
            <a:r>
              <a:rPr lang="en-US" sz="1400" dirty="0" smtClean="0">
                <a:sym typeface="Wingdings"/>
              </a:rPr>
              <a:t>       in response to growth factor stimulation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67200" y="1033046"/>
            <a:ext cx="4743681" cy="4060686"/>
            <a:chOff x="4267200" y="1228805"/>
            <a:chExt cx="4743681" cy="4060686"/>
          </a:xfrm>
        </p:grpSpPr>
        <p:pic>
          <p:nvPicPr>
            <p:cNvPr id="1034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6530" t="9826" b="14841"/>
            <a:stretch>
              <a:fillRect/>
            </a:stretch>
          </p:blipFill>
          <p:spPr bwMode="auto">
            <a:xfrm>
              <a:off x="4648200" y="1535668"/>
              <a:ext cx="4362681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202453" y="2969747"/>
              <a:ext cx="2498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Membrane ruffling [</a:t>
              </a:r>
              <a:r>
                <a:rPr lang="en-US" dirty="0" err="1" smtClean="0"/>
                <a:t>a.u</a:t>
              </a:r>
              <a:r>
                <a:rPr lang="en-US" dirty="0" smtClean="0"/>
                <a:t>.]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8635" y="4920159"/>
              <a:ext cx="2112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Cell count per image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3629" y="1228805"/>
              <a:ext cx="2589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Only negative control </a:t>
              </a:r>
              <a:r>
                <a:rPr lang="en-US" sz="1600" dirty="0" err="1" smtClean="0"/>
                <a:t>siRNAs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15000" y="1480641"/>
            <a:ext cx="304800" cy="3276600"/>
            <a:chOff x="5715000" y="1676400"/>
            <a:chExt cx="304800" cy="327660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5715000" y="1676400"/>
              <a:ext cx="0" cy="327660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715000" y="23622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572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Reject “blurry” images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4572000" cy="456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2286000" y="4343400"/>
            <a:ext cx="6176963" cy="2380343"/>
            <a:chOff x="2286000" y="4343400"/>
            <a:chExt cx="6176963" cy="2380343"/>
          </a:xfrm>
        </p:grpSpPr>
        <p:pic>
          <p:nvPicPr>
            <p:cNvPr id="1433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572000"/>
              <a:ext cx="2824163" cy="2151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2286000" y="4343400"/>
              <a:ext cx="3200400" cy="12881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0959" y="6336268"/>
              <a:ext cx="1853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Fluorescent “dirt”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800" y="2286000"/>
            <a:ext cx="6272212" cy="2198132"/>
            <a:chOff x="2209800" y="2286000"/>
            <a:chExt cx="6272212" cy="2198132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8799" y="2286000"/>
              <a:ext cx="2843213" cy="216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2209800" y="3421744"/>
              <a:ext cx="3276600" cy="388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17523" y="4114800"/>
              <a:ext cx="750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Blurry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90800" y="76200"/>
            <a:ext cx="5867400" cy="2438400"/>
            <a:chOff x="2590800" y="76200"/>
            <a:chExt cx="5867400" cy="2438400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38800" y="76200"/>
              <a:ext cx="2819400" cy="214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Arrow Connector 17"/>
            <p:cNvCxnSpPr/>
            <p:nvPr/>
          </p:nvCxnSpPr>
          <p:spPr>
            <a:xfrm flipV="1">
              <a:off x="2590800" y="1211943"/>
              <a:ext cx="2895600" cy="13026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91083" y="1840468"/>
              <a:ext cx="1633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Nicely </a:t>
              </a:r>
              <a:r>
                <a:rPr lang="en-US" dirty="0" err="1" smtClean="0">
                  <a:solidFill>
                    <a:schemeClr val="bg1"/>
                  </a:solidFill>
                </a:rPr>
                <a:t>focussed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6200000">
            <a:off x="2819400" y="1143000"/>
            <a:ext cx="304800" cy="3505200"/>
            <a:chOff x="5715000" y="1676400"/>
            <a:chExt cx="304800" cy="32766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5715000" y="1676400"/>
              <a:ext cx="0" cy="327660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715000" y="4441092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12355</TotalTime>
  <Words>2733</Words>
  <Application>Microsoft Office PowerPoint</Application>
  <PresentationFormat>On-screen Show (4:3)</PresentationFormat>
  <Paragraphs>614</Paragraphs>
  <Slides>49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Office Theme</vt:lpstr>
      <vt:lpstr>2_Office Theme</vt:lpstr>
      <vt:lpstr>3_Office Theme</vt:lpstr>
      <vt:lpstr>4_Office Theme</vt:lpstr>
      <vt:lpstr>Equation</vt:lpstr>
      <vt:lpstr>Inspection and statistical analysis  of (high-throughput) microscopy data</vt:lpstr>
      <vt:lpstr>PowerPoint Presentation</vt:lpstr>
      <vt:lpstr>Software for HTM data analysis</vt:lpstr>
      <vt:lpstr>EMBO HTM course:  Mitosis screen</vt:lpstr>
      <vt:lpstr>EMBO HTM course: Mitosis assay “end-point” analysis after 48h</vt:lpstr>
      <vt:lpstr>Cell count</vt:lpstr>
      <vt:lpstr>Check for cell density effects on your readout</vt:lpstr>
      <vt:lpstr>Check for cell density effects on your readout</vt:lpstr>
      <vt:lpstr>Reject “blurry” images</vt:lpstr>
      <vt:lpstr>Check for intensity gradients</vt:lpstr>
      <vt:lpstr>Intensity gradients in antibody staining</vt:lpstr>
      <vt:lpstr>Check batch effects and effectiveness of positive controls</vt:lpstr>
      <vt:lpstr>Data transformations  (for dealing with batch effects)</vt:lpstr>
      <vt:lpstr>Subtracting mean of controls (per batch)</vt:lpstr>
      <vt:lpstr>Dividing by mean of controls (per batch)</vt:lpstr>
      <vt:lpstr>Log2 transformation</vt:lpstr>
      <vt:lpstr>Log2 transformation</vt:lpstr>
      <vt:lpstr>Log2 and then subtracting the mean of controls</vt:lpstr>
      <vt:lpstr>“Statistical Analysis”</vt:lpstr>
      <vt:lpstr>Literature on statistical analysis of HTM data</vt:lpstr>
      <vt:lpstr>PowerPoint Presentation</vt:lpstr>
      <vt:lpstr>PowerPoint Presentation</vt:lpstr>
      <vt:lpstr>PowerPoint Presentation</vt:lpstr>
      <vt:lpstr>Median z-score</vt:lpstr>
      <vt:lpstr>Plate based quality control</vt:lpstr>
      <vt:lpstr>PowerPoint Presentation</vt:lpstr>
      <vt:lpstr>Should I log-transform my data?</vt:lpstr>
      <vt:lpstr>Cell density</vt:lpstr>
      <vt:lpstr>Quality control of images</vt:lpstr>
      <vt:lpstr>Check how your readout depends on cell count!</vt:lpstr>
      <vt:lpstr>Example</vt:lpstr>
      <vt:lpstr>Additive interpretation</vt:lpstr>
      <vt:lpstr>Multiplicative interpretation</vt:lpstr>
      <vt:lpstr>Computing the ratio to the controls…</vt:lpstr>
      <vt:lpstr>PowerPoint Presentation</vt:lpstr>
      <vt:lpstr>Literature on statistical analysis of HTM data</vt:lpstr>
      <vt:lpstr>z_score and robust_z_score  for one plate=experiment=batch=replicate</vt:lpstr>
      <vt:lpstr>Estimation of the standard deviation is noisy if you have few negative control wells </vt:lpstr>
      <vt:lpstr>PowerPoint Presentation</vt:lpstr>
      <vt:lpstr>Position (well)-based t-test for multiple batches</vt:lpstr>
      <vt:lpstr>Example: Spread of negative controls</vt:lpstr>
      <vt:lpstr>Example from a real screen</vt:lpstr>
      <vt:lpstr>Statistical Analysis (Optional):  Use all treatments as my negative control?</vt:lpstr>
      <vt:lpstr>Using all treatments as “negative controls”</vt:lpstr>
      <vt:lpstr>Statistical Analysis: Hands on </vt:lpstr>
      <vt:lpstr>Statistics for Count_Nuclei</vt:lpstr>
      <vt:lpstr>Checking plate quality by  comparing positive and negative controls</vt:lpstr>
      <vt:lpstr>“Hit list” for Count_Nuclei</vt:lpstr>
      <vt:lpstr>“HTM Explorer”  Statistics in R linked with image viewing in ImageJ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Tischer</dc:creator>
  <cp:lastModifiedBy>almf</cp:lastModifiedBy>
  <cp:revision>882</cp:revision>
  <cp:lastPrinted>2014-10-28T16:26:03Z</cp:lastPrinted>
  <dcterms:created xsi:type="dcterms:W3CDTF">2006-08-16T00:00:00Z</dcterms:created>
  <dcterms:modified xsi:type="dcterms:W3CDTF">2016-07-11T07:52:35Z</dcterms:modified>
</cp:coreProperties>
</file>