
<file path=[Content_Types].xml><?xml version="1.0" encoding="utf-8"?>
<Types xmlns="http://schemas.openxmlformats.org/package/2006/content-types">
  <Default Extension="xml" ContentType="application/xml"/>
  <Default Extension="jpeg" ContentType="image/jpeg"/>
  <Default Extension="tiff" ContentType="image/tiff"/>
  <Default Extension="emf" ContentType="image/x-emf"/>
  <Default Extension="rels" ContentType="application/vnd.openxmlformats-package.relationships+xml"/>
  <Default Extension="avi" ContentType="video/unknown"/>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7" r:id="rId2"/>
    <p:sldId id="283" r:id="rId3"/>
    <p:sldId id="256" r:id="rId4"/>
    <p:sldId id="266" r:id="rId5"/>
    <p:sldId id="267" r:id="rId6"/>
    <p:sldId id="259" r:id="rId7"/>
    <p:sldId id="273" r:id="rId8"/>
    <p:sldId id="264" r:id="rId9"/>
    <p:sldId id="263" r:id="rId10"/>
    <p:sldId id="262" r:id="rId11"/>
    <p:sldId id="258" r:id="rId12"/>
    <p:sldId id="270" r:id="rId13"/>
    <p:sldId id="271" r:id="rId14"/>
    <p:sldId id="272" r:id="rId15"/>
    <p:sldId id="280" r:id="rId16"/>
    <p:sldId id="285" r:id="rId17"/>
    <p:sldId id="265" r:id="rId18"/>
    <p:sldId id="289" r:id="rId19"/>
    <p:sldId id="260" r:id="rId20"/>
    <p:sldId id="290" r:id="rId21"/>
    <p:sldId id="275" r:id="rId22"/>
    <p:sldId id="278" r:id="rId23"/>
    <p:sldId id="288" r:id="rId24"/>
    <p:sldId id="286" r:id="rId25"/>
    <p:sldId id="287" r:id="rId26"/>
    <p:sldId id="279" r:id="rId27"/>
    <p:sldId id="261" r:id="rId28"/>
    <p:sldId id="276"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504" autoAdjust="0"/>
  </p:normalViewPr>
  <p:slideViewPr>
    <p:cSldViewPr>
      <p:cViewPr varScale="1">
        <p:scale>
          <a:sx n="117" d="100"/>
          <a:sy n="117" d="100"/>
        </p:scale>
        <p:origin x="-1296"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notesMaster" Target="notesMasters/notesMaster1.xml"/><Relationship Id="rId31" Type="http://schemas.openxmlformats.org/officeDocument/2006/relationships/printerSettings" Target="printerSettings/printerSettings1.bin"/><Relationship Id="rId32" Type="http://schemas.openxmlformats.org/officeDocument/2006/relationships/presProps" Target="pres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F0FA58B-C904-9643-8DBA-6DC785BFA0D7}" type="doc">
      <dgm:prSet loTypeId="urn:microsoft.com/office/officeart/2005/8/layout/radial3" loCatId="" qsTypeId="urn:microsoft.com/office/officeart/2005/8/quickstyle/simple2" qsCatId="simple" csTypeId="urn:microsoft.com/office/officeart/2005/8/colors/accent1_2" csCatId="accent1" phldr="1"/>
      <dgm:spPr/>
      <dgm:t>
        <a:bodyPr/>
        <a:lstStyle/>
        <a:p>
          <a:endParaRPr lang="en-US"/>
        </a:p>
      </dgm:t>
    </dgm:pt>
    <dgm:pt modelId="{DB4BC7DB-CD7C-A24F-AB9B-83E117A328B5}">
      <dgm:prSet phldrT="[Text]" custT="1"/>
      <dgm:spPr/>
      <dgm:t>
        <a:bodyPr/>
        <a:lstStyle/>
        <a:p>
          <a:r>
            <a:rPr lang="en-US" sz="2000" u="none" dirty="0" smtClean="0">
              <a:solidFill>
                <a:schemeClr val="accent2"/>
              </a:solidFill>
            </a:rPr>
            <a:t>Biological process</a:t>
          </a:r>
        </a:p>
        <a:p>
          <a:endParaRPr lang="en-US" sz="3100" dirty="0" smtClean="0"/>
        </a:p>
        <a:p>
          <a:endParaRPr lang="en-US" sz="3100" dirty="0" smtClean="0"/>
        </a:p>
        <a:p>
          <a:endParaRPr lang="en-US" sz="3100" dirty="0" smtClean="0"/>
        </a:p>
        <a:p>
          <a:endParaRPr lang="en-US" sz="3100" dirty="0" smtClean="0"/>
        </a:p>
      </dgm:t>
    </dgm:pt>
    <dgm:pt modelId="{93F0038A-D05C-6C4A-B452-069B70BEA88F}" type="parTrans" cxnId="{CD0DDB79-60B9-5441-A652-45B59066B5B2}">
      <dgm:prSet/>
      <dgm:spPr/>
      <dgm:t>
        <a:bodyPr/>
        <a:lstStyle/>
        <a:p>
          <a:endParaRPr lang="en-US"/>
        </a:p>
      </dgm:t>
    </dgm:pt>
    <dgm:pt modelId="{50768369-DF4E-5040-A95A-48F1EC660EDC}" type="sibTrans" cxnId="{CD0DDB79-60B9-5441-A652-45B59066B5B2}">
      <dgm:prSet/>
      <dgm:spPr/>
      <dgm:t>
        <a:bodyPr/>
        <a:lstStyle/>
        <a:p>
          <a:endParaRPr lang="en-US"/>
        </a:p>
      </dgm:t>
    </dgm:pt>
    <dgm:pt modelId="{2D073382-0296-124D-AFCE-8BE767E28737}">
      <dgm:prSet phldrT="[Text]"/>
      <dgm:spPr/>
      <dgm:t>
        <a:bodyPr/>
        <a:lstStyle/>
        <a:p>
          <a:r>
            <a:rPr lang="en-US" dirty="0" smtClean="0"/>
            <a:t>Protein </a:t>
          </a:r>
          <a:br>
            <a:rPr lang="en-US" dirty="0" smtClean="0"/>
          </a:br>
          <a:r>
            <a:rPr lang="en-US" dirty="0" smtClean="0"/>
            <a:t>localization dynamics </a:t>
          </a:r>
        </a:p>
      </dgm:t>
    </dgm:pt>
    <dgm:pt modelId="{2AE33E1A-F0D0-FC4E-A859-C052F01F2832}" type="parTrans" cxnId="{9528813E-68F1-2B42-9063-9CDC4DFEAC70}">
      <dgm:prSet/>
      <dgm:spPr/>
      <dgm:t>
        <a:bodyPr/>
        <a:lstStyle/>
        <a:p>
          <a:endParaRPr lang="en-US"/>
        </a:p>
      </dgm:t>
    </dgm:pt>
    <dgm:pt modelId="{F8F26748-3C7C-F345-B243-734A0E0615F4}" type="sibTrans" cxnId="{9528813E-68F1-2B42-9063-9CDC4DFEAC70}">
      <dgm:prSet/>
      <dgm:spPr/>
      <dgm:t>
        <a:bodyPr/>
        <a:lstStyle/>
        <a:p>
          <a:endParaRPr lang="en-US"/>
        </a:p>
      </dgm:t>
    </dgm:pt>
    <dgm:pt modelId="{1DC3460B-18E6-5A45-A814-E544A26E63CD}">
      <dgm:prSet phldrT="[Text]" custT="1"/>
      <dgm:spPr/>
      <dgm:t>
        <a:bodyPr/>
        <a:lstStyle/>
        <a:p>
          <a:r>
            <a:rPr lang="en-US" sz="2400" b="0" u="none" dirty="0" smtClean="0">
              <a:solidFill>
                <a:schemeClr val="tx1"/>
              </a:solidFill>
            </a:rPr>
            <a:t>Which proteins?</a:t>
          </a:r>
          <a:endParaRPr lang="en-US" sz="1400" b="0" u="none" dirty="0">
            <a:solidFill>
              <a:schemeClr val="tx1"/>
            </a:solidFill>
          </a:endParaRPr>
        </a:p>
      </dgm:t>
    </dgm:pt>
    <dgm:pt modelId="{EB174BEB-4F9A-A941-A163-0AE59358B515}" type="parTrans" cxnId="{7D54F837-3970-A446-AE05-0AEE20FBF0F7}">
      <dgm:prSet/>
      <dgm:spPr/>
      <dgm:t>
        <a:bodyPr/>
        <a:lstStyle/>
        <a:p>
          <a:endParaRPr lang="en-US"/>
        </a:p>
      </dgm:t>
    </dgm:pt>
    <dgm:pt modelId="{5BE40A2E-BEC1-F04E-841C-5155847A3B25}" type="sibTrans" cxnId="{7D54F837-3970-A446-AE05-0AEE20FBF0F7}">
      <dgm:prSet/>
      <dgm:spPr/>
      <dgm:t>
        <a:bodyPr/>
        <a:lstStyle/>
        <a:p>
          <a:endParaRPr lang="en-US"/>
        </a:p>
      </dgm:t>
    </dgm:pt>
    <dgm:pt modelId="{0AD22A2B-6060-5D47-93D6-981EF178B2EF}">
      <dgm:prSet phldrT="[Text]"/>
      <dgm:spPr>
        <a:ln>
          <a:noFill/>
        </a:ln>
      </dgm:spPr>
      <dgm:t>
        <a:bodyPr/>
        <a:lstStyle/>
        <a:p>
          <a:r>
            <a:rPr lang="en-US" dirty="0" smtClean="0"/>
            <a:t>Protein-protein</a:t>
          </a:r>
        </a:p>
        <a:p>
          <a:r>
            <a:rPr lang="en-US" dirty="0" smtClean="0"/>
            <a:t>interaction dynamics</a:t>
          </a:r>
        </a:p>
      </dgm:t>
    </dgm:pt>
    <dgm:pt modelId="{7BA6765B-7DE4-4B4D-9BDE-896318ED4D9B}" type="parTrans" cxnId="{F59E46C8-C5BB-1041-AD22-8004D2E5F742}">
      <dgm:prSet/>
      <dgm:spPr/>
      <dgm:t>
        <a:bodyPr/>
        <a:lstStyle/>
        <a:p>
          <a:endParaRPr lang="en-US"/>
        </a:p>
      </dgm:t>
    </dgm:pt>
    <dgm:pt modelId="{72B532B0-A033-3741-A53D-4FD091094F51}" type="sibTrans" cxnId="{F59E46C8-C5BB-1041-AD22-8004D2E5F742}">
      <dgm:prSet/>
      <dgm:spPr/>
      <dgm:t>
        <a:bodyPr/>
        <a:lstStyle/>
        <a:p>
          <a:endParaRPr lang="en-US"/>
        </a:p>
      </dgm:t>
    </dgm:pt>
    <dgm:pt modelId="{B67F25F1-DBFB-4F41-B5E3-3182988964EF}">
      <dgm:prSet/>
      <dgm:spPr/>
      <dgm:t>
        <a:bodyPr/>
        <a:lstStyle/>
        <a:p>
          <a:endParaRPr lang="en-US"/>
        </a:p>
      </dgm:t>
    </dgm:pt>
    <dgm:pt modelId="{8A9198A1-A1AF-CE44-943E-F0248DCF4623}" type="parTrans" cxnId="{4CD7C5F8-2F15-6E40-8512-A05AA868EEFA}">
      <dgm:prSet/>
      <dgm:spPr/>
      <dgm:t>
        <a:bodyPr/>
        <a:lstStyle/>
        <a:p>
          <a:endParaRPr lang="en-US"/>
        </a:p>
      </dgm:t>
    </dgm:pt>
    <dgm:pt modelId="{E2834640-8319-0D4C-AA90-50320D0E9100}" type="sibTrans" cxnId="{4CD7C5F8-2F15-6E40-8512-A05AA868EEFA}">
      <dgm:prSet/>
      <dgm:spPr/>
      <dgm:t>
        <a:bodyPr/>
        <a:lstStyle/>
        <a:p>
          <a:endParaRPr lang="en-US"/>
        </a:p>
      </dgm:t>
    </dgm:pt>
    <dgm:pt modelId="{C750406A-6E06-ED4E-89A4-9E923A7E2FD6}">
      <dgm:prSet/>
      <dgm:spPr/>
      <dgm:t>
        <a:bodyPr/>
        <a:lstStyle/>
        <a:p>
          <a:endParaRPr lang="en-US"/>
        </a:p>
      </dgm:t>
    </dgm:pt>
    <dgm:pt modelId="{7379CF25-8CC9-EF43-B2E5-A6DC5E56F83B}" type="parTrans" cxnId="{8CB80842-774D-DE40-A640-062F1032C238}">
      <dgm:prSet/>
      <dgm:spPr/>
      <dgm:t>
        <a:bodyPr/>
        <a:lstStyle/>
        <a:p>
          <a:endParaRPr lang="en-US"/>
        </a:p>
      </dgm:t>
    </dgm:pt>
    <dgm:pt modelId="{D9F0444B-BF01-7643-9D60-8E2F1D8B2E04}" type="sibTrans" cxnId="{8CB80842-774D-DE40-A640-062F1032C238}">
      <dgm:prSet/>
      <dgm:spPr/>
      <dgm:t>
        <a:bodyPr/>
        <a:lstStyle/>
        <a:p>
          <a:endParaRPr lang="en-US"/>
        </a:p>
      </dgm:t>
    </dgm:pt>
    <dgm:pt modelId="{C7F52D9E-1348-4745-9698-C557ED5B4A29}" type="pres">
      <dgm:prSet presAssocID="{5F0FA58B-C904-9643-8DBA-6DC785BFA0D7}" presName="composite" presStyleCnt="0">
        <dgm:presLayoutVars>
          <dgm:chMax val="1"/>
          <dgm:dir/>
          <dgm:resizeHandles val="exact"/>
        </dgm:presLayoutVars>
      </dgm:prSet>
      <dgm:spPr/>
      <dgm:t>
        <a:bodyPr/>
        <a:lstStyle/>
        <a:p>
          <a:endParaRPr lang="en-US"/>
        </a:p>
      </dgm:t>
    </dgm:pt>
    <dgm:pt modelId="{02B5E11D-A840-CF48-9886-40F73725A584}" type="pres">
      <dgm:prSet presAssocID="{5F0FA58B-C904-9643-8DBA-6DC785BFA0D7}" presName="radial" presStyleCnt="0">
        <dgm:presLayoutVars>
          <dgm:animLvl val="ctr"/>
        </dgm:presLayoutVars>
      </dgm:prSet>
      <dgm:spPr/>
    </dgm:pt>
    <dgm:pt modelId="{5046B3A2-D86D-6748-AFEB-9727CCA92172}" type="pres">
      <dgm:prSet presAssocID="{DB4BC7DB-CD7C-A24F-AB9B-83E117A328B5}" presName="centerShape" presStyleLbl="vennNode1" presStyleIdx="0" presStyleCnt="4" custScaleX="139010" custScaleY="124853" custLinFactNeighborX="-9382" custLinFactNeighborY="-358"/>
      <dgm:spPr/>
      <dgm:t>
        <a:bodyPr/>
        <a:lstStyle/>
        <a:p>
          <a:endParaRPr lang="en-US"/>
        </a:p>
      </dgm:t>
    </dgm:pt>
    <dgm:pt modelId="{B7339873-57A6-ED4A-958C-C5A22D22A327}" type="pres">
      <dgm:prSet presAssocID="{1DC3460B-18E6-5A45-A814-E544A26E63CD}" presName="node" presStyleLbl="vennNode1" presStyleIdx="1" presStyleCnt="4" custScaleX="209614" custScaleY="86105" custRadScaleRad="119336" custRadScaleInc="-12222">
        <dgm:presLayoutVars>
          <dgm:bulletEnabled val="1"/>
        </dgm:presLayoutVars>
      </dgm:prSet>
      <dgm:spPr/>
      <dgm:t>
        <a:bodyPr/>
        <a:lstStyle/>
        <a:p>
          <a:endParaRPr lang="en-US"/>
        </a:p>
      </dgm:t>
    </dgm:pt>
    <dgm:pt modelId="{1D1D7B80-FCF8-F54B-9597-6CBF76514B21}" type="pres">
      <dgm:prSet presAssocID="{2D073382-0296-124D-AFCE-8BE767E28737}" presName="node" presStyleLbl="vennNode1" presStyleIdx="2" presStyleCnt="4" custScaleX="174317" custScaleY="102367" custRadScaleRad="120516" custRadScaleInc="-34009">
        <dgm:presLayoutVars>
          <dgm:bulletEnabled val="1"/>
        </dgm:presLayoutVars>
      </dgm:prSet>
      <dgm:spPr/>
      <dgm:t>
        <a:bodyPr/>
        <a:lstStyle/>
        <a:p>
          <a:endParaRPr lang="en-US"/>
        </a:p>
      </dgm:t>
    </dgm:pt>
    <dgm:pt modelId="{FB114532-69BA-2D4E-AE8D-D598D1E0CBBC}" type="pres">
      <dgm:prSet presAssocID="{0AD22A2B-6060-5D47-93D6-981EF178B2EF}" presName="node" presStyleLbl="vennNode1" presStyleIdx="3" presStyleCnt="4" custScaleX="215831" custScaleY="84613" custRadScaleRad="167151" custRadScaleInc="4307">
        <dgm:presLayoutVars>
          <dgm:bulletEnabled val="1"/>
        </dgm:presLayoutVars>
      </dgm:prSet>
      <dgm:spPr/>
      <dgm:t>
        <a:bodyPr/>
        <a:lstStyle/>
        <a:p>
          <a:endParaRPr lang="en-US"/>
        </a:p>
      </dgm:t>
    </dgm:pt>
  </dgm:ptLst>
  <dgm:cxnLst>
    <dgm:cxn modelId="{259EBAB8-8A40-415D-B4B6-8D121624AEEB}" type="presOf" srcId="{2D073382-0296-124D-AFCE-8BE767E28737}" destId="{1D1D7B80-FCF8-F54B-9597-6CBF76514B21}" srcOrd="0" destOrd="0" presId="urn:microsoft.com/office/officeart/2005/8/layout/radial3"/>
    <dgm:cxn modelId="{F59E46C8-C5BB-1041-AD22-8004D2E5F742}" srcId="{DB4BC7DB-CD7C-A24F-AB9B-83E117A328B5}" destId="{0AD22A2B-6060-5D47-93D6-981EF178B2EF}" srcOrd="2" destOrd="0" parTransId="{7BA6765B-7DE4-4B4D-9BDE-896318ED4D9B}" sibTransId="{72B532B0-A033-3741-A53D-4FD091094F51}"/>
    <dgm:cxn modelId="{CD0DDB79-60B9-5441-A652-45B59066B5B2}" srcId="{5F0FA58B-C904-9643-8DBA-6DC785BFA0D7}" destId="{DB4BC7DB-CD7C-A24F-AB9B-83E117A328B5}" srcOrd="0" destOrd="0" parTransId="{93F0038A-D05C-6C4A-B452-069B70BEA88F}" sibTransId="{50768369-DF4E-5040-A95A-48F1EC660EDC}"/>
    <dgm:cxn modelId="{506CCC90-50EA-4C49-9B94-FE9689C8709C}" type="presOf" srcId="{0AD22A2B-6060-5D47-93D6-981EF178B2EF}" destId="{FB114532-69BA-2D4E-AE8D-D598D1E0CBBC}" srcOrd="0" destOrd="0" presId="urn:microsoft.com/office/officeart/2005/8/layout/radial3"/>
    <dgm:cxn modelId="{8CB80842-774D-DE40-A640-062F1032C238}" srcId="{5F0FA58B-C904-9643-8DBA-6DC785BFA0D7}" destId="{C750406A-6E06-ED4E-89A4-9E923A7E2FD6}" srcOrd="2" destOrd="0" parTransId="{7379CF25-8CC9-EF43-B2E5-A6DC5E56F83B}" sibTransId="{D9F0444B-BF01-7643-9D60-8E2F1D8B2E04}"/>
    <dgm:cxn modelId="{9528813E-68F1-2B42-9063-9CDC4DFEAC70}" srcId="{DB4BC7DB-CD7C-A24F-AB9B-83E117A328B5}" destId="{2D073382-0296-124D-AFCE-8BE767E28737}" srcOrd="1" destOrd="0" parTransId="{2AE33E1A-F0D0-FC4E-A859-C052F01F2832}" sibTransId="{F8F26748-3C7C-F345-B243-734A0E0615F4}"/>
    <dgm:cxn modelId="{CDC97A2C-E47F-4542-BD55-823EAA4D9E5C}" type="presOf" srcId="{1DC3460B-18E6-5A45-A814-E544A26E63CD}" destId="{B7339873-57A6-ED4A-958C-C5A22D22A327}" srcOrd="0" destOrd="0" presId="urn:microsoft.com/office/officeart/2005/8/layout/radial3"/>
    <dgm:cxn modelId="{AA53290E-4543-453D-BD4B-7EE3DF297FEA}" type="presOf" srcId="{DB4BC7DB-CD7C-A24F-AB9B-83E117A328B5}" destId="{5046B3A2-D86D-6748-AFEB-9727CCA92172}" srcOrd="0" destOrd="0" presId="urn:microsoft.com/office/officeart/2005/8/layout/radial3"/>
    <dgm:cxn modelId="{4CD7C5F8-2F15-6E40-8512-A05AA868EEFA}" srcId="{5F0FA58B-C904-9643-8DBA-6DC785BFA0D7}" destId="{B67F25F1-DBFB-4F41-B5E3-3182988964EF}" srcOrd="1" destOrd="0" parTransId="{8A9198A1-A1AF-CE44-943E-F0248DCF4623}" sibTransId="{E2834640-8319-0D4C-AA90-50320D0E9100}"/>
    <dgm:cxn modelId="{558A28E2-3A1E-4837-9C5A-73A61C3FB02E}" type="presOf" srcId="{5F0FA58B-C904-9643-8DBA-6DC785BFA0D7}" destId="{C7F52D9E-1348-4745-9698-C557ED5B4A29}" srcOrd="0" destOrd="0" presId="urn:microsoft.com/office/officeart/2005/8/layout/radial3"/>
    <dgm:cxn modelId="{7D54F837-3970-A446-AE05-0AEE20FBF0F7}" srcId="{DB4BC7DB-CD7C-A24F-AB9B-83E117A328B5}" destId="{1DC3460B-18E6-5A45-A814-E544A26E63CD}" srcOrd="0" destOrd="0" parTransId="{EB174BEB-4F9A-A941-A163-0AE59358B515}" sibTransId="{5BE40A2E-BEC1-F04E-841C-5155847A3B25}"/>
    <dgm:cxn modelId="{FF170515-54C4-4D89-9C61-F3ED8C383964}" type="presParOf" srcId="{C7F52D9E-1348-4745-9698-C557ED5B4A29}" destId="{02B5E11D-A840-CF48-9886-40F73725A584}" srcOrd="0" destOrd="0" presId="urn:microsoft.com/office/officeart/2005/8/layout/radial3"/>
    <dgm:cxn modelId="{FE12E4D6-90A6-4AA7-859E-DF800DF1482C}" type="presParOf" srcId="{02B5E11D-A840-CF48-9886-40F73725A584}" destId="{5046B3A2-D86D-6748-AFEB-9727CCA92172}" srcOrd="0" destOrd="0" presId="urn:microsoft.com/office/officeart/2005/8/layout/radial3"/>
    <dgm:cxn modelId="{364C1EB4-8C86-4D8F-B5B1-0B37F12572FF}" type="presParOf" srcId="{02B5E11D-A840-CF48-9886-40F73725A584}" destId="{B7339873-57A6-ED4A-958C-C5A22D22A327}" srcOrd="1" destOrd="0" presId="urn:microsoft.com/office/officeart/2005/8/layout/radial3"/>
    <dgm:cxn modelId="{F5BC3FBB-52EB-4365-840A-C6695A7DBAA9}" type="presParOf" srcId="{02B5E11D-A840-CF48-9886-40F73725A584}" destId="{1D1D7B80-FCF8-F54B-9597-6CBF76514B21}" srcOrd="2" destOrd="0" presId="urn:microsoft.com/office/officeart/2005/8/layout/radial3"/>
    <dgm:cxn modelId="{7B8F3164-B8FA-4A31-B1A5-ACD3331D234D}" type="presParOf" srcId="{02B5E11D-A840-CF48-9886-40F73725A584}" destId="{FB114532-69BA-2D4E-AE8D-D598D1E0CBBC}" srcOrd="3" destOrd="0" presId="urn:microsoft.com/office/officeart/2005/8/layout/radial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46B3A2-D86D-6748-AFEB-9727CCA92172}">
      <dsp:nvSpPr>
        <dsp:cNvPr id="0" name=""/>
        <dsp:cNvSpPr/>
      </dsp:nvSpPr>
      <dsp:spPr>
        <a:xfrm>
          <a:off x="2081230" y="974070"/>
          <a:ext cx="4427004" cy="3976151"/>
        </a:xfrm>
        <a:prstGeom prst="ellipse">
          <a:avLst/>
        </a:prstGeom>
        <a:solidFill>
          <a:schemeClr val="accent1">
            <a:alpha val="50000"/>
            <a:hueOff val="0"/>
            <a:satOff val="0"/>
            <a:lumOff val="0"/>
            <a:alphaOff val="0"/>
          </a:schemeClr>
        </a:solidFill>
        <a:ln w="38100" cap="flat" cmpd="sng" algn="ctr">
          <a:solidFill>
            <a:schemeClr val="lt1">
              <a:hueOff val="0"/>
              <a:satOff val="0"/>
              <a:lumOff val="0"/>
              <a:alphaOff val="0"/>
            </a:schemeClr>
          </a:solidFill>
          <a:prstDash val="solid"/>
        </a:ln>
        <a:effectLst/>
      </dsp:spPr>
      <dsp:style>
        <a:lnRef idx="3">
          <a:scrgbClr r="0" g="0" b="0"/>
        </a:lnRef>
        <a:fillRef idx="1">
          <a:scrgbClr r="0" g="0" b="0"/>
        </a:fillRef>
        <a:effectRef idx="0">
          <a:scrgbClr r="0" g="0" b="0"/>
        </a:effectRef>
        <a:fontRef idx="minor">
          <a:schemeClr val="tx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u="none" kern="1200" dirty="0" smtClean="0">
              <a:solidFill>
                <a:schemeClr val="accent2"/>
              </a:solidFill>
            </a:rPr>
            <a:t>Biological process</a:t>
          </a:r>
        </a:p>
        <a:p>
          <a:pPr lvl="0" algn="ctr" defTabSz="889000">
            <a:lnSpc>
              <a:spcPct val="90000"/>
            </a:lnSpc>
            <a:spcBef>
              <a:spcPct val="0"/>
            </a:spcBef>
            <a:spcAft>
              <a:spcPct val="35000"/>
            </a:spcAft>
          </a:pPr>
          <a:endParaRPr lang="en-US" sz="3100" kern="1200" dirty="0" smtClean="0"/>
        </a:p>
        <a:p>
          <a:pPr lvl="0" algn="ctr" defTabSz="889000">
            <a:lnSpc>
              <a:spcPct val="90000"/>
            </a:lnSpc>
            <a:spcBef>
              <a:spcPct val="0"/>
            </a:spcBef>
            <a:spcAft>
              <a:spcPct val="35000"/>
            </a:spcAft>
          </a:pPr>
          <a:endParaRPr lang="en-US" sz="3100" kern="1200" dirty="0" smtClean="0"/>
        </a:p>
        <a:p>
          <a:pPr lvl="0" algn="ctr" defTabSz="889000">
            <a:lnSpc>
              <a:spcPct val="90000"/>
            </a:lnSpc>
            <a:spcBef>
              <a:spcPct val="0"/>
            </a:spcBef>
            <a:spcAft>
              <a:spcPct val="35000"/>
            </a:spcAft>
          </a:pPr>
          <a:endParaRPr lang="en-US" sz="3100" kern="1200" dirty="0" smtClean="0"/>
        </a:p>
        <a:p>
          <a:pPr lvl="0" algn="ctr" defTabSz="889000">
            <a:lnSpc>
              <a:spcPct val="90000"/>
            </a:lnSpc>
            <a:spcBef>
              <a:spcPct val="0"/>
            </a:spcBef>
            <a:spcAft>
              <a:spcPct val="35000"/>
            </a:spcAft>
          </a:pPr>
          <a:endParaRPr lang="en-US" sz="3100" kern="1200" dirty="0" smtClean="0"/>
        </a:p>
      </dsp:txBody>
      <dsp:txXfrm>
        <a:off x="2729550" y="1556364"/>
        <a:ext cx="3130364" cy="2811563"/>
      </dsp:txXfrm>
    </dsp:sp>
    <dsp:sp modelId="{B7339873-57A6-ED4A-958C-C5A22D22A327}">
      <dsp:nvSpPr>
        <dsp:cNvPr id="0" name=""/>
        <dsp:cNvSpPr/>
      </dsp:nvSpPr>
      <dsp:spPr>
        <a:xfrm>
          <a:off x="2388605" y="0"/>
          <a:ext cx="3337753" cy="1371078"/>
        </a:xfrm>
        <a:prstGeom prst="ellipse">
          <a:avLst/>
        </a:prstGeom>
        <a:solidFill>
          <a:schemeClr val="accent1">
            <a:alpha val="50000"/>
            <a:hueOff val="0"/>
            <a:satOff val="0"/>
            <a:lumOff val="0"/>
            <a:alphaOff val="0"/>
          </a:schemeClr>
        </a:solidFill>
        <a:ln w="38100" cap="flat" cmpd="sng" algn="ctr">
          <a:solidFill>
            <a:schemeClr val="lt1">
              <a:hueOff val="0"/>
              <a:satOff val="0"/>
              <a:lumOff val="0"/>
              <a:alphaOff val="0"/>
            </a:schemeClr>
          </a:solidFill>
          <a:prstDash val="solid"/>
        </a:ln>
        <a:effectLst/>
      </dsp:spPr>
      <dsp:style>
        <a:lnRef idx="3">
          <a:scrgbClr r="0" g="0" b="0"/>
        </a:lnRef>
        <a:fillRef idx="1">
          <a:scrgbClr r="0" g="0" b="0"/>
        </a:fillRef>
        <a:effectRef idx="0">
          <a:scrgbClr r="0" g="0" b="0"/>
        </a:effectRef>
        <a:fontRef idx="minor">
          <a:schemeClr val="tx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sz="2400" b="0" u="none" kern="1200" dirty="0" smtClean="0">
              <a:solidFill>
                <a:schemeClr val="tx1"/>
              </a:solidFill>
            </a:rPr>
            <a:t>Which proteins?</a:t>
          </a:r>
          <a:endParaRPr lang="en-US" sz="1400" b="0" u="none" kern="1200" dirty="0">
            <a:solidFill>
              <a:schemeClr val="tx1"/>
            </a:solidFill>
          </a:endParaRPr>
        </a:p>
      </dsp:txBody>
      <dsp:txXfrm>
        <a:off x="2877408" y="200790"/>
        <a:ext cx="2360147" cy="969498"/>
      </dsp:txXfrm>
    </dsp:sp>
    <dsp:sp modelId="{1D1D7B80-FCF8-F54B-9597-6CBF76514B21}">
      <dsp:nvSpPr>
        <dsp:cNvPr id="0" name=""/>
        <dsp:cNvSpPr/>
      </dsp:nvSpPr>
      <dsp:spPr>
        <a:xfrm>
          <a:off x="5748336" y="1693616"/>
          <a:ext cx="2775707" cy="1630023"/>
        </a:xfrm>
        <a:prstGeom prst="ellipse">
          <a:avLst/>
        </a:prstGeom>
        <a:solidFill>
          <a:schemeClr val="accent1">
            <a:alpha val="50000"/>
            <a:hueOff val="0"/>
            <a:satOff val="0"/>
            <a:lumOff val="0"/>
            <a:alphaOff val="0"/>
          </a:schemeClr>
        </a:solidFill>
        <a:ln w="38100" cap="flat" cmpd="sng" algn="ctr">
          <a:solidFill>
            <a:schemeClr val="lt1">
              <a:hueOff val="0"/>
              <a:satOff val="0"/>
              <a:lumOff val="0"/>
              <a:alphaOff val="0"/>
            </a:schemeClr>
          </a:solidFill>
          <a:prstDash val="solid"/>
        </a:ln>
        <a:effectLst/>
      </dsp:spPr>
      <dsp:style>
        <a:lnRef idx="3">
          <a:scrgbClr r="0" g="0" b="0"/>
        </a:lnRef>
        <a:fillRef idx="1">
          <a:scrgbClr r="0" g="0" b="0"/>
        </a:fillRef>
        <a:effectRef idx="0">
          <a:scrgbClr r="0" g="0" b="0"/>
        </a:effectRef>
        <a:fontRef idx="minor">
          <a:schemeClr val="tx1"/>
        </a:fontRef>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r>
            <a:rPr lang="en-US" sz="2200" kern="1200" dirty="0" smtClean="0"/>
            <a:t>Protein </a:t>
          </a:r>
          <a:br>
            <a:rPr lang="en-US" sz="2200" kern="1200" dirty="0" smtClean="0"/>
          </a:br>
          <a:r>
            <a:rPr lang="en-US" sz="2200" kern="1200" dirty="0" smtClean="0"/>
            <a:t>localization dynamics </a:t>
          </a:r>
        </a:p>
      </dsp:txBody>
      <dsp:txXfrm>
        <a:off x="6154829" y="1932327"/>
        <a:ext cx="1962721" cy="1152601"/>
      </dsp:txXfrm>
    </dsp:sp>
    <dsp:sp modelId="{FB114532-69BA-2D4E-AE8D-D598D1E0CBBC}">
      <dsp:nvSpPr>
        <dsp:cNvPr id="0" name=""/>
        <dsp:cNvSpPr/>
      </dsp:nvSpPr>
      <dsp:spPr>
        <a:xfrm>
          <a:off x="0" y="3757717"/>
          <a:ext cx="3436748" cy="1347320"/>
        </a:xfrm>
        <a:prstGeom prst="ellipse">
          <a:avLst/>
        </a:prstGeom>
        <a:solidFill>
          <a:schemeClr val="accent1">
            <a:alpha val="50000"/>
            <a:hueOff val="0"/>
            <a:satOff val="0"/>
            <a:lumOff val="0"/>
            <a:alphaOff val="0"/>
          </a:schemeClr>
        </a:solidFill>
        <a:ln w="38100" cap="flat" cmpd="sng" algn="ctr">
          <a:noFill/>
          <a:prstDash val="solid"/>
        </a:ln>
        <a:effectLst/>
      </dsp:spPr>
      <dsp:style>
        <a:lnRef idx="3">
          <a:scrgbClr r="0" g="0" b="0"/>
        </a:lnRef>
        <a:fillRef idx="1">
          <a:scrgbClr r="0" g="0" b="0"/>
        </a:fillRef>
        <a:effectRef idx="0">
          <a:scrgbClr r="0" g="0" b="0"/>
        </a:effectRef>
        <a:fontRef idx="minor">
          <a:schemeClr val="tx1"/>
        </a:fontRef>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r>
            <a:rPr lang="en-US" sz="2200" kern="1200" dirty="0" smtClean="0"/>
            <a:t>Protein-protein</a:t>
          </a:r>
        </a:p>
        <a:p>
          <a:pPr lvl="0" algn="ctr" defTabSz="977900">
            <a:lnSpc>
              <a:spcPct val="90000"/>
            </a:lnSpc>
            <a:spcBef>
              <a:spcPct val="0"/>
            </a:spcBef>
            <a:spcAft>
              <a:spcPct val="35000"/>
            </a:spcAft>
          </a:pPr>
          <a:r>
            <a:rPr lang="en-US" sz="2200" kern="1200" dirty="0" smtClean="0"/>
            <a:t>interaction dynamics</a:t>
          </a:r>
        </a:p>
      </dsp:txBody>
      <dsp:txXfrm>
        <a:off x="503300" y="3955027"/>
        <a:ext cx="2430148" cy="952700"/>
      </dsp:txXfrm>
    </dsp:sp>
  </dsp:spTree>
</dsp:drawing>
</file>

<file path=ppt/diagrams/layout1.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19041D9-397C-4D41-8F0A-EC8766BD8531}" type="datetimeFigureOut">
              <a:rPr lang="en-US" smtClean="0"/>
              <a:t>26/11/16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A23FEB5-4D18-43A9-AC75-0D5B3E6360FC}" type="slidenum">
              <a:rPr lang="en-US" smtClean="0"/>
              <a:t>‹#›</a:t>
            </a:fld>
            <a:endParaRPr lang="en-US"/>
          </a:p>
        </p:txBody>
      </p:sp>
    </p:spTree>
    <p:extLst>
      <p:ext uri="{BB962C8B-B14F-4D97-AF65-F5344CB8AC3E}">
        <p14:creationId xmlns:p14="http://schemas.microsoft.com/office/powerpoint/2010/main" val="15865131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3588" cy="3429000"/>
          </a:xfrm>
        </p:spPr>
      </p:sp>
      <p:sp>
        <p:nvSpPr>
          <p:cNvPr id="3" name="Notes Placeholder 2"/>
          <p:cNvSpPr>
            <a:spLocks noGrp="1"/>
          </p:cNvSpPr>
          <p:nvPr>
            <p:ph type="body" idx="1"/>
          </p:nvPr>
        </p:nvSpPr>
        <p:spPr/>
        <p:txBody>
          <a:bodyPr/>
          <a:lstStyle/>
          <a:p>
            <a:r>
              <a:rPr lang="en-US" dirty="0" smtClean="0"/>
              <a:t>You</a:t>
            </a:r>
            <a:r>
              <a:rPr lang="en-US" baseline="0" dirty="0" smtClean="0"/>
              <a:t> have an assay that tells you whether the process of interest is working and then you look in the presence of </a:t>
            </a:r>
            <a:r>
              <a:rPr lang="en-US" baseline="0" dirty="0" err="1" smtClean="0"/>
              <a:t>siRNAs</a:t>
            </a:r>
            <a:r>
              <a:rPr lang="en-US" baseline="0" dirty="0" smtClean="0"/>
              <a:t> whether the process is still working.</a:t>
            </a:r>
            <a:endParaRPr lang="en-US" dirty="0"/>
          </a:p>
        </p:txBody>
      </p:sp>
      <p:sp>
        <p:nvSpPr>
          <p:cNvPr id="4" name="Slide Number Placeholder 3"/>
          <p:cNvSpPr>
            <a:spLocks noGrp="1"/>
          </p:cNvSpPr>
          <p:nvPr>
            <p:ph type="sldNum" sz="quarter" idx="10"/>
          </p:nvPr>
        </p:nvSpPr>
        <p:spPr/>
        <p:txBody>
          <a:bodyPr/>
          <a:lstStyle/>
          <a:p>
            <a:pPr>
              <a:defRPr/>
            </a:pPr>
            <a:fld id="{4671B344-734A-B447-BC7D-EDBE9A74D4DC}" type="slidenum">
              <a:rPr lang="de-DE" smtClean="0"/>
              <a:pPr>
                <a:defRPr/>
              </a:pPr>
              <a:t>5</a:t>
            </a:fld>
            <a:endParaRPr lang="de-DE"/>
          </a:p>
        </p:txBody>
      </p:sp>
    </p:spTree>
    <p:extLst>
      <p:ext uri="{BB962C8B-B14F-4D97-AF65-F5344CB8AC3E}">
        <p14:creationId xmlns:p14="http://schemas.microsoft.com/office/powerpoint/2010/main" val="34548994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A23FEB5-4D18-43A9-AC75-0D5B3E6360FC}" type="slidenum">
              <a:rPr lang="en-US" smtClean="0"/>
              <a:t>19</a:t>
            </a:fld>
            <a:endParaRPr lang="en-US"/>
          </a:p>
        </p:txBody>
      </p:sp>
    </p:spTree>
    <p:extLst>
      <p:ext uri="{BB962C8B-B14F-4D97-AF65-F5344CB8AC3E}">
        <p14:creationId xmlns:p14="http://schemas.microsoft.com/office/powerpoint/2010/main" val="39527989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26/11/16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26/11/16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26/11/16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26/11/16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26/11/16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26/11/16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26/11/16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26/11/16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26/11/16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26/11/16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26/11/16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26/11/16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10.png"/><Relationship Id="rId8" Type="http://schemas.openxmlformats.org/officeDocument/2006/relationships/image" Target="../media/image11.tiff"/><Relationship Id="rId1" Type="http://schemas.microsoft.com/office/2007/relationships/media" Target="file://localhost/Users/tischi/Desktop/cellprofiler-courses-master/presentation-files/Golgi_20x1x0.95_Aperture11.2mm4.9mm3.6mm_dz1_002_crop_combined_registered.avi" TargetMode="External"/><Relationship Id="rId2" Type="http://schemas.openxmlformats.org/officeDocument/2006/relationships/video" Target="file://localhost/Users/tischi/Desktop/cellprofiler-courses-master/presentation-files/Golgi_20x1x0.95_Aperture11.2mm4.9mm3.6mm_dz1_002_crop_combined_registered.avi"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image" Target="../media/image15.png"/><Relationship Id="rId5" Type="http://schemas.openxmlformats.org/officeDocument/2006/relationships/image" Target="../media/image16.png"/><Relationship Id="rId6" Type="http://schemas.openxmlformats.org/officeDocument/2006/relationships/image" Target="../media/image12.png"/><Relationship Id="rId7" Type="http://schemas.openxmlformats.org/officeDocument/2006/relationships/image" Target="../media/image14.png"/><Relationship Id="rId8" Type="http://schemas.openxmlformats.org/officeDocument/2006/relationships/image" Target="../media/image13.png"/><Relationship Id="rId1" Type="http://schemas.microsoft.com/office/2007/relationships/media" Target="../media/media1.avi"/><Relationship Id="rId2" Type="http://schemas.openxmlformats.org/officeDocument/2006/relationships/video" Target="../media/media1.avi"/></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4.png"/><Relationship Id="rId1" Type="http://schemas.openxmlformats.org/officeDocument/2006/relationships/slideLayout" Target="../slideLayouts/slideLayout7.xml"/><Relationship Id="rId2" Type="http://schemas.openxmlformats.org/officeDocument/2006/relationships/image" Target="../media/image17.e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8.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US" dirty="0"/>
          </a:p>
        </p:txBody>
      </p:sp>
      <p:sp>
        <p:nvSpPr>
          <p:cNvPr id="3" name="Content Placeholder 2"/>
          <p:cNvSpPr>
            <a:spLocks noGrp="1"/>
          </p:cNvSpPr>
          <p:nvPr>
            <p:ph idx="1"/>
          </p:nvPr>
        </p:nvSpPr>
        <p:spPr/>
        <p:txBody>
          <a:bodyPr>
            <a:normAutofit fontScale="47500" lnSpcReduction="20000"/>
          </a:bodyPr>
          <a:lstStyle/>
          <a:p>
            <a:pPr marL="0" indent="0">
              <a:buNone/>
            </a:pPr>
            <a:r>
              <a:rPr lang="en-US" dirty="0"/>
              <a:t>High-throughput and adaptive feedback microscopy</a:t>
            </a:r>
          </a:p>
          <a:p>
            <a:pPr marL="0" indent="0">
              <a:buNone/>
            </a:pPr>
            <a:r>
              <a:rPr lang="en-US" dirty="0"/>
              <a:t> </a:t>
            </a:r>
          </a:p>
          <a:p>
            <a:pPr marL="0" indent="0">
              <a:buNone/>
            </a:pPr>
            <a:r>
              <a:rPr lang="en-US" u="sng" dirty="0"/>
              <a:t>Christian </a:t>
            </a:r>
            <a:r>
              <a:rPr lang="en-US" u="sng" dirty="0" err="1"/>
              <a:t>Tischer</a:t>
            </a:r>
            <a:r>
              <a:rPr lang="en-US" dirty="0"/>
              <a:t>, Sabine </a:t>
            </a:r>
            <a:r>
              <a:rPr lang="en-US" dirty="0" err="1"/>
              <a:t>Reither</a:t>
            </a:r>
            <a:r>
              <a:rPr lang="en-US" dirty="0"/>
              <a:t>, Volker </a:t>
            </a:r>
            <a:r>
              <a:rPr lang="en-US" dirty="0" err="1"/>
              <a:t>Hilsenstein</a:t>
            </a:r>
            <a:r>
              <a:rPr lang="en-US" dirty="0"/>
              <a:t>, </a:t>
            </a:r>
            <a:r>
              <a:rPr lang="en-US" dirty="0" err="1"/>
              <a:t>Beate</a:t>
            </a:r>
            <a:r>
              <a:rPr lang="en-US" dirty="0"/>
              <a:t> Neumann, Rainer </a:t>
            </a:r>
            <a:r>
              <a:rPr lang="en-US" dirty="0" err="1"/>
              <a:t>Pepperkok</a:t>
            </a:r>
            <a:endParaRPr lang="en-US" dirty="0"/>
          </a:p>
          <a:p>
            <a:pPr marL="0" indent="0">
              <a:buNone/>
            </a:pPr>
            <a:r>
              <a:rPr lang="en-US" dirty="0"/>
              <a:t> </a:t>
            </a:r>
          </a:p>
          <a:p>
            <a:pPr marL="0" indent="0">
              <a:buNone/>
            </a:pPr>
            <a:r>
              <a:rPr lang="en-US" dirty="0"/>
              <a:t>Advanced Light Microscopy Facility, EMBL Heidelberg</a:t>
            </a:r>
          </a:p>
          <a:p>
            <a:pPr marL="0" indent="0">
              <a:buNone/>
            </a:pPr>
            <a:r>
              <a:rPr lang="en-US" dirty="0"/>
              <a:t>Meyerhofstr.1, 69117 Heidelberg, Germany</a:t>
            </a:r>
          </a:p>
          <a:p>
            <a:pPr marL="0" indent="0">
              <a:buNone/>
            </a:pPr>
            <a:r>
              <a:rPr lang="en-US" dirty="0"/>
              <a:t/>
            </a:r>
            <a:br>
              <a:rPr lang="en-US" dirty="0"/>
            </a:br>
            <a:r>
              <a:rPr lang="en-US" dirty="0"/>
              <a:t>High-throughput microscopy of siRNA treated cells has become a standard tool for discovering genes with roles in specific biological processes. However, conducting high-throughput microscopy experiments is still challenging as it puts high demands on sample preparation, microscopy, image and data analysis. Moreover, further characterization of the “hit genes” often requires demanding microscopic assays that are difficult to perform even in medium throughput. In this talk, I will outline the typical challenges occurring in high-throughput microscopy and discuss how dedicated microscope systems can help to tackle these challenges. In addition, I will describe how “adaptive feedback microscopy” allows scientist to perform highly complex microscopic assays in a fully automated manner, thereby enabling detailed and systematic further investigation of the identified “hit genes”.</a:t>
            </a:r>
          </a:p>
          <a:p>
            <a:pPr marL="0" indent="0">
              <a:buNone/>
            </a:pPr>
            <a:endParaRPr lang="en-US" dirty="0"/>
          </a:p>
        </p:txBody>
      </p:sp>
    </p:spTree>
    <p:extLst>
      <p:ext uri="{BB962C8B-B14F-4D97-AF65-F5344CB8AC3E}">
        <p14:creationId xmlns:p14="http://schemas.microsoft.com/office/powerpoint/2010/main" val="31861315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Speed</a:t>
            </a:r>
            <a:endParaRPr lang="en-US" dirty="0"/>
          </a:p>
        </p:txBody>
      </p:sp>
      <p:sp>
        <p:nvSpPr>
          <p:cNvPr id="3" name="Content Placeholder 2"/>
          <p:cNvSpPr>
            <a:spLocks noGrp="1"/>
          </p:cNvSpPr>
          <p:nvPr>
            <p:ph idx="1"/>
          </p:nvPr>
        </p:nvSpPr>
        <p:spPr/>
        <p:txBody>
          <a:bodyPr/>
          <a:lstStyle/>
          <a:p>
            <a:r>
              <a:rPr lang="en-US" dirty="0" smtClean="0"/>
              <a:t>Filter wheel vs. other</a:t>
            </a:r>
          </a:p>
          <a:p>
            <a:r>
              <a:rPr lang="en-US" dirty="0" smtClean="0"/>
              <a:t>=&gt;Sabine, Speed </a:t>
            </a:r>
            <a:r>
              <a:rPr lang="en-US" dirty="0" err="1" smtClean="0"/>
              <a:t>Mdev</a:t>
            </a:r>
            <a:r>
              <a:rPr lang="en-US" dirty="0" smtClean="0"/>
              <a:t>?</a:t>
            </a:r>
            <a:endParaRPr lang="en-US" dirty="0"/>
          </a:p>
        </p:txBody>
      </p:sp>
    </p:spTree>
    <p:extLst>
      <p:ext uri="{BB962C8B-B14F-4D97-AF65-F5344CB8AC3E}">
        <p14:creationId xmlns:p14="http://schemas.microsoft.com/office/powerpoint/2010/main" val="9517828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 NA imaging</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4924022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Title 1"/>
          <p:cNvSpPr>
            <a:spLocks noGrp="1"/>
          </p:cNvSpPr>
          <p:nvPr>
            <p:ph type="title"/>
          </p:nvPr>
        </p:nvSpPr>
        <p:spPr>
          <a:xfrm>
            <a:off x="477838" y="114300"/>
            <a:ext cx="8229600" cy="1143000"/>
          </a:xfrm>
        </p:spPr>
        <p:txBody>
          <a:bodyPr/>
          <a:lstStyle/>
          <a:p>
            <a:r>
              <a:rPr lang="en-US" altLang="en-US" sz="4000" dirty="0" err="1" smtClean="0">
                <a:ea typeface="ＭＳ Ｐゴシック" pitchFamily="34" charset="-128"/>
              </a:rPr>
              <a:t>Autophagosome</a:t>
            </a:r>
            <a:r>
              <a:rPr lang="en-US" altLang="en-US" sz="4000" dirty="0" smtClean="0">
                <a:ea typeface="ＭＳ Ｐゴシック" pitchFamily="34" charset="-128"/>
              </a:rPr>
              <a:t> screen</a:t>
            </a:r>
          </a:p>
        </p:txBody>
      </p:sp>
      <p:pic>
        <p:nvPicPr>
          <p:cNvPr id="778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9200" y="1638300"/>
            <a:ext cx="316230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78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638300"/>
            <a:ext cx="316230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828" name="TextBox 5"/>
          <p:cNvSpPr txBox="1">
            <a:spLocks noChangeArrowheads="1"/>
          </p:cNvSpPr>
          <p:nvPr/>
        </p:nvSpPr>
        <p:spPr bwMode="auto">
          <a:xfrm>
            <a:off x="1770063" y="1219200"/>
            <a:ext cx="15827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en-US" sz="2000"/>
              <a:t>Treatment A</a:t>
            </a:r>
          </a:p>
        </p:txBody>
      </p:sp>
      <p:sp>
        <p:nvSpPr>
          <p:cNvPr id="77829" name="TextBox 6"/>
          <p:cNvSpPr txBox="1">
            <a:spLocks noChangeArrowheads="1"/>
          </p:cNvSpPr>
          <p:nvPr/>
        </p:nvSpPr>
        <p:spPr bwMode="auto">
          <a:xfrm>
            <a:off x="5829300" y="1257300"/>
            <a:ext cx="15859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en-US" sz="2000"/>
              <a:t>Treatment B</a:t>
            </a:r>
          </a:p>
        </p:txBody>
      </p:sp>
      <p:sp>
        <p:nvSpPr>
          <p:cNvPr id="80903" name="TextBox 7"/>
          <p:cNvSpPr txBox="1">
            <a:spLocks noChangeArrowheads="1"/>
          </p:cNvSpPr>
          <p:nvPr/>
        </p:nvSpPr>
        <p:spPr bwMode="auto">
          <a:xfrm>
            <a:off x="198438" y="4876800"/>
            <a:ext cx="87884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en-US"/>
              <a:t>In principle, the</a:t>
            </a:r>
            <a:r>
              <a:rPr lang="en-US" altLang="en-US" b="1"/>
              <a:t> total intensity inside all dot-like structures </a:t>
            </a:r>
          </a:p>
          <a:p>
            <a:pPr eaLnBrk="1" hangingPunct="1"/>
            <a:r>
              <a:rPr lang="en-US" altLang="en-US"/>
              <a:t>in each cell is proportional to the </a:t>
            </a:r>
            <a:r>
              <a:rPr lang="en-US" altLang="en-US" b="1"/>
              <a:t>amount of protein recruited </a:t>
            </a:r>
          </a:p>
          <a:p>
            <a:pPr eaLnBrk="1" hangingPunct="1"/>
            <a:r>
              <a:rPr lang="en-US" altLang="en-US" b="1"/>
              <a:t>to autophagosomes</a:t>
            </a:r>
            <a:r>
              <a:rPr lang="en-US" altLang="en-US"/>
              <a:t> in this cell.</a:t>
            </a:r>
          </a:p>
        </p:txBody>
      </p:sp>
    </p:spTree>
    <p:extLst>
      <p:ext uri="{BB962C8B-B14F-4D97-AF65-F5344CB8AC3E}">
        <p14:creationId xmlns:p14="http://schemas.microsoft.com/office/powerpoint/2010/main" val="421241103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09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90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8849" name="Group 92"/>
          <p:cNvGrpSpPr>
            <a:grpSpLocks/>
          </p:cNvGrpSpPr>
          <p:nvPr/>
        </p:nvGrpSpPr>
        <p:grpSpPr bwMode="auto">
          <a:xfrm>
            <a:off x="4673600" y="3886200"/>
            <a:ext cx="1270000" cy="1279525"/>
            <a:chOff x="5334000" y="3266873"/>
            <a:chExt cx="1270000" cy="1279727"/>
          </a:xfrm>
        </p:grpSpPr>
        <p:pic>
          <p:nvPicPr>
            <p:cNvPr id="78934"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334000" y="3276600"/>
              <a:ext cx="1270000" cy="127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8935" name="Group 60"/>
            <p:cNvGrpSpPr>
              <a:grpSpLocks/>
            </p:cNvGrpSpPr>
            <p:nvPr/>
          </p:nvGrpSpPr>
          <p:grpSpPr bwMode="auto">
            <a:xfrm>
              <a:off x="5540966" y="3266873"/>
              <a:ext cx="881349" cy="1264577"/>
              <a:chOff x="5540966" y="3266873"/>
              <a:chExt cx="881349" cy="1264577"/>
            </a:xfrm>
          </p:grpSpPr>
          <p:sp>
            <p:nvSpPr>
              <p:cNvPr id="8" name="Freeform 7"/>
              <p:cNvSpPr>
                <a:spLocks/>
              </p:cNvSpPr>
              <p:nvPr/>
            </p:nvSpPr>
            <p:spPr bwMode="auto">
              <a:xfrm>
                <a:off x="5995315" y="3266873"/>
                <a:ext cx="427000" cy="1264577"/>
              </a:xfrm>
              <a:custGeom>
                <a:avLst/>
                <a:gdLst>
                  <a:gd name="T0" fmla="*/ 416052 w 427000"/>
                  <a:gd name="T1" fmla="*/ 1264577 h 1264577"/>
                  <a:gd name="T2" fmla="*/ 11 w 427000"/>
                  <a:gd name="T3" fmla="*/ 635026 h 1264577"/>
                  <a:gd name="T4" fmla="*/ 427000 w 427000"/>
                  <a:gd name="T5" fmla="*/ 0 h 1264577"/>
                  <a:gd name="T6" fmla="*/ 0 60000 65536"/>
                  <a:gd name="T7" fmla="*/ 0 60000 65536"/>
                  <a:gd name="T8" fmla="*/ 0 60000 65536"/>
                </a:gdLst>
                <a:ahLst/>
                <a:cxnLst>
                  <a:cxn ang="T6">
                    <a:pos x="T0" y="T1"/>
                  </a:cxn>
                  <a:cxn ang="T7">
                    <a:pos x="T2" y="T3"/>
                  </a:cxn>
                  <a:cxn ang="T8">
                    <a:pos x="T4" y="T5"/>
                  </a:cxn>
                </a:cxnLst>
                <a:rect l="0" t="0" r="r" b="b"/>
                <a:pathLst>
                  <a:path w="427000" h="1264577">
                    <a:moveTo>
                      <a:pt x="416052" y="1264577"/>
                    </a:moveTo>
                    <a:cubicBezTo>
                      <a:pt x="207119" y="1055183"/>
                      <a:pt x="-1814" y="845789"/>
                      <a:pt x="11" y="635026"/>
                    </a:cubicBezTo>
                    <a:cubicBezTo>
                      <a:pt x="1836" y="424263"/>
                      <a:pt x="214418" y="212131"/>
                      <a:pt x="427000" y="0"/>
                    </a:cubicBezTo>
                  </a:path>
                </a:pathLst>
              </a:custGeom>
              <a:noFill/>
              <a:ln w="12700" cap="flat" cmpd="sng">
                <a:solidFill>
                  <a:srgbClr val="3366FF"/>
                </a:solidFill>
                <a:prstDash val="solid"/>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9" name="Freeform 8"/>
              <p:cNvSpPr>
                <a:spLocks/>
              </p:cNvSpPr>
              <p:nvPr/>
            </p:nvSpPr>
            <p:spPr bwMode="auto">
              <a:xfrm flipH="1">
                <a:off x="5540966" y="3266873"/>
                <a:ext cx="404197" cy="1264577"/>
              </a:xfrm>
              <a:custGeom>
                <a:avLst/>
                <a:gdLst>
                  <a:gd name="T0" fmla="*/ 393834 w 427000"/>
                  <a:gd name="T1" fmla="*/ 1264577 h 1264577"/>
                  <a:gd name="T2" fmla="*/ 10 w 427000"/>
                  <a:gd name="T3" fmla="*/ 635026 h 1264577"/>
                  <a:gd name="T4" fmla="*/ 404197 w 427000"/>
                  <a:gd name="T5" fmla="*/ 0 h 1264577"/>
                  <a:gd name="T6" fmla="*/ 0 60000 65536"/>
                  <a:gd name="T7" fmla="*/ 0 60000 65536"/>
                  <a:gd name="T8" fmla="*/ 0 60000 65536"/>
                </a:gdLst>
                <a:ahLst/>
                <a:cxnLst>
                  <a:cxn ang="T6">
                    <a:pos x="T0" y="T1"/>
                  </a:cxn>
                  <a:cxn ang="T7">
                    <a:pos x="T2" y="T3"/>
                  </a:cxn>
                  <a:cxn ang="T8">
                    <a:pos x="T4" y="T5"/>
                  </a:cxn>
                </a:cxnLst>
                <a:rect l="0" t="0" r="r" b="b"/>
                <a:pathLst>
                  <a:path w="427000" h="1264577">
                    <a:moveTo>
                      <a:pt x="416052" y="1264577"/>
                    </a:moveTo>
                    <a:cubicBezTo>
                      <a:pt x="207119" y="1055183"/>
                      <a:pt x="-1814" y="845789"/>
                      <a:pt x="11" y="635026"/>
                    </a:cubicBezTo>
                    <a:cubicBezTo>
                      <a:pt x="1836" y="424263"/>
                      <a:pt x="214418" y="212131"/>
                      <a:pt x="427000" y="0"/>
                    </a:cubicBezTo>
                  </a:path>
                </a:pathLst>
              </a:custGeom>
              <a:noFill/>
              <a:ln w="12700" cap="flat" cmpd="sng">
                <a:solidFill>
                  <a:srgbClr val="3366FF"/>
                </a:solidFill>
                <a:prstDash val="solid"/>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anchor="ctr"/>
              <a:lstStyle/>
              <a:p>
                <a:endParaRPr lang="en-US"/>
              </a:p>
            </p:txBody>
          </p:sp>
        </p:grpSp>
      </p:grpSp>
      <p:grpSp>
        <p:nvGrpSpPr>
          <p:cNvPr id="78850" name="Group 59"/>
          <p:cNvGrpSpPr>
            <a:grpSpLocks/>
          </p:cNvGrpSpPr>
          <p:nvPr/>
        </p:nvGrpSpPr>
        <p:grpSpPr bwMode="auto">
          <a:xfrm>
            <a:off x="7416800" y="3886200"/>
            <a:ext cx="1270000" cy="1270000"/>
            <a:chOff x="3378200" y="3302000"/>
            <a:chExt cx="1270000" cy="1270000"/>
          </a:xfrm>
        </p:grpSpPr>
        <p:pic>
          <p:nvPicPr>
            <p:cNvPr id="78930" name="Picture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378200" y="3302000"/>
              <a:ext cx="1270000" cy="127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8931" name="Group 55"/>
            <p:cNvGrpSpPr>
              <a:grpSpLocks/>
            </p:cNvGrpSpPr>
            <p:nvPr/>
          </p:nvGrpSpPr>
          <p:grpSpPr bwMode="auto">
            <a:xfrm>
              <a:off x="3916273" y="3302000"/>
              <a:ext cx="198610" cy="1264580"/>
              <a:chOff x="3916273" y="3302000"/>
              <a:chExt cx="198610" cy="1264580"/>
            </a:xfrm>
          </p:grpSpPr>
          <p:sp>
            <p:nvSpPr>
              <p:cNvPr id="10" name="Freeform 9"/>
              <p:cNvSpPr>
                <a:spLocks/>
              </p:cNvSpPr>
              <p:nvPr/>
            </p:nvSpPr>
            <p:spPr bwMode="auto">
              <a:xfrm flipH="1">
                <a:off x="3916273" y="3302003"/>
                <a:ext cx="45719" cy="1264577"/>
              </a:xfrm>
              <a:custGeom>
                <a:avLst/>
                <a:gdLst>
                  <a:gd name="T0" fmla="*/ 44547 w 427000"/>
                  <a:gd name="T1" fmla="*/ 1264577 h 1264577"/>
                  <a:gd name="T2" fmla="*/ 1 w 427000"/>
                  <a:gd name="T3" fmla="*/ 635026 h 1264577"/>
                  <a:gd name="T4" fmla="*/ 45719 w 427000"/>
                  <a:gd name="T5" fmla="*/ 0 h 1264577"/>
                  <a:gd name="T6" fmla="*/ 0 60000 65536"/>
                  <a:gd name="T7" fmla="*/ 0 60000 65536"/>
                  <a:gd name="T8" fmla="*/ 0 60000 65536"/>
                </a:gdLst>
                <a:ahLst/>
                <a:cxnLst>
                  <a:cxn ang="T6">
                    <a:pos x="T0" y="T1"/>
                  </a:cxn>
                  <a:cxn ang="T7">
                    <a:pos x="T2" y="T3"/>
                  </a:cxn>
                  <a:cxn ang="T8">
                    <a:pos x="T4" y="T5"/>
                  </a:cxn>
                </a:cxnLst>
                <a:rect l="0" t="0" r="r" b="b"/>
                <a:pathLst>
                  <a:path w="427000" h="1264577">
                    <a:moveTo>
                      <a:pt x="416052" y="1264577"/>
                    </a:moveTo>
                    <a:cubicBezTo>
                      <a:pt x="207119" y="1055183"/>
                      <a:pt x="-1814" y="845789"/>
                      <a:pt x="11" y="635026"/>
                    </a:cubicBezTo>
                    <a:cubicBezTo>
                      <a:pt x="1836" y="424263"/>
                      <a:pt x="214418" y="212131"/>
                      <a:pt x="427000" y="0"/>
                    </a:cubicBezTo>
                  </a:path>
                </a:pathLst>
              </a:custGeom>
              <a:noFill/>
              <a:ln w="12700" cap="flat" cmpd="sng">
                <a:solidFill>
                  <a:srgbClr val="3366FF"/>
                </a:solidFill>
                <a:prstDash val="solid"/>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11" name="Freeform 10"/>
              <p:cNvSpPr>
                <a:spLocks/>
              </p:cNvSpPr>
              <p:nvPr/>
            </p:nvSpPr>
            <p:spPr bwMode="auto">
              <a:xfrm>
                <a:off x="4069164" y="3302000"/>
                <a:ext cx="45719" cy="1264577"/>
              </a:xfrm>
              <a:custGeom>
                <a:avLst/>
                <a:gdLst>
                  <a:gd name="T0" fmla="*/ 44547 w 427000"/>
                  <a:gd name="T1" fmla="*/ 1264577 h 1264577"/>
                  <a:gd name="T2" fmla="*/ 1 w 427000"/>
                  <a:gd name="T3" fmla="*/ 635026 h 1264577"/>
                  <a:gd name="T4" fmla="*/ 45719 w 427000"/>
                  <a:gd name="T5" fmla="*/ 0 h 1264577"/>
                  <a:gd name="T6" fmla="*/ 0 60000 65536"/>
                  <a:gd name="T7" fmla="*/ 0 60000 65536"/>
                  <a:gd name="T8" fmla="*/ 0 60000 65536"/>
                </a:gdLst>
                <a:ahLst/>
                <a:cxnLst>
                  <a:cxn ang="T6">
                    <a:pos x="T0" y="T1"/>
                  </a:cxn>
                  <a:cxn ang="T7">
                    <a:pos x="T2" y="T3"/>
                  </a:cxn>
                  <a:cxn ang="T8">
                    <a:pos x="T4" y="T5"/>
                  </a:cxn>
                </a:cxnLst>
                <a:rect l="0" t="0" r="r" b="b"/>
                <a:pathLst>
                  <a:path w="427000" h="1264577">
                    <a:moveTo>
                      <a:pt x="416052" y="1264577"/>
                    </a:moveTo>
                    <a:cubicBezTo>
                      <a:pt x="207119" y="1055183"/>
                      <a:pt x="-1814" y="845789"/>
                      <a:pt x="11" y="635026"/>
                    </a:cubicBezTo>
                    <a:cubicBezTo>
                      <a:pt x="1836" y="424263"/>
                      <a:pt x="214418" y="212131"/>
                      <a:pt x="427000" y="0"/>
                    </a:cubicBezTo>
                  </a:path>
                </a:pathLst>
              </a:custGeom>
              <a:noFill/>
              <a:ln w="12700" cap="flat" cmpd="sng">
                <a:solidFill>
                  <a:srgbClr val="3366FF"/>
                </a:solidFill>
                <a:prstDash val="solid"/>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anchor="ctr"/>
              <a:lstStyle/>
              <a:p>
                <a:endParaRPr lang="en-US"/>
              </a:p>
            </p:txBody>
          </p:sp>
        </p:grpSp>
      </p:grpSp>
      <p:grpSp>
        <p:nvGrpSpPr>
          <p:cNvPr id="78851" name="Group 11"/>
          <p:cNvGrpSpPr>
            <a:grpSpLocks/>
          </p:cNvGrpSpPr>
          <p:nvPr/>
        </p:nvGrpSpPr>
        <p:grpSpPr bwMode="auto">
          <a:xfrm>
            <a:off x="4870450" y="5969000"/>
            <a:ext cx="920750" cy="258763"/>
            <a:chOff x="1079323" y="4799612"/>
            <a:chExt cx="1367300" cy="447403"/>
          </a:xfrm>
        </p:grpSpPr>
        <p:grpSp>
          <p:nvGrpSpPr>
            <p:cNvPr id="78918" name="Group 12"/>
            <p:cNvGrpSpPr>
              <a:grpSpLocks/>
            </p:cNvGrpSpPr>
            <p:nvPr/>
          </p:nvGrpSpPr>
          <p:grpSpPr bwMode="auto">
            <a:xfrm>
              <a:off x="1231294" y="4799612"/>
              <a:ext cx="1215329" cy="294642"/>
              <a:chOff x="1303192" y="5653175"/>
              <a:chExt cx="1215329" cy="294642"/>
            </a:xfrm>
          </p:grpSpPr>
          <p:sp>
            <p:nvSpPr>
              <p:cNvPr id="22" name="Cube 21"/>
              <p:cNvSpPr>
                <a:spLocks noChangeArrowheads="1"/>
              </p:cNvSpPr>
              <p:nvPr/>
            </p:nvSpPr>
            <p:spPr bwMode="auto">
              <a:xfrm>
                <a:off x="1303192" y="5653175"/>
                <a:ext cx="454151" cy="294642"/>
              </a:xfrm>
              <a:prstGeom prst="cube">
                <a:avLst>
                  <a:gd name="adj" fmla="val 25000"/>
                </a:avLst>
              </a:prstGeom>
              <a:gradFill rotWithShape="1">
                <a:gsLst>
                  <a:gs pos="0">
                    <a:srgbClr val="3A7CCB"/>
                  </a:gs>
                  <a:gs pos="20000">
                    <a:srgbClr val="3C7BC7"/>
                  </a:gs>
                  <a:gs pos="100000">
                    <a:srgbClr val="2C5D98"/>
                  </a:gs>
                </a:gsLst>
                <a:lin ang="5400000"/>
              </a:gradFill>
              <a:ln w="9525">
                <a:solidFill>
                  <a:srgbClr val="4A7EBB"/>
                </a:solidFill>
                <a:miter lim="800000"/>
                <a:headEnd/>
                <a:tailEnd/>
              </a:ln>
              <a:effectLst>
                <a:outerShdw blurRad="40000" dist="23000" dir="5400000" rotWithShape="0">
                  <a:srgbClr val="808080">
                    <a:alpha val="34999"/>
                  </a:srgbClr>
                </a:outerShdw>
              </a:effectLst>
            </p:spPr>
            <p:txBody>
              <a:bodyPr anchor="ctr"/>
              <a:lstStyle/>
              <a:p>
                <a:pPr algn="ctr">
                  <a:defRPr/>
                </a:pPr>
                <a:endParaRPr lang="en-US">
                  <a:solidFill>
                    <a:schemeClr val="lt1"/>
                  </a:solidFill>
                  <a:latin typeface="+mn-lt"/>
                  <a:ea typeface="+mn-ea"/>
                </a:endParaRPr>
              </a:p>
            </p:txBody>
          </p:sp>
          <p:sp>
            <p:nvSpPr>
              <p:cNvPr id="23" name="Cube 22"/>
              <p:cNvSpPr>
                <a:spLocks noChangeArrowheads="1"/>
              </p:cNvSpPr>
              <p:nvPr/>
            </p:nvSpPr>
            <p:spPr bwMode="auto">
              <a:xfrm>
                <a:off x="1679619" y="5653175"/>
                <a:ext cx="454151" cy="294642"/>
              </a:xfrm>
              <a:prstGeom prst="cube">
                <a:avLst>
                  <a:gd name="adj" fmla="val 25000"/>
                </a:avLst>
              </a:prstGeom>
              <a:gradFill rotWithShape="1">
                <a:gsLst>
                  <a:gs pos="0">
                    <a:srgbClr val="3A7CCB"/>
                  </a:gs>
                  <a:gs pos="20000">
                    <a:srgbClr val="3C7BC7"/>
                  </a:gs>
                  <a:gs pos="100000">
                    <a:srgbClr val="2C5D98"/>
                  </a:gs>
                </a:gsLst>
                <a:lin ang="5400000"/>
              </a:gradFill>
              <a:ln w="9525">
                <a:solidFill>
                  <a:srgbClr val="4A7EBB"/>
                </a:solidFill>
                <a:miter lim="800000"/>
                <a:headEnd/>
                <a:tailEnd/>
              </a:ln>
              <a:effectLst>
                <a:outerShdw blurRad="40000" dist="23000" dir="5400000" rotWithShape="0">
                  <a:srgbClr val="808080">
                    <a:alpha val="34999"/>
                  </a:srgbClr>
                </a:outerShdw>
              </a:effectLst>
            </p:spPr>
            <p:txBody>
              <a:bodyPr anchor="ctr"/>
              <a:lstStyle/>
              <a:p>
                <a:pPr algn="ctr">
                  <a:defRPr/>
                </a:pPr>
                <a:endParaRPr lang="en-US">
                  <a:solidFill>
                    <a:schemeClr val="lt1"/>
                  </a:solidFill>
                  <a:latin typeface="+mn-lt"/>
                  <a:ea typeface="+mn-ea"/>
                </a:endParaRPr>
              </a:p>
            </p:txBody>
          </p:sp>
          <p:sp>
            <p:nvSpPr>
              <p:cNvPr id="24" name="Cube 23"/>
              <p:cNvSpPr>
                <a:spLocks noChangeArrowheads="1"/>
              </p:cNvSpPr>
              <p:nvPr/>
            </p:nvSpPr>
            <p:spPr bwMode="auto">
              <a:xfrm>
                <a:off x="2064370" y="5653175"/>
                <a:ext cx="454151" cy="294642"/>
              </a:xfrm>
              <a:prstGeom prst="cube">
                <a:avLst>
                  <a:gd name="adj" fmla="val 25000"/>
                </a:avLst>
              </a:prstGeom>
              <a:gradFill rotWithShape="1">
                <a:gsLst>
                  <a:gs pos="0">
                    <a:srgbClr val="3A7CCB"/>
                  </a:gs>
                  <a:gs pos="20000">
                    <a:srgbClr val="3C7BC7"/>
                  </a:gs>
                  <a:gs pos="100000">
                    <a:srgbClr val="2C5D98"/>
                  </a:gs>
                </a:gsLst>
                <a:lin ang="5400000"/>
              </a:gradFill>
              <a:ln w="9525">
                <a:solidFill>
                  <a:srgbClr val="4A7EBB"/>
                </a:solidFill>
                <a:miter lim="800000"/>
                <a:headEnd/>
                <a:tailEnd/>
              </a:ln>
              <a:effectLst>
                <a:outerShdw blurRad="40000" dist="23000" dir="5400000" rotWithShape="0">
                  <a:srgbClr val="808080">
                    <a:alpha val="34999"/>
                  </a:srgbClr>
                </a:outerShdw>
              </a:effectLst>
            </p:spPr>
            <p:txBody>
              <a:bodyPr anchor="ctr"/>
              <a:lstStyle/>
              <a:p>
                <a:pPr algn="ctr">
                  <a:defRPr/>
                </a:pPr>
                <a:endParaRPr lang="en-US">
                  <a:solidFill>
                    <a:schemeClr val="lt1"/>
                  </a:solidFill>
                  <a:latin typeface="+mn-lt"/>
                  <a:ea typeface="+mn-ea"/>
                </a:endParaRPr>
              </a:p>
            </p:txBody>
          </p:sp>
        </p:grpSp>
        <p:grpSp>
          <p:nvGrpSpPr>
            <p:cNvPr id="78919" name="Group 13"/>
            <p:cNvGrpSpPr>
              <a:grpSpLocks/>
            </p:cNvGrpSpPr>
            <p:nvPr/>
          </p:nvGrpSpPr>
          <p:grpSpPr bwMode="auto">
            <a:xfrm>
              <a:off x="1159396" y="4875677"/>
              <a:ext cx="1215329" cy="294642"/>
              <a:chOff x="1303192" y="5653175"/>
              <a:chExt cx="1215329" cy="294642"/>
            </a:xfrm>
          </p:grpSpPr>
          <p:sp>
            <p:nvSpPr>
              <p:cNvPr id="19" name="Cube 18"/>
              <p:cNvSpPr>
                <a:spLocks noChangeArrowheads="1"/>
              </p:cNvSpPr>
              <p:nvPr/>
            </p:nvSpPr>
            <p:spPr bwMode="auto">
              <a:xfrm>
                <a:off x="1303192" y="5653175"/>
                <a:ext cx="454151" cy="294642"/>
              </a:xfrm>
              <a:prstGeom prst="cube">
                <a:avLst>
                  <a:gd name="adj" fmla="val 25000"/>
                </a:avLst>
              </a:prstGeom>
              <a:gradFill rotWithShape="1">
                <a:gsLst>
                  <a:gs pos="0">
                    <a:srgbClr val="3A7CCB"/>
                  </a:gs>
                  <a:gs pos="20000">
                    <a:srgbClr val="3C7BC7"/>
                  </a:gs>
                  <a:gs pos="100000">
                    <a:srgbClr val="2C5D98"/>
                  </a:gs>
                </a:gsLst>
                <a:lin ang="5400000"/>
              </a:gradFill>
              <a:ln w="9525">
                <a:solidFill>
                  <a:srgbClr val="4A7EBB"/>
                </a:solidFill>
                <a:miter lim="800000"/>
                <a:headEnd/>
                <a:tailEnd/>
              </a:ln>
              <a:effectLst>
                <a:outerShdw blurRad="40000" dist="23000" dir="5400000" rotWithShape="0">
                  <a:srgbClr val="808080">
                    <a:alpha val="34999"/>
                  </a:srgbClr>
                </a:outerShdw>
              </a:effectLst>
            </p:spPr>
            <p:txBody>
              <a:bodyPr anchor="ctr"/>
              <a:lstStyle/>
              <a:p>
                <a:pPr algn="ctr">
                  <a:defRPr/>
                </a:pPr>
                <a:endParaRPr lang="en-US">
                  <a:solidFill>
                    <a:schemeClr val="lt1"/>
                  </a:solidFill>
                  <a:latin typeface="+mn-lt"/>
                  <a:ea typeface="+mn-ea"/>
                </a:endParaRPr>
              </a:p>
            </p:txBody>
          </p:sp>
          <p:sp>
            <p:nvSpPr>
              <p:cNvPr id="20" name="Cube 19"/>
              <p:cNvSpPr>
                <a:spLocks noChangeArrowheads="1"/>
              </p:cNvSpPr>
              <p:nvPr/>
            </p:nvSpPr>
            <p:spPr bwMode="auto">
              <a:xfrm>
                <a:off x="1679619" y="5653175"/>
                <a:ext cx="454151" cy="294642"/>
              </a:xfrm>
              <a:prstGeom prst="cube">
                <a:avLst>
                  <a:gd name="adj" fmla="val 25000"/>
                </a:avLst>
              </a:prstGeom>
              <a:gradFill rotWithShape="1">
                <a:gsLst>
                  <a:gs pos="0">
                    <a:srgbClr val="3A7CCB"/>
                  </a:gs>
                  <a:gs pos="20000">
                    <a:srgbClr val="3C7BC7"/>
                  </a:gs>
                  <a:gs pos="100000">
                    <a:srgbClr val="2C5D98"/>
                  </a:gs>
                </a:gsLst>
                <a:lin ang="5400000"/>
              </a:gradFill>
              <a:ln w="9525">
                <a:solidFill>
                  <a:srgbClr val="4A7EBB"/>
                </a:solidFill>
                <a:miter lim="800000"/>
                <a:headEnd/>
                <a:tailEnd/>
              </a:ln>
              <a:effectLst>
                <a:outerShdw blurRad="40000" dist="23000" dir="5400000" rotWithShape="0">
                  <a:srgbClr val="808080">
                    <a:alpha val="34999"/>
                  </a:srgbClr>
                </a:outerShdw>
              </a:effectLst>
            </p:spPr>
            <p:txBody>
              <a:bodyPr anchor="ctr"/>
              <a:lstStyle/>
              <a:p>
                <a:pPr algn="ctr">
                  <a:defRPr/>
                </a:pPr>
                <a:endParaRPr lang="en-US">
                  <a:solidFill>
                    <a:schemeClr val="lt1"/>
                  </a:solidFill>
                  <a:latin typeface="+mn-lt"/>
                  <a:ea typeface="+mn-ea"/>
                </a:endParaRPr>
              </a:p>
            </p:txBody>
          </p:sp>
          <p:sp>
            <p:nvSpPr>
              <p:cNvPr id="21" name="Cube 20"/>
              <p:cNvSpPr>
                <a:spLocks noChangeArrowheads="1"/>
              </p:cNvSpPr>
              <p:nvPr/>
            </p:nvSpPr>
            <p:spPr bwMode="auto">
              <a:xfrm>
                <a:off x="2064370" y="5653175"/>
                <a:ext cx="454151" cy="294642"/>
              </a:xfrm>
              <a:prstGeom prst="cube">
                <a:avLst>
                  <a:gd name="adj" fmla="val 25000"/>
                </a:avLst>
              </a:prstGeom>
              <a:gradFill rotWithShape="1">
                <a:gsLst>
                  <a:gs pos="0">
                    <a:srgbClr val="3A7CCB"/>
                  </a:gs>
                  <a:gs pos="20000">
                    <a:srgbClr val="3C7BC7"/>
                  </a:gs>
                  <a:gs pos="100000">
                    <a:srgbClr val="2C5D98"/>
                  </a:gs>
                </a:gsLst>
                <a:lin ang="5400000"/>
              </a:gradFill>
              <a:ln w="9525">
                <a:solidFill>
                  <a:srgbClr val="4A7EBB"/>
                </a:solidFill>
                <a:miter lim="800000"/>
                <a:headEnd/>
                <a:tailEnd/>
              </a:ln>
              <a:effectLst>
                <a:outerShdw blurRad="40000" dist="23000" dir="5400000" rotWithShape="0">
                  <a:srgbClr val="808080">
                    <a:alpha val="34999"/>
                  </a:srgbClr>
                </a:outerShdw>
              </a:effectLst>
            </p:spPr>
            <p:txBody>
              <a:bodyPr anchor="ctr"/>
              <a:lstStyle/>
              <a:p>
                <a:pPr algn="ctr">
                  <a:defRPr/>
                </a:pPr>
                <a:endParaRPr lang="en-US">
                  <a:solidFill>
                    <a:schemeClr val="lt1"/>
                  </a:solidFill>
                  <a:latin typeface="+mn-lt"/>
                  <a:ea typeface="+mn-ea"/>
                </a:endParaRPr>
              </a:p>
            </p:txBody>
          </p:sp>
        </p:grpSp>
        <p:grpSp>
          <p:nvGrpSpPr>
            <p:cNvPr id="78920" name="Group 14"/>
            <p:cNvGrpSpPr>
              <a:grpSpLocks/>
            </p:cNvGrpSpPr>
            <p:nvPr/>
          </p:nvGrpSpPr>
          <p:grpSpPr bwMode="auto">
            <a:xfrm>
              <a:off x="1079323" y="4952373"/>
              <a:ext cx="1215329" cy="294642"/>
              <a:chOff x="1303192" y="5653175"/>
              <a:chExt cx="1215329" cy="294642"/>
            </a:xfrm>
          </p:grpSpPr>
          <p:sp>
            <p:nvSpPr>
              <p:cNvPr id="16" name="Cube 15"/>
              <p:cNvSpPr>
                <a:spLocks noChangeArrowheads="1"/>
              </p:cNvSpPr>
              <p:nvPr/>
            </p:nvSpPr>
            <p:spPr bwMode="auto">
              <a:xfrm>
                <a:off x="1303192" y="5653175"/>
                <a:ext cx="454151" cy="294642"/>
              </a:xfrm>
              <a:prstGeom prst="cube">
                <a:avLst>
                  <a:gd name="adj" fmla="val 25000"/>
                </a:avLst>
              </a:prstGeom>
              <a:gradFill rotWithShape="1">
                <a:gsLst>
                  <a:gs pos="0">
                    <a:srgbClr val="3A7CCB"/>
                  </a:gs>
                  <a:gs pos="20000">
                    <a:srgbClr val="3C7BC7"/>
                  </a:gs>
                  <a:gs pos="100000">
                    <a:srgbClr val="2C5D98"/>
                  </a:gs>
                </a:gsLst>
                <a:lin ang="5400000"/>
              </a:gradFill>
              <a:ln w="9525">
                <a:solidFill>
                  <a:srgbClr val="4A7EBB"/>
                </a:solidFill>
                <a:miter lim="800000"/>
                <a:headEnd/>
                <a:tailEnd/>
              </a:ln>
              <a:effectLst>
                <a:outerShdw blurRad="40000" dist="23000" dir="5400000" rotWithShape="0">
                  <a:srgbClr val="808080">
                    <a:alpha val="34999"/>
                  </a:srgbClr>
                </a:outerShdw>
              </a:effectLst>
            </p:spPr>
            <p:txBody>
              <a:bodyPr anchor="ctr"/>
              <a:lstStyle/>
              <a:p>
                <a:pPr algn="ctr">
                  <a:defRPr/>
                </a:pPr>
                <a:endParaRPr lang="en-US">
                  <a:solidFill>
                    <a:schemeClr val="lt1"/>
                  </a:solidFill>
                  <a:latin typeface="+mn-lt"/>
                  <a:ea typeface="+mn-ea"/>
                </a:endParaRPr>
              </a:p>
            </p:txBody>
          </p:sp>
          <p:sp>
            <p:nvSpPr>
              <p:cNvPr id="17" name="Cube 16"/>
              <p:cNvSpPr>
                <a:spLocks noChangeArrowheads="1"/>
              </p:cNvSpPr>
              <p:nvPr/>
            </p:nvSpPr>
            <p:spPr bwMode="auto">
              <a:xfrm>
                <a:off x="1679619" y="5653175"/>
                <a:ext cx="454151" cy="294642"/>
              </a:xfrm>
              <a:prstGeom prst="cube">
                <a:avLst>
                  <a:gd name="adj" fmla="val 25000"/>
                </a:avLst>
              </a:prstGeom>
              <a:gradFill rotWithShape="1">
                <a:gsLst>
                  <a:gs pos="0">
                    <a:srgbClr val="3A7CCB"/>
                  </a:gs>
                  <a:gs pos="20000">
                    <a:srgbClr val="3C7BC7"/>
                  </a:gs>
                  <a:gs pos="100000">
                    <a:srgbClr val="2C5D98"/>
                  </a:gs>
                </a:gsLst>
                <a:lin ang="5400000"/>
              </a:gradFill>
              <a:ln w="9525">
                <a:solidFill>
                  <a:srgbClr val="4A7EBB"/>
                </a:solidFill>
                <a:miter lim="800000"/>
                <a:headEnd/>
                <a:tailEnd/>
              </a:ln>
              <a:effectLst>
                <a:outerShdw blurRad="40000" dist="23000" dir="5400000" rotWithShape="0">
                  <a:srgbClr val="808080">
                    <a:alpha val="34999"/>
                  </a:srgbClr>
                </a:outerShdw>
              </a:effectLst>
            </p:spPr>
            <p:txBody>
              <a:bodyPr anchor="ctr"/>
              <a:lstStyle/>
              <a:p>
                <a:pPr algn="ctr">
                  <a:defRPr/>
                </a:pPr>
                <a:endParaRPr lang="en-US">
                  <a:solidFill>
                    <a:schemeClr val="lt1"/>
                  </a:solidFill>
                  <a:latin typeface="+mn-lt"/>
                  <a:ea typeface="+mn-ea"/>
                </a:endParaRPr>
              </a:p>
            </p:txBody>
          </p:sp>
          <p:sp>
            <p:nvSpPr>
              <p:cNvPr id="18" name="Cube 17"/>
              <p:cNvSpPr>
                <a:spLocks noChangeArrowheads="1"/>
              </p:cNvSpPr>
              <p:nvPr/>
            </p:nvSpPr>
            <p:spPr bwMode="auto">
              <a:xfrm>
                <a:off x="2064370" y="5653175"/>
                <a:ext cx="454151" cy="294642"/>
              </a:xfrm>
              <a:prstGeom prst="cube">
                <a:avLst>
                  <a:gd name="adj" fmla="val 25000"/>
                </a:avLst>
              </a:prstGeom>
              <a:gradFill rotWithShape="1">
                <a:gsLst>
                  <a:gs pos="0">
                    <a:srgbClr val="3A7CCB"/>
                  </a:gs>
                  <a:gs pos="20000">
                    <a:srgbClr val="3C7BC7"/>
                  </a:gs>
                  <a:gs pos="100000">
                    <a:srgbClr val="2C5D98"/>
                  </a:gs>
                </a:gsLst>
                <a:lin ang="5400000"/>
              </a:gradFill>
              <a:ln w="9525">
                <a:solidFill>
                  <a:srgbClr val="4A7EBB"/>
                </a:solidFill>
                <a:miter lim="800000"/>
                <a:headEnd/>
                <a:tailEnd/>
              </a:ln>
              <a:effectLst>
                <a:outerShdw blurRad="40000" dist="23000" dir="5400000" rotWithShape="0">
                  <a:srgbClr val="808080">
                    <a:alpha val="34999"/>
                  </a:srgbClr>
                </a:outerShdw>
              </a:effectLst>
            </p:spPr>
            <p:txBody>
              <a:bodyPr anchor="ctr"/>
              <a:lstStyle/>
              <a:p>
                <a:pPr algn="ctr">
                  <a:defRPr/>
                </a:pPr>
                <a:endParaRPr lang="en-US">
                  <a:solidFill>
                    <a:schemeClr val="lt1"/>
                  </a:solidFill>
                  <a:latin typeface="+mn-lt"/>
                  <a:ea typeface="+mn-ea"/>
                </a:endParaRPr>
              </a:p>
            </p:txBody>
          </p:sp>
        </p:grpSp>
      </p:grpSp>
      <p:sp>
        <p:nvSpPr>
          <p:cNvPr id="78852" name="TextBox 24"/>
          <p:cNvSpPr txBox="1">
            <a:spLocks noChangeArrowheads="1"/>
          </p:cNvSpPr>
          <p:nvPr/>
        </p:nvSpPr>
        <p:spPr bwMode="auto">
          <a:xfrm>
            <a:off x="4203700" y="5878513"/>
            <a:ext cx="5730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en-US" sz="1800"/>
              <a:t>CCD</a:t>
            </a:r>
          </a:p>
        </p:txBody>
      </p:sp>
      <p:grpSp>
        <p:nvGrpSpPr>
          <p:cNvPr id="78853" name="Group 38"/>
          <p:cNvGrpSpPr>
            <a:grpSpLocks/>
          </p:cNvGrpSpPr>
          <p:nvPr/>
        </p:nvGrpSpPr>
        <p:grpSpPr bwMode="auto">
          <a:xfrm>
            <a:off x="93663" y="2133600"/>
            <a:ext cx="300037" cy="1524000"/>
            <a:chOff x="3886200" y="1676400"/>
            <a:chExt cx="300082" cy="1524000"/>
          </a:xfrm>
        </p:grpSpPr>
        <p:cxnSp>
          <p:nvCxnSpPr>
            <p:cNvPr id="29" name="Straight Arrow Connector 28"/>
            <p:cNvCxnSpPr/>
            <p:nvPr/>
          </p:nvCxnSpPr>
          <p:spPr>
            <a:xfrm flipV="1">
              <a:off x="4162466" y="1676400"/>
              <a:ext cx="0" cy="15240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8917" name="TextBox 22"/>
            <p:cNvSpPr txBox="1">
              <a:spLocks noChangeArrowheads="1"/>
            </p:cNvSpPr>
            <p:nvPr/>
          </p:nvSpPr>
          <p:spPr bwMode="auto">
            <a:xfrm>
              <a:off x="3886200" y="2667000"/>
              <a:ext cx="30008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en-US" sz="1800"/>
                <a:t>z</a:t>
              </a:r>
            </a:p>
          </p:txBody>
        </p:sp>
      </p:grpSp>
      <p:cxnSp>
        <p:nvCxnSpPr>
          <p:cNvPr id="38" name="Straight Connector 37"/>
          <p:cNvCxnSpPr>
            <a:cxnSpLocks noChangeShapeType="1"/>
          </p:cNvCxnSpPr>
          <p:nvPr/>
        </p:nvCxnSpPr>
        <p:spPr bwMode="auto">
          <a:xfrm flipV="1">
            <a:off x="533400" y="4038600"/>
            <a:ext cx="0" cy="1219200"/>
          </a:xfrm>
          <a:prstGeom prst="line">
            <a:avLst/>
          </a:prstGeom>
          <a:noFill/>
          <a:ln w="38100">
            <a:solidFill>
              <a:schemeClr val="tx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78855" name="TextBox 38"/>
          <p:cNvSpPr txBox="1">
            <a:spLocks noChangeArrowheads="1"/>
          </p:cNvSpPr>
          <p:nvPr/>
        </p:nvSpPr>
        <p:spPr bwMode="auto">
          <a:xfrm rot="-5400000">
            <a:off x="-492919" y="4531519"/>
            <a:ext cx="16605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en-US" sz="1800"/>
              <a:t>10 micrometer</a:t>
            </a:r>
          </a:p>
        </p:txBody>
      </p:sp>
      <p:grpSp>
        <p:nvGrpSpPr>
          <p:cNvPr id="78856" name="Group 101"/>
          <p:cNvGrpSpPr>
            <a:grpSpLocks/>
          </p:cNvGrpSpPr>
          <p:nvPr/>
        </p:nvGrpSpPr>
        <p:grpSpPr bwMode="auto">
          <a:xfrm>
            <a:off x="627063" y="2286000"/>
            <a:ext cx="2420937" cy="1173163"/>
            <a:chOff x="627062" y="1447800"/>
            <a:chExt cx="2420938" cy="1173162"/>
          </a:xfrm>
        </p:grpSpPr>
        <p:grpSp>
          <p:nvGrpSpPr>
            <p:cNvPr id="78907" name="Group 35"/>
            <p:cNvGrpSpPr>
              <a:grpSpLocks/>
            </p:cNvGrpSpPr>
            <p:nvPr/>
          </p:nvGrpSpPr>
          <p:grpSpPr bwMode="auto">
            <a:xfrm>
              <a:off x="627062" y="1447800"/>
              <a:ext cx="2420938" cy="1173162"/>
              <a:chOff x="6019800" y="1371600"/>
              <a:chExt cx="2420938" cy="1173162"/>
            </a:xfrm>
          </p:grpSpPr>
          <p:sp>
            <p:nvSpPr>
              <p:cNvPr id="26" name="Freeform 25"/>
              <p:cNvSpPr/>
              <p:nvPr/>
            </p:nvSpPr>
            <p:spPr>
              <a:xfrm>
                <a:off x="6019800" y="1371600"/>
                <a:ext cx="2420938" cy="1173162"/>
              </a:xfrm>
              <a:custGeom>
                <a:avLst/>
                <a:gdLst>
                  <a:gd name="connsiteX0" fmla="*/ 37785 w 2969911"/>
                  <a:gd name="connsiteY0" fmla="*/ 1443391 h 1443391"/>
                  <a:gd name="connsiteX1" fmla="*/ 1874142 w 2969911"/>
                  <a:gd name="connsiteY1" fmla="*/ 1413163 h 1443391"/>
                  <a:gd name="connsiteX2" fmla="*/ 2675187 w 2969911"/>
                  <a:gd name="connsiteY2" fmla="*/ 1443391 h 1443391"/>
                  <a:gd name="connsiteX3" fmla="*/ 2969911 w 2969911"/>
                  <a:gd name="connsiteY3" fmla="*/ 1435834 h 1443391"/>
                  <a:gd name="connsiteX4" fmla="*/ 2894341 w 2969911"/>
                  <a:gd name="connsiteY4" fmla="*/ 1148667 h 1443391"/>
                  <a:gd name="connsiteX5" fmla="*/ 2644959 w 2969911"/>
                  <a:gd name="connsiteY5" fmla="*/ 1020198 h 1443391"/>
                  <a:gd name="connsiteX6" fmla="*/ 2576945 w 2969911"/>
                  <a:gd name="connsiteY6" fmla="*/ 997527 h 1443391"/>
                  <a:gd name="connsiteX7" fmla="*/ 2546717 w 2969911"/>
                  <a:gd name="connsiteY7" fmla="*/ 989970 h 1443391"/>
                  <a:gd name="connsiteX8" fmla="*/ 2425805 w 2969911"/>
                  <a:gd name="connsiteY8" fmla="*/ 755702 h 1443391"/>
                  <a:gd name="connsiteX9" fmla="*/ 2418248 w 2969911"/>
                  <a:gd name="connsiteY9" fmla="*/ 634790 h 1443391"/>
                  <a:gd name="connsiteX10" fmla="*/ 2433362 w 2969911"/>
                  <a:gd name="connsiteY10" fmla="*/ 468535 h 1443391"/>
                  <a:gd name="connsiteX11" fmla="*/ 2425805 w 2969911"/>
                  <a:gd name="connsiteY11" fmla="*/ 347623 h 1443391"/>
                  <a:gd name="connsiteX12" fmla="*/ 2251993 w 2969911"/>
                  <a:gd name="connsiteY12" fmla="*/ 226710 h 1443391"/>
                  <a:gd name="connsiteX13" fmla="*/ 2191537 w 2969911"/>
                  <a:gd name="connsiteY13" fmla="*/ 204039 h 1443391"/>
                  <a:gd name="connsiteX14" fmla="*/ 2161309 w 2969911"/>
                  <a:gd name="connsiteY14" fmla="*/ 196482 h 1443391"/>
                  <a:gd name="connsiteX15" fmla="*/ 1964826 w 2969911"/>
                  <a:gd name="connsiteY15" fmla="*/ 128469 h 1443391"/>
                  <a:gd name="connsiteX16" fmla="*/ 1314922 w 2969911"/>
                  <a:gd name="connsiteY16" fmla="*/ 0 h 1443391"/>
                  <a:gd name="connsiteX17" fmla="*/ 989970 w 2969911"/>
                  <a:gd name="connsiteY17" fmla="*/ 105798 h 1443391"/>
                  <a:gd name="connsiteX18" fmla="*/ 642347 w 2969911"/>
                  <a:gd name="connsiteY18" fmla="*/ 68013 h 1443391"/>
                  <a:gd name="connsiteX19" fmla="*/ 544106 w 2969911"/>
                  <a:gd name="connsiteY19" fmla="*/ 83127 h 1443391"/>
                  <a:gd name="connsiteX20" fmla="*/ 506321 w 2969911"/>
                  <a:gd name="connsiteY20" fmla="*/ 90684 h 1443391"/>
                  <a:gd name="connsiteX21" fmla="*/ 483650 w 2969911"/>
                  <a:gd name="connsiteY21" fmla="*/ 98241 h 1443391"/>
                  <a:gd name="connsiteX22" fmla="*/ 249382 w 2969911"/>
                  <a:gd name="connsiteY22" fmla="*/ 249381 h 1443391"/>
                  <a:gd name="connsiteX23" fmla="*/ 211597 w 2969911"/>
                  <a:gd name="connsiteY23" fmla="*/ 309838 h 1443391"/>
                  <a:gd name="connsiteX24" fmla="*/ 204040 w 2969911"/>
                  <a:gd name="connsiteY24" fmla="*/ 460978 h 1443391"/>
                  <a:gd name="connsiteX25" fmla="*/ 120912 w 2969911"/>
                  <a:gd name="connsiteY25" fmla="*/ 838829 h 1443391"/>
                  <a:gd name="connsiteX26" fmla="*/ 0 w 2969911"/>
                  <a:gd name="connsiteY26" fmla="*/ 1231795 h 1443391"/>
                  <a:gd name="connsiteX27" fmla="*/ 37785 w 2969911"/>
                  <a:gd name="connsiteY27" fmla="*/ 1443391 h 1443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69911" h="1443391">
                    <a:moveTo>
                      <a:pt x="37785" y="1443391"/>
                    </a:moveTo>
                    <a:lnTo>
                      <a:pt x="1874142" y="1413163"/>
                    </a:lnTo>
                    <a:lnTo>
                      <a:pt x="2675187" y="1443391"/>
                    </a:lnTo>
                    <a:lnTo>
                      <a:pt x="2969911" y="1435834"/>
                    </a:lnTo>
                    <a:lnTo>
                      <a:pt x="2894341" y="1148667"/>
                    </a:lnTo>
                    <a:lnTo>
                      <a:pt x="2644959" y="1020198"/>
                    </a:lnTo>
                    <a:cubicBezTo>
                      <a:pt x="2622288" y="1012641"/>
                      <a:pt x="2599786" y="1004555"/>
                      <a:pt x="2576945" y="997527"/>
                    </a:cubicBezTo>
                    <a:cubicBezTo>
                      <a:pt x="2567018" y="994473"/>
                      <a:pt x="2546717" y="989970"/>
                      <a:pt x="2546717" y="989970"/>
                    </a:cubicBezTo>
                    <a:lnTo>
                      <a:pt x="2425805" y="755702"/>
                    </a:lnTo>
                    <a:lnTo>
                      <a:pt x="2418248" y="634790"/>
                    </a:lnTo>
                    <a:lnTo>
                      <a:pt x="2433362" y="468535"/>
                    </a:lnTo>
                    <a:lnTo>
                      <a:pt x="2425805" y="347623"/>
                    </a:lnTo>
                    <a:lnTo>
                      <a:pt x="2251993" y="226710"/>
                    </a:lnTo>
                    <a:cubicBezTo>
                      <a:pt x="2231841" y="219153"/>
                      <a:pt x="2211955" y="210845"/>
                      <a:pt x="2191537" y="204039"/>
                    </a:cubicBezTo>
                    <a:cubicBezTo>
                      <a:pt x="2181684" y="200755"/>
                      <a:pt x="2161309" y="196482"/>
                      <a:pt x="2161309" y="196482"/>
                    </a:cubicBezTo>
                    <a:lnTo>
                      <a:pt x="1964826" y="128469"/>
                    </a:lnTo>
                    <a:lnTo>
                      <a:pt x="1314922" y="0"/>
                    </a:lnTo>
                    <a:lnTo>
                      <a:pt x="989970" y="105798"/>
                    </a:lnTo>
                    <a:lnTo>
                      <a:pt x="642347" y="68013"/>
                    </a:lnTo>
                    <a:cubicBezTo>
                      <a:pt x="535264" y="79911"/>
                      <a:pt x="609553" y="68583"/>
                      <a:pt x="544106" y="83127"/>
                    </a:cubicBezTo>
                    <a:cubicBezTo>
                      <a:pt x="531567" y="85913"/>
                      <a:pt x="518782" y="87569"/>
                      <a:pt x="506321" y="90684"/>
                    </a:cubicBezTo>
                    <a:cubicBezTo>
                      <a:pt x="498593" y="92616"/>
                      <a:pt x="483650" y="98241"/>
                      <a:pt x="483650" y="98241"/>
                    </a:cubicBezTo>
                    <a:lnTo>
                      <a:pt x="249382" y="249381"/>
                    </a:lnTo>
                    <a:cubicBezTo>
                      <a:pt x="210133" y="304331"/>
                      <a:pt x="211597" y="280611"/>
                      <a:pt x="211597" y="309838"/>
                    </a:cubicBezTo>
                    <a:lnTo>
                      <a:pt x="204040" y="460978"/>
                    </a:lnTo>
                    <a:lnTo>
                      <a:pt x="120912" y="838829"/>
                    </a:lnTo>
                    <a:lnTo>
                      <a:pt x="0" y="1231795"/>
                    </a:lnTo>
                    <a:lnTo>
                      <a:pt x="37785" y="1443391"/>
                    </a:ln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27" name="Oval 26"/>
              <p:cNvSpPr/>
              <p:nvPr/>
            </p:nvSpPr>
            <p:spPr>
              <a:xfrm>
                <a:off x="6308725" y="1544638"/>
                <a:ext cx="1055687" cy="928686"/>
              </a:xfrm>
              <a:prstGeom prst="ellipse">
                <a:avLst/>
              </a:prstGeom>
              <a:solidFill>
                <a:srgbClr val="00B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31" name="Oval 30"/>
              <p:cNvSpPr/>
              <p:nvPr/>
            </p:nvSpPr>
            <p:spPr>
              <a:xfrm>
                <a:off x="6208712" y="2354262"/>
                <a:ext cx="61913" cy="5715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2" name="Oval 31"/>
              <p:cNvSpPr/>
              <p:nvPr/>
            </p:nvSpPr>
            <p:spPr>
              <a:xfrm>
                <a:off x="7616826" y="1981199"/>
                <a:ext cx="61912" cy="5715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3" name="Oval 32"/>
              <p:cNvSpPr/>
              <p:nvPr/>
            </p:nvSpPr>
            <p:spPr>
              <a:xfrm>
                <a:off x="7448551" y="1722438"/>
                <a:ext cx="61912" cy="5715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4" name="Oval 33"/>
              <p:cNvSpPr/>
              <p:nvPr/>
            </p:nvSpPr>
            <p:spPr>
              <a:xfrm>
                <a:off x="7745413" y="1738313"/>
                <a:ext cx="61913" cy="5715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5" name="Oval 34"/>
              <p:cNvSpPr/>
              <p:nvPr/>
            </p:nvSpPr>
            <p:spPr>
              <a:xfrm>
                <a:off x="7038975" y="1458913"/>
                <a:ext cx="63500" cy="5715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65" name="Oval 64"/>
            <p:cNvSpPr/>
            <p:nvPr/>
          </p:nvSpPr>
          <p:spPr>
            <a:xfrm>
              <a:off x="2317750" y="2503487"/>
              <a:ext cx="61913" cy="5715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71" name="Cube 70"/>
          <p:cNvSpPr>
            <a:spLocks noChangeArrowheads="1"/>
          </p:cNvSpPr>
          <p:nvPr/>
        </p:nvSpPr>
        <p:spPr bwMode="auto">
          <a:xfrm>
            <a:off x="2133600" y="6019800"/>
            <a:ext cx="306388" cy="169863"/>
          </a:xfrm>
          <a:prstGeom prst="cube">
            <a:avLst>
              <a:gd name="adj" fmla="val 25000"/>
            </a:avLst>
          </a:prstGeom>
          <a:gradFill rotWithShape="1">
            <a:gsLst>
              <a:gs pos="0">
                <a:srgbClr val="3A7CCB"/>
              </a:gs>
              <a:gs pos="20000">
                <a:srgbClr val="3C7BC7"/>
              </a:gs>
              <a:gs pos="100000">
                <a:srgbClr val="2C5D98"/>
              </a:gs>
            </a:gsLst>
            <a:lin ang="5400000"/>
          </a:gradFill>
          <a:ln w="9525">
            <a:solidFill>
              <a:srgbClr val="4A7EBB"/>
            </a:solidFill>
            <a:miter lim="800000"/>
            <a:headEnd/>
            <a:tailEnd/>
          </a:ln>
          <a:effectLst>
            <a:outerShdw blurRad="40000" dist="23000" dir="5400000" rotWithShape="0">
              <a:srgbClr val="808080">
                <a:alpha val="34999"/>
              </a:srgbClr>
            </a:outerShdw>
          </a:effectLst>
        </p:spPr>
        <p:txBody>
          <a:bodyPr anchor="ctr"/>
          <a:lstStyle/>
          <a:p>
            <a:pPr algn="ctr">
              <a:defRPr/>
            </a:pPr>
            <a:endParaRPr lang="en-US">
              <a:solidFill>
                <a:schemeClr val="lt1"/>
              </a:solidFill>
              <a:latin typeface="+mn-lt"/>
              <a:ea typeface="+mn-ea"/>
            </a:endParaRPr>
          </a:p>
        </p:txBody>
      </p:sp>
      <p:sp>
        <p:nvSpPr>
          <p:cNvPr id="78858" name="TextBox 78"/>
          <p:cNvSpPr txBox="1">
            <a:spLocks noChangeArrowheads="1"/>
          </p:cNvSpPr>
          <p:nvPr/>
        </p:nvSpPr>
        <p:spPr bwMode="auto">
          <a:xfrm>
            <a:off x="1447800" y="5878513"/>
            <a:ext cx="6715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en-US" sz="1800"/>
              <a:t>PMT</a:t>
            </a:r>
          </a:p>
        </p:txBody>
      </p:sp>
      <p:cxnSp>
        <p:nvCxnSpPr>
          <p:cNvPr id="81" name="Straight Connector 80"/>
          <p:cNvCxnSpPr>
            <a:cxnSpLocks noChangeShapeType="1"/>
          </p:cNvCxnSpPr>
          <p:nvPr/>
        </p:nvCxnSpPr>
        <p:spPr bwMode="auto">
          <a:xfrm>
            <a:off x="1524000" y="5638800"/>
            <a:ext cx="609600" cy="0"/>
          </a:xfrm>
          <a:prstGeom prst="line">
            <a:avLst/>
          </a:prstGeom>
          <a:noFill/>
          <a:ln w="25400">
            <a:solidFill>
              <a:srgbClr val="000000"/>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82" name="Straight Connector 81"/>
          <p:cNvCxnSpPr>
            <a:cxnSpLocks noChangeShapeType="1"/>
          </p:cNvCxnSpPr>
          <p:nvPr/>
        </p:nvCxnSpPr>
        <p:spPr bwMode="auto">
          <a:xfrm>
            <a:off x="2438400" y="5638800"/>
            <a:ext cx="609600" cy="0"/>
          </a:xfrm>
          <a:prstGeom prst="line">
            <a:avLst/>
          </a:prstGeom>
          <a:noFill/>
          <a:ln w="25400">
            <a:solidFill>
              <a:srgbClr val="000000"/>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pic>
        <p:nvPicPr>
          <p:cNvPr id="78861" name="Picture 8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631950" y="3848100"/>
            <a:ext cx="1257300" cy="125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4" name="Oval 83"/>
          <p:cNvSpPr/>
          <p:nvPr/>
        </p:nvSpPr>
        <p:spPr>
          <a:xfrm>
            <a:off x="2209800" y="2849563"/>
            <a:ext cx="76200" cy="152400"/>
          </a:xfrm>
          <a:prstGeom prst="ellipse">
            <a:avLst/>
          </a:prstGeom>
          <a:noFill/>
          <a:ln w="190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grpSp>
        <p:nvGrpSpPr>
          <p:cNvPr id="78863" name="Group 102"/>
          <p:cNvGrpSpPr>
            <a:grpSpLocks/>
          </p:cNvGrpSpPr>
          <p:nvPr/>
        </p:nvGrpSpPr>
        <p:grpSpPr bwMode="auto">
          <a:xfrm>
            <a:off x="3675063" y="2286000"/>
            <a:ext cx="2420937" cy="1173163"/>
            <a:chOff x="627062" y="1447800"/>
            <a:chExt cx="2420938" cy="1173162"/>
          </a:xfrm>
        </p:grpSpPr>
        <p:grpSp>
          <p:nvGrpSpPr>
            <p:cNvPr id="78898" name="Group 103"/>
            <p:cNvGrpSpPr>
              <a:grpSpLocks/>
            </p:cNvGrpSpPr>
            <p:nvPr/>
          </p:nvGrpSpPr>
          <p:grpSpPr bwMode="auto">
            <a:xfrm>
              <a:off x="627062" y="1447800"/>
              <a:ext cx="2420938" cy="1173162"/>
              <a:chOff x="6019800" y="1371600"/>
              <a:chExt cx="2420938" cy="1173162"/>
            </a:xfrm>
          </p:grpSpPr>
          <p:sp>
            <p:nvSpPr>
              <p:cNvPr id="106" name="Freeform 105"/>
              <p:cNvSpPr/>
              <p:nvPr/>
            </p:nvSpPr>
            <p:spPr>
              <a:xfrm>
                <a:off x="6019800" y="1371600"/>
                <a:ext cx="2420938" cy="1173162"/>
              </a:xfrm>
              <a:custGeom>
                <a:avLst/>
                <a:gdLst>
                  <a:gd name="connsiteX0" fmla="*/ 37785 w 2969911"/>
                  <a:gd name="connsiteY0" fmla="*/ 1443391 h 1443391"/>
                  <a:gd name="connsiteX1" fmla="*/ 1874142 w 2969911"/>
                  <a:gd name="connsiteY1" fmla="*/ 1413163 h 1443391"/>
                  <a:gd name="connsiteX2" fmla="*/ 2675187 w 2969911"/>
                  <a:gd name="connsiteY2" fmla="*/ 1443391 h 1443391"/>
                  <a:gd name="connsiteX3" fmla="*/ 2969911 w 2969911"/>
                  <a:gd name="connsiteY3" fmla="*/ 1435834 h 1443391"/>
                  <a:gd name="connsiteX4" fmla="*/ 2894341 w 2969911"/>
                  <a:gd name="connsiteY4" fmla="*/ 1148667 h 1443391"/>
                  <a:gd name="connsiteX5" fmla="*/ 2644959 w 2969911"/>
                  <a:gd name="connsiteY5" fmla="*/ 1020198 h 1443391"/>
                  <a:gd name="connsiteX6" fmla="*/ 2576945 w 2969911"/>
                  <a:gd name="connsiteY6" fmla="*/ 997527 h 1443391"/>
                  <a:gd name="connsiteX7" fmla="*/ 2546717 w 2969911"/>
                  <a:gd name="connsiteY7" fmla="*/ 989970 h 1443391"/>
                  <a:gd name="connsiteX8" fmla="*/ 2425805 w 2969911"/>
                  <a:gd name="connsiteY8" fmla="*/ 755702 h 1443391"/>
                  <a:gd name="connsiteX9" fmla="*/ 2418248 w 2969911"/>
                  <a:gd name="connsiteY9" fmla="*/ 634790 h 1443391"/>
                  <a:gd name="connsiteX10" fmla="*/ 2433362 w 2969911"/>
                  <a:gd name="connsiteY10" fmla="*/ 468535 h 1443391"/>
                  <a:gd name="connsiteX11" fmla="*/ 2425805 w 2969911"/>
                  <a:gd name="connsiteY11" fmla="*/ 347623 h 1443391"/>
                  <a:gd name="connsiteX12" fmla="*/ 2251993 w 2969911"/>
                  <a:gd name="connsiteY12" fmla="*/ 226710 h 1443391"/>
                  <a:gd name="connsiteX13" fmla="*/ 2191537 w 2969911"/>
                  <a:gd name="connsiteY13" fmla="*/ 204039 h 1443391"/>
                  <a:gd name="connsiteX14" fmla="*/ 2161309 w 2969911"/>
                  <a:gd name="connsiteY14" fmla="*/ 196482 h 1443391"/>
                  <a:gd name="connsiteX15" fmla="*/ 1964826 w 2969911"/>
                  <a:gd name="connsiteY15" fmla="*/ 128469 h 1443391"/>
                  <a:gd name="connsiteX16" fmla="*/ 1314922 w 2969911"/>
                  <a:gd name="connsiteY16" fmla="*/ 0 h 1443391"/>
                  <a:gd name="connsiteX17" fmla="*/ 989970 w 2969911"/>
                  <a:gd name="connsiteY17" fmla="*/ 105798 h 1443391"/>
                  <a:gd name="connsiteX18" fmla="*/ 642347 w 2969911"/>
                  <a:gd name="connsiteY18" fmla="*/ 68013 h 1443391"/>
                  <a:gd name="connsiteX19" fmla="*/ 544106 w 2969911"/>
                  <a:gd name="connsiteY19" fmla="*/ 83127 h 1443391"/>
                  <a:gd name="connsiteX20" fmla="*/ 506321 w 2969911"/>
                  <a:gd name="connsiteY20" fmla="*/ 90684 h 1443391"/>
                  <a:gd name="connsiteX21" fmla="*/ 483650 w 2969911"/>
                  <a:gd name="connsiteY21" fmla="*/ 98241 h 1443391"/>
                  <a:gd name="connsiteX22" fmla="*/ 249382 w 2969911"/>
                  <a:gd name="connsiteY22" fmla="*/ 249381 h 1443391"/>
                  <a:gd name="connsiteX23" fmla="*/ 211597 w 2969911"/>
                  <a:gd name="connsiteY23" fmla="*/ 309838 h 1443391"/>
                  <a:gd name="connsiteX24" fmla="*/ 204040 w 2969911"/>
                  <a:gd name="connsiteY24" fmla="*/ 460978 h 1443391"/>
                  <a:gd name="connsiteX25" fmla="*/ 120912 w 2969911"/>
                  <a:gd name="connsiteY25" fmla="*/ 838829 h 1443391"/>
                  <a:gd name="connsiteX26" fmla="*/ 0 w 2969911"/>
                  <a:gd name="connsiteY26" fmla="*/ 1231795 h 1443391"/>
                  <a:gd name="connsiteX27" fmla="*/ 37785 w 2969911"/>
                  <a:gd name="connsiteY27" fmla="*/ 1443391 h 1443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69911" h="1443391">
                    <a:moveTo>
                      <a:pt x="37785" y="1443391"/>
                    </a:moveTo>
                    <a:lnTo>
                      <a:pt x="1874142" y="1413163"/>
                    </a:lnTo>
                    <a:lnTo>
                      <a:pt x="2675187" y="1443391"/>
                    </a:lnTo>
                    <a:lnTo>
                      <a:pt x="2969911" y="1435834"/>
                    </a:lnTo>
                    <a:lnTo>
                      <a:pt x="2894341" y="1148667"/>
                    </a:lnTo>
                    <a:lnTo>
                      <a:pt x="2644959" y="1020198"/>
                    </a:lnTo>
                    <a:cubicBezTo>
                      <a:pt x="2622288" y="1012641"/>
                      <a:pt x="2599786" y="1004555"/>
                      <a:pt x="2576945" y="997527"/>
                    </a:cubicBezTo>
                    <a:cubicBezTo>
                      <a:pt x="2567018" y="994473"/>
                      <a:pt x="2546717" y="989970"/>
                      <a:pt x="2546717" y="989970"/>
                    </a:cubicBezTo>
                    <a:lnTo>
                      <a:pt x="2425805" y="755702"/>
                    </a:lnTo>
                    <a:lnTo>
                      <a:pt x="2418248" y="634790"/>
                    </a:lnTo>
                    <a:lnTo>
                      <a:pt x="2433362" y="468535"/>
                    </a:lnTo>
                    <a:lnTo>
                      <a:pt x="2425805" y="347623"/>
                    </a:lnTo>
                    <a:lnTo>
                      <a:pt x="2251993" y="226710"/>
                    </a:lnTo>
                    <a:cubicBezTo>
                      <a:pt x="2231841" y="219153"/>
                      <a:pt x="2211955" y="210845"/>
                      <a:pt x="2191537" y="204039"/>
                    </a:cubicBezTo>
                    <a:cubicBezTo>
                      <a:pt x="2181684" y="200755"/>
                      <a:pt x="2161309" y="196482"/>
                      <a:pt x="2161309" y="196482"/>
                    </a:cubicBezTo>
                    <a:lnTo>
                      <a:pt x="1964826" y="128469"/>
                    </a:lnTo>
                    <a:lnTo>
                      <a:pt x="1314922" y="0"/>
                    </a:lnTo>
                    <a:lnTo>
                      <a:pt x="989970" y="105798"/>
                    </a:lnTo>
                    <a:lnTo>
                      <a:pt x="642347" y="68013"/>
                    </a:lnTo>
                    <a:cubicBezTo>
                      <a:pt x="535264" y="79911"/>
                      <a:pt x="609553" y="68583"/>
                      <a:pt x="544106" y="83127"/>
                    </a:cubicBezTo>
                    <a:cubicBezTo>
                      <a:pt x="531567" y="85913"/>
                      <a:pt x="518782" y="87569"/>
                      <a:pt x="506321" y="90684"/>
                    </a:cubicBezTo>
                    <a:cubicBezTo>
                      <a:pt x="498593" y="92616"/>
                      <a:pt x="483650" y="98241"/>
                      <a:pt x="483650" y="98241"/>
                    </a:cubicBezTo>
                    <a:lnTo>
                      <a:pt x="249382" y="249381"/>
                    </a:lnTo>
                    <a:cubicBezTo>
                      <a:pt x="210133" y="304331"/>
                      <a:pt x="211597" y="280611"/>
                      <a:pt x="211597" y="309838"/>
                    </a:cubicBezTo>
                    <a:lnTo>
                      <a:pt x="204040" y="460978"/>
                    </a:lnTo>
                    <a:lnTo>
                      <a:pt x="120912" y="838829"/>
                    </a:lnTo>
                    <a:lnTo>
                      <a:pt x="0" y="1231795"/>
                    </a:lnTo>
                    <a:lnTo>
                      <a:pt x="37785" y="1443391"/>
                    </a:ln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107" name="Oval 106"/>
              <p:cNvSpPr/>
              <p:nvPr/>
            </p:nvSpPr>
            <p:spPr>
              <a:xfrm>
                <a:off x="6308725" y="1544638"/>
                <a:ext cx="1055687" cy="928686"/>
              </a:xfrm>
              <a:prstGeom prst="ellipse">
                <a:avLst/>
              </a:prstGeom>
              <a:solidFill>
                <a:srgbClr val="00B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108" name="Oval 107"/>
              <p:cNvSpPr/>
              <p:nvPr/>
            </p:nvSpPr>
            <p:spPr>
              <a:xfrm>
                <a:off x="6208712" y="2354262"/>
                <a:ext cx="61913" cy="5715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9" name="Oval 108"/>
              <p:cNvSpPr/>
              <p:nvPr/>
            </p:nvSpPr>
            <p:spPr>
              <a:xfrm>
                <a:off x="7616826" y="1981199"/>
                <a:ext cx="61912" cy="5715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0" name="Oval 109"/>
              <p:cNvSpPr/>
              <p:nvPr/>
            </p:nvSpPr>
            <p:spPr>
              <a:xfrm>
                <a:off x="7448551" y="1722438"/>
                <a:ext cx="61912" cy="5715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1" name="Oval 110"/>
              <p:cNvSpPr/>
              <p:nvPr/>
            </p:nvSpPr>
            <p:spPr>
              <a:xfrm>
                <a:off x="7745413" y="1738313"/>
                <a:ext cx="61913" cy="5715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2" name="Oval 111"/>
              <p:cNvSpPr/>
              <p:nvPr/>
            </p:nvSpPr>
            <p:spPr>
              <a:xfrm>
                <a:off x="7038975" y="1458913"/>
                <a:ext cx="63500" cy="5715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105" name="Oval 104"/>
            <p:cNvSpPr/>
            <p:nvPr/>
          </p:nvSpPr>
          <p:spPr>
            <a:xfrm>
              <a:off x="2352675" y="2479674"/>
              <a:ext cx="61913" cy="5715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78864" name="Group 61"/>
          <p:cNvGrpSpPr>
            <a:grpSpLocks/>
          </p:cNvGrpSpPr>
          <p:nvPr/>
        </p:nvGrpSpPr>
        <p:grpSpPr bwMode="auto">
          <a:xfrm>
            <a:off x="4875213" y="2276475"/>
            <a:ext cx="881062" cy="1263650"/>
            <a:chOff x="5540966" y="3266873"/>
            <a:chExt cx="881349" cy="1264577"/>
          </a:xfrm>
        </p:grpSpPr>
        <p:sp>
          <p:nvSpPr>
            <p:cNvPr id="63" name="Freeform 62"/>
            <p:cNvSpPr>
              <a:spLocks/>
            </p:cNvSpPr>
            <p:nvPr/>
          </p:nvSpPr>
          <p:spPr bwMode="auto">
            <a:xfrm>
              <a:off x="5995315" y="3266873"/>
              <a:ext cx="427000" cy="1264577"/>
            </a:xfrm>
            <a:custGeom>
              <a:avLst/>
              <a:gdLst>
                <a:gd name="T0" fmla="*/ 416052 w 427000"/>
                <a:gd name="T1" fmla="*/ 1264577 h 1264577"/>
                <a:gd name="T2" fmla="*/ 11 w 427000"/>
                <a:gd name="T3" fmla="*/ 635026 h 1264577"/>
                <a:gd name="T4" fmla="*/ 427000 w 427000"/>
                <a:gd name="T5" fmla="*/ 0 h 1264577"/>
                <a:gd name="T6" fmla="*/ 0 60000 65536"/>
                <a:gd name="T7" fmla="*/ 0 60000 65536"/>
                <a:gd name="T8" fmla="*/ 0 60000 65536"/>
              </a:gdLst>
              <a:ahLst/>
              <a:cxnLst>
                <a:cxn ang="T6">
                  <a:pos x="T0" y="T1"/>
                </a:cxn>
                <a:cxn ang="T7">
                  <a:pos x="T2" y="T3"/>
                </a:cxn>
                <a:cxn ang="T8">
                  <a:pos x="T4" y="T5"/>
                </a:cxn>
              </a:cxnLst>
              <a:rect l="0" t="0" r="r" b="b"/>
              <a:pathLst>
                <a:path w="427000" h="1264577">
                  <a:moveTo>
                    <a:pt x="416052" y="1264577"/>
                  </a:moveTo>
                  <a:cubicBezTo>
                    <a:pt x="207119" y="1055183"/>
                    <a:pt x="-1814" y="845789"/>
                    <a:pt x="11" y="635026"/>
                  </a:cubicBezTo>
                  <a:cubicBezTo>
                    <a:pt x="1836" y="424263"/>
                    <a:pt x="214418" y="212131"/>
                    <a:pt x="427000" y="0"/>
                  </a:cubicBezTo>
                </a:path>
              </a:pathLst>
            </a:custGeom>
            <a:noFill/>
            <a:ln w="12700" cap="flat" cmpd="sng">
              <a:solidFill>
                <a:srgbClr val="3366FF"/>
              </a:solidFill>
              <a:prstDash val="solid"/>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64" name="Freeform 63"/>
            <p:cNvSpPr>
              <a:spLocks/>
            </p:cNvSpPr>
            <p:nvPr/>
          </p:nvSpPr>
          <p:spPr bwMode="auto">
            <a:xfrm flipH="1">
              <a:off x="5540966" y="3266873"/>
              <a:ext cx="404197" cy="1264577"/>
            </a:xfrm>
            <a:custGeom>
              <a:avLst/>
              <a:gdLst>
                <a:gd name="T0" fmla="*/ 393834 w 427000"/>
                <a:gd name="T1" fmla="*/ 1264577 h 1264577"/>
                <a:gd name="T2" fmla="*/ 10 w 427000"/>
                <a:gd name="T3" fmla="*/ 635026 h 1264577"/>
                <a:gd name="T4" fmla="*/ 404197 w 427000"/>
                <a:gd name="T5" fmla="*/ 0 h 1264577"/>
                <a:gd name="T6" fmla="*/ 0 60000 65536"/>
                <a:gd name="T7" fmla="*/ 0 60000 65536"/>
                <a:gd name="T8" fmla="*/ 0 60000 65536"/>
              </a:gdLst>
              <a:ahLst/>
              <a:cxnLst>
                <a:cxn ang="T6">
                  <a:pos x="T0" y="T1"/>
                </a:cxn>
                <a:cxn ang="T7">
                  <a:pos x="T2" y="T3"/>
                </a:cxn>
                <a:cxn ang="T8">
                  <a:pos x="T4" y="T5"/>
                </a:cxn>
              </a:cxnLst>
              <a:rect l="0" t="0" r="r" b="b"/>
              <a:pathLst>
                <a:path w="427000" h="1264577">
                  <a:moveTo>
                    <a:pt x="416052" y="1264577"/>
                  </a:moveTo>
                  <a:cubicBezTo>
                    <a:pt x="207119" y="1055183"/>
                    <a:pt x="-1814" y="845789"/>
                    <a:pt x="11" y="635026"/>
                  </a:cubicBezTo>
                  <a:cubicBezTo>
                    <a:pt x="1836" y="424263"/>
                    <a:pt x="214418" y="212131"/>
                    <a:pt x="427000" y="0"/>
                  </a:cubicBezTo>
                </a:path>
              </a:pathLst>
            </a:custGeom>
            <a:noFill/>
            <a:ln w="12700" cap="flat" cmpd="sng">
              <a:solidFill>
                <a:srgbClr val="3366FF"/>
              </a:solidFill>
              <a:prstDash val="solid"/>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anchor="ctr"/>
            <a:lstStyle/>
            <a:p>
              <a:endParaRPr lang="en-US"/>
            </a:p>
          </p:txBody>
        </p:sp>
      </p:grpSp>
      <p:grpSp>
        <p:nvGrpSpPr>
          <p:cNvPr id="78865" name="Group 112"/>
          <p:cNvGrpSpPr>
            <a:grpSpLocks/>
          </p:cNvGrpSpPr>
          <p:nvPr/>
        </p:nvGrpSpPr>
        <p:grpSpPr bwMode="auto">
          <a:xfrm>
            <a:off x="6400800" y="2286000"/>
            <a:ext cx="2420938" cy="1173163"/>
            <a:chOff x="627062" y="1447800"/>
            <a:chExt cx="2420938" cy="1173162"/>
          </a:xfrm>
        </p:grpSpPr>
        <p:grpSp>
          <p:nvGrpSpPr>
            <p:cNvPr id="78887" name="Group 113"/>
            <p:cNvGrpSpPr>
              <a:grpSpLocks/>
            </p:cNvGrpSpPr>
            <p:nvPr/>
          </p:nvGrpSpPr>
          <p:grpSpPr bwMode="auto">
            <a:xfrm>
              <a:off x="627062" y="1447800"/>
              <a:ext cx="2420938" cy="1173162"/>
              <a:chOff x="6019800" y="1371600"/>
              <a:chExt cx="2420938" cy="1173162"/>
            </a:xfrm>
          </p:grpSpPr>
          <p:sp>
            <p:nvSpPr>
              <p:cNvPr id="116" name="Freeform 115"/>
              <p:cNvSpPr/>
              <p:nvPr/>
            </p:nvSpPr>
            <p:spPr>
              <a:xfrm>
                <a:off x="6019800" y="1371600"/>
                <a:ext cx="2420938" cy="1173162"/>
              </a:xfrm>
              <a:custGeom>
                <a:avLst/>
                <a:gdLst>
                  <a:gd name="connsiteX0" fmla="*/ 37785 w 2969911"/>
                  <a:gd name="connsiteY0" fmla="*/ 1443391 h 1443391"/>
                  <a:gd name="connsiteX1" fmla="*/ 1874142 w 2969911"/>
                  <a:gd name="connsiteY1" fmla="*/ 1413163 h 1443391"/>
                  <a:gd name="connsiteX2" fmla="*/ 2675187 w 2969911"/>
                  <a:gd name="connsiteY2" fmla="*/ 1443391 h 1443391"/>
                  <a:gd name="connsiteX3" fmla="*/ 2969911 w 2969911"/>
                  <a:gd name="connsiteY3" fmla="*/ 1435834 h 1443391"/>
                  <a:gd name="connsiteX4" fmla="*/ 2894341 w 2969911"/>
                  <a:gd name="connsiteY4" fmla="*/ 1148667 h 1443391"/>
                  <a:gd name="connsiteX5" fmla="*/ 2644959 w 2969911"/>
                  <a:gd name="connsiteY5" fmla="*/ 1020198 h 1443391"/>
                  <a:gd name="connsiteX6" fmla="*/ 2576945 w 2969911"/>
                  <a:gd name="connsiteY6" fmla="*/ 997527 h 1443391"/>
                  <a:gd name="connsiteX7" fmla="*/ 2546717 w 2969911"/>
                  <a:gd name="connsiteY7" fmla="*/ 989970 h 1443391"/>
                  <a:gd name="connsiteX8" fmla="*/ 2425805 w 2969911"/>
                  <a:gd name="connsiteY8" fmla="*/ 755702 h 1443391"/>
                  <a:gd name="connsiteX9" fmla="*/ 2418248 w 2969911"/>
                  <a:gd name="connsiteY9" fmla="*/ 634790 h 1443391"/>
                  <a:gd name="connsiteX10" fmla="*/ 2433362 w 2969911"/>
                  <a:gd name="connsiteY10" fmla="*/ 468535 h 1443391"/>
                  <a:gd name="connsiteX11" fmla="*/ 2425805 w 2969911"/>
                  <a:gd name="connsiteY11" fmla="*/ 347623 h 1443391"/>
                  <a:gd name="connsiteX12" fmla="*/ 2251993 w 2969911"/>
                  <a:gd name="connsiteY12" fmla="*/ 226710 h 1443391"/>
                  <a:gd name="connsiteX13" fmla="*/ 2191537 w 2969911"/>
                  <a:gd name="connsiteY13" fmla="*/ 204039 h 1443391"/>
                  <a:gd name="connsiteX14" fmla="*/ 2161309 w 2969911"/>
                  <a:gd name="connsiteY14" fmla="*/ 196482 h 1443391"/>
                  <a:gd name="connsiteX15" fmla="*/ 1964826 w 2969911"/>
                  <a:gd name="connsiteY15" fmla="*/ 128469 h 1443391"/>
                  <a:gd name="connsiteX16" fmla="*/ 1314922 w 2969911"/>
                  <a:gd name="connsiteY16" fmla="*/ 0 h 1443391"/>
                  <a:gd name="connsiteX17" fmla="*/ 989970 w 2969911"/>
                  <a:gd name="connsiteY17" fmla="*/ 105798 h 1443391"/>
                  <a:gd name="connsiteX18" fmla="*/ 642347 w 2969911"/>
                  <a:gd name="connsiteY18" fmla="*/ 68013 h 1443391"/>
                  <a:gd name="connsiteX19" fmla="*/ 544106 w 2969911"/>
                  <a:gd name="connsiteY19" fmla="*/ 83127 h 1443391"/>
                  <a:gd name="connsiteX20" fmla="*/ 506321 w 2969911"/>
                  <a:gd name="connsiteY20" fmla="*/ 90684 h 1443391"/>
                  <a:gd name="connsiteX21" fmla="*/ 483650 w 2969911"/>
                  <a:gd name="connsiteY21" fmla="*/ 98241 h 1443391"/>
                  <a:gd name="connsiteX22" fmla="*/ 249382 w 2969911"/>
                  <a:gd name="connsiteY22" fmla="*/ 249381 h 1443391"/>
                  <a:gd name="connsiteX23" fmla="*/ 211597 w 2969911"/>
                  <a:gd name="connsiteY23" fmla="*/ 309838 h 1443391"/>
                  <a:gd name="connsiteX24" fmla="*/ 204040 w 2969911"/>
                  <a:gd name="connsiteY24" fmla="*/ 460978 h 1443391"/>
                  <a:gd name="connsiteX25" fmla="*/ 120912 w 2969911"/>
                  <a:gd name="connsiteY25" fmla="*/ 838829 h 1443391"/>
                  <a:gd name="connsiteX26" fmla="*/ 0 w 2969911"/>
                  <a:gd name="connsiteY26" fmla="*/ 1231795 h 1443391"/>
                  <a:gd name="connsiteX27" fmla="*/ 37785 w 2969911"/>
                  <a:gd name="connsiteY27" fmla="*/ 1443391 h 1443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69911" h="1443391">
                    <a:moveTo>
                      <a:pt x="37785" y="1443391"/>
                    </a:moveTo>
                    <a:lnTo>
                      <a:pt x="1874142" y="1413163"/>
                    </a:lnTo>
                    <a:lnTo>
                      <a:pt x="2675187" y="1443391"/>
                    </a:lnTo>
                    <a:lnTo>
                      <a:pt x="2969911" y="1435834"/>
                    </a:lnTo>
                    <a:lnTo>
                      <a:pt x="2894341" y="1148667"/>
                    </a:lnTo>
                    <a:lnTo>
                      <a:pt x="2644959" y="1020198"/>
                    </a:lnTo>
                    <a:cubicBezTo>
                      <a:pt x="2622288" y="1012641"/>
                      <a:pt x="2599786" y="1004555"/>
                      <a:pt x="2576945" y="997527"/>
                    </a:cubicBezTo>
                    <a:cubicBezTo>
                      <a:pt x="2567018" y="994473"/>
                      <a:pt x="2546717" y="989970"/>
                      <a:pt x="2546717" y="989970"/>
                    </a:cubicBezTo>
                    <a:lnTo>
                      <a:pt x="2425805" y="755702"/>
                    </a:lnTo>
                    <a:lnTo>
                      <a:pt x="2418248" y="634790"/>
                    </a:lnTo>
                    <a:lnTo>
                      <a:pt x="2433362" y="468535"/>
                    </a:lnTo>
                    <a:lnTo>
                      <a:pt x="2425805" y="347623"/>
                    </a:lnTo>
                    <a:lnTo>
                      <a:pt x="2251993" y="226710"/>
                    </a:lnTo>
                    <a:cubicBezTo>
                      <a:pt x="2231841" y="219153"/>
                      <a:pt x="2211955" y="210845"/>
                      <a:pt x="2191537" y="204039"/>
                    </a:cubicBezTo>
                    <a:cubicBezTo>
                      <a:pt x="2181684" y="200755"/>
                      <a:pt x="2161309" y="196482"/>
                      <a:pt x="2161309" y="196482"/>
                    </a:cubicBezTo>
                    <a:lnTo>
                      <a:pt x="1964826" y="128469"/>
                    </a:lnTo>
                    <a:lnTo>
                      <a:pt x="1314922" y="0"/>
                    </a:lnTo>
                    <a:lnTo>
                      <a:pt x="989970" y="105798"/>
                    </a:lnTo>
                    <a:lnTo>
                      <a:pt x="642347" y="68013"/>
                    </a:lnTo>
                    <a:cubicBezTo>
                      <a:pt x="535264" y="79911"/>
                      <a:pt x="609553" y="68583"/>
                      <a:pt x="544106" y="83127"/>
                    </a:cubicBezTo>
                    <a:cubicBezTo>
                      <a:pt x="531567" y="85913"/>
                      <a:pt x="518782" y="87569"/>
                      <a:pt x="506321" y="90684"/>
                    </a:cubicBezTo>
                    <a:cubicBezTo>
                      <a:pt x="498593" y="92616"/>
                      <a:pt x="483650" y="98241"/>
                      <a:pt x="483650" y="98241"/>
                    </a:cubicBezTo>
                    <a:lnTo>
                      <a:pt x="249382" y="249381"/>
                    </a:lnTo>
                    <a:cubicBezTo>
                      <a:pt x="210133" y="304331"/>
                      <a:pt x="211597" y="280611"/>
                      <a:pt x="211597" y="309838"/>
                    </a:cubicBezTo>
                    <a:lnTo>
                      <a:pt x="204040" y="460978"/>
                    </a:lnTo>
                    <a:lnTo>
                      <a:pt x="120912" y="838829"/>
                    </a:lnTo>
                    <a:lnTo>
                      <a:pt x="0" y="1231795"/>
                    </a:lnTo>
                    <a:lnTo>
                      <a:pt x="37785" y="1443391"/>
                    </a:ln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117" name="Oval 116"/>
              <p:cNvSpPr/>
              <p:nvPr/>
            </p:nvSpPr>
            <p:spPr>
              <a:xfrm>
                <a:off x="6308725" y="1544638"/>
                <a:ext cx="1055688" cy="928686"/>
              </a:xfrm>
              <a:prstGeom prst="ellipse">
                <a:avLst/>
              </a:prstGeom>
              <a:solidFill>
                <a:srgbClr val="00B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118" name="Oval 117"/>
              <p:cNvSpPr/>
              <p:nvPr/>
            </p:nvSpPr>
            <p:spPr>
              <a:xfrm>
                <a:off x="6208713" y="2354262"/>
                <a:ext cx="61912" cy="5715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9" name="Oval 118"/>
              <p:cNvSpPr/>
              <p:nvPr/>
            </p:nvSpPr>
            <p:spPr>
              <a:xfrm>
                <a:off x="7616825" y="1981199"/>
                <a:ext cx="61913" cy="5715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0" name="Oval 119"/>
              <p:cNvSpPr/>
              <p:nvPr/>
            </p:nvSpPr>
            <p:spPr>
              <a:xfrm>
                <a:off x="7448550" y="1722438"/>
                <a:ext cx="61913" cy="5715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1" name="Oval 120"/>
              <p:cNvSpPr/>
              <p:nvPr/>
            </p:nvSpPr>
            <p:spPr>
              <a:xfrm>
                <a:off x="7745413" y="1738313"/>
                <a:ext cx="61912" cy="5715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2" name="Oval 121"/>
              <p:cNvSpPr/>
              <p:nvPr/>
            </p:nvSpPr>
            <p:spPr>
              <a:xfrm>
                <a:off x="7038975" y="1458913"/>
                <a:ext cx="63500" cy="5715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115" name="Oval 114"/>
            <p:cNvSpPr/>
            <p:nvPr/>
          </p:nvSpPr>
          <p:spPr>
            <a:xfrm>
              <a:off x="2363787" y="2474912"/>
              <a:ext cx="61913" cy="5715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78866" name="Group 56"/>
          <p:cNvGrpSpPr>
            <a:grpSpLocks/>
          </p:cNvGrpSpPr>
          <p:nvPr/>
        </p:nvGrpSpPr>
        <p:grpSpPr bwMode="auto">
          <a:xfrm>
            <a:off x="7924800" y="2286000"/>
            <a:ext cx="198438" cy="1265238"/>
            <a:chOff x="3916273" y="3302000"/>
            <a:chExt cx="198610" cy="1264580"/>
          </a:xfrm>
        </p:grpSpPr>
        <p:sp>
          <p:nvSpPr>
            <p:cNvPr id="58" name="Freeform 57"/>
            <p:cNvSpPr>
              <a:spLocks/>
            </p:cNvSpPr>
            <p:nvPr/>
          </p:nvSpPr>
          <p:spPr bwMode="auto">
            <a:xfrm flipH="1">
              <a:off x="3916273" y="3302003"/>
              <a:ext cx="45719" cy="1264577"/>
            </a:xfrm>
            <a:custGeom>
              <a:avLst/>
              <a:gdLst>
                <a:gd name="T0" fmla="*/ 44547 w 427000"/>
                <a:gd name="T1" fmla="*/ 1264577 h 1264577"/>
                <a:gd name="T2" fmla="*/ 1 w 427000"/>
                <a:gd name="T3" fmla="*/ 635026 h 1264577"/>
                <a:gd name="T4" fmla="*/ 45719 w 427000"/>
                <a:gd name="T5" fmla="*/ 0 h 1264577"/>
                <a:gd name="T6" fmla="*/ 0 60000 65536"/>
                <a:gd name="T7" fmla="*/ 0 60000 65536"/>
                <a:gd name="T8" fmla="*/ 0 60000 65536"/>
              </a:gdLst>
              <a:ahLst/>
              <a:cxnLst>
                <a:cxn ang="T6">
                  <a:pos x="T0" y="T1"/>
                </a:cxn>
                <a:cxn ang="T7">
                  <a:pos x="T2" y="T3"/>
                </a:cxn>
                <a:cxn ang="T8">
                  <a:pos x="T4" y="T5"/>
                </a:cxn>
              </a:cxnLst>
              <a:rect l="0" t="0" r="r" b="b"/>
              <a:pathLst>
                <a:path w="427000" h="1264577">
                  <a:moveTo>
                    <a:pt x="416052" y="1264577"/>
                  </a:moveTo>
                  <a:cubicBezTo>
                    <a:pt x="207119" y="1055183"/>
                    <a:pt x="-1814" y="845789"/>
                    <a:pt x="11" y="635026"/>
                  </a:cubicBezTo>
                  <a:cubicBezTo>
                    <a:pt x="1836" y="424263"/>
                    <a:pt x="214418" y="212131"/>
                    <a:pt x="427000" y="0"/>
                  </a:cubicBezTo>
                </a:path>
              </a:pathLst>
            </a:custGeom>
            <a:noFill/>
            <a:ln w="12700" cap="flat" cmpd="sng">
              <a:solidFill>
                <a:srgbClr val="3366FF"/>
              </a:solidFill>
              <a:prstDash val="solid"/>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59" name="Freeform 58"/>
            <p:cNvSpPr>
              <a:spLocks/>
            </p:cNvSpPr>
            <p:nvPr/>
          </p:nvSpPr>
          <p:spPr bwMode="auto">
            <a:xfrm>
              <a:off x="4069164" y="3302000"/>
              <a:ext cx="45719" cy="1264577"/>
            </a:xfrm>
            <a:custGeom>
              <a:avLst/>
              <a:gdLst>
                <a:gd name="T0" fmla="*/ 44547 w 427000"/>
                <a:gd name="T1" fmla="*/ 1264577 h 1264577"/>
                <a:gd name="T2" fmla="*/ 1 w 427000"/>
                <a:gd name="T3" fmla="*/ 635026 h 1264577"/>
                <a:gd name="T4" fmla="*/ 45719 w 427000"/>
                <a:gd name="T5" fmla="*/ 0 h 1264577"/>
                <a:gd name="T6" fmla="*/ 0 60000 65536"/>
                <a:gd name="T7" fmla="*/ 0 60000 65536"/>
                <a:gd name="T8" fmla="*/ 0 60000 65536"/>
              </a:gdLst>
              <a:ahLst/>
              <a:cxnLst>
                <a:cxn ang="T6">
                  <a:pos x="T0" y="T1"/>
                </a:cxn>
                <a:cxn ang="T7">
                  <a:pos x="T2" y="T3"/>
                </a:cxn>
                <a:cxn ang="T8">
                  <a:pos x="T4" y="T5"/>
                </a:cxn>
              </a:cxnLst>
              <a:rect l="0" t="0" r="r" b="b"/>
              <a:pathLst>
                <a:path w="427000" h="1264577">
                  <a:moveTo>
                    <a:pt x="416052" y="1264577"/>
                  </a:moveTo>
                  <a:cubicBezTo>
                    <a:pt x="207119" y="1055183"/>
                    <a:pt x="-1814" y="845789"/>
                    <a:pt x="11" y="635026"/>
                  </a:cubicBezTo>
                  <a:cubicBezTo>
                    <a:pt x="1836" y="424263"/>
                    <a:pt x="214418" y="212131"/>
                    <a:pt x="427000" y="0"/>
                  </a:cubicBezTo>
                </a:path>
              </a:pathLst>
            </a:custGeom>
            <a:noFill/>
            <a:ln w="12700" cap="flat" cmpd="sng">
              <a:solidFill>
                <a:srgbClr val="3366FF"/>
              </a:solidFill>
              <a:prstDash val="solid"/>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anchor="ctr"/>
            <a:lstStyle/>
            <a:p>
              <a:endParaRPr lang="en-US"/>
            </a:p>
          </p:txBody>
        </p:sp>
      </p:grpSp>
      <p:grpSp>
        <p:nvGrpSpPr>
          <p:cNvPr id="78867" name="Group 122"/>
          <p:cNvGrpSpPr>
            <a:grpSpLocks/>
          </p:cNvGrpSpPr>
          <p:nvPr/>
        </p:nvGrpSpPr>
        <p:grpSpPr bwMode="auto">
          <a:xfrm>
            <a:off x="7620000" y="5943600"/>
            <a:ext cx="920750" cy="258763"/>
            <a:chOff x="1079323" y="4799612"/>
            <a:chExt cx="1367300" cy="447403"/>
          </a:xfrm>
        </p:grpSpPr>
        <p:grpSp>
          <p:nvGrpSpPr>
            <p:cNvPr id="78873" name="Group 123"/>
            <p:cNvGrpSpPr>
              <a:grpSpLocks/>
            </p:cNvGrpSpPr>
            <p:nvPr/>
          </p:nvGrpSpPr>
          <p:grpSpPr bwMode="auto">
            <a:xfrm>
              <a:off x="1231294" y="4799612"/>
              <a:ext cx="1215329" cy="294642"/>
              <a:chOff x="1303192" y="5653175"/>
              <a:chExt cx="1215329" cy="294642"/>
            </a:xfrm>
          </p:grpSpPr>
          <p:sp>
            <p:nvSpPr>
              <p:cNvPr id="133" name="Cube 132"/>
              <p:cNvSpPr>
                <a:spLocks noChangeArrowheads="1"/>
              </p:cNvSpPr>
              <p:nvPr/>
            </p:nvSpPr>
            <p:spPr bwMode="auto">
              <a:xfrm>
                <a:off x="1303192" y="5653175"/>
                <a:ext cx="454151" cy="294642"/>
              </a:xfrm>
              <a:prstGeom prst="cube">
                <a:avLst>
                  <a:gd name="adj" fmla="val 25000"/>
                </a:avLst>
              </a:prstGeom>
              <a:gradFill rotWithShape="1">
                <a:gsLst>
                  <a:gs pos="0">
                    <a:srgbClr val="3A7CCB"/>
                  </a:gs>
                  <a:gs pos="20000">
                    <a:srgbClr val="3C7BC7"/>
                  </a:gs>
                  <a:gs pos="100000">
                    <a:srgbClr val="2C5D98"/>
                  </a:gs>
                </a:gsLst>
                <a:lin ang="5400000"/>
              </a:gradFill>
              <a:ln w="9525">
                <a:solidFill>
                  <a:srgbClr val="4A7EBB"/>
                </a:solidFill>
                <a:miter lim="800000"/>
                <a:headEnd/>
                <a:tailEnd/>
              </a:ln>
              <a:effectLst>
                <a:outerShdw blurRad="40000" dist="23000" dir="5400000" rotWithShape="0">
                  <a:srgbClr val="808080">
                    <a:alpha val="34999"/>
                  </a:srgbClr>
                </a:outerShdw>
              </a:effectLst>
            </p:spPr>
            <p:txBody>
              <a:bodyPr anchor="ctr"/>
              <a:lstStyle/>
              <a:p>
                <a:pPr algn="ctr">
                  <a:defRPr/>
                </a:pPr>
                <a:endParaRPr lang="en-US">
                  <a:solidFill>
                    <a:schemeClr val="lt1"/>
                  </a:solidFill>
                  <a:latin typeface="+mn-lt"/>
                  <a:ea typeface="+mn-ea"/>
                </a:endParaRPr>
              </a:p>
            </p:txBody>
          </p:sp>
          <p:sp>
            <p:nvSpPr>
              <p:cNvPr id="134" name="Cube 133"/>
              <p:cNvSpPr>
                <a:spLocks noChangeArrowheads="1"/>
              </p:cNvSpPr>
              <p:nvPr/>
            </p:nvSpPr>
            <p:spPr bwMode="auto">
              <a:xfrm>
                <a:off x="1679619" y="5653175"/>
                <a:ext cx="454151" cy="294642"/>
              </a:xfrm>
              <a:prstGeom prst="cube">
                <a:avLst>
                  <a:gd name="adj" fmla="val 25000"/>
                </a:avLst>
              </a:prstGeom>
              <a:gradFill rotWithShape="1">
                <a:gsLst>
                  <a:gs pos="0">
                    <a:srgbClr val="3A7CCB"/>
                  </a:gs>
                  <a:gs pos="20000">
                    <a:srgbClr val="3C7BC7"/>
                  </a:gs>
                  <a:gs pos="100000">
                    <a:srgbClr val="2C5D98"/>
                  </a:gs>
                </a:gsLst>
                <a:lin ang="5400000"/>
              </a:gradFill>
              <a:ln w="9525">
                <a:solidFill>
                  <a:srgbClr val="4A7EBB"/>
                </a:solidFill>
                <a:miter lim="800000"/>
                <a:headEnd/>
                <a:tailEnd/>
              </a:ln>
              <a:effectLst>
                <a:outerShdw blurRad="40000" dist="23000" dir="5400000" rotWithShape="0">
                  <a:srgbClr val="808080">
                    <a:alpha val="34999"/>
                  </a:srgbClr>
                </a:outerShdw>
              </a:effectLst>
            </p:spPr>
            <p:txBody>
              <a:bodyPr anchor="ctr"/>
              <a:lstStyle/>
              <a:p>
                <a:pPr algn="ctr">
                  <a:defRPr/>
                </a:pPr>
                <a:endParaRPr lang="en-US">
                  <a:solidFill>
                    <a:schemeClr val="lt1"/>
                  </a:solidFill>
                  <a:latin typeface="+mn-lt"/>
                  <a:ea typeface="+mn-ea"/>
                </a:endParaRPr>
              </a:p>
            </p:txBody>
          </p:sp>
          <p:sp>
            <p:nvSpPr>
              <p:cNvPr id="135" name="Cube 134"/>
              <p:cNvSpPr>
                <a:spLocks noChangeArrowheads="1"/>
              </p:cNvSpPr>
              <p:nvPr/>
            </p:nvSpPr>
            <p:spPr bwMode="auto">
              <a:xfrm>
                <a:off x="2064370" y="5653175"/>
                <a:ext cx="454151" cy="294642"/>
              </a:xfrm>
              <a:prstGeom prst="cube">
                <a:avLst>
                  <a:gd name="adj" fmla="val 25000"/>
                </a:avLst>
              </a:prstGeom>
              <a:gradFill rotWithShape="1">
                <a:gsLst>
                  <a:gs pos="0">
                    <a:srgbClr val="3A7CCB"/>
                  </a:gs>
                  <a:gs pos="20000">
                    <a:srgbClr val="3C7BC7"/>
                  </a:gs>
                  <a:gs pos="100000">
                    <a:srgbClr val="2C5D98"/>
                  </a:gs>
                </a:gsLst>
                <a:lin ang="5400000"/>
              </a:gradFill>
              <a:ln w="9525">
                <a:solidFill>
                  <a:srgbClr val="4A7EBB"/>
                </a:solidFill>
                <a:miter lim="800000"/>
                <a:headEnd/>
                <a:tailEnd/>
              </a:ln>
              <a:effectLst>
                <a:outerShdw blurRad="40000" dist="23000" dir="5400000" rotWithShape="0">
                  <a:srgbClr val="808080">
                    <a:alpha val="34999"/>
                  </a:srgbClr>
                </a:outerShdw>
              </a:effectLst>
            </p:spPr>
            <p:txBody>
              <a:bodyPr anchor="ctr"/>
              <a:lstStyle/>
              <a:p>
                <a:pPr algn="ctr">
                  <a:defRPr/>
                </a:pPr>
                <a:endParaRPr lang="en-US">
                  <a:solidFill>
                    <a:schemeClr val="lt1"/>
                  </a:solidFill>
                  <a:latin typeface="+mn-lt"/>
                  <a:ea typeface="+mn-ea"/>
                </a:endParaRPr>
              </a:p>
            </p:txBody>
          </p:sp>
        </p:grpSp>
        <p:grpSp>
          <p:nvGrpSpPr>
            <p:cNvPr id="78874" name="Group 124"/>
            <p:cNvGrpSpPr>
              <a:grpSpLocks/>
            </p:cNvGrpSpPr>
            <p:nvPr/>
          </p:nvGrpSpPr>
          <p:grpSpPr bwMode="auto">
            <a:xfrm>
              <a:off x="1159396" y="4875677"/>
              <a:ext cx="1215329" cy="294642"/>
              <a:chOff x="1303192" y="5653175"/>
              <a:chExt cx="1215329" cy="294642"/>
            </a:xfrm>
          </p:grpSpPr>
          <p:sp>
            <p:nvSpPr>
              <p:cNvPr id="130" name="Cube 129"/>
              <p:cNvSpPr>
                <a:spLocks noChangeArrowheads="1"/>
              </p:cNvSpPr>
              <p:nvPr/>
            </p:nvSpPr>
            <p:spPr bwMode="auto">
              <a:xfrm>
                <a:off x="1303192" y="5653175"/>
                <a:ext cx="454151" cy="294642"/>
              </a:xfrm>
              <a:prstGeom prst="cube">
                <a:avLst>
                  <a:gd name="adj" fmla="val 25000"/>
                </a:avLst>
              </a:prstGeom>
              <a:gradFill rotWithShape="1">
                <a:gsLst>
                  <a:gs pos="0">
                    <a:srgbClr val="3A7CCB"/>
                  </a:gs>
                  <a:gs pos="20000">
                    <a:srgbClr val="3C7BC7"/>
                  </a:gs>
                  <a:gs pos="100000">
                    <a:srgbClr val="2C5D98"/>
                  </a:gs>
                </a:gsLst>
                <a:lin ang="5400000"/>
              </a:gradFill>
              <a:ln w="9525">
                <a:solidFill>
                  <a:srgbClr val="4A7EBB"/>
                </a:solidFill>
                <a:miter lim="800000"/>
                <a:headEnd/>
                <a:tailEnd/>
              </a:ln>
              <a:effectLst>
                <a:outerShdw blurRad="40000" dist="23000" dir="5400000" rotWithShape="0">
                  <a:srgbClr val="808080">
                    <a:alpha val="34999"/>
                  </a:srgbClr>
                </a:outerShdw>
              </a:effectLst>
            </p:spPr>
            <p:txBody>
              <a:bodyPr anchor="ctr"/>
              <a:lstStyle/>
              <a:p>
                <a:pPr algn="ctr">
                  <a:defRPr/>
                </a:pPr>
                <a:endParaRPr lang="en-US">
                  <a:solidFill>
                    <a:schemeClr val="lt1"/>
                  </a:solidFill>
                  <a:latin typeface="+mn-lt"/>
                  <a:ea typeface="+mn-ea"/>
                </a:endParaRPr>
              </a:p>
            </p:txBody>
          </p:sp>
          <p:sp>
            <p:nvSpPr>
              <p:cNvPr id="131" name="Cube 130"/>
              <p:cNvSpPr>
                <a:spLocks noChangeArrowheads="1"/>
              </p:cNvSpPr>
              <p:nvPr/>
            </p:nvSpPr>
            <p:spPr bwMode="auto">
              <a:xfrm>
                <a:off x="1679619" y="5653175"/>
                <a:ext cx="454151" cy="294642"/>
              </a:xfrm>
              <a:prstGeom prst="cube">
                <a:avLst>
                  <a:gd name="adj" fmla="val 25000"/>
                </a:avLst>
              </a:prstGeom>
              <a:gradFill rotWithShape="1">
                <a:gsLst>
                  <a:gs pos="0">
                    <a:srgbClr val="3A7CCB"/>
                  </a:gs>
                  <a:gs pos="20000">
                    <a:srgbClr val="3C7BC7"/>
                  </a:gs>
                  <a:gs pos="100000">
                    <a:srgbClr val="2C5D98"/>
                  </a:gs>
                </a:gsLst>
                <a:lin ang="5400000"/>
              </a:gradFill>
              <a:ln w="9525">
                <a:solidFill>
                  <a:srgbClr val="4A7EBB"/>
                </a:solidFill>
                <a:miter lim="800000"/>
                <a:headEnd/>
                <a:tailEnd/>
              </a:ln>
              <a:effectLst>
                <a:outerShdw blurRad="40000" dist="23000" dir="5400000" rotWithShape="0">
                  <a:srgbClr val="808080">
                    <a:alpha val="34999"/>
                  </a:srgbClr>
                </a:outerShdw>
              </a:effectLst>
            </p:spPr>
            <p:txBody>
              <a:bodyPr anchor="ctr"/>
              <a:lstStyle/>
              <a:p>
                <a:pPr algn="ctr">
                  <a:defRPr/>
                </a:pPr>
                <a:endParaRPr lang="en-US">
                  <a:solidFill>
                    <a:schemeClr val="lt1"/>
                  </a:solidFill>
                  <a:latin typeface="+mn-lt"/>
                  <a:ea typeface="+mn-ea"/>
                </a:endParaRPr>
              </a:p>
            </p:txBody>
          </p:sp>
          <p:sp>
            <p:nvSpPr>
              <p:cNvPr id="132" name="Cube 131"/>
              <p:cNvSpPr>
                <a:spLocks noChangeArrowheads="1"/>
              </p:cNvSpPr>
              <p:nvPr/>
            </p:nvSpPr>
            <p:spPr bwMode="auto">
              <a:xfrm>
                <a:off x="2064370" y="5653175"/>
                <a:ext cx="454151" cy="294642"/>
              </a:xfrm>
              <a:prstGeom prst="cube">
                <a:avLst>
                  <a:gd name="adj" fmla="val 25000"/>
                </a:avLst>
              </a:prstGeom>
              <a:gradFill rotWithShape="1">
                <a:gsLst>
                  <a:gs pos="0">
                    <a:srgbClr val="3A7CCB"/>
                  </a:gs>
                  <a:gs pos="20000">
                    <a:srgbClr val="3C7BC7"/>
                  </a:gs>
                  <a:gs pos="100000">
                    <a:srgbClr val="2C5D98"/>
                  </a:gs>
                </a:gsLst>
                <a:lin ang="5400000"/>
              </a:gradFill>
              <a:ln w="9525">
                <a:solidFill>
                  <a:srgbClr val="4A7EBB"/>
                </a:solidFill>
                <a:miter lim="800000"/>
                <a:headEnd/>
                <a:tailEnd/>
              </a:ln>
              <a:effectLst>
                <a:outerShdw blurRad="40000" dist="23000" dir="5400000" rotWithShape="0">
                  <a:srgbClr val="808080">
                    <a:alpha val="34999"/>
                  </a:srgbClr>
                </a:outerShdw>
              </a:effectLst>
            </p:spPr>
            <p:txBody>
              <a:bodyPr anchor="ctr"/>
              <a:lstStyle/>
              <a:p>
                <a:pPr algn="ctr">
                  <a:defRPr/>
                </a:pPr>
                <a:endParaRPr lang="en-US">
                  <a:solidFill>
                    <a:schemeClr val="lt1"/>
                  </a:solidFill>
                  <a:latin typeface="+mn-lt"/>
                  <a:ea typeface="+mn-ea"/>
                </a:endParaRPr>
              </a:p>
            </p:txBody>
          </p:sp>
        </p:grpSp>
        <p:grpSp>
          <p:nvGrpSpPr>
            <p:cNvPr id="78875" name="Group 125"/>
            <p:cNvGrpSpPr>
              <a:grpSpLocks/>
            </p:cNvGrpSpPr>
            <p:nvPr/>
          </p:nvGrpSpPr>
          <p:grpSpPr bwMode="auto">
            <a:xfrm>
              <a:off x="1079323" y="4952373"/>
              <a:ext cx="1215329" cy="294642"/>
              <a:chOff x="1303192" y="5653175"/>
              <a:chExt cx="1215329" cy="294642"/>
            </a:xfrm>
          </p:grpSpPr>
          <p:sp>
            <p:nvSpPr>
              <p:cNvPr id="127" name="Cube 126"/>
              <p:cNvSpPr>
                <a:spLocks noChangeArrowheads="1"/>
              </p:cNvSpPr>
              <p:nvPr/>
            </p:nvSpPr>
            <p:spPr bwMode="auto">
              <a:xfrm>
                <a:off x="1303192" y="5653175"/>
                <a:ext cx="454151" cy="294642"/>
              </a:xfrm>
              <a:prstGeom prst="cube">
                <a:avLst>
                  <a:gd name="adj" fmla="val 25000"/>
                </a:avLst>
              </a:prstGeom>
              <a:gradFill rotWithShape="1">
                <a:gsLst>
                  <a:gs pos="0">
                    <a:srgbClr val="3A7CCB"/>
                  </a:gs>
                  <a:gs pos="20000">
                    <a:srgbClr val="3C7BC7"/>
                  </a:gs>
                  <a:gs pos="100000">
                    <a:srgbClr val="2C5D98"/>
                  </a:gs>
                </a:gsLst>
                <a:lin ang="5400000"/>
              </a:gradFill>
              <a:ln w="9525">
                <a:solidFill>
                  <a:srgbClr val="4A7EBB"/>
                </a:solidFill>
                <a:miter lim="800000"/>
                <a:headEnd/>
                <a:tailEnd/>
              </a:ln>
              <a:effectLst>
                <a:outerShdw blurRad="40000" dist="23000" dir="5400000" rotWithShape="0">
                  <a:srgbClr val="808080">
                    <a:alpha val="34999"/>
                  </a:srgbClr>
                </a:outerShdw>
              </a:effectLst>
            </p:spPr>
            <p:txBody>
              <a:bodyPr anchor="ctr"/>
              <a:lstStyle/>
              <a:p>
                <a:pPr algn="ctr">
                  <a:defRPr/>
                </a:pPr>
                <a:endParaRPr lang="en-US">
                  <a:solidFill>
                    <a:schemeClr val="lt1"/>
                  </a:solidFill>
                  <a:latin typeface="+mn-lt"/>
                  <a:ea typeface="+mn-ea"/>
                </a:endParaRPr>
              </a:p>
            </p:txBody>
          </p:sp>
          <p:sp>
            <p:nvSpPr>
              <p:cNvPr id="128" name="Cube 127"/>
              <p:cNvSpPr>
                <a:spLocks noChangeArrowheads="1"/>
              </p:cNvSpPr>
              <p:nvPr/>
            </p:nvSpPr>
            <p:spPr bwMode="auto">
              <a:xfrm>
                <a:off x="1679619" y="5653175"/>
                <a:ext cx="454151" cy="294642"/>
              </a:xfrm>
              <a:prstGeom prst="cube">
                <a:avLst>
                  <a:gd name="adj" fmla="val 25000"/>
                </a:avLst>
              </a:prstGeom>
              <a:gradFill rotWithShape="1">
                <a:gsLst>
                  <a:gs pos="0">
                    <a:srgbClr val="3A7CCB"/>
                  </a:gs>
                  <a:gs pos="20000">
                    <a:srgbClr val="3C7BC7"/>
                  </a:gs>
                  <a:gs pos="100000">
                    <a:srgbClr val="2C5D98"/>
                  </a:gs>
                </a:gsLst>
                <a:lin ang="5400000"/>
              </a:gradFill>
              <a:ln w="9525">
                <a:solidFill>
                  <a:srgbClr val="4A7EBB"/>
                </a:solidFill>
                <a:miter lim="800000"/>
                <a:headEnd/>
                <a:tailEnd/>
              </a:ln>
              <a:effectLst>
                <a:outerShdw blurRad="40000" dist="23000" dir="5400000" rotWithShape="0">
                  <a:srgbClr val="808080">
                    <a:alpha val="34999"/>
                  </a:srgbClr>
                </a:outerShdw>
              </a:effectLst>
            </p:spPr>
            <p:txBody>
              <a:bodyPr anchor="ctr"/>
              <a:lstStyle/>
              <a:p>
                <a:pPr algn="ctr">
                  <a:defRPr/>
                </a:pPr>
                <a:endParaRPr lang="en-US">
                  <a:solidFill>
                    <a:schemeClr val="lt1"/>
                  </a:solidFill>
                  <a:latin typeface="+mn-lt"/>
                  <a:ea typeface="+mn-ea"/>
                </a:endParaRPr>
              </a:p>
            </p:txBody>
          </p:sp>
          <p:sp>
            <p:nvSpPr>
              <p:cNvPr id="129" name="Cube 128"/>
              <p:cNvSpPr>
                <a:spLocks noChangeArrowheads="1"/>
              </p:cNvSpPr>
              <p:nvPr/>
            </p:nvSpPr>
            <p:spPr bwMode="auto">
              <a:xfrm>
                <a:off x="2064370" y="5653175"/>
                <a:ext cx="454151" cy="294642"/>
              </a:xfrm>
              <a:prstGeom prst="cube">
                <a:avLst>
                  <a:gd name="adj" fmla="val 25000"/>
                </a:avLst>
              </a:prstGeom>
              <a:gradFill rotWithShape="1">
                <a:gsLst>
                  <a:gs pos="0">
                    <a:srgbClr val="3A7CCB"/>
                  </a:gs>
                  <a:gs pos="20000">
                    <a:srgbClr val="3C7BC7"/>
                  </a:gs>
                  <a:gs pos="100000">
                    <a:srgbClr val="2C5D98"/>
                  </a:gs>
                </a:gsLst>
                <a:lin ang="5400000"/>
              </a:gradFill>
              <a:ln w="9525">
                <a:solidFill>
                  <a:srgbClr val="4A7EBB"/>
                </a:solidFill>
                <a:miter lim="800000"/>
                <a:headEnd/>
                <a:tailEnd/>
              </a:ln>
              <a:effectLst>
                <a:outerShdw blurRad="40000" dist="23000" dir="5400000" rotWithShape="0">
                  <a:srgbClr val="808080">
                    <a:alpha val="34999"/>
                  </a:srgbClr>
                </a:outerShdw>
              </a:effectLst>
            </p:spPr>
            <p:txBody>
              <a:bodyPr anchor="ctr"/>
              <a:lstStyle/>
              <a:p>
                <a:pPr algn="ctr">
                  <a:defRPr/>
                </a:pPr>
                <a:endParaRPr lang="en-US">
                  <a:solidFill>
                    <a:schemeClr val="lt1"/>
                  </a:solidFill>
                  <a:latin typeface="+mn-lt"/>
                  <a:ea typeface="+mn-ea"/>
                </a:endParaRPr>
              </a:p>
            </p:txBody>
          </p:sp>
        </p:grpSp>
      </p:grpSp>
      <p:sp>
        <p:nvSpPr>
          <p:cNvPr id="78868" name="TextBox 135"/>
          <p:cNvSpPr txBox="1">
            <a:spLocks noChangeArrowheads="1"/>
          </p:cNvSpPr>
          <p:nvPr/>
        </p:nvSpPr>
        <p:spPr bwMode="auto">
          <a:xfrm>
            <a:off x="6953250" y="5853113"/>
            <a:ext cx="5730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en-US" sz="1800"/>
              <a:t>CCD</a:t>
            </a:r>
          </a:p>
        </p:txBody>
      </p:sp>
      <p:sp>
        <p:nvSpPr>
          <p:cNvPr id="78869" name="TextBox 136"/>
          <p:cNvSpPr txBox="1">
            <a:spLocks noChangeArrowheads="1"/>
          </p:cNvSpPr>
          <p:nvPr/>
        </p:nvSpPr>
        <p:spPr bwMode="auto">
          <a:xfrm>
            <a:off x="762000" y="1458913"/>
            <a:ext cx="18018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en-US" sz="1800"/>
              <a:t>Confocal NA1.4</a:t>
            </a:r>
          </a:p>
        </p:txBody>
      </p:sp>
      <p:sp>
        <p:nvSpPr>
          <p:cNvPr id="78870" name="TextBox 137"/>
          <p:cNvSpPr txBox="1">
            <a:spLocks noChangeArrowheads="1"/>
          </p:cNvSpPr>
          <p:nvPr/>
        </p:nvSpPr>
        <p:spPr bwMode="auto">
          <a:xfrm>
            <a:off x="3859213" y="1458913"/>
            <a:ext cx="18399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en-US" sz="1800"/>
              <a:t>Widefield NA0.9</a:t>
            </a:r>
          </a:p>
        </p:txBody>
      </p:sp>
      <p:sp>
        <p:nvSpPr>
          <p:cNvPr id="78871" name="TextBox 138"/>
          <p:cNvSpPr txBox="1">
            <a:spLocks noChangeArrowheads="1"/>
          </p:cNvSpPr>
          <p:nvPr/>
        </p:nvSpPr>
        <p:spPr bwMode="auto">
          <a:xfrm>
            <a:off x="6678613" y="1458913"/>
            <a:ext cx="18399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en-US" sz="1800"/>
              <a:t>Widefield NA0.3</a:t>
            </a:r>
          </a:p>
        </p:txBody>
      </p:sp>
      <p:sp>
        <p:nvSpPr>
          <p:cNvPr id="78872" name="Title 1"/>
          <p:cNvSpPr>
            <a:spLocks noGrp="1"/>
          </p:cNvSpPr>
          <p:nvPr>
            <p:ph type="title"/>
          </p:nvPr>
        </p:nvSpPr>
        <p:spPr>
          <a:xfrm>
            <a:off x="457200" y="76200"/>
            <a:ext cx="8229600" cy="1143000"/>
          </a:xfrm>
        </p:spPr>
        <p:txBody>
          <a:bodyPr/>
          <a:lstStyle/>
          <a:p>
            <a:r>
              <a:rPr lang="en-US" altLang="en-US" sz="4000" smtClean="0">
                <a:ea typeface="ＭＳ Ｐゴシック" pitchFamily="34" charset="-128"/>
              </a:rPr>
              <a:t>Acquisition modalities</a:t>
            </a:r>
          </a:p>
        </p:txBody>
      </p:sp>
    </p:spTree>
    <p:extLst>
      <p:ext uri="{BB962C8B-B14F-4D97-AF65-F5344CB8AC3E}">
        <p14:creationId xmlns:p14="http://schemas.microsoft.com/office/powerpoint/2010/main" val="921076600"/>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Title 1"/>
          <p:cNvSpPr>
            <a:spLocks noGrp="1"/>
          </p:cNvSpPr>
          <p:nvPr>
            <p:ph type="title"/>
          </p:nvPr>
        </p:nvSpPr>
        <p:spPr/>
        <p:txBody>
          <a:bodyPr>
            <a:normAutofit fontScale="90000"/>
          </a:bodyPr>
          <a:lstStyle/>
          <a:p>
            <a:r>
              <a:rPr lang="en-US" altLang="en-US" sz="4000" smtClean="0">
                <a:ea typeface="ＭＳ Ｐゴシック" pitchFamily="34" charset="-128"/>
              </a:rPr>
              <a:t>Low NA imaging of thin samples </a:t>
            </a:r>
            <a:br>
              <a:rPr lang="en-US" altLang="en-US" sz="4000" smtClean="0">
                <a:ea typeface="ＭＳ Ｐゴシック" pitchFamily="34" charset="-128"/>
              </a:rPr>
            </a:br>
            <a:r>
              <a:rPr lang="en-US" altLang="en-US" sz="4000" smtClean="0">
                <a:ea typeface="ＭＳ Ｐゴシック" pitchFamily="34" charset="-128"/>
              </a:rPr>
              <a:t>in wide-field microscopes</a:t>
            </a:r>
          </a:p>
        </p:txBody>
      </p:sp>
      <p:pic>
        <p:nvPicPr>
          <p:cNvPr id="7" name="Golgi_20x1x0.95_Aperture11.2mm4.9mm3.6mm_dz1_002_crop_combined_registered.avi">
            <a:hlinkClick r:id="" action="ppaction://media"/>
          </p:cNvPr>
          <p:cNvPicPr>
            <a:picLocks noRot="1" noChangeAspect="1"/>
          </p:cNvPicPr>
          <p:nvPr>
            <a:videoFile r:link="rId2"/>
            <p:extLst>
              <p:ext uri="{DAA4B4D4-6D71-4841-9C94-3DE7FCFB9230}">
                <p14:media xmlns:p14="http://schemas.microsoft.com/office/powerpoint/2010/main" r:link="rId1"/>
              </p:ext>
            </p:extLst>
          </p:nvPr>
        </p:nvPicPr>
        <p:blipFill>
          <a:blip r:embed="rId4">
            <a:extLst>
              <a:ext uri="{28A0092B-C50C-407E-A947-70E740481C1C}">
                <a14:useLocalDpi xmlns:a14="http://schemas.microsoft.com/office/drawing/2010/main" val="0"/>
              </a:ext>
            </a:extLst>
          </a:blip>
          <a:srcRect/>
          <a:stretch>
            <a:fillRect/>
          </a:stretch>
        </p:blipFill>
        <p:spPr bwMode="auto">
          <a:xfrm>
            <a:off x="452438" y="2244725"/>
            <a:ext cx="3086100" cy="15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56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2438" y="4017963"/>
            <a:ext cx="3086100" cy="151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66565"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7763" y="1981200"/>
            <a:ext cx="819150" cy="3819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66566"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90963" y="2514600"/>
            <a:ext cx="838200" cy="2943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79878" name="TextBox 1"/>
          <p:cNvSpPr txBox="1">
            <a:spLocks noChangeArrowheads="1"/>
          </p:cNvSpPr>
          <p:nvPr/>
        </p:nvSpPr>
        <p:spPr bwMode="auto">
          <a:xfrm>
            <a:off x="3814763" y="2133600"/>
            <a:ext cx="87722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en-US" sz="1800" dirty="0" smtClean="0"/>
              <a:t>NA 0.9</a:t>
            </a:r>
            <a:endParaRPr lang="en-US" altLang="en-US" sz="1800" dirty="0"/>
          </a:p>
        </p:txBody>
      </p:sp>
      <p:sp>
        <p:nvSpPr>
          <p:cNvPr id="79879" name="TextBox 7"/>
          <p:cNvSpPr txBox="1">
            <a:spLocks noChangeArrowheads="1"/>
          </p:cNvSpPr>
          <p:nvPr/>
        </p:nvSpPr>
        <p:spPr bwMode="auto">
          <a:xfrm>
            <a:off x="4957763" y="1590675"/>
            <a:ext cx="87722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en-US" sz="1800" dirty="0" smtClean="0"/>
              <a:t>NA 0.3</a:t>
            </a:r>
            <a:endParaRPr lang="en-US" altLang="en-US" sz="1800" dirty="0"/>
          </a:p>
        </p:txBody>
      </p:sp>
      <p:sp>
        <p:nvSpPr>
          <p:cNvPr id="79880" name="TextBox 2"/>
          <p:cNvSpPr txBox="1">
            <a:spLocks noChangeArrowheads="1"/>
          </p:cNvSpPr>
          <p:nvPr/>
        </p:nvSpPr>
        <p:spPr bwMode="auto">
          <a:xfrm>
            <a:off x="5338763" y="5943600"/>
            <a:ext cx="3000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en-US" sz="1800"/>
              <a:t>x</a:t>
            </a:r>
          </a:p>
        </p:txBody>
      </p:sp>
      <p:sp>
        <p:nvSpPr>
          <p:cNvPr id="79881" name="TextBox 10"/>
          <p:cNvSpPr txBox="1">
            <a:spLocks noChangeArrowheads="1"/>
          </p:cNvSpPr>
          <p:nvPr/>
        </p:nvSpPr>
        <p:spPr bwMode="auto">
          <a:xfrm>
            <a:off x="4652963" y="5430838"/>
            <a:ext cx="3000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en-US" sz="1800"/>
              <a:t>z</a:t>
            </a:r>
          </a:p>
        </p:txBody>
      </p:sp>
      <p:sp>
        <p:nvSpPr>
          <p:cNvPr id="79882" name="TextBox 11"/>
          <p:cNvSpPr txBox="1">
            <a:spLocks noChangeArrowheads="1"/>
          </p:cNvSpPr>
          <p:nvPr/>
        </p:nvSpPr>
        <p:spPr bwMode="auto">
          <a:xfrm>
            <a:off x="538163" y="5486400"/>
            <a:ext cx="3000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en-US" sz="1800"/>
              <a:t>x</a:t>
            </a:r>
          </a:p>
        </p:txBody>
      </p:sp>
      <p:sp>
        <p:nvSpPr>
          <p:cNvPr id="79883" name="TextBox 12"/>
          <p:cNvSpPr txBox="1">
            <a:spLocks noChangeArrowheads="1"/>
          </p:cNvSpPr>
          <p:nvPr/>
        </p:nvSpPr>
        <p:spPr bwMode="auto">
          <a:xfrm>
            <a:off x="161925" y="5160963"/>
            <a:ext cx="3000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en-US" sz="1800"/>
              <a:t>y</a:t>
            </a:r>
          </a:p>
        </p:txBody>
      </p:sp>
      <p:sp>
        <p:nvSpPr>
          <p:cNvPr id="79884" name="TextBox 13"/>
          <p:cNvSpPr txBox="1">
            <a:spLocks noChangeArrowheads="1"/>
          </p:cNvSpPr>
          <p:nvPr/>
        </p:nvSpPr>
        <p:spPr bwMode="auto">
          <a:xfrm>
            <a:off x="903288" y="1600200"/>
            <a:ext cx="236475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en-US" sz="1800" dirty="0" smtClean="0"/>
              <a:t>HeLa cell, Golgi-GFP</a:t>
            </a:r>
          </a:p>
          <a:p>
            <a:pPr eaLnBrk="1" hangingPunct="1"/>
            <a:r>
              <a:rPr lang="en-US" altLang="en-US" sz="1800" dirty="0" err="1" smtClean="0"/>
              <a:t>dz</a:t>
            </a:r>
            <a:r>
              <a:rPr lang="en-US" altLang="en-US" sz="1800" dirty="0" smtClean="0"/>
              <a:t> = 1 micrometer</a:t>
            </a:r>
            <a:endParaRPr lang="en-US" altLang="en-US" sz="1800" dirty="0"/>
          </a:p>
        </p:txBody>
      </p:sp>
      <p:sp>
        <p:nvSpPr>
          <p:cNvPr id="79885" name="TextBox 1"/>
          <p:cNvSpPr txBox="1">
            <a:spLocks noChangeArrowheads="1"/>
          </p:cNvSpPr>
          <p:nvPr/>
        </p:nvSpPr>
        <p:spPr bwMode="auto">
          <a:xfrm>
            <a:off x="490538" y="6019800"/>
            <a:ext cx="87722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en-US" sz="1800" dirty="0"/>
              <a:t>NA </a:t>
            </a:r>
            <a:r>
              <a:rPr lang="en-US" altLang="en-US" sz="1800" dirty="0" smtClean="0"/>
              <a:t>0.8</a:t>
            </a:r>
            <a:endParaRPr lang="en-US" altLang="en-US" sz="1800" dirty="0"/>
          </a:p>
        </p:txBody>
      </p:sp>
      <p:sp>
        <p:nvSpPr>
          <p:cNvPr id="79886" name="TextBox 1"/>
          <p:cNvSpPr txBox="1">
            <a:spLocks noChangeArrowheads="1"/>
          </p:cNvSpPr>
          <p:nvPr/>
        </p:nvSpPr>
        <p:spPr bwMode="auto">
          <a:xfrm>
            <a:off x="2490498" y="5867400"/>
            <a:ext cx="100546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eaLnBrk="1" hangingPunct="1"/>
            <a:r>
              <a:rPr lang="en-US" altLang="en-US" sz="1800" dirty="0" smtClean="0"/>
              <a:t>NA 0.26</a:t>
            </a:r>
            <a:endParaRPr lang="en-US" altLang="en-US" sz="1800" dirty="0"/>
          </a:p>
        </p:txBody>
      </p:sp>
      <p:sp>
        <p:nvSpPr>
          <p:cNvPr id="18" name="Freeform 17"/>
          <p:cNvSpPr/>
          <p:nvPr/>
        </p:nvSpPr>
        <p:spPr>
          <a:xfrm>
            <a:off x="6261100" y="3287713"/>
            <a:ext cx="2420938" cy="1173162"/>
          </a:xfrm>
          <a:custGeom>
            <a:avLst/>
            <a:gdLst>
              <a:gd name="connsiteX0" fmla="*/ 37785 w 2969911"/>
              <a:gd name="connsiteY0" fmla="*/ 1443391 h 1443391"/>
              <a:gd name="connsiteX1" fmla="*/ 1874142 w 2969911"/>
              <a:gd name="connsiteY1" fmla="*/ 1413163 h 1443391"/>
              <a:gd name="connsiteX2" fmla="*/ 2675187 w 2969911"/>
              <a:gd name="connsiteY2" fmla="*/ 1443391 h 1443391"/>
              <a:gd name="connsiteX3" fmla="*/ 2969911 w 2969911"/>
              <a:gd name="connsiteY3" fmla="*/ 1435834 h 1443391"/>
              <a:gd name="connsiteX4" fmla="*/ 2894341 w 2969911"/>
              <a:gd name="connsiteY4" fmla="*/ 1148667 h 1443391"/>
              <a:gd name="connsiteX5" fmla="*/ 2644959 w 2969911"/>
              <a:gd name="connsiteY5" fmla="*/ 1020198 h 1443391"/>
              <a:gd name="connsiteX6" fmla="*/ 2576945 w 2969911"/>
              <a:gd name="connsiteY6" fmla="*/ 997527 h 1443391"/>
              <a:gd name="connsiteX7" fmla="*/ 2546717 w 2969911"/>
              <a:gd name="connsiteY7" fmla="*/ 989970 h 1443391"/>
              <a:gd name="connsiteX8" fmla="*/ 2425805 w 2969911"/>
              <a:gd name="connsiteY8" fmla="*/ 755702 h 1443391"/>
              <a:gd name="connsiteX9" fmla="*/ 2418248 w 2969911"/>
              <a:gd name="connsiteY9" fmla="*/ 634790 h 1443391"/>
              <a:gd name="connsiteX10" fmla="*/ 2433362 w 2969911"/>
              <a:gd name="connsiteY10" fmla="*/ 468535 h 1443391"/>
              <a:gd name="connsiteX11" fmla="*/ 2425805 w 2969911"/>
              <a:gd name="connsiteY11" fmla="*/ 347623 h 1443391"/>
              <a:gd name="connsiteX12" fmla="*/ 2251993 w 2969911"/>
              <a:gd name="connsiteY12" fmla="*/ 226710 h 1443391"/>
              <a:gd name="connsiteX13" fmla="*/ 2191537 w 2969911"/>
              <a:gd name="connsiteY13" fmla="*/ 204039 h 1443391"/>
              <a:gd name="connsiteX14" fmla="*/ 2161309 w 2969911"/>
              <a:gd name="connsiteY14" fmla="*/ 196482 h 1443391"/>
              <a:gd name="connsiteX15" fmla="*/ 1964826 w 2969911"/>
              <a:gd name="connsiteY15" fmla="*/ 128469 h 1443391"/>
              <a:gd name="connsiteX16" fmla="*/ 1314922 w 2969911"/>
              <a:gd name="connsiteY16" fmla="*/ 0 h 1443391"/>
              <a:gd name="connsiteX17" fmla="*/ 989970 w 2969911"/>
              <a:gd name="connsiteY17" fmla="*/ 105798 h 1443391"/>
              <a:gd name="connsiteX18" fmla="*/ 642347 w 2969911"/>
              <a:gd name="connsiteY18" fmla="*/ 68013 h 1443391"/>
              <a:gd name="connsiteX19" fmla="*/ 544106 w 2969911"/>
              <a:gd name="connsiteY19" fmla="*/ 83127 h 1443391"/>
              <a:gd name="connsiteX20" fmla="*/ 506321 w 2969911"/>
              <a:gd name="connsiteY20" fmla="*/ 90684 h 1443391"/>
              <a:gd name="connsiteX21" fmla="*/ 483650 w 2969911"/>
              <a:gd name="connsiteY21" fmla="*/ 98241 h 1443391"/>
              <a:gd name="connsiteX22" fmla="*/ 249382 w 2969911"/>
              <a:gd name="connsiteY22" fmla="*/ 249381 h 1443391"/>
              <a:gd name="connsiteX23" fmla="*/ 211597 w 2969911"/>
              <a:gd name="connsiteY23" fmla="*/ 309838 h 1443391"/>
              <a:gd name="connsiteX24" fmla="*/ 204040 w 2969911"/>
              <a:gd name="connsiteY24" fmla="*/ 460978 h 1443391"/>
              <a:gd name="connsiteX25" fmla="*/ 120912 w 2969911"/>
              <a:gd name="connsiteY25" fmla="*/ 838829 h 1443391"/>
              <a:gd name="connsiteX26" fmla="*/ 0 w 2969911"/>
              <a:gd name="connsiteY26" fmla="*/ 1231795 h 1443391"/>
              <a:gd name="connsiteX27" fmla="*/ 37785 w 2969911"/>
              <a:gd name="connsiteY27" fmla="*/ 1443391 h 1443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69911" h="1443391">
                <a:moveTo>
                  <a:pt x="37785" y="1443391"/>
                </a:moveTo>
                <a:lnTo>
                  <a:pt x="1874142" y="1413163"/>
                </a:lnTo>
                <a:lnTo>
                  <a:pt x="2675187" y="1443391"/>
                </a:lnTo>
                <a:lnTo>
                  <a:pt x="2969911" y="1435834"/>
                </a:lnTo>
                <a:lnTo>
                  <a:pt x="2894341" y="1148667"/>
                </a:lnTo>
                <a:lnTo>
                  <a:pt x="2644959" y="1020198"/>
                </a:lnTo>
                <a:cubicBezTo>
                  <a:pt x="2622288" y="1012641"/>
                  <a:pt x="2599786" y="1004555"/>
                  <a:pt x="2576945" y="997527"/>
                </a:cubicBezTo>
                <a:cubicBezTo>
                  <a:pt x="2567018" y="994473"/>
                  <a:pt x="2546717" y="989970"/>
                  <a:pt x="2546717" y="989970"/>
                </a:cubicBezTo>
                <a:lnTo>
                  <a:pt x="2425805" y="755702"/>
                </a:lnTo>
                <a:lnTo>
                  <a:pt x="2418248" y="634790"/>
                </a:lnTo>
                <a:lnTo>
                  <a:pt x="2433362" y="468535"/>
                </a:lnTo>
                <a:lnTo>
                  <a:pt x="2425805" y="347623"/>
                </a:lnTo>
                <a:lnTo>
                  <a:pt x="2251993" y="226710"/>
                </a:lnTo>
                <a:cubicBezTo>
                  <a:pt x="2231841" y="219153"/>
                  <a:pt x="2211955" y="210845"/>
                  <a:pt x="2191537" y="204039"/>
                </a:cubicBezTo>
                <a:cubicBezTo>
                  <a:pt x="2181684" y="200755"/>
                  <a:pt x="2161309" y="196482"/>
                  <a:pt x="2161309" y="196482"/>
                </a:cubicBezTo>
                <a:lnTo>
                  <a:pt x="1964826" y="128469"/>
                </a:lnTo>
                <a:lnTo>
                  <a:pt x="1314922" y="0"/>
                </a:lnTo>
                <a:lnTo>
                  <a:pt x="989970" y="105798"/>
                </a:lnTo>
                <a:lnTo>
                  <a:pt x="642347" y="68013"/>
                </a:lnTo>
                <a:cubicBezTo>
                  <a:pt x="535264" y="79911"/>
                  <a:pt x="609553" y="68583"/>
                  <a:pt x="544106" y="83127"/>
                </a:cubicBezTo>
                <a:cubicBezTo>
                  <a:pt x="531567" y="85913"/>
                  <a:pt x="518782" y="87569"/>
                  <a:pt x="506321" y="90684"/>
                </a:cubicBezTo>
                <a:cubicBezTo>
                  <a:pt x="498593" y="92616"/>
                  <a:pt x="483650" y="98241"/>
                  <a:pt x="483650" y="98241"/>
                </a:cubicBezTo>
                <a:lnTo>
                  <a:pt x="249382" y="249381"/>
                </a:lnTo>
                <a:cubicBezTo>
                  <a:pt x="210133" y="304331"/>
                  <a:pt x="211597" y="280611"/>
                  <a:pt x="211597" y="309838"/>
                </a:cubicBezTo>
                <a:lnTo>
                  <a:pt x="204040" y="460978"/>
                </a:lnTo>
                <a:lnTo>
                  <a:pt x="120912" y="838829"/>
                </a:lnTo>
                <a:lnTo>
                  <a:pt x="0" y="1231795"/>
                </a:lnTo>
                <a:lnTo>
                  <a:pt x="37785" y="1443391"/>
                </a:ln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19" name="Oval 18"/>
          <p:cNvSpPr/>
          <p:nvPr/>
        </p:nvSpPr>
        <p:spPr>
          <a:xfrm>
            <a:off x="6626225" y="3460750"/>
            <a:ext cx="1055688" cy="928688"/>
          </a:xfrm>
          <a:prstGeom prst="ellipse">
            <a:avLst/>
          </a:prstGeom>
          <a:solidFill>
            <a:srgbClr val="00B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grpSp>
        <p:nvGrpSpPr>
          <p:cNvPr id="79889" name="Group 38"/>
          <p:cNvGrpSpPr>
            <a:grpSpLocks/>
          </p:cNvGrpSpPr>
          <p:nvPr/>
        </p:nvGrpSpPr>
        <p:grpSpPr bwMode="auto">
          <a:xfrm>
            <a:off x="5872163" y="3105150"/>
            <a:ext cx="300037" cy="1524000"/>
            <a:chOff x="3886200" y="1676400"/>
            <a:chExt cx="300082" cy="1524000"/>
          </a:xfrm>
        </p:grpSpPr>
        <p:cxnSp>
          <p:nvCxnSpPr>
            <p:cNvPr id="22" name="Straight Arrow Connector 21"/>
            <p:cNvCxnSpPr/>
            <p:nvPr/>
          </p:nvCxnSpPr>
          <p:spPr>
            <a:xfrm flipV="1">
              <a:off x="4162466" y="1676400"/>
              <a:ext cx="0" cy="15240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9897" name="TextBox 22"/>
            <p:cNvSpPr txBox="1">
              <a:spLocks noChangeArrowheads="1"/>
            </p:cNvSpPr>
            <p:nvPr/>
          </p:nvSpPr>
          <p:spPr bwMode="auto">
            <a:xfrm>
              <a:off x="3886200" y="2667000"/>
              <a:ext cx="30008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en-US" sz="1800"/>
                <a:t>z</a:t>
              </a:r>
            </a:p>
          </p:txBody>
        </p:sp>
      </p:grpSp>
      <p:sp>
        <p:nvSpPr>
          <p:cNvPr id="24" name="Oval 23"/>
          <p:cNvSpPr/>
          <p:nvPr/>
        </p:nvSpPr>
        <p:spPr>
          <a:xfrm>
            <a:off x="8129588" y="4298950"/>
            <a:ext cx="61912" cy="5715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5" name="Oval 24"/>
          <p:cNvSpPr/>
          <p:nvPr/>
        </p:nvSpPr>
        <p:spPr>
          <a:xfrm>
            <a:off x="7772400" y="3730625"/>
            <a:ext cx="61913" cy="5715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6" name="Oval 25"/>
          <p:cNvSpPr/>
          <p:nvPr/>
        </p:nvSpPr>
        <p:spPr>
          <a:xfrm>
            <a:off x="7886700" y="3546475"/>
            <a:ext cx="61913" cy="5715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7" name="Oval 26"/>
          <p:cNvSpPr/>
          <p:nvPr/>
        </p:nvSpPr>
        <p:spPr>
          <a:xfrm>
            <a:off x="8132763" y="3810000"/>
            <a:ext cx="61912" cy="5715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8" name="Oval 27"/>
          <p:cNvSpPr/>
          <p:nvPr/>
        </p:nvSpPr>
        <p:spPr>
          <a:xfrm>
            <a:off x="7356475" y="3375025"/>
            <a:ext cx="63500" cy="5715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9895" name="TextBox 1"/>
          <p:cNvSpPr txBox="1">
            <a:spLocks noChangeArrowheads="1"/>
          </p:cNvSpPr>
          <p:nvPr/>
        </p:nvSpPr>
        <p:spPr bwMode="auto">
          <a:xfrm>
            <a:off x="1357023" y="5867400"/>
            <a:ext cx="100546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eaLnBrk="1" hangingPunct="1"/>
            <a:r>
              <a:rPr lang="en-US" altLang="en-US" sz="1800" dirty="0" smtClean="0"/>
              <a:t>NA 0.35</a:t>
            </a:r>
            <a:endParaRPr lang="en-US" altLang="en-US" sz="1800" dirty="0"/>
          </a:p>
        </p:txBody>
      </p:sp>
      <p:grpSp>
        <p:nvGrpSpPr>
          <p:cNvPr id="4" name="Group 3"/>
          <p:cNvGrpSpPr/>
          <p:nvPr/>
        </p:nvGrpSpPr>
        <p:grpSpPr>
          <a:xfrm>
            <a:off x="9372600" y="2305855"/>
            <a:ext cx="3709254" cy="3536434"/>
            <a:chOff x="4925291" y="2318266"/>
            <a:chExt cx="3709254" cy="3536434"/>
          </a:xfrm>
        </p:grpSpPr>
        <p:pic>
          <p:nvPicPr>
            <p:cNvPr id="1026" name="Picture 2" descr="N:\ALMF_presentations\2016--Tischi--ASCB\2016-10-19--NA_test\Beampath.tif"/>
            <p:cNvPicPr>
              <a:picLocks noChangeAspect="1" noChangeArrowheads="1"/>
            </p:cNvPicPr>
            <p:nvPr/>
          </p:nvPicPr>
          <p:blipFill rotWithShape="1">
            <a:blip r:embed="rId8">
              <a:extLst>
                <a:ext uri="{28A0092B-C50C-407E-A947-70E740481C1C}">
                  <a14:useLocalDpi xmlns:a14="http://schemas.microsoft.com/office/drawing/2010/main" val="0"/>
                </a:ext>
              </a:extLst>
            </a:blip>
            <a:srcRect t="33814" b="8689"/>
            <a:stretch/>
          </p:blipFill>
          <p:spPr bwMode="auto">
            <a:xfrm>
              <a:off x="4925291" y="2318266"/>
              <a:ext cx="3709254" cy="3536434"/>
            </a:xfrm>
            <a:prstGeom prst="rect">
              <a:avLst/>
            </a:prstGeom>
            <a:noFill/>
            <a:extLst>
              <a:ext uri="{909E8E84-426E-40dd-AFC4-6F175D3DCCD1}">
                <a14:hiddenFill xmlns:a14="http://schemas.microsoft.com/office/drawing/2010/main">
                  <a:solidFill>
                    <a:srgbClr val="FFFFFF"/>
                  </a:solidFill>
                </a14:hiddenFill>
              </a:ext>
            </a:extLst>
          </p:spPr>
        </p:pic>
        <p:cxnSp>
          <p:nvCxnSpPr>
            <p:cNvPr id="3" name="Straight Arrow Connector 2"/>
            <p:cNvCxnSpPr/>
            <p:nvPr/>
          </p:nvCxnSpPr>
          <p:spPr>
            <a:xfrm flipV="1">
              <a:off x="6400800" y="4017963"/>
              <a:ext cx="0" cy="942717"/>
            </a:xfrm>
            <a:prstGeom prst="straightConnector1">
              <a:avLst/>
            </a:prstGeom>
            <a:ln w="38100">
              <a:solidFill>
                <a:srgbClr val="FFC000"/>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98773531"/>
      </p:ext>
    </p:extLst>
  </p:cSld>
  <p:clrMapOvr>
    <a:masterClrMapping/>
  </p:clrMapOvr>
  <p:timing>
    <p:tnLst>
      <p:par>
        <p:cTn xmlns:p14="http://schemas.microsoft.com/office/powerpoint/2010/mai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nodeType="clickPar">
                      <p:stCondLst>
                        <p:cond delay="0"/>
                      </p:stCondLst>
                      <p:childTnLst>
                        <p:par>
                          <p:cTn id="4" fill="hold" nodeType="withGroup">
                            <p:stCondLst>
                              <p:cond delay="0"/>
                            </p:stCondLst>
                            <p:childTnLst>
                              <p:par>
                                <p:cTn id="5" presetID="2" presetClass="mediacall" presetSubtype="0" fill="hold" nodeType="clickEffect">
                                  <p:stCondLst>
                                    <p:cond delay="0"/>
                                  </p:stCondLst>
                                  <p:childTnLst>
                                    <p:cmd type="call" cmd="togglePause">
                                      <p:cBhvr>
                                        <p:cTn id="6" dur="1" fill="hold"/>
                                        <p:tgtEl>
                                          <p:spTgt spid="7"/>
                                        </p:tgtEl>
                                      </p:cBhvr>
                                    </p:cmd>
                                  </p:childTnLst>
                                </p:cTn>
                              </p:par>
                            </p:childTnLst>
                          </p:cTn>
                        </p:par>
                      </p:childTnLst>
                    </p:cTn>
                  </p:par>
                </p:childTnLst>
              </p:cTn>
              <p:nextCondLst>
                <p:cond evt="onClick" delay="0">
                  <p:tgtEl>
                    <p:spTgt spid="7"/>
                  </p:tgtEl>
                </p:cond>
              </p:nextCondLst>
            </p:seq>
            <p:video>
              <p:cMediaNode vol="80000">
                <p:cTn id="7" fill="hold" display="0">
                  <p:stCondLst>
                    <p:cond delay="indefinite"/>
                  </p:stCondLst>
                </p:cTn>
                <p:tgtEl>
                  <p:spTgt spid="7"/>
                </p:tgtEl>
              </p:cMediaNode>
            </p:video>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Low NA Transmission</a:t>
            </a:r>
            <a:endParaRPr lang="en-US" dirty="0"/>
          </a:p>
        </p:txBody>
      </p:sp>
      <p:sp>
        <p:nvSpPr>
          <p:cNvPr id="3" name="Content Placeholder 2"/>
          <p:cNvSpPr>
            <a:spLocks noGrp="1"/>
          </p:cNvSpPr>
          <p:nvPr>
            <p:ph idx="1"/>
          </p:nvPr>
        </p:nvSpPr>
        <p:spPr/>
        <p:txBody>
          <a:bodyPr/>
          <a:lstStyle/>
          <a:p>
            <a:r>
              <a:rPr lang="en-US" dirty="0" smtClean="0"/>
              <a:t>Sebastian!</a:t>
            </a:r>
            <a:endParaRPr lang="en-US" dirty="0"/>
          </a:p>
        </p:txBody>
      </p:sp>
    </p:spTree>
    <p:extLst>
      <p:ext uri="{BB962C8B-B14F-4D97-AF65-F5344CB8AC3E}">
        <p14:creationId xmlns:p14="http://schemas.microsoft.com/office/powerpoint/2010/main" val="6078999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to measure</a:t>
            </a:r>
            <a:endParaRPr lang="en-US" dirty="0"/>
          </a:p>
        </p:txBody>
      </p:sp>
      <p:sp>
        <p:nvSpPr>
          <p:cNvPr id="3" name="TextBox 2"/>
          <p:cNvSpPr txBox="1"/>
          <p:nvPr/>
        </p:nvSpPr>
        <p:spPr>
          <a:xfrm>
            <a:off x="3657600" y="2743200"/>
            <a:ext cx="1892506" cy="646331"/>
          </a:xfrm>
          <a:prstGeom prst="rect">
            <a:avLst/>
          </a:prstGeom>
          <a:noFill/>
        </p:spPr>
        <p:txBody>
          <a:bodyPr wrap="none" rtlCol="0">
            <a:spAutoFit/>
          </a:bodyPr>
          <a:lstStyle/>
          <a:p>
            <a:r>
              <a:rPr lang="en-US" dirty="0" smtClean="0"/>
              <a:t>Mean vs Sum</a:t>
            </a:r>
          </a:p>
          <a:p>
            <a:r>
              <a:rPr lang="en-US" dirty="0" smtClean="0"/>
              <a:t>Cell cycle example</a:t>
            </a:r>
            <a:endParaRPr lang="en-US" dirty="0"/>
          </a:p>
        </p:txBody>
      </p:sp>
    </p:spTree>
    <p:extLst>
      <p:ext uri="{BB962C8B-B14F-4D97-AF65-F5344CB8AC3E}">
        <p14:creationId xmlns:p14="http://schemas.microsoft.com/office/powerpoint/2010/main" val="3926503269"/>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Secondary Screens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907831492"/>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to measure</a:t>
            </a:r>
            <a:endParaRPr lang="en-US" dirty="0"/>
          </a:p>
        </p:txBody>
      </p:sp>
      <p:sp>
        <p:nvSpPr>
          <p:cNvPr id="3" name="TextBox 2"/>
          <p:cNvSpPr txBox="1"/>
          <p:nvPr/>
        </p:nvSpPr>
        <p:spPr>
          <a:xfrm>
            <a:off x="3657600" y="2743200"/>
            <a:ext cx="1892506" cy="646331"/>
          </a:xfrm>
          <a:prstGeom prst="rect">
            <a:avLst/>
          </a:prstGeom>
          <a:noFill/>
        </p:spPr>
        <p:txBody>
          <a:bodyPr wrap="none" rtlCol="0">
            <a:spAutoFit/>
          </a:bodyPr>
          <a:lstStyle/>
          <a:p>
            <a:r>
              <a:rPr lang="en-US" dirty="0" smtClean="0"/>
              <a:t>Mean vs Sum</a:t>
            </a:r>
          </a:p>
          <a:p>
            <a:r>
              <a:rPr lang="en-US" dirty="0" smtClean="0"/>
              <a:t>Cell cycle example</a:t>
            </a:r>
            <a:endParaRPr lang="en-US" dirty="0"/>
          </a:p>
        </p:txBody>
      </p:sp>
    </p:spTree>
    <p:extLst>
      <p:ext uri="{BB962C8B-B14F-4D97-AF65-F5344CB8AC3E}">
        <p14:creationId xmlns:p14="http://schemas.microsoft.com/office/powerpoint/2010/main" val="3498973959"/>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066800"/>
            <a:ext cx="8229600" cy="1143000"/>
          </a:xfrm>
        </p:spPr>
        <p:txBody>
          <a:bodyPr>
            <a:noAutofit/>
          </a:bodyPr>
          <a:lstStyle/>
          <a:p>
            <a:r>
              <a:rPr lang="en-US" sz="3200" dirty="0"/>
              <a:t>Intelligent Microscopy [Conrad et al.</a:t>
            </a:r>
            <a:r>
              <a:rPr lang="en-US" sz="3200" dirty="0" smtClean="0"/>
              <a:t>]</a:t>
            </a:r>
            <a:r>
              <a:rPr lang="en-US" sz="3200" dirty="0"/>
              <a:t/>
            </a:r>
            <a:br>
              <a:rPr lang="en-US" sz="3200" dirty="0"/>
            </a:br>
            <a:r>
              <a:rPr lang="en-US" sz="3200" dirty="0"/>
              <a:t>Adaptive </a:t>
            </a:r>
            <a:r>
              <a:rPr lang="en-US" sz="3200" dirty="0" smtClean="0"/>
              <a:t>Feedback Microscopy [Tischer et al.]</a:t>
            </a:r>
            <a:r>
              <a:rPr lang="en-US" sz="3200" dirty="0"/>
              <a:t/>
            </a:r>
            <a:br>
              <a:rPr lang="en-US" sz="3200" dirty="0"/>
            </a:br>
            <a:r>
              <a:rPr lang="en-US" sz="3200" dirty="0"/>
              <a:t>Smart Microscopy [</a:t>
            </a:r>
            <a:r>
              <a:rPr lang="en-US" sz="3200" dirty="0" err="1"/>
              <a:t>Huisken</a:t>
            </a:r>
            <a:r>
              <a:rPr lang="en-US" sz="3200" dirty="0"/>
              <a:t> et al.</a:t>
            </a:r>
            <a:r>
              <a:rPr lang="en-US" sz="3200" dirty="0" smtClean="0"/>
              <a:t>]</a:t>
            </a:r>
            <a:br>
              <a:rPr lang="en-US" sz="3200" dirty="0" smtClean="0"/>
            </a:br>
            <a:r>
              <a:rPr lang="en-US" sz="3200" dirty="0" smtClean="0"/>
              <a:t>Open </a:t>
            </a:r>
            <a:r>
              <a:rPr lang="en-US" sz="3200" dirty="0"/>
              <a:t>Application Development (OAD) [Zeiss]</a:t>
            </a:r>
            <a:br>
              <a:rPr lang="en-US" sz="3200" dirty="0"/>
            </a:br>
            <a:r>
              <a:rPr lang="en-US" sz="3200" dirty="0"/>
              <a:t/>
            </a:r>
            <a:br>
              <a:rPr lang="en-US" sz="3200" dirty="0"/>
            </a:br>
            <a:r>
              <a:rPr lang="en-US" sz="3200" dirty="0" smtClean="0"/>
              <a:t> </a:t>
            </a:r>
            <a:endParaRPr lang="en-US" sz="3200" dirty="0"/>
          </a:p>
        </p:txBody>
      </p:sp>
      <p:sp>
        <p:nvSpPr>
          <p:cNvPr id="11" name="TextBox 10"/>
          <p:cNvSpPr txBox="1"/>
          <p:nvPr/>
        </p:nvSpPr>
        <p:spPr>
          <a:xfrm>
            <a:off x="5181600" y="5029200"/>
            <a:ext cx="3634328" cy="1200329"/>
          </a:xfrm>
          <a:prstGeom prst="rect">
            <a:avLst/>
          </a:prstGeom>
          <a:noFill/>
        </p:spPr>
        <p:txBody>
          <a:bodyPr wrap="none" rtlCol="0">
            <a:spAutoFit/>
          </a:bodyPr>
          <a:lstStyle/>
          <a:p>
            <a:r>
              <a:rPr lang="en-US" dirty="0" err="1" smtClean="0"/>
              <a:t>Todo</a:t>
            </a:r>
            <a:r>
              <a:rPr lang="en-US" dirty="0" smtClean="0"/>
              <a:t>: </a:t>
            </a:r>
          </a:p>
          <a:p>
            <a:pPr marL="285750" indent="-285750">
              <a:buFontTx/>
              <a:buChar char="-"/>
            </a:pPr>
            <a:r>
              <a:rPr lang="en-US" dirty="0" smtClean="0"/>
              <a:t>replace where possible with icons</a:t>
            </a:r>
          </a:p>
          <a:p>
            <a:pPr marL="285750" indent="-285750">
              <a:buFontTx/>
              <a:buChar char="-"/>
            </a:pPr>
            <a:r>
              <a:rPr lang="en-US" dirty="0" smtClean="0"/>
              <a:t>add references</a:t>
            </a:r>
          </a:p>
          <a:p>
            <a:pPr marL="285750" indent="-285750">
              <a:buFontTx/>
              <a:buChar char="-"/>
            </a:pPr>
            <a:r>
              <a:rPr lang="en-US" dirty="0" smtClean="0"/>
              <a:t>Look for more synonyms</a:t>
            </a:r>
          </a:p>
        </p:txBody>
      </p:sp>
      <p:cxnSp>
        <p:nvCxnSpPr>
          <p:cNvPr id="17" name="Straight Arrow Connector 16"/>
          <p:cNvCxnSpPr/>
          <p:nvPr/>
        </p:nvCxnSpPr>
        <p:spPr>
          <a:xfrm>
            <a:off x="3581400" y="2667000"/>
            <a:ext cx="2133600" cy="533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flipH="1">
            <a:off x="4953000" y="4191000"/>
            <a:ext cx="1048888" cy="5450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flipH="1" flipV="1">
            <a:off x="2779661" y="3618131"/>
            <a:ext cx="496939" cy="106233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pic>
        <p:nvPicPr>
          <p:cNvPr id="26" name="Picture 25"/>
          <p:cNvPicPr>
            <a:picLocks noChangeAspect="1"/>
          </p:cNvPicPr>
          <p:nvPr/>
        </p:nvPicPr>
        <p:blipFill>
          <a:blip r:embed="rId3"/>
          <a:stretch>
            <a:fillRect/>
          </a:stretch>
        </p:blipFill>
        <p:spPr>
          <a:xfrm>
            <a:off x="1981200" y="2286000"/>
            <a:ext cx="1168400" cy="1168400"/>
          </a:xfrm>
          <a:prstGeom prst="rect">
            <a:avLst/>
          </a:prstGeom>
        </p:spPr>
      </p:pic>
      <p:pic>
        <p:nvPicPr>
          <p:cNvPr id="27" name="Picture 26"/>
          <p:cNvPicPr>
            <a:picLocks noChangeAspect="1"/>
          </p:cNvPicPr>
          <p:nvPr/>
        </p:nvPicPr>
        <p:blipFill>
          <a:blip r:embed="rId4"/>
          <a:stretch>
            <a:fillRect/>
          </a:stretch>
        </p:blipFill>
        <p:spPr>
          <a:xfrm>
            <a:off x="6172200" y="2667000"/>
            <a:ext cx="1625600" cy="1625600"/>
          </a:xfrm>
          <a:prstGeom prst="rect">
            <a:avLst/>
          </a:prstGeom>
        </p:spPr>
      </p:pic>
      <p:pic>
        <p:nvPicPr>
          <p:cNvPr id="28" name="Picture 27"/>
          <p:cNvPicPr>
            <a:picLocks noChangeAspect="1"/>
          </p:cNvPicPr>
          <p:nvPr/>
        </p:nvPicPr>
        <p:blipFill>
          <a:blip r:embed="rId5"/>
          <a:stretch>
            <a:fillRect/>
          </a:stretch>
        </p:blipFill>
        <p:spPr>
          <a:xfrm>
            <a:off x="3276600" y="4800600"/>
            <a:ext cx="1625600" cy="1625600"/>
          </a:xfrm>
          <a:prstGeom prst="rect">
            <a:avLst/>
          </a:prstGeom>
        </p:spPr>
      </p:pic>
    </p:spTree>
    <p:extLst>
      <p:ext uri="{BB962C8B-B14F-4D97-AF65-F5344CB8AC3E}">
        <p14:creationId xmlns:p14="http://schemas.microsoft.com/office/powerpoint/2010/main" val="1161659415"/>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 do</a:t>
            </a:r>
            <a:endParaRPr lang="en-US" dirty="0"/>
          </a:p>
        </p:txBody>
      </p:sp>
      <p:sp>
        <p:nvSpPr>
          <p:cNvPr id="3" name="Content Placeholder 2"/>
          <p:cNvSpPr>
            <a:spLocks noGrp="1"/>
          </p:cNvSpPr>
          <p:nvPr>
            <p:ph idx="1"/>
          </p:nvPr>
        </p:nvSpPr>
        <p:spPr/>
        <p:txBody>
          <a:bodyPr/>
          <a:lstStyle/>
          <a:p>
            <a:r>
              <a:rPr lang="en-US" dirty="0" smtClean="0"/>
              <a:t>Name of </a:t>
            </a:r>
            <a:r>
              <a:rPr lang="en-US" dirty="0" err="1" smtClean="0"/>
              <a:t>cel</a:t>
            </a:r>
            <a:endParaRPr lang="en-US" dirty="0"/>
          </a:p>
        </p:txBody>
      </p:sp>
    </p:spTree>
    <p:extLst>
      <p:ext uri="{BB962C8B-B14F-4D97-AF65-F5344CB8AC3E}">
        <p14:creationId xmlns:p14="http://schemas.microsoft.com/office/powerpoint/2010/main" val="8850039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1" descr="Image--S02--U01--V01--X02--Y01--Z01--T001--P01--C01"/>
          <p:cNvPicPr>
            <a:picLocks noChangeAspect="1" noChangeArrowheads="1"/>
          </p:cNvPicPr>
          <p:nvPr/>
        </p:nvPicPr>
        <p:blipFill>
          <a:blip r:embed="rId4"/>
          <a:srcRect/>
          <a:stretch>
            <a:fillRect/>
          </a:stretch>
        </p:blipFill>
        <p:spPr bwMode="auto">
          <a:xfrm>
            <a:off x="6096000" y="4648200"/>
            <a:ext cx="1063352" cy="1063351"/>
          </a:xfrm>
          <a:prstGeom prst="rect">
            <a:avLst/>
          </a:prstGeom>
          <a:noFill/>
          <a:ln w="9525">
            <a:noFill/>
            <a:miter lim="800000"/>
            <a:headEnd/>
            <a:tailEnd/>
          </a:ln>
        </p:spPr>
      </p:pic>
      <p:sp>
        <p:nvSpPr>
          <p:cNvPr id="2" name="Title 1"/>
          <p:cNvSpPr>
            <a:spLocks noGrp="1"/>
          </p:cNvSpPr>
          <p:nvPr>
            <p:ph type="title"/>
          </p:nvPr>
        </p:nvSpPr>
        <p:spPr/>
        <p:txBody>
          <a:bodyPr>
            <a:normAutofit fontScale="90000"/>
          </a:bodyPr>
          <a:lstStyle/>
          <a:p>
            <a:r>
              <a:rPr lang="en-US" dirty="0"/>
              <a:t>High-resolution </a:t>
            </a:r>
            <a:r>
              <a:rPr lang="en-US" dirty="0" smtClean="0"/>
              <a:t>Adaptive Feedback Time-lapse Imaging of Mitosis</a:t>
            </a:r>
            <a:endParaRPr lang="en-US" dirty="0"/>
          </a:p>
        </p:txBody>
      </p:sp>
      <p:sp>
        <p:nvSpPr>
          <p:cNvPr id="4" name="TextBox 3"/>
          <p:cNvSpPr txBox="1"/>
          <p:nvPr/>
        </p:nvSpPr>
        <p:spPr>
          <a:xfrm>
            <a:off x="2366798" y="1828800"/>
            <a:ext cx="3292676" cy="1200329"/>
          </a:xfrm>
          <a:prstGeom prst="rect">
            <a:avLst/>
          </a:prstGeom>
          <a:noFill/>
        </p:spPr>
        <p:txBody>
          <a:bodyPr wrap="none" rtlCol="0">
            <a:spAutoFit/>
          </a:bodyPr>
          <a:lstStyle/>
          <a:p>
            <a:endParaRPr lang="en-US" dirty="0" smtClean="0"/>
          </a:p>
          <a:p>
            <a:r>
              <a:rPr lang="en-US" dirty="0" smtClean="0"/>
              <a:t>- Move to next grid position.</a:t>
            </a:r>
            <a:r>
              <a:rPr lang="en-US" dirty="0"/>
              <a:t/>
            </a:r>
            <a:br>
              <a:rPr lang="en-US" dirty="0"/>
            </a:br>
            <a:r>
              <a:rPr lang="en-US" dirty="0" smtClean="0"/>
              <a:t>- Acquire </a:t>
            </a:r>
            <a:r>
              <a:rPr lang="en-US" dirty="0" smtClean="0"/>
              <a:t>low</a:t>
            </a:r>
            <a:r>
              <a:rPr lang="en-US" dirty="0" smtClean="0"/>
              <a:t>-zoom, single plane,</a:t>
            </a:r>
            <a:br>
              <a:rPr lang="en-US" dirty="0" smtClean="0"/>
            </a:br>
            <a:r>
              <a:rPr lang="en-US" dirty="0" smtClean="0"/>
              <a:t>single </a:t>
            </a:r>
            <a:r>
              <a:rPr lang="en-US" dirty="0" smtClean="0"/>
              <a:t>channel image</a:t>
            </a:r>
            <a:endParaRPr lang="en-US" dirty="0" smtClean="0"/>
          </a:p>
        </p:txBody>
      </p:sp>
      <p:sp>
        <p:nvSpPr>
          <p:cNvPr id="5" name="TextBox 4"/>
          <p:cNvSpPr txBox="1"/>
          <p:nvPr/>
        </p:nvSpPr>
        <p:spPr>
          <a:xfrm>
            <a:off x="7010400" y="2200870"/>
            <a:ext cx="1454244" cy="923330"/>
          </a:xfrm>
          <a:prstGeom prst="rect">
            <a:avLst/>
          </a:prstGeom>
          <a:noFill/>
        </p:spPr>
        <p:txBody>
          <a:bodyPr wrap="none" rtlCol="0">
            <a:spAutoFit/>
          </a:bodyPr>
          <a:lstStyle/>
          <a:p>
            <a:r>
              <a:rPr lang="en-US" dirty="0" smtClean="0"/>
              <a:t>Data:</a:t>
            </a:r>
            <a:br>
              <a:rPr lang="en-US" dirty="0" smtClean="0"/>
            </a:br>
            <a:r>
              <a:rPr lang="en-US" dirty="0" smtClean="0"/>
              <a:t>H2B-mCherry</a:t>
            </a:r>
            <a:br>
              <a:rPr lang="en-US" dirty="0" smtClean="0"/>
            </a:br>
            <a:endParaRPr lang="en-US" dirty="0"/>
          </a:p>
        </p:txBody>
      </p:sp>
      <p:sp>
        <p:nvSpPr>
          <p:cNvPr id="6" name="TextBox 5"/>
          <p:cNvSpPr txBox="1"/>
          <p:nvPr/>
        </p:nvSpPr>
        <p:spPr>
          <a:xfrm>
            <a:off x="8534400" y="4724400"/>
            <a:ext cx="2685351" cy="923330"/>
          </a:xfrm>
          <a:prstGeom prst="rect">
            <a:avLst/>
          </a:prstGeom>
          <a:noFill/>
        </p:spPr>
        <p:txBody>
          <a:bodyPr wrap="none" rtlCol="0">
            <a:spAutoFit/>
          </a:bodyPr>
          <a:lstStyle/>
          <a:p>
            <a:r>
              <a:rPr lang="en-US" dirty="0" err="1" smtClean="0"/>
              <a:t>Todo</a:t>
            </a:r>
            <a:r>
              <a:rPr lang="en-US" dirty="0" smtClean="0"/>
              <a:t>:</a:t>
            </a:r>
          </a:p>
          <a:p>
            <a:pPr marL="285750" indent="-285750">
              <a:buFontTx/>
              <a:buChar char="-"/>
            </a:pPr>
            <a:r>
              <a:rPr lang="en-US" dirty="0" smtClean="0"/>
              <a:t>make images gray-scale</a:t>
            </a:r>
          </a:p>
          <a:p>
            <a:pPr marL="285750" indent="-285750">
              <a:buFontTx/>
              <a:buChar char="-"/>
            </a:pPr>
            <a:r>
              <a:rPr lang="en-US" dirty="0" smtClean="0"/>
              <a:t>Add microscope icon</a:t>
            </a:r>
          </a:p>
        </p:txBody>
      </p:sp>
      <p:sp>
        <p:nvSpPr>
          <p:cNvPr id="7" name="TextBox 6"/>
          <p:cNvSpPr txBox="1"/>
          <p:nvPr/>
        </p:nvSpPr>
        <p:spPr>
          <a:xfrm>
            <a:off x="5638800" y="5715000"/>
            <a:ext cx="2393128" cy="646331"/>
          </a:xfrm>
          <a:prstGeom prst="rect">
            <a:avLst/>
          </a:prstGeom>
          <a:noFill/>
        </p:spPr>
        <p:txBody>
          <a:bodyPr wrap="none" rtlCol="0">
            <a:spAutoFit/>
          </a:bodyPr>
          <a:lstStyle/>
          <a:p>
            <a:r>
              <a:rPr lang="en-US" dirty="0" smtClean="0"/>
              <a:t>Automated analysis:</a:t>
            </a:r>
          </a:p>
          <a:p>
            <a:r>
              <a:rPr lang="en-US" dirty="0"/>
              <a:t>M</a:t>
            </a:r>
            <a:r>
              <a:rPr lang="en-US" dirty="0" smtClean="0"/>
              <a:t>itotic cell coordinates</a:t>
            </a:r>
            <a:endParaRPr lang="en-US" dirty="0"/>
          </a:p>
        </p:txBody>
      </p:sp>
      <p:cxnSp>
        <p:nvCxnSpPr>
          <p:cNvPr id="8" name="Straight Arrow Connector 7"/>
          <p:cNvCxnSpPr/>
          <p:nvPr/>
        </p:nvCxnSpPr>
        <p:spPr>
          <a:xfrm>
            <a:off x="5029200" y="2286000"/>
            <a:ext cx="1697860" cy="36263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flipH="1">
            <a:off x="7162800" y="4038600"/>
            <a:ext cx="457200" cy="4572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flipH="1">
            <a:off x="4800600" y="5105400"/>
            <a:ext cx="1066800" cy="228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pic>
        <p:nvPicPr>
          <p:cNvPr id="15" name="Picture 21" descr="Image--S02--U01--V01--X02--Y01--Z01--T001--P01--C01"/>
          <p:cNvPicPr>
            <a:picLocks noChangeAspect="1" noChangeArrowheads="1"/>
          </p:cNvPicPr>
          <p:nvPr/>
        </p:nvPicPr>
        <p:blipFill>
          <a:blip r:embed="rId4"/>
          <a:srcRect/>
          <a:stretch>
            <a:fillRect/>
          </a:stretch>
        </p:blipFill>
        <p:spPr bwMode="auto">
          <a:xfrm>
            <a:off x="7010400" y="2895600"/>
            <a:ext cx="1063352" cy="1063351"/>
          </a:xfrm>
          <a:prstGeom prst="rect">
            <a:avLst/>
          </a:prstGeom>
          <a:noFill/>
          <a:ln w="9525">
            <a:noFill/>
            <a:miter lim="800000"/>
            <a:headEnd/>
            <a:tailEnd/>
          </a:ln>
        </p:spPr>
      </p:pic>
      <p:cxnSp>
        <p:nvCxnSpPr>
          <p:cNvPr id="16" name="Straight Arrow Connector 15"/>
          <p:cNvCxnSpPr/>
          <p:nvPr/>
        </p:nvCxnSpPr>
        <p:spPr bwMode="auto">
          <a:xfrm flipH="1" flipV="1">
            <a:off x="6477000" y="4876800"/>
            <a:ext cx="228600" cy="152400"/>
          </a:xfrm>
          <a:prstGeom prst="straightConnector1">
            <a:avLst/>
          </a:prstGeom>
          <a:solidFill>
            <a:schemeClr val="accent1"/>
          </a:solidFill>
          <a:ln w="28575" cap="flat" cmpd="sng" algn="ctr">
            <a:solidFill>
              <a:srgbClr val="72AD46"/>
            </a:solidFill>
            <a:prstDash val="solid"/>
            <a:round/>
            <a:headEnd type="none" w="med" len="med"/>
            <a:tailEnd type="arrow"/>
          </a:ln>
          <a:effectLst/>
        </p:spPr>
      </p:cxnSp>
      <p:sp>
        <p:nvSpPr>
          <p:cNvPr id="30" name="TextBox 29"/>
          <p:cNvSpPr txBox="1"/>
          <p:nvPr/>
        </p:nvSpPr>
        <p:spPr>
          <a:xfrm>
            <a:off x="6412211" y="4992469"/>
            <a:ext cx="750589" cy="646331"/>
          </a:xfrm>
          <a:prstGeom prst="rect">
            <a:avLst/>
          </a:prstGeom>
          <a:noFill/>
        </p:spPr>
        <p:txBody>
          <a:bodyPr wrap="none" rtlCol="0">
            <a:spAutoFit/>
          </a:bodyPr>
          <a:lstStyle/>
          <a:p>
            <a:r>
              <a:rPr lang="en-US" dirty="0">
                <a:solidFill>
                  <a:schemeClr val="accent3"/>
                </a:solidFill>
              </a:rPr>
              <a:t>x</a:t>
            </a:r>
            <a:r>
              <a:rPr lang="en-US" dirty="0" smtClean="0">
                <a:solidFill>
                  <a:schemeClr val="accent3"/>
                </a:solidFill>
              </a:rPr>
              <a:t>=150</a:t>
            </a:r>
            <a:br>
              <a:rPr lang="en-US" dirty="0" smtClean="0">
                <a:solidFill>
                  <a:schemeClr val="accent3"/>
                </a:solidFill>
              </a:rPr>
            </a:br>
            <a:r>
              <a:rPr lang="en-US" dirty="0" smtClean="0">
                <a:solidFill>
                  <a:schemeClr val="accent3"/>
                </a:solidFill>
              </a:rPr>
              <a:t>y=80</a:t>
            </a:r>
            <a:endParaRPr lang="en-US" dirty="0">
              <a:solidFill>
                <a:schemeClr val="accent3"/>
              </a:solidFill>
            </a:endParaRPr>
          </a:p>
        </p:txBody>
      </p:sp>
      <p:sp>
        <p:nvSpPr>
          <p:cNvPr id="33" name="TextBox 32"/>
          <p:cNvSpPr txBox="1"/>
          <p:nvPr/>
        </p:nvSpPr>
        <p:spPr>
          <a:xfrm>
            <a:off x="2209800" y="4953000"/>
            <a:ext cx="3303383" cy="1200329"/>
          </a:xfrm>
          <a:prstGeom prst="rect">
            <a:avLst/>
          </a:prstGeom>
          <a:noFill/>
        </p:spPr>
        <p:txBody>
          <a:bodyPr wrap="none" rtlCol="0">
            <a:spAutoFit/>
          </a:bodyPr>
          <a:lstStyle/>
          <a:p>
            <a:r>
              <a:rPr lang="en-US" dirty="0" smtClean="0"/>
              <a:t>Microscope:</a:t>
            </a:r>
          </a:p>
          <a:p>
            <a:r>
              <a:rPr lang="en-US" dirty="0" smtClean="0"/>
              <a:t>- Move to </a:t>
            </a:r>
            <a:r>
              <a:rPr lang="en-US" dirty="0" err="1" smtClean="0"/>
              <a:t>x,y</a:t>
            </a:r>
            <a:r>
              <a:rPr lang="en-US" dirty="0" smtClean="0"/>
              <a:t/>
            </a:r>
            <a:br>
              <a:rPr lang="en-US" dirty="0" smtClean="0"/>
            </a:br>
            <a:r>
              <a:rPr lang="en-US" dirty="0" smtClean="0"/>
              <a:t>- Acquire high</a:t>
            </a:r>
            <a:r>
              <a:rPr lang="en-US" dirty="0" smtClean="0"/>
              <a:t>-zoom, multi plane,</a:t>
            </a:r>
            <a:br>
              <a:rPr lang="en-US" dirty="0" smtClean="0"/>
            </a:br>
            <a:r>
              <a:rPr lang="en-US" dirty="0" smtClean="0"/>
              <a:t>dual color, time </a:t>
            </a:r>
            <a:r>
              <a:rPr lang="en-US" dirty="0" smtClean="0"/>
              <a:t>lapse data</a:t>
            </a:r>
            <a:endParaRPr lang="en-US" dirty="0" smtClean="0"/>
          </a:p>
        </p:txBody>
      </p:sp>
      <p:pic>
        <p:nvPicPr>
          <p:cNvPr id="34" name="Micropilot_Metaphase_Movie.avi">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152400" y="3352800"/>
            <a:ext cx="1512168" cy="1512168"/>
          </a:xfrm>
          <a:prstGeom prst="rect">
            <a:avLst/>
          </a:prstGeom>
        </p:spPr>
      </p:pic>
      <p:sp>
        <p:nvSpPr>
          <p:cNvPr id="38" name="TextBox 37"/>
          <p:cNvSpPr txBox="1"/>
          <p:nvPr/>
        </p:nvSpPr>
        <p:spPr>
          <a:xfrm>
            <a:off x="5139895" y="4800600"/>
            <a:ext cx="498905" cy="369332"/>
          </a:xfrm>
          <a:prstGeom prst="rect">
            <a:avLst/>
          </a:prstGeom>
          <a:noFill/>
        </p:spPr>
        <p:txBody>
          <a:bodyPr wrap="none" rtlCol="0">
            <a:spAutoFit/>
          </a:bodyPr>
          <a:lstStyle/>
          <a:p>
            <a:r>
              <a:rPr lang="en-US" dirty="0" smtClean="0"/>
              <a:t>x, y</a:t>
            </a:r>
            <a:endParaRPr lang="en-US" dirty="0"/>
          </a:p>
        </p:txBody>
      </p:sp>
      <p:cxnSp>
        <p:nvCxnSpPr>
          <p:cNvPr id="39" name="Straight Arrow Connector 38"/>
          <p:cNvCxnSpPr/>
          <p:nvPr/>
        </p:nvCxnSpPr>
        <p:spPr>
          <a:xfrm flipH="1" flipV="1">
            <a:off x="990600" y="4953000"/>
            <a:ext cx="1143000" cy="4572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3" name="Straight Arrow Connector 42"/>
          <p:cNvCxnSpPr/>
          <p:nvPr/>
        </p:nvCxnSpPr>
        <p:spPr>
          <a:xfrm flipV="1">
            <a:off x="1219200" y="2438400"/>
            <a:ext cx="914400" cy="533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pic>
        <p:nvPicPr>
          <p:cNvPr id="22" name="Picture 21"/>
          <p:cNvPicPr>
            <a:picLocks noChangeAspect="1"/>
          </p:cNvPicPr>
          <p:nvPr/>
        </p:nvPicPr>
        <p:blipFill>
          <a:blip r:embed="rId6"/>
          <a:stretch>
            <a:fillRect/>
          </a:stretch>
        </p:blipFill>
        <p:spPr>
          <a:xfrm>
            <a:off x="3581400" y="1447800"/>
            <a:ext cx="711200" cy="711200"/>
          </a:xfrm>
          <a:prstGeom prst="rect">
            <a:avLst/>
          </a:prstGeom>
        </p:spPr>
      </p:pic>
      <p:pic>
        <p:nvPicPr>
          <p:cNvPr id="23" name="Picture 22"/>
          <p:cNvPicPr>
            <a:picLocks noChangeAspect="1"/>
          </p:cNvPicPr>
          <p:nvPr/>
        </p:nvPicPr>
        <p:blipFill>
          <a:blip r:embed="rId6"/>
          <a:stretch>
            <a:fillRect/>
          </a:stretch>
        </p:blipFill>
        <p:spPr>
          <a:xfrm>
            <a:off x="3657600" y="4724400"/>
            <a:ext cx="711200" cy="711200"/>
          </a:xfrm>
          <a:prstGeom prst="rect">
            <a:avLst/>
          </a:prstGeom>
        </p:spPr>
      </p:pic>
      <p:pic>
        <p:nvPicPr>
          <p:cNvPr id="24" name="Picture 23"/>
          <p:cNvPicPr>
            <a:picLocks noChangeAspect="1"/>
          </p:cNvPicPr>
          <p:nvPr/>
        </p:nvPicPr>
        <p:blipFill>
          <a:blip r:embed="rId7"/>
          <a:stretch>
            <a:fillRect/>
          </a:stretch>
        </p:blipFill>
        <p:spPr>
          <a:xfrm>
            <a:off x="7239000" y="4876800"/>
            <a:ext cx="635000" cy="635000"/>
          </a:xfrm>
          <a:prstGeom prst="rect">
            <a:avLst/>
          </a:prstGeom>
        </p:spPr>
      </p:pic>
      <p:pic>
        <p:nvPicPr>
          <p:cNvPr id="25" name="Picture 24"/>
          <p:cNvPicPr>
            <a:picLocks noChangeAspect="1"/>
          </p:cNvPicPr>
          <p:nvPr/>
        </p:nvPicPr>
        <p:blipFill>
          <a:blip r:embed="rId8"/>
          <a:stretch>
            <a:fillRect/>
          </a:stretch>
        </p:blipFill>
        <p:spPr>
          <a:xfrm>
            <a:off x="8229600" y="3048000"/>
            <a:ext cx="635000" cy="635000"/>
          </a:xfrm>
          <a:prstGeom prst="rect">
            <a:avLst/>
          </a:prstGeom>
        </p:spPr>
      </p:pic>
      <p:pic>
        <p:nvPicPr>
          <p:cNvPr id="26" name="Picture 25"/>
          <p:cNvPicPr>
            <a:picLocks noChangeAspect="1"/>
          </p:cNvPicPr>
          <p:nvPr/>
        </p:nvPicPr>
        <p:blipFill>
          <a:blip r:embed="rId8"/>
          <a:stretch>
            <a:fillRect/>
          </a:stretch>
        </p:blipFill>
        <p:spPr>
          <a:xfrm>
            <a:off x="1828800" y="3810000"/>
            <a:ext cx="635000" cy="635000"/>
          </a:xfrm>
          <a:prstGeom prst="rect">
            <a:avLst/>
          </a:prstGeom>
        </p:spPr>
      </p:pic>
    </p:spTree>
    <p:extLst>
      <p:ext uri="{BB962C8B-B14F-4D97-AF65-F5344CB8AC3E}">
        <p14:creationId xmlns:p14="http://schemas.microsoft.com/office/powerpoint/2010/main" val="2348152304"/>
      </p:ext>
    </p:extLst>
  </p:cSld>
  <p:clrMapOvr>
    <a:masterClrMapping/>
  </p:clrMapOvr>
  <p:timing>
    <p:tnLst>
      <p:par>
        <p:cTn xmlns:p14="http://schemas.microsoft.com/office/powerpoint/2010/main" id="1" dur="indefinite" restart="never" nodeType="tmRoot">
          <p:childTnLst>
            <p:seq concurrent="1" nextAc="seek">
              <p:cTn id="2" restart="whenNotActive" fill="hold" evtFilter="cancelBubble" nodeType="interactiveSeq">
                <p:stCondLst>
                  <p:cond evt="onClick" delay="0">
                    <p:tgtEl>
                      <p:spTgt spid="34"/>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34"/>
                                        </p:tgtEl>
                                      </p:cBhvr>
                                    </p:cmd>
                                  </p:childTnLst>
                                </p:cTn>
                              </p:par>
                            </p:childTnLst>
                          </p:cTn>
                        </p:par>
                      </p:childTnLst>
                    </p:cTn>
                  </p:par>
                </p:childTnLst>
              </p:cTn>
              <p:nextCondLst>
                <p:cond evt="onClick" delay="0">
                  <p:tgtEl>
                    <p:spTgt spid="34"/>
                  </p:tgtEl>
                </p:cond>
              </p:nextCondLst>
            </p:seq>
            <p:video>
              <p:cMediaNode vol="80000">
                <p:cTn id="7" fill="hold" display="0">
                  <p:stCondLst>
                    <p:cond delay="indefinite"/>
                  </p:stCondLst>
                </p:cTn>
                <p:tgtEl>
                  <p:spTgt spid="34"/>
                </p:tgtEl>
              </p:cMediaNode>
            </p:video>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9013" y="609600"/>
            <a:ext cx="8229600" cy="1143000"/>
          </a:xfrm>
        </p:spPr>
        <p:txBody>
          <a:bodyPr>
            <a:normAutofit fontScale="90000"/>
          </a:bodyPr>
          <a:lstStyle/>
          <a:p>
            <a:r>
              <a:rPr lang="en-US" dirty="0" smtClean="0"/>
              <a:t>Adaptive Feedback Microscopy </a:t>
            </a:r>
            <a:br>
              <a:rPr lang="en-US" dirty="0" smtClean="0"/>
            </a:br>
            <a:r>
              <a:rPr lang="en-US" dirty="0" smtClean="0"/>
              <a:t>using ZEISS products</a:t>
            </a:r>
            <a:endParaRPr lang="en-US" sz="3100" dirty="0">
              <a:solidFill>
                <a:srgbClr val="00B050"/>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3007011503"/>
              </p:ext>
            </p:extLst>
          </p:nvPr>
        </p:nvGraphicFramePr>
        <p:xfrm>
          <a:off x="457200" y="2514600"/>
          <a:ext cx="8305800" cy="2936240"/>
        </p:xfrm>
        <a:graphic>
          <a:graphicData uri="http://schemas.openxmlformats.org/drawingml/2006/table">
            <a:tbl>
              <a:tblPr firstRow="1" bandRow="1">
                <a:tableStyleId>{5C22544A-7EE6-4342-B048-85BDC9FD1C3A}</a:tableStyleId>
              </a:tblPr>
              <a:tblGrid>
                <a:gridCol w="2076450"/>
                <a:gridCol w="2076450"/>
                <a:gridCol w="2076450"/>
                <a:gridCol w="2076450"/>
              </a:tblGrid>
              <a:tr h="1071834">
                <a:tc>
                  <a:txBody>
                    <a:bodyPr/>
                    <a:lstStyle/>
                    <a:p>
                      <a:r>
                        <a:rPr lang="en-US" dirty="0" smtClean="0"/>
                        <a:t>Microscope</a:t>
                      </a:r>
                    </a:p>
                    <a:p>
                      <a:r>
                        <a:rPr lang="en-US" dirty="0" smtClean="0"/>
                        <a:t>Examples</a:t>
                      </a:r>
                      <a:endParaRPr lang="en-US" dirty="0"/>
                    </a:p>
                  </a:txBody>
                  <a:tcPr/>
                </a:tc>
                <a:tc>
                  <a:txBody>
                    <a:bodyPr/>
                    <a:lstStyle/>
                    <a:p>
                      <a:r>
                        <a:rPr lang="en-US" dirty="0" smtClean="0"/>
                        <a:t>Zeiss</a:t>
                      </a:r>
                      <a:r>
                        <a:rPr lang="en-US" baseline="0" dirty="0" smtClean="0"/>
                        <a:t> Software</a:t>
                      </a:r>
                      <a:endParaRPr lang="en-US" dirty="0"/>
                    </a:p>
                  </a:txBody>
                  <a:tcPr/>
                </a:tc>
                <a:tc>
                  <a:txBody>
                    <a:bodyPr/>
                    <a:lstStyle/>
                    <a:p>
                      <a:r>
                        <a:rPr lang="en-US" dirty="0" smtClean="0"/>
                        <a:t>Open Application</a:t>
                      </a:r>
                      <a:r>
                        <a:rPr lang="en-US" baseline="0" dirty="0" smtClean="0"/>
                        <a:t> Development </a:t>
                      </a:r>
                      <a:r>
                        <a:rPr lang="en-US" dirty="0" smtClean="0"/>
                        <a:t>Modality</a:t>
                      </a:r>
                      <a:endParaRPr lang="en-US" dirty="0"/>
                    </a:p>
                  </a:txBody>
                  <a:tcPr/>
                </a:tc>
                <a:tc>
                  <a:txBody>
                    <a:bodyPr/>
                    <a:lstStyle/>
                    <a:p>
                      <a:r>
                        <a:rPr lang="en-US" dirty="0" smtClean="0"/>
                        <a:t>Image</a:t>
                      </a:r>
                      <a:r>
                        <a:rPr lang="en-US" baseline="0" dirty="0" smtClean="0"/>
                        <a:t> Analysis Modalities</a:t>
                      </a:r>
                      <a:endParaRPr lang="en-US" dirty="0"/>
                    </a:p>
                  </a:txBody>
                  <a:tcPr/>
                </a:tc>
              </a:tr>
              <a:tr h="932203">
                <a:tc>
                  <a:txBody>
                    <a:bodyPr/>
                    <a:lstStyle/>
                    <a:p>
                      <a:r>
                        <a:rPr lang="en-US" dirty="0" smtClean="0"/>
                        <a:t>LSM510 confocal (1)</a:t>
                      </a:r>
                    </a:p>
                    <a:p>
                      <a:r>
                        <a:rPr lang="en-US" dirty="0" smtClean="0"/>
                        <a:t>LSM780 confocal</a:t>
                      </a:r>
                    </a:p>
                    <a:p>
                      <a:r>
                        <a:rPr lang="en-US" dirty="0" smtClean="0"/>
                        <a:t>LSM880 confocal</a:t>
                      </a:r>
                      <a:endParaRPr lang="en-US" dirty="0"/>
                    </a:p>
                  </a:txBody>
                  <a:tcPr/>
                </a:tc>
                <a:tc>
                  <a:txBody>
                    <a:bodyPr/>
                    <a:lstStyle/>
                    <a:p>
                      <a:r>
                        <a:rPr lang="en-US" dirty="0" smtClean="0"/>
                        <a:t>ZEN Black</a:t>
                      </a:r>
                      <a:endParaRPr lang="en-US" dirty="0"/>
                    </a:p>
                  </a:txBody>
                  <a:tcPr/>
                </a:tc>
                <a:tc>
                  <a:txBody>
                    <a:bodyPr/>
                    <a:lstStyle/>
                    <a:p>
                      <a:r>
                        <a:rPr lang="en-US" dirty="0" smtClean="0"/>
                        <a:t>Visual Basic scripting with</a:t>
                      </a:r>
                      <a:r>
                        <a:rPr lang="en-US" baseline="0" dirty="0" smtClean="0"/>
                        <a:t> </a:t>
                      </a:r>
                      <a:r>
                        <a:rPr lang="en-US" dirty="0" smtClean="0"/>
                        <a:t>macro recording</a:t>
                      </a:r>
                      <a:endParaRPr lang="en-US" dirty="0"/>
                    </a:p>
                  </a:txBody>
                  <a:tcPr/>
                </a:tc>
                <a:tc>
                  <a:txBody>
                    <a:bodyPr/>
                    <a:lstStyle/>
                    <a:p>
                      <a:r>
                        <a:rPr lang="en-US" dirty="0" smtClean="0">
                          <a:solidFill>
                            <a:schemeClr val="bg1">
                              <a:lumMod val="65000"/>
                            </a:schemeClr>
                          </a:solidFill>
                        </a:rPr>
                        <a:t>Visual</a:t>
                      </a:r>
                      <a:r>
                        <a:rPr lang="en-US" baseline="0" dirty="0" smtClean="0">
                          <a:solidFill>
                            <a:schemeClr val="bg1">
                              <a:lumMod val="65000"/>
                            </a:schemeClr>
                          </a:solidFill>
                        </a:rPr>
                        <a:t> Basic</a:t>
                      </a:r>
                      <a:r>
                        <a:rPr lang="en-US" baseline="0" dirty="0" smtClean="0"/>
                        <a:t> or</a:t>
                      </a:r>
                      <a:endParaRPr lang="en-US" dirty="0" smtClean="0"/>
                    </a:p>
                    <a:p>
                      <a:r>
                        <a:rPr lang="en-US" dirty="0" smtClean="0"/>
                        <a:t>external</a:t>
                      </a:r>
                      <a:r>
                        <a:rPr lang="en-US" baseline="0" dirty="0" smtClean="0"/>
                        <a:t> software </a:t>
                      </a:r>
                      <a:endParaRPr lang="en-US" dirty="0"/>
                    </a:p>
                  </a:txBody>
                  <a:tcPr/>
                </a:tc>
              </a:tr>
              <a:tr h="932203">
                <a:tc>
                  <a:txBody>
                    <a:bodyPr/>
                    <a:lstStyle/>
                    <a:p>
                      <a:r>
                        <a:rPr lang="en-US" dirty="0" smtClean="0"/>
                        <a:t>LSM800 confocal</a:t>
                      </a:r>
                    </a:p>
                    <a:p>
                      <a:r>
                        <a:rPr lang="en-US" dirty="0" err="1" smtClean="0"/>
                        <a:t>CellDiscoverer</a:t>
                      </a:r>
                      <a:r>
                        <a:rPr lang="en-US" dirty="0" smtClean="0"/>
                        <a:t> 7 </a:t>
                      </a:r>
                      <a:r>
                        <a:rPr lang="en-US" dirty="0" err="1" smtClean="0"/>
                        <a:t>widefield</a:t>
                      </a:r>
                      <a:endParaRPr lang="en-US" dirty="0"/>
                    </a:p>
                  </a:txBody>
                  <a:tcPr/>
                </a:tc>
                <a:tc>
                  <a:txBody>
                    <a:bodyPr/>
                    <a:lstStyle/>
                    <a:p>
                      <a:r>
                        <a:rPr lang="en-US" dirty="0" smtClean="0"/>
                        <a:t>ZEN Blue</a:t>
                      </a:r>
                      <a:endParaRPr lang="en-US" dirty="0"/>
                    </a:p>
                  </a:txBody>
                  <a:tcPr/>
                </a:tc>
                <a:tc>
                  <a:txBody>
                    <a:bodyPr/>
                    <a:lstStyle/>
                    <a:p>
                      <a:r>
                        <a:rPr lang="en-US" dirty="0" smtClean="0"/>
                        <a:t>Python scripting with macro recording</a:t>
                      </a:r>
                      <a:endParaRPr lang="en-US" dirty="0"/>
                    </a:p>
                  </a:txBody>
                  <a:tcPr/>
                </a:tc>
                <a:tc>
                  <a:txBody>
                    <a:bodyPr/>
                    <a:lstStyle/>
                    <a:p>
                      <a:r>
                        <a:rPr lang="en-US" smtClean="0"/>
                        <a:t>ZEN Blue interal image</a:t>
                      </a:r>
                      <a:r>
                        <a:rPr lang="en-US" baseline="0" smtClean="0"/>
                        <a:t> analysis</a:t>
                      </a:r>
                      <a:r>
                        <a:rPr lang="en-US" smtClean="0"/>
                        <a:t> or external </a:t>
                      </a:r>
                      <a:r>
                        <a:rPr lang="en-US" dirty="0" smtClean="0"/>
                        <a:t>software</a:t>
                      </a:r>
                      <a:endParaRPr lang="en-US" dirty="0"/>
                    </a:p>
                  </a:txBody>
                  <a:tcPr/>
                </a:tc>
              </a:tr>
            </a:tbl>
          </a:graphicData>
        </a:graphic>
      </p:graphicFrame>
      <p:sp>
        <p:nvSpPr>
          <p:cNvPr id="5" name="Rectangle 4"/>
          <p:cNvSpPr/>
          <p:nvPr/>
        </p:nvSpPr>
        <p:spPr>
          <a:xfrm>
            <a:off x="539783" y="5867400"/>
            <a:ext cx="8138830" cy="646331"/>
          </a:xfrm>
          <a:prstGeom prst="rect">
            <a:avLst/>
          </a:prstGeom>
        </p:spPr>
        <p:txBody>
          <a:bodyPr wrap="square">
            <a:spAutoFit/>
          </a:bodyPr>
          <a:lstStyle/>
          <a:p>
            <a:r>
              <a:rPr lang="en-US" dirty="0" smtClean="0"/>
              <a:t>(1) </a:t>
            </a:r>
            <a:r>
              <a:rPr lang="en-US" dirty="0" err="1" smtClean="0"/>
              <a:t>Rabut</a:t>
            </a:r>
            <a:r>
              <a:rPr lang="en-US" dirty="0" smtClean="0"/>
              <a:t> </a:t>
            </a:r>
            <a:r>
              <a:rPr lang="en-US" dirty="0"/>
              <a:t>and </a:t>
            </a:r>
            <a:r>
              <a:rPr lang="en-US" dirty="0" err="1"/>
              <a:t>Ellenberg</a:t>
            </a:r>
            <a:r>
              <a:rPr lang="en-US" dirty="0"/>
              <a:t>, Automatic real-time three-dimensional cell tracking by fluorescence </a:t>
            </a:r>
            <a:r>
              <a:rPr lang="en-US" dirty="0" smtClean="0"/>
              <a:t>microscopy. J</a:t>
            </a:r>
            <a:r>
              <a:rPr lang="en-US" dirty="0"/>
              <a:t>. Microscopy, </a:t>
            </a:r>
            <a:r>
              <a:rPr lang="en-US" b="1" dirty="0" smtClean="0"/>
              <a:t>2004</a:t>
            </a:r>
            <a:endParaRPr lang="en-US" b="1" dirty="0"/>
          </a:p>
        </p:txBody>
      </p:sp>
    </p:spTree>
    <p:extLst>
      <p:ext uri="{BB962C8B-B14F-4D97-AF65-F5344CB8AC3E}">
        <p14:creationId xmlns:p14="http://schemas.microsoft.com/office/powerpoint/2010/main" val="2031140933"/>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180109" y="914400"/>
            <a:ext cx="9400309" cy="4167766"/>
            <a:chOff x="-180109" y="1524000"/>
            <a:chExt cx="9400309" cy="4167766"/>
          </a:xfrm>
        </p:grpSpPr>
        <p:sp>
          <p:nvSpPr>
            <p:cNvPr id="8" name="Rectangle 7"/>
            <p:cNvSpPr/>
            <p:nvPr/>
          </p:nvSpPr>
          <p:spPr>
            <a:xfrm>
              <a:off x="-180109" y="2754816"/>
              <a:ext cx="9372600" cy="1957967"/>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52400" y="1524000"/>
              <a:ext cx="9372600" cy="1957967"/>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0" y="2209800"/>
              <a:ext cx="936111" cy="646331"/>
            </a:xfrm>
            <a:prstGeom prst="rect">
              <a:avLst/>
            </a:prstGeom>
            <a:noFill/>
          </p:spPr>
          <p:txBody>
            <a:bodyPr wrap="none" rtlCol="0">
              <a:spAutoFit/>
            </a:bodyPr>
            <a:lstStyle/>
            <a:p>
              <a:r>
                <a:rPr lang="en-US" dirty="0" smtClean="0"/>
                <a:t>Zeiss</a:t>
              </a:r>
            </a:p>
            <a:p>
              <a:r>
                <a:rPr lang="en-US" dirty="0" smtClean="0"/>
                <a:t>LSM780</a:t>
              </a:r>
              <a:endParaRPr lang="en-US" dirty="0" smtClean="0"/>
            </a:p>
          </p:txBody>
        </p:sp>
        <p:sp>
          <p:nvSpPr>
            <p:cNvPr id="5" name="TextBox 4"/>
            <p:cNvSpPr txBox="1"/>
            <p:nvPr/>
          </p:nvSpPr>
          <p:spPr>
            <a:xfrm>
              <a:off x="22295" y="3429000"/>
              <a:ext cx="1273105" cy="369332"/>
            </a:xfrm>
            <a:prstGeom prst="rect">
              <a:avLst/>
            </a:prstGeom>
            <a:noFill/>
          </p:spPr>
          <p:txBody>
            <a:bodyPr wrap="none" rtlCol="0">
              <a:spAutoFit/>
            </a:bodyPr>
            <a:lstStyle/>
            <a:p>
              <a:r>
                <a:rPr lang="en-US" dirty="0" smtClean="0"/>
                <a:t>Visual Basic</a:t>
              </a:r>
              <a:endParaRPr lang="en-US" dirty="0"/>
            </a:p>
          </p:txBody>
        </p:sp>
        <p:sp>
          <p:nvSpPr>
            <p:cNvPr id="7" name="Rectangle 6"/>
            <p:cNvSpPr/>
            <p:nvPr/>
          </p:nvSpPr>
          <p:spPr>
            <a:xfrm>
              <a:off x="-152400" y="3733799"/>
              <a:ext cx="9372600" cy="1957967"/>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76200" y="4267200"/>
              <a:ext cx="937564" cy="646331"/>
            </a:xfrm>
            <a:prstGeom prst="rect">
              <a:avLst/>
            </a:prstGeom>
            <a:noFill/>
          </p:spPr>
          <p:txBody>
            <a:bodyPr wrap="none" rtlCol="0">
              <a:spAutoFit/>
            </a:bodyPr>
            <a:lstStyle/>
            <a:p>
              <a:r>
                <a:rPr lang="en-US" dirty="0" smtClean="0"/>
                <a:t>ImageJ</a:t>
              </a:r>
              <a:br>
                <a:rPr lang="en-US" dirty="0" smtClean="0"/>
              </a:br>
              <a:r>
                <a:rPr lang="en-US" dirty="0" smtClean="0"/>
                <a:t>Analysis</a:t>
              </a:r>
            </a:p>
          </p:txBody>
        </p:sp>
      </p:grpSp>
      <p:pic>
        <p:nvPicPr>
          <p:cNvPr id="2" name="Picture 1"/>
          <p:cNvPicPr>
            <a:picLocks noChangeAspect="1" noChangeArrowheads="1"/>
          </p:cNvPicPr>
          <p:nvPr/>
        </p:nvPicPr>
        <p:blipFill>
          <a:blip r:embed="rId2" cstate="print"/>
          <a:srcRect r="-100"/>
          <a:stretch>
            <a:fillRect/>
          </a:stretch>
        </p:blipFill>
        <p:spPr bwMode="auto">
          <a:xfrm>
            <a:off x="990600" y="984100"/>
            <a:ext cx="9797146" cy="3915934"/>
          </a:xfrm>
          <a:prstGeom prst="rect">
            <a:avLst/>
          </a:prstGeom>
          <a:noFill/>
          <a:ln w="9525">
            <a:noFill/>
            <a:miter lim="800000"/>
            <a:headEnd/>
            <a:tailEnd/>
          </a:ln>
          <a:effectLst/>
        </p:spPr>
      </p:pic>
      <p:sp>
        <p:nvSpPr>
          <p:cNvPr id="9" name="Title 1"/>
          <p:cNvSpPr txBox="1">
            <a:spLocks/>
          </p:cNvSpPr>
          <p:nvPr/>
        </p:nvSpPr>
        <p:spPr>
          <a:xfrm>
            <a:off x="457200" y="76200"/>
            <a:ext cx="8229600" cy="1143000"/>
          </a:xfrm>
          <a:prstGeom prst="rect">
            <a:avLst/>
          </a:prstGeom>
        </p:spPr>
        <p:txBody>
          <a:bodyPr>
            <a:normAutofit fontScale="9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Multi-step Adaptive FRAP Microscopy</a:t>
            </a:r>
            <a:endParaRPr lang="en-US" sz="3100" dirty="0">
              <a:solidFill>
                <a:srgbClr val="00B050"/>
              </a:solidFill>
            </a:endParaRPr>
          </a:p>
        </p:txBody>
      </p:sp>
      <p:sp>
        <p:nvSpPr>
          <p:cNvPr id="20" name="Rectangle 19"/>
          <p:cNvSpPr/>
          <p:nvPr/>
        </p:nvSpPr>
        <p:spPr>
          <a:xfrm>
            <a:off x="533400" y="5429071"/>
            <a:ext cx="8382000" cy="1200329"/>
          </a:xfrm>
          <a:prstGeom prst="rect">
            <a:avLst/>
          </a:prstGeom>
        </p:spPr>
        <p:txBody>
          <a:bodyPr wrap="square">
            <a:spAutoFit/>
          </a:bodyPr>
          <a:lstStyle/>
          <a:p>
            <a:r>
              <a:rPr lang="en-US" dirty="0"/>
              <a:t>In this way several </a:t>
            </a:r>
            <a:r>
              <a:rPr lang="en-US" dirty="0" smtClean="0"/>
              <a:t>hundreds of </a:t>
            </a:r>
            <a:r>
              <a:rPr lang="en-US" dirty="0"/>
              <a:t>recovery data sets can be </a:t>
            </a:r>
            <a:r>
              <a:rPr lang="en-US" dirty="0" smtClean="0"/>
              <a:t>automatically acquired </a:t>
            </a:r>
            <a:r>
              <a:rPr lang="en-US" dirty="0"/>
              <a:t>in an overnight experiment</a:t>
            </a:r>
            <a:r>
              <a:rPr lang="en-US" dirty="0" smtClean="0"/>
              <a:t>, thus </a:t>
            </a:r>
            <a:r>
              <a:rPr lang="en-US" dirty="0"/>
              <a:t>drastically increasing the data significance</a:t>
            </a:r>
          </a:p>
          <a:p>
            <a:r>
              <a:rPr lang="en-US" dirty="0"/>
              <a:t>compared to manual data </a:t>
            </a:r>
            <a:r>
              <a:rPr lang="en-US" dirty="0" smtClean="0"/>
              <a:t>acquisition where </a:t>
            </a:r>
            <a:r>
              <a:rPr lang="en-US" dirty="0"/>
              <a:t>at best several tens of useful datasets</a:t>
            </a:r>
          </a:p>
          <a:p>
            <a:r>
              <a:rPr lang="en-US" dirty="0"/>
              <a:t>can be acquired in the same </a:t>
            </a:r>
            <a:r>
              <a:rPr lang="en-US" dirty="0" smtClean="0"/>
              <a:t>amount of </a:t>
            </a:r>
            <a:r>
              <a:rPr lang="en-US" dirty="0"/>
              <a:t>time.</a:t>
            </a:r>
          </a:p>
        </p:txBody>
      </p:sp>
      <p:pic>
        <p:nvPicPr>
          <p:cNvPr id="12" name="Picture 11"/>
          <p:cNvPicPr>
            <a:picLocks noChangeAspect="1"/>
          </p:cNvPicPr>
          <p:nvPr/>
        </p:nvPicPr>
        <p:blipFill>
          <a:blip r:embed="rId3"/>
          <a:stretch>
            <a:fillRect/>
          </a:stretch>
        </p:blipFill>
        <p:spPr>
          <a:xfrm>
            <a:off x="76200" y="762000"/>
            <a:ext cx="787400" cy="787400"/>
          </a:xfrm>
          <a:prstGeom prst="rect">
            <a:avLst/>
          </a:prstGeom>
        </p:spPr>
      </p:pic>
      <p:pic>
        <p:nvPicPr>
          <p:cNvPr id="13" name="Picture 12"/>
          <p:cNvPicPr>
            <a:picLocks noChangeAspect="1"/>
          </p:cNvPicPr>
          <p:nvPr/>
        </p:nvPicPr>
        <p:blipFill>
          <a:blip r:embed="rId4"/>
          <a:stretch>
            <a:fillRect/>
          </a:stretch>
        </p:blipFill>
        <p:spPr>
          <a:xfrm>
            <a:off x="152400" y="4343400"/>
            <a:ext cx="635000" cy="635000"/>
          </a:xfrm>
          <a:prstGeom prst="rect">
            <a:avLst/>
          </a:prstGeom>
        </p:spPr>
      </p:pic>
    </p:spTree>
    <p:extLst>
      <p:ext uri="{BB962C8B-B14F-4D97-AF65-F5344CB8AC3E}">
        <p14:creationId xmlns:p14="http://schemas.microsoft.com/office/powerpoint/2010/main" val="1347319876"/>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Adaptive FCS Microscopy</a:t>
            </a:r>
            <a:endParaRPr lang="en-US" dirty="0"/>
          </a:p>
        </p:txBody>
      </p:sp>
    </p:spTree>
    <p:extLst>
      <p:ext uri="{BB962C8B-B14F-4D97-AF65-F5344CB8AC3E}">
        <p14:creationId xmlns:p14="http://schemas.microsoft.com/office/powerpoint/2010/main" val="1733551608"/>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788074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8269474"/>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88041933"/>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Image analysis, quality control and statistics</a:t>
            </a:r>
            <a:endParaRPr lang="en-US" dirty="0"/>
          </a:p>
        </p:txBody>
      </p:sp>
      <p:sp>
        <p:nvSpPr>
          <p:cNvPr id="6" name="Content Placeholder 5"/>
          <p:cNvSpPr>
            <a:spLocks noGrp="1"/>
          </p:cNvSpPr>
          <p:nvPr>
            <p:ph idx="1"/>
          </p:nvPr>
        </p:nvSpPr>
        <p:spPr/>
        <p:txBody>
          <a:bodyPr/>
          <a:lstStyle/>
          <a:p>
            <a:endParaRPr lang="en-US" dirty="0"/>
          </a:p>
        </p:txBody>
      </p:sp>
    </p:spTree>
    <p:extLst>
      <p:ext uri="{BB962C8B-B14F-4D97-AF65-F5344CB8AC3E}">
        <p14:creationId xmlns:p14="http://schemas.microsoft.com/office/powerpoint/2010/main" val="324967959"/>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ctinSmiley--Tischi_SalvatoreCorallino.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13668"/>
            <a:ext cx="8204413" cy="6250980"/>
          </a:xfrm>
          <a:prstGeom prst="rect">
            <a:avLst/>
          </a:prstGeom>
        </p:spPr>
      </p:pic>
      <p:sp>
        <p:nvSpPr>
          <p:cNvPr id="3" name="TextBox 2"/>
          <p:cNvSpPr txBox="1"/>
          <p:nvPr/>
        </p:nvSpPr>
        <p:spPr>
          <a:xfrm>
            <a:off x="899592" y="188640"/>
            <a:ext cx="3480440" cy="6124755"/>
          </a:xfrm>
          <a:prstGeom prst="rect">
            <a:avLst/>
          </a:prstGeom>
          <a:noFill/>
        </p:spPr>
        <p:txBody>
          <a:bodyPr wrap="none" rtlCol="0">
            <a:spAutoFit/>
          </a:bodyPr>
          <a:lstStyle/>
          <a:p>
            <a:r>
              <a:rPr lang="en-US" dirty="0" smtClean="0">
                <a:solidFill>
                  <a:schemeClr val="accent1"/>
                </a:solidFill>
              </a:rPr>
              <a:t>Acknowledgements</a:t>
            </a:r>
          </a:p>
          <a:p>
            <a:endParaRPr lang="en-US" sz="1600" dirty="0" smtClean="0">
              <a:solidFill>
                <a:schemeClr val="bg1"/>
              </a:solidFill>
            </a:endParaRPr>
          </a:p>
          <a:p>
            <a:r>
              <a:rPr lang="en-US" sz="1600" dirty="0" smtClean="0">
                <a:solidFill>
                  <a:schemeClr val="bg1"/>
                </a:solidFill>
              </a:rPr>
              <a:t>ALMF team:</a:t>
            </a:r>
          </a:p>
          <a:p>
            <a:pPr marL="285750" indent="-285750">
              <a:buFontTx/>
              <a:buChar char="-"/>
            </a:pPr>
            <a:r>
              <a:rPr lang="en-US" sz="1600" dirty="0" err="1" smtClean="0">
                <a:solidFill>
                  <a:schemeClr val="bg1"/>
                </a:solidFill>
              </a:rPr>
              <a:t>Beate</a:t>
            </a:r>
            <a:r>
              <a:rPr lang="en-US" sz="1600" dirty="0" smtClean="0">
                <a:solidFill>
                  <a:schemeClr val="bg1"/>
                </a:solidFill>
              </a:rPr>
              <a:t> Neumann</a:t>
            </a:r>
          </a:p>
          <a:p>
            <a:pPr marL="285750" indent="-285750">
              <a:buFontTx/>
              <a:buChar char="-"/>
            </a:pPr>
            <a:r>
              <a:rPr lang="en-US" sz="1600" dirty="0" smtClean="0">
                <a:solidFill>
                  <a:schemeClr val="bg1"/>
                </a:solidFill>
              </a:rPr>
              <a:t>Sabine </a:t>
            </a:r>
            <a:r>
              <a:rPr lang="en-US" sz="1600" dirty="0" err="1" smtClean="0">
                <a:solidFill>
                  <a:schemeClr val="bg1"/>
                </a:solidFill>
              </a:rPr>
              <a:t>Reither</a:t>
            </a:r>
            <a:endParaRPr lang="en-US" sz="1600" dirty="0" smtClean="0">
              <a:solidFill>
                <a:schemeClr val="bg1"/>
              </a:solidFill>
            </a:endParaRPr>
          </a:p>
          <a:p>
            <a:pPr marL="285750" indent="-285750">
              <a:buFontTx/>
              <a:buChar char="-"/>
            </a:pPr>
            <a:r>
              <a:rPr lang="en-US" sz="1600" dirty="0" smtClean="0">
                <a:solidFill>
                  <a:schemeClr val="bg1"/>
                </a:solidFill>
              </a:rPr>
              <a:t>Volker </a:t>
            </a:r>
            <a:r>
              <a:rPr lang="en-US" sz="1600" dirty="0" err="1" smtClean="0">
                <a:solidFill>
                  <a:schemeClr val="bg1"/>
                </a:solidFill>
              </a:rPr>
              <a:t>Hilsenstein</a:t>
            </a:r>
            <a:endParaRPr lang="en-US" sz="1600" dirty="0" smtClean="0">
              <a:solidFill>
                <a:schemeClr val="bg1"/>
              </a:solidFill>
            </a:endParaRPr>
          </a:p>
          <a:p>
            <a:pPr marL="285750" indent="-285750">
              <a:buFontTx/>
              <a:buChar char="-"/>
            </a:pPr>
            <a:r>
              <a:rPr lang="en-US" sz="1600" dirty="0" err="1" smtClean="0">
                <a:solidFill>
                  <a:schemeClr val="bg1"/>
                </a:solidFill>
              </a:rPr>
              <a:t>Yury</a:t>
            </a:r>
            <a:r>
              <a:rPr lang="en-US" sz="1600" dirty="0" smtClean="0">
                <a:solidFill>
                  <a:schemeClr val="bg1"/>
                </a:solidFill>
              </a:rPr>
              <a:t> </a:t>
            </a:r>
            <a:r>
              <a:rPr lang="en-US" sz="1600" dirty="0" err="1" smtClean="0">
                <a:solidFill>
                  <a:schemeClr val="bg1"/>
                </a:solidFill>
              </a:rPr>
              <a:t>Belyaev</a:t>
            </a:r>
            <a:endParaRPr lang="en-US" sz="1600" dirty="0" smtClean="0">
              <a:solidFill>
                <a:schemeClr val="bg1"/>
              </a:solidFill>
            </a:endParaRPr>
          </a:p>
          <a:p>
            <a:pPr marL="285750" indent="-285750">
              <a:buFontTx/>
              <a:buChar char="-"/>
            </a:pPr>
            <a:r>
              <a:rPr lang="en-US" sz="1600" dirty="0" smtClean="0">
                <a:solidFill>
                  <a:schemeClr val="bg1"/>
                </a:solidFill>
              </a:rPr>
              <a:t>Stefan </a:t>
            </a:r>
            <a:r>
              <a:rPr lang="en-US" sz="1600" dirty="0" err="1" smtClean="0">
                <a:solidFill>
                  <a:schemeClr val="bg1"/>
                </a:solidFill>
              </a:rPr>
              <a:t>Terjung</a:t>
            </a:r>
            <a:endParaRPr lang="en-US" sz="1600" dirty="0" smtClean="0">
              <a:solidFill>
                <a:schemeClr val="bg1"/>
              </a:solidFill>
            </a:endParaRPr>
          </a:p>
          <a:p>
            <a:pPr marL="285750" indent="-285750">
              <a:buFontTx/>
              <a:buChar char="-"/>
            </a:pPr>
            <a:endParaRPr lang="en-US" sz="1600" dirty="0">
              <a:solidFill>
                <a:schemeClr val="bg1"/>
              </a:solidFill>
            </a:endParaRPr>
          </a:p>
          <a:p>
            <a:r>
              <a:rPr lang="en-US" sz="1600" dirty="0" smtClean="0">
                <a:solidFill>
                  <a:schemeClr val="bg1"/>
                </a:solidFill>
              </a:rPr>
              <a:t>ALMF alumni</a:t>
            </a:r>
          </a:p>
          <a:p>
            <a:pPr marL="285750" indent="-285750">
              <a:buFontTx/>
              <a:buChar char="-"/>
            </a:pPr>
            <a:r>
              <a:rPr lang="en-US" sz="1600" dirty="0" smtClean="0">
                <a:solidFill>
                  <a:srgbClr val="FFFFFF"/>
                </a:solidFill>
              </a:rPr>
              <a:t>Christian Conrad</a:t>
            </a:r>
          </a:p>
          <a:p>
            <a:pPr marL="285750" indent="-285750">
              <a:buFontTx/>
              <a:buChar char="-"/>
            </a:pPr>
            <a:r>
              <a:rPr lang="en-US" sz="1600" dirty="0" err="1">
                <a:solidFill>
                  <a:schemeClr val="bg1"/>
                </a:solidFill>
              </a:rPr>
              <a:t>Jutta</a:t>
            </a:r>
            <a:r>
              <a:rPr lang="en-US" sz="1600" dirty="0">
                <a:solidFill>
                  <a:schemeClr val="bg1"/>
                </a:solidFill>
              </a:rPr>
              <a:t> </a:t>
            </a:r>
            <a:r>
              <a:rPr lang="en-US" sz="1600" dirty="0" err="1" smtClean="0">
                <a:solidFill>
                  <a:schemeClr val="bg1"/>
                </a:solidFill>
              </a:rPr>
              <a:t>Bulkescher</a:t>
            </a:r>
            <a:endParaRPr lang="en-US" sz="1600" dirty="0" smtClean="0">
              <a:solidFill>
                <a:srgbClr val="FFFFFF"/>
              </a:solidFill>
            </a:endParaRPr>
          </a:p>
          <a:p>
            <a:pPr marL="285750" indent="-285750">
              <a:buFontTx/>
              <a:buChar char="-"/>
            </a:pPr>
            <a:endParaRPr lang="en-US" sz="1600" dirty="0">
              <a:solidFill>
                <a:schemeClr val="bg1"/>
              </a:solidFill>
            </a:endParaRPr>
          </a:p>
          <a:p>
            <a:r>
              <a:rPr lang="en-US" sz="1600" dirty="0" smtClean="0">
                <a:solidFill>
                  <a:schemeClr val="bg1"/>
                </a:solidFill>
              </a:rPr>
              <a:t>FCS:</a:t>
            </a:r>
          </a:p>
          <a:p>
            <a:pPr marL="285750" indent="-285750">
              <a:buFontTx/>
              <a:buChar char="-"/>
            </a:pPr>
            <a:r>
              <a:rPr lang="en-US" sz="1600" dirty="0" err="1" smtClean="0">
                <a:solidFill>
                  <a:schemeClr val="bg1"/>
                </a:solidFill>
              </a:rPr>
              <a:t>Malte</a:t>
            </a:r>
            <a:r>
              <a:rPr lang="en-US" sz="1600" dirty="0" smtClean="0">
                <a:solidFill>
                  <a:schemeClr val="bg1"/>
                </a:solidFill>
              </a:rPr>
              <a:t> </a:t>
            </a:r>
            <a:r>
              <a:rPr lang="en-US" sz="1600" dirty="0" err="1" smtClean="0">
                <a:solidFill>
                  <a:schemeClr val="bg1"/>
                </a:solidFill>
              </a:rPr>
              <a:t>Wachsmuth</a:t>
            </a:r>
            <a:endParaRPr lang="en-US" sz="1600" dirty="0">
              <a:solidFill>
                <a:schemeClr val="bg1"/>
              </a:solidFill>
            </a:endParaRPr>
          </a:p>
          <a:p>
            <a:pPr marL="285750" indent="-285750">
              <a:buFontTx/>
              <a:buChar char="-"/>
            </a:pPr>
            <a:r>
              <a:rPr lang="en-US" sz="1600" dirty="0" smtClean="0">
                <a:solidFill>
                  <a:schemeClr val="bg1"/>
                </a:solidFill>
              </a:rPr>
              <a:t>Frank </a:t>
            </a:r>
            <a:r>
              <a:rPr lang="en-US" sz="1600" dirty="0" err="1" smtClean="0">
                <a:solidFill>
                  <a:schemeClr val="bg1"/>
                </a:solidFill>
              </a:rPr>
              <a:t>Sieckmann</a:t>
            </a:r>
            <a:r>
              <a:rPr lang="en-US" sz="1600" dirty="0" smtClean="0">
                <a:solidFill>
                  <a:schemeClr val="bg1"/>
                </a:solidFill>
              </a:rPr>
              <a:t> (Leica)</a:t>
            </a:r>
          </a:p>
          <a:p>
            <a:pPr marL="285750" indent="-285750">
              <a:buFontTx/>
              <a:buChar char="-"/>
            </a:pPr>
            <a:endParaRPr lang="en-US" sz="1600" dirty="0">
              <a:solidFill>
                <a:schemeClr val="bg1"/>
              </a:solidFill>
            </a:endParaRPr>
          </a:p>
          <a:p>
            <a:r>
              <a:rPr lang="en-US" sz="1600" dirty="0" smtClean="0">
                <a:solidFill>
                  <a:schemeClr val="bg1"/>
                </a:solidFill>
              </a:rPr>
              <a:t>Zeiss LSM780 automation:</a:t>
            </a:r>
          </a:p>
          <a:p>
            <a:pPr marL="285750" indent="-285750">
              <a:buFontTx/>
              <a:buChar char="-"/>
            </a:pPr>
            <a:r>
              <a:rPr lang="en-US" sz="1600" dirty="0" smtClean="0">
                <a:solidFill>
                  <a:schemeClr val="bg1"/>
                </a:solidFill>
              </a:rPr>
              <a:t>Gwen </a:t>
            </a:r>
            <a:r>
              <a:rPr lang="en-US" sz="1600" dirty="0" err="1" smtClean="0">
                <a:solidFill>
                  <a:schemeClr val="bg1"/>
                </a:solidFill>
              </a:rPr>
              <a:t>Rabut</a:t>
            </a:r>
            <a:r>
              <a:rPr lang="en-US" sz="1600" dirty="0" smtClean="0">
                <a:solidFill>
                  <a:schemeClr val="bg1"/>
                </a:solidFill>
              </a:rPr>
              <a:t>, </a:t>
            </a:r>
            <a:r>
              <a:rPr lang="en-US" sz="1600" dirty="0" err="1" smtClean="0">
                <a:solidFill>
                  <a:schemeClr val="bg1"/>
                </a:solidFill>
              </a:rPr>
              <a:t>Annelie</a:t>
            </a:r>
            <a:r>
              <a:rPr lang="en-US" sz="1600" dirty="0" smtClean="0">
                <a:solidFill>
                  <a:schemeClr val="bg1"/>
                </a:solidFill>
              </a:rPr>
              <a:t> </a:t>
            </a:r>
            <a:r>
              <a:rPr lang="en-US" sz="1600" dirty="0" err="1" smtClean="0">
                <a:solidFill>
                  <a:schemeClr val="bg1"/>
                </a:solidFill>
              </a:rPr>
              <a:t>Wuensche</a:t>
            </a:r>
            <a:r>
              <a:rPr lang="en-US" sz="1600" dirty="0" smtClean="0">
                <a:solidFill>
                  <a:schemeClr val="bg1"/>
                </a:solidFill>
              </a:rPr>
              <a:t>,</a:t>
            </a:r>
            <a:br>
              <a:rPr lang="en-US" sz="1600" dirty="0" smtClean="0">
                <a:solidFill>
                  <a:schemeClr val="bg1"/>
                </a:solidFill>
              </a:rPr>
            </a:br>
            <a:r>
              <a:rPr lang="en-US" sz="1600" dirty="0" smtClean="0">
                <a:solidFill>
                  <a:schemeClr val="bg1"/>
                </a:solidFill>
              </a:rPr>
              <a:t>Antonio </a:t>
            </a:r>
            <a:r>
              <a:rPr lang="en-US" sz="1600" dirty="0" err="1" smtClean="0">
                <a:solidFill>
                  <a:schemeClr val="bg1"/>
                </a:solidFill>
              </a:rPr>
              <a:t>Politi</a:t>
            </a:r>
            <a:r>
              <a:rPr lang="en-US" sz="1600" dirty="0" smtClean="0">
                <a:solidFill>
                  <a:schemeClr val="bg1"/>
                </a:solidFill>
              </a:rPr>
              <a:t> </a:t>
            </a:r>
          </a:p>
          <a:p>
            <a:endParaRPr lang="en-US" sz="1600" dirty="0" smtClean="0">
              <a:solidFill>
                <a:schemeClr val="bg1"/>
              </a:solidFill>
            </a:endParaRPr>
          </a:p>
          <a:p>
            <a:r>
              <a:rPr lang="en-US" sz="1600" dirty="0">
                <a:solidFill>
                  <a:schemeClr val="bg1"/>
                </a:solidFill>
              </a:rPr>
              <a:t>Jan </a:t>
            </a:r>
            <a:r>
              <a:rPr lang="en-US" sz="1600" dirty="0" err="1">
                <a:solidFill>
                  <a:schemeClr val="bg1"/>
                </a:solidFill>
              </a:rPr>
              <a:t>Ellenberg</a:t>
            </a:r>
            <a:endParaRPr lang="en-US" sz="1600" dirty="0">
              <a:solidFill>
                <a:schemeClr val="bg1"/>
              </a:solidFill>
            </a:endParaRPr>
          </a:p>
          <a:p>
            <a:r>
              <a:rPr lang="en-US" sz="1600" dirty="0" smtClean="0">
                <a:solidFill>
                  <a:schemeClr val="bg1"/>
                </a:solidFill>
              </a:rPr>
              <a:t>Rainer </a:t>
            </a:r>
            <a:r>
              <a:rPr lang="en-US" sz="1600" dirty="0" err="1" smtClean="0">
                <a:solidFill>
                  <a:schemeClr val="bg1"/>
                </a:solidFill>
              </a:rPr>
              <a:t>Pepperkok</a:t>
            </a:r>
            <a:endParaRPr lang="en-US" sz="1600" dirty="0">
              <a:solidFill>
                <a:schemeClr val="bg1"/>
              </a:solidFill>
            </a:endParaRPr>
          </a:p>
          <a:p>
            <a:endParaRPr lang="en-US" sz="1600" dirty="0">
              <a:solidFill>
                <a:schemeClr val="bg1"/>
              </a:solidFill>
            </a:endParaRPr>
          </a:p>
        </p:txBody>
      </p:sp>
      <p:sp>
        <p:nvSpPr>
          <p:cNvPr id="4" name="TextBox 3"/>
          <p:cNvSpPr txBox="1"/>
          <p:nvPr/>
        </p:nvSpPr>
        <p:spPr>
          <a:xfrm>
            <a:off x="6105917" y="4634552"/>
            <a:ext cx="2210499" cy="738664"/>
          </a:xfrm>
          <a:prstGeom prst="rect">
            <a:avLst/>
          </a:prstGeom>
          <a:noFill/>
        </p:spPr>
        <p:txBody>
          <a:bodyPr wrap="none" rtlCol="0">
            <a:spAutoFit/>
          </a:bodyPr>
          <a:lstStyle/>
          <a:p>
            <a:r>
              <a:rPr lang="en-US" sz="1400" dirty="0" smtClean="0">
                <a:solidFill>
                  <a:schemeClr val="accent1"/>
                </a:solidFill>
              </a:rPr>
              <a:t>Green: actin cytoskeleton</a:t>
            </a:r>
          </a:p>
          <a:p>
            <a:r>
              <a:rPr lang="en-US" sz="1400" dirty="0" smtClean="0">
                <a:solidFill>
                  <a:schemeClr val="accent6">
                    <a:lumMod val="60000"/>
                    <a:lumOff val="40000"/>
                  </a:schemeClr>
                </a:solidFill>
              </a:rPr>
              <a:t>Red: nucleus</a:t>
            </a:r>
          </a:p>
          <a:p>
            <a:r>
              <a:rPr lang="en-US" sz="1400" dirty="0" smtClean="0">
                <a:solidFill>
                  <a:srgbClr val="B3FDFF"/>
                </a:solidFill>
              </a:rPr>
              <a:t>Cells treated with PDGF</a:t>
            </a:r>
            <a:endParaRPr lang="en-US" sz="1400" dirty="0">
              <a:solidFill>
                <a:srgbClr val="B3FDFF"/>
              </a:solidFill>
            </a:endParaRPr>
          </a:p>
        </p:txBody>
      </p:sp>
    </p:spTree>
    <p:extLst>
      <p:ext uri="{BB962C8B-B14F-4D97-AF65-F5344CB8AC3E}">
        <p14:creationId xmlns:p14="http://schemas.microsoft.com/office/powerpoint/2010/main" val="138370153"/>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00"/>
            <a:ext cx="7772400" cy="1470025"/>
          </a:xfrm>
        </p:spPr>
        <p:txBody>
          <a:bodyPr>
            <a:normAutofit/>
          </a:bodyPr>
          <a:lstStyle/>
          <a:p>
            <a:r>
              <a:rPr lang="en-US" dirty="0"/>
              <a:t>High-throughput and adaptive feedback </a:t>
            </a:r>
            <a:r>
              <a:rPr lang="en-US" dirty="0" smtClean="0"/>
              <a:t>microscopy</a:t>
            </a:r>
            <a:endParaRPr lang="en-US" dirty="0"/>
          </a:p>
        </p:txBody>
      </p:sp>
      <p:sp>
        <p:nvSpPr>
          <p:cNvPr id="3" name="Subtitle 2"/>
          <p:cNvSpPr>
            <a:spLocks noGrp="1"/>
          </p:cNvSpPr>
          <p:nvPr>
            <p:ph type="subTitle" idx="1"/>
          </p:nvPr>
        </p:nvSpPr>
        <p:spPr>
          <a:xfrm>
            <a:off x="1371600" y="3279775"/>
            <a:ext cx="6400800" cy="1752600"/>
          </a:xfrm>
        </p:spPr>
        <p:txBody>
          <a:bodyPr>
            <a:normAutofit fontScale="70000" lnSpcReduction="20000"/>
          </a:bodyPr>
          <a:lstStyle/>
          <a:p>
            <a:r>
              <a:rPr lang="en-US" u="sng" dirty="0"/>
              <a:t>Christian </a:t>
            </a:r>
            <a:r>
              <a:rPr lang="en-US" u="sng" dirty="0" err="1"/>
              <a:t>Tischer</a:t>
            </a:r>
            <a:r>
              <a:rPr lang="en-US" dirty="0"/>
              <a:t>, Sabine </a:t>
            </a:r>
            <a:r>
              <a:rPr lang="en-US" dirty="0" err="1"/>
              <a:t>Reither</a:t>
            </a:r>
            <a:r>
              <a:rPr lang="en-US" dirty="0"/>
              <a:t>, Volker </a:t>
            </a:r>
            <a:r>
              <a:rPr lang="en-US" dirty="0" err="1"/>
              <a:t>Hilsenstein</a:t>
            </a:r>
            <a:r>
              <a:rPr lang="en-US" dirty="0"/>
              <a:t>, </a:t>
            </a:r>
            <a:r>
              <a:rPr lang="en-US" dirty="0" err="1"/>
              <a:t>Beate</a:t>
            </a:r>
            <a:r>
              <a:rPr lang="en-US" dirty="0"/>
              <a:t> Neumann, Rainer </a:t>
            </a:r>
            <a:r>
              <a:rPr lang="en-US" dirty="0" err="1"/>
              <a:t>Pepperkok</a:t>
            </a:r>
            <a:endParaRPr lang="en-US" dirty="0"/>
          </a:p>
          <a:p>
            <a:r>
              <a:rPr lang="en-US" dirty="0"/>
              <a:t> </a:t>
            </a:r>
          </a:p>
          <a:p>
            <a:r>
              <a:rPr lang="en-US" dirty="0"/>
              <a:t>Advanced Light Microscopy Facility, EMBL Heidelberg</a:t>
            </a:r>
          </a:p>
          <a:p>
            <a:r>
              <a:rPr lang="en-US" dirty="0"/>
              <a:t>Meyerhofstr.1, 69117 Heidelberg, Germany</a:t>
            </a:r>
          </a:p>
          <a:p>
            <a:endParaRPr lang="en-US" dirty="0"/>
          </a:p>
        </p:txBody>
      </p:sp>
    </p:spTree>
    <p:extLst>
      <p:ext uri="{BB962C8B-B14F-4D97-AF65-F5344CB8AC3E}">
        <p14:creationId xmlns:p14="http://schemas.microsoft.com/office/powerpoint/2010/main" val="34280670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0386101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p:cNvGraphicFramePr/>
          <p:nvPr>
            <p:extLst>
              <p:ext uri="{D42A27DB-BD31-4B8C-83A1-F6EECF244321}">
                <p14:modId xmlns:p14="http://schemas.microsoft.com/office/powerpoint/2010/main" val="1345990306"/>
              </p:ext>
            </p:extLst>
          </p:nvPr>
        </p:nvGraphicFramePr>
        <p:xfrm>
          <a:off x="216024" y="1086773"/>
          <a:ext cx="9036496" cy="51845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44" name="Group 43"/>
          <p:cNvGrpSpPr/>
          <p:nvPr/>
        </p:nvGrpSpPr>
        <p:grpSpPr>
          <a:xfrm>
            <a:off x="3747757" y="3259311"/>
            <a:ext cx="1600296" cy="2117142"/>
            <a:chOff x="155878" y="2069195"/>
            <a:chExt cx="2457057" cy="2806443"/>
          </a:xfrm>
        </p:grpSpPr>
        <p:grpSp>
          <p:nvGrpSpPr>
            <p:cNvPr id="45" name="Group 7"/>
            <p:cNvGrpSpPr>
              <a:grpSpLocks/>
            </p:cNvGrpSpPr>
            <p:nvPr/>
          </p:nvGrpSpPr>
          <p:grpSpPr bwMode="auto">
            <a:xfrm rot="20340140">
              <a:off x="155878" y="2491830"/>
              <a:ext cx="1891703" cy="1022472"/>
              <a:chOff x="2971800" y="990600"/>
              <a:chExt cx="2735263" cy="2895600"/>
            </a:xfrm>
          </p:grpSpPr>
          <p:sp>
            <p:nvSpPr>
              <p:cNvPr id="58" name="Freeform 57"/>
              <p:cNvSpPr>
                <a:spLocks/>
              </p:cNvSpPr>
              <p:nvPr/>
            </p:nvSpPr>
            <p:spPr bwMode="auto">
              <a:xfrm>
                <a:off x="3124200" y="2590800"/>
                <a:ext cx="2428875" cy="228600"/>
              </a:xfrm>
              <a:custGeom>
                <a:avLst/>
                <a:gdLst>
                  <a:gd name="T0" fmla="*/ 1414 w 1530"/>
                  <a:gd name="T1" fmla="*/ 22 h 271"/>
                  <a:gd name="T2" fmla="*/ 1198 w 1530"/>
                  <a:gd name="T3" fmla="*/ 83 h 271"/>
                  <a:gd name="T4" fmla="*/ 112 w 1530"/>
                  <a:gd name="T5" fmla="*/ 88 h 271"/>
                  <a:gd name="T6" fmla="*/ 51 w 1530"/>
                  <a:gd name="T7" fmla="*/ 127 h 271"/>
                  <a:gd name="T8" fmla="*/ 12 w 1530"/>
                  <a:gd name="T9" fmla="*/ 166 h 271"/>
                  <a:gd name="T10" fmla="*/ 18 w 1530"/>
                  <a:gd name="T11" fmla="*/ 260 h 271"/>
                  <a:gd name="T12" fmla="*/ 51 w 1530"/>
                  <a:gd name="T13" fmla="*/ 271 h 271"/>
                  <a:gd name="T14" fmla="*/ 1032 w 1530"/>
                  <a:gd name="T15" fmla="*/ 266 h 271"/>
                  <a:gd name="T16" fmla="*/ 1375 w 1530"/>
                  <a:gd name="T17" fmla="*/ 216 h 271"/>
                  <a:gd name="T18" fmla="*/ 1464 w 1530"/>
                  <a:gd name="T19" fmla="*/ 155 h 271"/>
                  <a:gd name="T20" fmla="*/ 1497 w 1530"/>
                  <a:gd name="T21" fmla="*/ 133 h 271"/>
                  <a:gd name="T22" fmla="*/ 1519 w 1530"/>
                  <a:gd name="T23" fmla="*/ 83 h 271"/>
                  <a:gd name="T24" fmla="*/ 1414 w 1530"/>
                  <a:gd name="T25" fmla="*/ 22 h 27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530"/>
                  <a:gd name="T40" fmla="*/ 0 h 271"/>
                  <a:gd name="T41" fmla="*/ 1530 w 1530"/>
                  <a:gd name="T42" fmla="*/ 271 h 27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530" h="271">
                    <a:moveTo>
                      <a:pt x="1414" y="22"/>
                    </a:moveTo>
                    <a:cubicBezTo>
                      <a:pt x="1343" y="38"/>
                      <a:pt x="1273" y="82"/>
                      <a:pt x="1198" y="83"/>
                    </a:cubicBezTo>
                    <a:cubicBezTo>
                      <a:pt x="836" y="87"/>
                      <a:pt x="474" y="86"/>
                      <a:pt x="112" y="88"/>
                    </a:cubicBezTo>
                    <a:cubicBezTo>
                      <a:pt x="83" y="99"/>
                      <a:pt x="77" y="119"/>
                      <a:pt x="51" y="127"/>
                    </a:cubicBezTo>
                    <a:cubicBezTo>
                      <a:pt x="34" y="139"/>
                      <a:pt x="27" y="152"/>
                      <a:pt x="12" y="166"/>
                    </a:cubicBezTo>
                    <a:cubicBezTo>
                      <a:pt x="4" y="192"/>
                      <a:pt x="0" y="238"/>
                      <a:pt x="18" y="260"/>
                    </a:cubicBezTo>
                    <a:cubicBezTo>
                      <a:pt x="19" y="261"/>
                      <a:pt x="49" y="270"/>
                      <a:pt x="51" y="271"/>
                    </a:cubicBezTo>
                    <a:cubicBezTo>
                      <a:pt x="378" y="269"/>
                      <a:pt x="705" y="270"/>
                      <a:pt x="1032" y="266"/>
                    </a:cubicBezTo>
                    <a:cubicBezTo>
                      <a:pt x="1144" y="265"/>
                      <a:pt x="1265" y="240"/>
                      <a:pt x="1375" y="216"/>
                    </a:cubicBezTo>
                    <a:cubicBezTo>
                      <a:pt x="1407" y="209"/>
                      <a:pt x="1439" y="173"/>
                      <a:pt x="1464" y="155"/>
                    </a:cubicBezTo>
                    <a:cubicBezTo>
                      <a:pt x="1475" y="147"/>
                      <a:pt x="1497" y="133"/>
                      <a:pt x="1497" y="133"/>
                    </a:cubicBezTo>
                    <a:cubicBezTo>
                      <a:pt x="1508" y="116"/>
                      <a:pt x="1512" y="101"/>
                      <a:pt x="1519" y="83"/>
                    </a:cubicBezTo>
                    <a:cubicBezTo>
                      <a:pt x="1509" y="0"/>
                      <a:pt x="1530" y="35"/>
                      <a:pt x="1414" y="22"/>
                    </a:cubicBezTo>
                    <a:close/>
                  </a:path>
                </a:pathLst>
              </a:custGeom>
              <a:solidFill>
                <a:schemeClr val="bg1"/>
              </a:solidFill>
              <a:ln w="9525">
                <a:solidFill>
                  <a:schemeClr val="tx1"/>
                </a:solidFill>
                <a:round/>
                <a:headEnd/>
                <a:tailEnd/>
              </a:ln>
            </p:spPr>
            <p:txBody>
              <a:bodyPr/>
              <a:lstStyle/>
              <a:p>
                <a:endParaRPr lang="en-US" sz="1600"/>
              </a:p>
            </p:txBody>
          </p:sp>
          <p:sp>
            <p:nvSpPr>
              <p:cNvPr id="59" name="Freeform 58"/>
              <p:cNvSpPr>
                <a:spLocks/>
              </p:cNvSpPr>
              <p:nvPr/>
            </p:nvSpPr>
            <p:spPr bwMode="auto">
              <a:xfrm>
                <a:off x="3124200" y="2819400"/>
                <a:ext cx="2428875" cy="228600"/>
              </a:xfrm>
              <a:custGeom>
                <a:avLst/>
                <a:gdLst>
                  <a:gd name="T0" fmla="*/ 1414 w 1530"/>
                  <a:gd name="T1" fmla="*/ 22 h 271"/>
                  <a:gd name="T2" fmla="*/ 1198 w 1530"/>
                  <a:gd name="T3" fmla="*/ 83 h 271"/>
                  <a:gd name="T4" fmla="*/ 112 w 1530"/>
                  <a:gd name="T5" fmla="*/ 88 h 271"/>
                  <a:gd name="T6" fmla="*/ 51 w 1530"/>
                  <a:gd name="T7" fmla="*/ 127 h 271"/>
                  <a:gd name="T8" fmla="*/ 12 w 1530"/>
                  <a:gd name="T9" fmla="*/ 166 h 271"/>
                  <a:gd name="T10" fmla="*/ 18 w 1530"/>
                  <a:gd name="T11" fmla="*/ 260 h 271"/>
                  <a:gd name="T12" fmla="*/ 51 w 1530"/>
                  <a:gd name="T13" fmla="*/ 271 h 271"/>
                  <a:gd name="T14" fmla="*/ 1032 w 1530"/>
                  <a:gd name="T15" fmla="*/ 266 h 271"/>
                  <a:gd name="T16" fmla="*/ 1375 w 1530"/>
                  <a:gd name="T17" fmla="*/ 216 h 271"/>
                  <a:gd name="T18" fmla="*/ 1464 w 1530"/>
                  <a:gd name="T19" fmla="*/ 155 h 271"/>
                  <a:gd name="T20" fmla="*/ 1497 w 1530"/>
                  <a:gd name="T21" fmla="*/ 133 h 271"/>
                  <a:gd name="T22" fmla="*/ 1519 w 1530"/>
                  <a:gd name="T23" fmla="*/ 83 h 271"/>
                  <a:gd name="T24" fmla="*/ 1414 w 1530"/>
                  <a:gd name="T25" fmla="*/ 22 h 27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530"/>
                  <a:gd name="T40" fmla="*/ 0 h 271"/>
                  <a:gd name="T41" fmla="*/ 1530 w 1530"/>
                  <a:gd name="T42" fmla="*/ 271 h 27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530" h="271">
                    <a:moveTo>
                      <a:pt x="1414" y="22"/>
                    </a:moveTo>
                    <a:cubicBezTo>
                      <a:pt x="1343" y="38"/>
                      <a:pt x="1273" y="82"/>
                      <a:pt x="1198" y="83"/>
                    </a:cubicBezTo>
                    <a:cubicBezTo>
                      <a:pt x="836" y="87"/>
                      <a:pt x="474" y="86"/>
                      <a:pt x="112" y="88"/>
                    </a:cubicBezTo>
                    <a:cubicBezTo>
                      <a:pt x="83" y="99"/>
                      <a:pt x="77" y="119"/>
                      <a:pt x="51" y="127"/>
                    </a:cubicBezTo>
                    <a:cubicBezTo>
                      <a:pt x="34" y="139"/>
                      <a:pt x="27" y="152"/>
                      <a:pt x="12" y="166"/>
                    </a:cubicBezTo>
                    <a:cubicBezTo>
                      <a:pt x="4" y="192"/>
                      <a:pt x="0" y="238"/>
                      <a:pt x="18" y="260"/>
                    </a:cubicBezTo>
                    <a:cubicBezTo>
                      <a:pt x="19" y="261"/>
                      <a:pt x="49" y="270"/>
                      <a:pt x="51" y="271"/>
                    </a:cubicBezTo>
                    <a:cubicBezTo>
                      <a:pt x="378" y="269"/>
                      <a:pt x="705" y="270"/>
                      <a:pt x="1032" y="266"/>
                    </a:cubicBezTo>
                    <a:cubicBezTo>
                      <a:pt x="1144" y="265"/>
                      <a:pt x="1265" y="240"/>
                      <a:pt x="1375" y="216"/>
                    </a:cubicBezTo>
                    <a:cubicBezTo>
                      <a:pt x="1407" y="209"/>
                      <a:pt x="1439" y="173"/>
                      <a:pt x="1464" y="155"/>
                    </a:cubicBezTo>
                    <a:cubicBezTo>
                      <a:pt x="1475" y="147"/>
                      <a:pt x="1497" y="133"/>
                      <a:pt x="1497" y="133"/>
                    </a:cubicBezTo>
                    <a:cubicBezTo>
                      <a:pt x="1508" y="116"/>
                      <a:pt x="1512" y="101"/>
                      <a:pt x="1519" y="83"/>
                    </a:cubicBezTo>
                    <a:cubicBezTo>
                      <a:pt x="1509" y="0"/>
                      <a:pt x="1530" y="35"/>
                      <a:pt x="1414" y="22"/>
                    </a:cubicBezTo>
                    <a:close/>
                  </a:path>
                </a:pathLst>
              </a:custGeom>
              <a:solidFill>
                <a:schemeClr val="bg1"/>
              </a:solidFill>
              <a:ln w="9525">
                <a:solidFill>
                  <a:schemeClr val="tx1"/>
                </a:solidFill>
                <a:round/>
                <a:headEnd/>
                <a:tailEnd/>
              </a:ln>
            </p:spPr>
            <p:txBody>
              <a:bodyPr/>
              <a:lstStyle/>
              <a:p>
                <a:endParaRPr lang="en-US" sz="1600"/>
              </a:p>
            </p:txBody>
          </p:sp>
          <p:sp>
            <p:nvSpPr>
              <p:cNvPr id="60" name="Freeform 59"/>
              <p:cNvSpPr>
                <a:spLocks/>
              </p:cNvSpPr>
              <p:nvPr/>
            </p:nvSpPr>
            <p:spPr bwMode="auto">
              <a:xfrm rot="-41979">
                <a:off x="3125486" y="2377020"/>
                <a:ext cx="2428875" cy="225425"/>
              </a:xfrm>
              <a:custGeom>
                <a:avLst/>
                <a:gdLst>
                  <a:gd name="T0" fmla="*/ 1414 w 1530"/>
                  <a:gd name="T1" fmla="*/ 22 h 271"/>
                  <a:gd name="T2" fmla="*/ 1198 w 1530"/>
                  <a:gd name="T3" fmla="*/ 83 h 271"/>
                  <a:gd name="T4" fmla="*/ 112 w 1530"/>
                  <a:gd name="T5" fmla="*/ 88 h 271"/>
                  <a:gd name="T6" fmla="*/ 51 w 1530"/>
                  <a:gd name="T7" fmla="*/ 127 h 271"/>
                  <a:gd name="T8" fmla="*/ 12 w 1530"/>
                  <a:gd name="T9" fmla="*/ 166 h 271"/>
                  <a:gd name="T10" fmla="*/ 18 w 1530"/>
                  <a:gd name="T11" fmla="*/ 260 h 271"/>
                  <a:gd name="T12" fmla="*/ 51 w 1530"/>
                  <a:gd name="T13" fmla="*/ 271 h 271"/>
                  <a:gd name="T14" fmla="*/ 1032 w 1530"/>
                  <a:gd name="T15" fmla="*/ 266 h 271"/>
                  <a:gd name="T16" fmla="*/ 1375 w 1530"/>
                  <a:gd name="T17" fmla="*/ 216 h 271"/>
                  <a:gd name="T18" fmla="*/ 1464 w 1530"/>
                  <a:gd name="T19" fmla="*/ 155 h 271"/>
                  <a:gd name="T20" fmla="*/ 1497 w 1530"/>
                  <a:gd name="T21" fmla="*/ 133 h 271"/>
                  <a:gd name="T22" fmla="*/ 1519 w 1530"/>
                  <a:gd name="T23" fmla="*/ 83 h 271"/>
                  <a:gd name="T24" fmla="*/ 1414 w 1530"/>
                  <a:gd name="T25" fmla="*/ 22 h 27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530"/>
                  <a:gd name="T40" fmla="*/ 0 h 271"/>
                  <a:gd name="T41" fmla="*/ 1530 w 1530"/>
                  <a:gd name="T42" fmla="*/ 271 h 27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530" h="271">
                    <a:moveTo>
                      <a:pt x="1414" y="22"/>
                    </a:moveTo>
                    <a:cubicBezTo>
                      <a:pt x="1343" y="38"/>
                      <a:pt x="1273" y="82"/>
                      <a:pt x="1198" y="83"/>
                    </a:cubicBezTo>
                    <a:cubicBezTo>
                      <a:pt x="836" y="87"/>
                      <a:pt x="474" y="86"/>
                      <a:pt x="112" y="88"/>
                    </a:cubicBezTo>
                    <a:cubicBezTo>
                      <a:pt x="83" y="99"/>
                      <a:pt x="77" y="119"/>
                      <a:pt x="51" y="127"/>
                    </a:cubicBezTo>
                    <a:cubicBezTo>
                      <a:pt x="34" y="139"/>
                      <a:pt x="27" y="152"/>
                      <a:pt x="12" y="166"/>
                    </a:cubicBezTo>
                    <a:cubicBezTo>
                      <a:pt x="4" y="192"/>
                      <a:pt x="0" y="238"/>
                      <a:pt x="18" y="260"/>
                    </a:cubicBezTo>
                    <a:cubicBezTo>
                      <a:pt x="19" y="261"/>
                      <a:pt x="49" y="270"/>
                      <a:pt x="51" y="271"/>
                    </a:cubicBezTo>
                    <a:cubicBezTo>
                      <a:pt x="378" y="269"/>
                      <a:pt x="705" y="270"/>
                      <a:pt x="1032" y="266"/>
                    </a:cubicBezTo>
                    <a:cubicBezTo>
                      <a:pt x="1144" y="265"/>
                      <a:pt x="1265" y="240"/>
                      <a:pt x="1375" y="216"/>
                    </a:cubicBezTo>
                    <a:cubicBezTo>
                      <a:pt x="1407" y="209"/>
                      <a:pt x="1439" y="173"/>
                      <a:pt x="1464" y="155"/>
                    </a:cubicBezTo>
                    <a:cubicBezTo>
                      <a:pt x="1475" y="147"/>
                      <a:pt x="1497" y="133"/>
                      <a:pt x="1497" y="133"/>
                    </a:cubicBezTo>
                    <a:cubicBezTo>
                      <a:pt x="1508" y="116"/>
                      <a:pt x="1512" y="101"/>
                      <a:pt x="1519" y="83"/>
                    </a:cubicBezTo>
                    <a:cubicBezTo>
                      <a:pt x="1509" y="0"/>
                      <a:pt x="1530" y="35"/>
                      <a:pt x="1414" y="22"/>
                    </a:cubicBezTo>
                    <a:close/>
                  </a:path>
                </a:pathLst>
              </a:custGeom>
              <a:solidFill>
                <a:schemeClr val="bg1"/>
              </a:solidFill>
              <a:ln w="9525">
                <a:solidFill>
                  <a:schemeClr val="tx1"/>
                </a:solidFill>
                <a:round/>
                <a:headEnd/>
                <a:tailEnd/>
              </a:ln>
            </p:spPr>
            <p:txBody>
              <a:bodyPr/>
              <a:lstStyle/>
              <a:p>
                <a:endParaRPr lang="en-US" sz="1600"/>
              </a:p>
            </p:txBody>
          </p:sp>
          <p:sp>
            <p:nvSpPr>
              <p:cNvPr id="61" name="Freeform 60"/>
              <p:cNvSpPr/>
              <p:nvPr/>
            </p:nvSpPr>
            <p:spPr>
              <a:xfrm>
                <a:off x="3075539" y="3129306"/>
                <a:ext cx="2564092" cy="574462"/>
              </a:xfrm>
              <a:custGeom>
                <a:avLst/>
                <a:gdLst>
                  <a:gd name="connsiteX0" fmla="*/ 2341418 w 2563091"/>
                  <a:gd name="connsiteY0" fmla="*/ 55418 h 574421"/>
                  <a:gd name="connsiteX1" fmla="*/ 2341418 w 2563091"/>
                  <a:gd name="connsiteY1" fmla="*/ 55418 h 574421"/>
                  <a:gd name="connsiteX2" fmla="*/ 2216727 w 2563091"/>
                  <a:gd name="connsiteY2" fmla="*/ 41564 h 574421"/>
                  <a:gd name="connsiteX3" fmla="*/ 2133600 w 2563091"/>
                  <a:gd name="connsiteY3" fmla="*/ 69273 h 574421"/>
                  <a:gd name="connsiteX4" fmla="*/ 2092036 w 2563091"/>
                  <a:gd name="connsiteY4" fmla="*/ 83128 h 574421"/>
                  <a:gd name="connsiteX5" fmla="*/ 1316182 w 2563091"/>
                  <a:gd name="connsiteY5" fmla="*/ 69273 h 574421"/>
                  <a:gd name="connsiteX6" fmla="*/ 1025236 w 2563091"/>
                  <a:gd name="connsiteY6" fmla="*/ 13855 h 574421"/>
                  <a:gd name="connsiteX7" fmla="*/ 942109 w 2563091"/>
                  <a:gd name="connsiteY7" fmla="*/ 0 h 574421"/>
                  <a:gd name="connsiteX8" fmla="*/ 166255 w 2563091"/>
                  <a:gd name="connsiteY8" fmla="*/ 13855 h 574421"/>
                  <a:gd name="connsiteX9" fmla="*/ 69273 w 2563091"/>
                  <a:gd name="connsiteY9" fmla="*/ 27709 h 574421"/>
                  <a:gd name="connsiteX10" fmla="*/ 13855 w 2563091"/>
                  <a:gd name="connsiteY10" fmla="*/ 55418 h 574421"/>
                  <a:gd name="connsiteX11" fmla="*/ 0 w 2563091"/>
                  <a:gd name="connsiteY11" fmla="*/ 96982 h 574421"/>
                  <a:gd name="connsiteX12" fmla="*/ 13855 w 2563091"/>
                  <a:gd name="connsiteY12" fmla="*/ 152400 h 574421"/>
                  <a:gd name="connsiteX13" fmla="*/ 235527 w 2563091"/>
                  <a:gd name="connsiteY13" fmla="*/ 193964 h 574421"/>
                  <a:gd name="connsiteX14" fmla="*/ 277091 w 2563091"/>
                  <a:gd name="connsiteY14" fmla="*/ 221673 h 574421"/>
                  <a:gd name="connsiteX15" fmla="*/ 180109 w 2563091"/>
                  <a:gd name="connsiteY15" fmla="*/ 318655 h 574421"/>
                  <a:gd name="connsiteX16" fmla="*/ 110836 w 2563091"/>
                  <a:gd name="connsiteY16" fmla="*/ 277091 h 574421"/>
                  <a:gd name="connsiteX17" fmla="*/ 69273 w 2563091"/>
                  <a:gd name="connsiteY17" fmla="*/ 263237 h 574421"/>
                  <a:gd name="connsiteX18" fmla="*/ 55418 w 2563091"/>
                  <a:gd name="connsiteY18" fmla="*/ 387928 h 574421"/>
                  <a:gd name="connsiteX19" fmla="*/ 69273 w 2563091"/>
                  <a:gd name="connsiteY19" fmla="*/ 443346 h 574421"/>
                  <a:gd name="connsiteX20" fmla="*/ 124691 w 2563091"/>
                  <a:gd name="connsiteY20" fmla="*/ 471055 h 574421"/>
                  <a:gd name="connsiteX21" fmla="*/ 235527 w 2563091"/>
                  <a:gd name="connsiteY21" fmla="*/ 457200 h 574421"/>
                  <a:gd name="connsiteX22" fmla="*/ 277091 w 2563091"/>
                  <a:gd name="connsiteY22" fmla="*/ 429491 h 574421"/>
                  <a:gd name="connsiteX23" fmla="*/ 318655 w 2563091"/>
                  <a:gd name="connsiteY23" fmla="*/ 415637 h 574421"/>
                  <a:gd name="connsiteX24" fmla="*/ 387927 w 2563091"/>
                  <a:gd name="connsiteY24" fmla="*/ 360218 h 574421"/>
                  <a:gd name="connsiteX25" fmla="*/ 374073 w 2563091"/>
                  <a:gd name="connsiteY25" fmla="*/ 263237 h 574421"/>
                  <a:gd name="connsiteX26" fmla="*/ 387927 w 2563091"/>
                  <a:gd name="connsiteY26" fmla="*/ 166255 h 574421"/>
                  <a:gd name="connsiteX27" fmla="*/ 429491 w 2563091"/>
                  <a:gd name="connsiteY27" fmla="*/ 152400 h 574421"/>
                  <a:gd name="connsiteX28" fmla="*/ 512618 w 2563091"/>
                  <a:gd name="connsiteY28" fmla="*/ 166255 h 574421"/>
                  <a:gd name="connsiteX29" fmla="*/ 609600 w 2563091"/>
                  <a:gd name="connsiteY29" fmla="*/ 277091 h 574421"/>
                  <a:gd name="connsiteX30" fmla="*/ 651164 w 2563091"/>
                  <a:gd name="connsiteY30" fmla="*/ 290946 h 574421"/>
                  <a:gd name="connsiteX31" fmla="*/ 762000 w 2563091"/>
                  <a:gd name="connsiteY31" fmla="*/ 332509 h 574421"/>
                  <a:gd name="connsiteX32" fmla="*/ 845127 w 2563091"/>
                  <a:gd name="connsiteY32" fmla="*/ 277091 h 574421"/>
                  <a:gd name="connsiteX33" fmla="*/ 817418 w 2563091"/>
                  <a:gd name="connsiteY33" fmla="*/ 235528 h 574421"/>
                  <a:gd name="connsiteX34" fmla="*/ 817418 w 2563091"/>
                  <a:gd name="connsiteY34" fmla="*/ 152400 h 574421"/>
                  <a:gd name="connsiteX35" fmla="*/ 886691 w 2563091"/>
                  <a:gd name="connsiteY35" fmla="*/ 166255 h 574421"/>
                  <a:gd name="connsiteX36" fmla="*/ 997527 w 2563091"/>
                  <a:gd name="connsiteY36" fmla="*/ 235528 h 574421"/>
                  <a:gd name="connsiteX37" fmla="*/ 1039091 w 2563091"/>
                  <a:gd name="connsiteY37" fmla="*/ 249382 h 574421"/>
                  <a:gd name="connsiteX38" fmla="*/ 1108364 w 2563091"/>
                  <a:gd name="connsiteY38" fmla="*/ 277091 h 574421"/>
                  <a:gd name="connsiteX39" fmla="*/ 1440873 w 2563091"/>
                  <a:gd name="connsiteY39" fmla="*/ 263237 h 574421"/>
                  <a:gd name="connsiteX40" fmla="*/ 1482436 w 2563091"/>
                  <a:gd name="connsiteY40" fmla="*/ 249382 h 574421"/>
                  <a:gd name="connsiteX41" fmla="*/ 1634836 w 2563091"/>
                  <a:gd name="connsiteY41" fmla="*/ 277091 h 574421"/>
                  <a:gd name="connsiteX42" fmla="*/ 1662546 w 2563091"/>
                  <a:gd name="connsiteY42" fmla="*/ 304800 h 574421"/>
                  <a:gd name="connsiteX43" fmla="*/ 1704109 w 2563091"/>
                  <a:gd name="connsiteY43" fmla="*/ 318655 h 574421"/>
                  <a:gd name="connsiteX44" fmla="*/ 1731818 w 2563091"/>
                  <a:gd name="connsiteY44" fmla="*/ 401782 h 574421"/>
                  <a:gd name="connsiteX45" fmla="*/ 1593273 w 2563091"/>
                  <a:gd name="connsiteY45" fmla="*/ 471055 h 574421"/>
                  <a:gd name="connsiteX46" fmla="*/ 1551709 w 2563091"/>
                  <a:gd name="connsiteY46" fmla="*/ 484909 h 574421"/>
                  <a:gd name="connsiteX47" fmla="*/ 1510146 w 2563091"/>
                  <a:gd name="connsiteY47" fmla="*/ 512618 h 574421"/>
                  <a:gd name="connsiteX48" fmla="*/ 1524000 w 2563091"/>
                  <a:gd name="connsiteY48" fmla="*/ 568037 h 574421"/>
                  <a:gd name="connsiteX49" fmla="*/ 1731818 w 2563091"/>
                  <a:gd name="connsiteY49" fmla="*/ 512618 h 574421"/>
                  <a:gd name="connsiteX50" fmla="*/ 1773382 w 2563091"/>
                  <a:gd name="connsiteY50" fmla="*/ 498764 h 574421"/>
                  <a:gd name="connsiteX51" fmla="*/ 1856509 w 2563091"/>
                  <a:gd name="connsiteY51" fmla="*/ 429491 h 574421"/>
                  <a:gd name="connsiteX52" fmla="*/ 1842655 w 2563091"/>
                  <a:gd name="connsiteY52" fmla="*/ 332509 h 574421"/>
                  <a:gd name="connsiteX53" fmla="*/ 1814946 w 2563091"/>
                  <a:gd name="connsiteY53" fmla="*/ 249382 h 574421"/>
                  <a:gd name="connsiteX54" fmla="*/ 1898073 w 2563091"/>
                  <a:gd name="connsiteY54" fmla="*/ 221673 h 574421"/>
                  <a:gd name="connsiteX55" fmla="*/ 1939636 w 2563091"/>
                  <a:gd name="connsiteY55" fmla="*/ 207818 h 574421"/>
                  <a:gd name="connsiteX56" fmla="*/ 2064327 w 2563091"/>
                  <a:gd name="connsiteY56" fmla="*/ 221673 h 574421"/>
                  <a:gd name="connsiteX57" fmla="*/ 2299855 w 2563091"/>
                  <a:gd name="connsiteY57" fmla="*/ 193964 h 574421"/>
                  <a:gd name="connsiteX58" fmla="*/ 2466109 w 2563091"/>
                  <a:gd name="connsiteY58" fmla="*/ 180109 h 574421"/>
                  <a:gd name="connsiteX59" fmla="*/ 2563091 w 2563091"/>
                  <a:gd name="connsiteY59" fmla="*/ 166255 h 574421"/>
                  <a:gd name="connsiteX60" fmla="*/ 2549236 w 2563091"/>
                  <a:gd name="connsiteY60" fmla="*/ 124691 h 574421"/>
                  <a:gd name="connsiteX61" fmla="*/ 2493818 w 2563091"/>
                  <a:gd name="connsiteY61" fmla="*/ 55418 h 574421"/>
                  <a:gd name="connsiteX62" fmla="*/ 2396836 w 2563091"/>
                  <a:gd name="connsiteY62" fmla="*/ 27709 h 574421"/>
                  <a:gd name="connsiteX63" fmla="*/ 2286000 w 2563091"/>
                  <a:gd name="connsiteY63" fmla="*/ 41564 h 574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2563091" h="574421">
                    <a:moveTo>
                      <a:pt x="2341418" y="55418"/>
                    </a:moveTo>
                    <a:lnTo>
                      <a:pt x="2341418" y="55418"/>
                    </a:lnTo>
                    <a:cubicBezTo>
                      <a:pt x="2299854" y="50800"/>
                      <a:pt x="2258454" y="38782"/>
                      <a:pt x="2216727" y="41564"/>
                    </a:cubicBezTo>
                    <a:cubicBezTo>
                      <a:pt x="2187584" y="43507"/>
                      <a:pt x="2161309" y="60037"/>
                      <a:pt x="2133600" y="69273"/>
                    </a:cubicBezTo>
                    <a:lnTo>
                      <a:pt x="2092036" y="83128"/>
                    </a:lnTo>
                    <a:cubicBezTo>
                      <a:pt x="1520541" y="11689"/>
                      <a:pt x="2357886" y="105194"/>
                      <a:pt x="1316182" y="69273"/>
                    </a:cubicBezTo>
                    <a:cubicBezTo>
                      <a:pt x="823180" y="52273"/>
                      <a:pt x="1186471" y="49685"/>
                      <a:pt x="1025236" y="13855"/>
                    </a:cubicBezTo>
                    <a:cubicBezTo>
                      <a:pt x="997814" y="7761"/>
                      <a:pt x="969818" y="4618"/>
                      <a:pt x="942109" y="0"/>
                    </a:cubicBezTo>
                    <a:lnTo>
                      <a:pt x="166255" y="13855"/>
                    </a:lnTo>
                    <a:cubicBezTo>
                      <a:pt x="133616" y="14891"/>
                      <a:pt x="100778" y="19117"/>
                      <a:pt x="69273" y="27709"/>
                    </a:cubicBezTo>
                    <a:cubicBezTo>
                      <a:pt x="49348" y="33143"/>
                      <a:pt x="32328" y="46182"/>
                      <a:pt x="13855" y="55418"/>
                    </a:cubicBezTo>
                    <a:cubicBezTo>
                      <a:pt x="9237" y="69273"/>
                      <a:pt x="0" y="82378"/>
                      <a:pt x="0" y="96982"/>
                    </a:cubicBezTo>
                    <a:cubicBezTo>
                      <a:pt x="0" y="116023"/>
                      <a:pt x="3293" y="136557"/>
                      <a:pt x="13855" y="152400"/>
                    </a:cubicBezTo>
                    <a:cubicBezTo>
                      <a:pt x="51842" y="209381"/>
                      <a:pt x="232923" y="193764"/>
                      <a:pt x="235527" y="193964"/>
                    </a:cubicBezTo>
                    <a:cubicBezTo>
                      <a:pt x="249382" y="203200"/>
                      <a:pt x="279156" y="205150"/>
                      <a:pt x="277091" y="221673"/>
                    </a:cubicBezTo>
                    <a:cubicBezTo>
                      <a:pt x="267425" y="299000"/>
                      <a:pt x="229649" y="302141"/>
                      <a:pt x="180109" y="318655"/>
                    </a:cubicBezTo>
                    <a:cubicBezTo>
                      <a:pt x="62364" y="279405"/>
                      <a:pt x="205930" y="334146"/>
                      <a:pt x="110836" y="277091"/>
                    </a:cubicBezTo>
                    <a:cubicBezTo>
                      <a:pt x="98313" y="269578"/>
                      <a:pt x="83127" y="267855"/>
                      <a:pt x="69273" y="263237"/>
                    </a:cubicBezTo>
                    <a:cubicBezTo>
                      <a:pt x="32241" y="337300"/>
                      <a:pt x="36136" y="301159"/>
                      <a:pt x="55418" y="387928"/>
                    </a:cubicBezTo>
                    <a:cubicBezTo>
                      <a:pt x="59549" y="406516"/>
                      <a:pt x="57083" y="428718"/>
                      <a:pt x="69273" y="443346"/>
                    </a:cubicBezTo>
                    <a:cubicBezTo>
                      <a:pt x="82495" y="459212"/>
                      <a:pt x="106218" y="461819"/>
                      <a:pt x="124691" y="471055"/>
                    </a:cubicBezTo>
                    <a:cubicBezTo>
                      <a:pt x="161636" y="466437"/>
                      <a:pt x="199606" y="466997"/>
                      <a:pt x="235527" y="457200"/>
                    </a:cubicBezTo>
                    <a:cubicBezTo>
                      <a:pt x="251591" y="452819"/>
                      <a:pt x="262198" y="436937"/>
                      <a:pt x="277091" y="429491"/>
                    </a:cubicBezTo>
                    <a:cubicBezTo>
                      <a:pt x="290153" y="422960"/>
                      <a:pt x="304800" y="420255"/>
                      <a:pt x="318655" y="415637"/>
                    </a:cubicBezTo>
                    <a:cubicBezTo>
                      <a:pt x="322770" y="412893"/>
                      <a:pt x="386348" y="374433"/>
                      <a:pt x="387927" y="360218"/>
                    </a:cubicBezTo>
                    <a:cubicBezTo>
                      <a:pt x="391533" y="327763"/>
                      <a:pt x="378691" y="295564"/>
                      <a:pt x="374073" y="263237"/>
                    </a:cubicBezTo>
                    <a:cubicBezTo>
                      <a:pt x="378691" y="230910"/>
                      <a:pt x="373323" y="195463"/>
                      <a:pt x="387927" y="166255"/>
                    </a:cubicBezTo>
                    <a:cubicBezTo>
                      <a:pt x="394458" y="153193"/>
                      <a:pt x="414887" y="152400"/>
                      <a:pt x="429491" y="152400"/>
                    </a:cubicBezTo>
                    <a:cubicBezTo>
                      <a:pt x="457582" y="152400"/>
                      <a:pt x="484909" y="161637"/>
                      <a:pt x="512618" y="166255"/>
                    </a:cubicBezTo>
                    <a:cubicBezTo>
                      <a:pt x="581891" y="212437"/>
                      <a:pt x="544946" y="180109"/>
                      <a:pt x="609600" y="277091"/>
                    </a:cubicBezTo>
                    <a:cubicBezTo>
                      <a:pt x="617701" y="289242"/>
                      <a:pt x="637741" y="285193"/>
                      <a:pt x="651164" y="290946"/>
                    </a:cubicBezTo>
                    <a:cubicBezTo>
                      <a:pt x="752589" y="334414"/>
                      <a:pt x="659831" y="306968"/>
                      <a:pt x="762000" y="332509"/>
                    </a:cubicBezTo>
                    <a:cubicBezTo>
                      <a:pt x="795735" y="325762"/>
                      <a:pt x="854747" y="334811"/>
                      <a:pt x="845127" y="277091"/>
                    </a:cubicBezTo>
                    <a:cubicBezTo>
                      <a:pt x="842390" y="260667"/>
                      <a:pt x="826654" y="249382"/>
                      <a:pt x="817418" y="235528"/>
                    </a:cubicBezTo>
                    <a:cubicBezTo>
                      <a:pt x="813724" y="224445"/>
                      <a:pt x="784168" y="163483"/>
                      <a:pt x="817418" y="152400"/>
                    </a:cubicBezTo>
                    <a:cubicBezTo>
                      <a:pt x="839758" y="144953"/>
                      <a:pt x="863600" y="161637"/>
                      <a:pt x="886691" y="166255"/>
                    </a:cubicBezTo>
                    <a:lnTo>
                      <a:pt x="997527" y="235528"/>
                    </a:lnTo>
                    <a:cubicBezTo>
                      <a:pt x="1009911" y="243268"/>
                      <a:pt x="1025417" y="244254"/>
                      <a:pt x="1039091" y="249382"/>
                    </a:cubicBezTo>
                    <a:cubicBezTo>
                      <a:pt x="1062377" y="258114"/>
                      <a:pt x="1085273" y="267855"/>
                      <a:pt x="1108364" y="277091"/>
                    </a:cubicBezTo>
                    <a:cubicBezTo>
                      <a:pt x="1219200" y="272473"/>
                      <a:pt x="1330244" y="271432"/>
                      <a:pt x="1440873" y="263237"/>
                    </a:cubicBezTo>
                    <a:cubicBezTo>
                      <a:pt x="1455437" y="262158"/>
                      <a:pt x="1467832" y="249382"/>
                      <a:pt x="1482436" y="249382"/>
                    </a:cubicBezTo>
                    <a:cubicBezTo>
                      <a:pt x="1532074" y="249382"/>
                      <a:pt x="1586334" y="264966"/>
                      <a:pt x="1634836" y="277091"/>
                    </a:cubicBezTo>
                    <a:cubicBezTo>
                      <a:pt x="1644073" y="286327"/>
                      <a:pt x="1651345" y="298079"/>
                      <a:pt x="1662546" y="304800"/>
                    </a:cubicBezTo>
                    <a:cubicBezTo>
                      <a:pt x="1675069" y="312314"/>
                      <a:pt x="1695621" y="306771"/>
                      <a:pt x="1704109" y="318655"/>
                    </a:cubicBezTo>
                    <a:cubicBezTo>
                      <a:pt x="1721086" y="342423"/>
                      <a:pt x="1731818" y="401782"/>
                      <a:pt x="1731818" y="401782"/>
                    </a:cubicBezTo>
                    <a:cubicBezTo>
                      <a:pt x="1653035" y="460870"/>
                      <a:pt x="1698305" y="436045"/>
                      <a:pt x="1593273" y="471055"/>
                    </a:cubicBezTo>
                    <a:lnTo>
                      <a:pt x="1551709" y="484909"/>
                    </a:lnTo>
                    <a:cubicBezTo>
                      <a:pt x="1537855" y="494145"/>
                      <a:pt x="1515411" y="496822"/>
                      <a:pt x="1510146" y="512618"/>
                    </a:cubicBezTo>
                    <a:cubicBezTo>
                      <a:pt x="1504125" y="530682"/>
                      <a:pt x="1505328" y="564303"/>
                      <a:pt x="1524000" y="568037"/>
                    </a:cubicBezTo>
                    <a:cubicBezTo>
                      <a:pt x="1555921" y="574421"/>
                      <a:pt x="1691498" y="526058"/>
                      <a:pt x="1731818" y="512618"/>
                    </a:cubicBezTo>
                    <a:lnTo>
                      <a:pt x="1773382" y="498764"/>
                    </a:lnTo>
                    <a:cubicBezTo>
                      <a:pt x="1789408" y="488080"/>
                      <a:pt x="1852406" y="450007"/>
                      <a:pt x="1856509" y="429491"/>
                    </a:cubicBezTo>
                    <a:cubicBezTo>
                      <a:pt x="1862913" y="397470"/>
                      <a:pt x="1849998" y="364328"/>
                      <a:pt x="1842655" y="332509"/>
                    </a:cubicBezTo>
                    <a:cubicBezTo>
                      <a:pt x="1836087" y="304049"/>
                      <a:pt x="1814946" y="249382"/>
                      <a:pt x="1814946" y="249382"/>
                    </a:cubicBezTo>
                    <a:lnTo>
                      <a:pt x="1898073" y="221673"/>
                    </a:lnTo>
                    <a:lnTo>
                      <a:pt x="1939636" y="207818"/>
                    </a:lnTo>
                    <a:cubicBezTo>
                      <a:pt x="1981200" y="212436"/>
                      <a:pt x="2022508" y="221673"/>
                      <a:pt x="2064327" y="221673"/>
                    </a:cubicBezTo>
                    <a:cubicBezTo>
                      <a:pt x="2228169" y="221673"/>
                      <a:pt x="2206866" y="224959"/>
                      <a:pt x="2299855" y="193964"/>
                    </a:cubicBezTo>
                    <a:cubicBezTo>
                      <a:pt x="2385586" y="136809"/>
                      <a:pt x="2301330" y="180109"/>
                      <a:pt x="2466109" y="180109"/>
                    </a:cubicBezTo>
                    <a:cubicBezTo>
                      <a:pt x="2498765" y="180109"/>
                      <a:pt x="2530764" y="170873"/>
                      <a:pt x="2563091" y="166255"/>
                    </a:cubicBezTo>
                    <a:cubicBezTo>
                      <a:pt x="2558473" y="152400"/>
                      <a:pt x="2555767" y="137753"/>
                      <a:pt x="2549236" y="124691"/>
                    </a:cubicBezTo>
                    <a:cubicBezTo>
                      <a:pt x="2542711" y="111641"/>
                      <a:pt x="2510998" y="64008"/>
                      <a:pt x="2493818" y="55418"/>
                    </a:cubicBezTo>
                    <a:cubicBezTo>
                      <a:pt x="2435480" y="26249"/>
                      <a:pt x="2435286" y="27709"/>
                      <a:pt x="2396836" y="27709"/>
                    </a:cubicBezTo>
                    <a:lnTo>
                      <a:pt x="2286000" y="41564"/>
                    </a:ln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it-IT" sz="1600"/>
              </a:p>
            </p:txBody>
          </p:sp>
          <p:sp>
            <p:nvSpPr>
              <p:cNvPr id="62" name="Oval 61"/>
              <p:cNvSpPr/>
              <p:nvPr/>
            </p:nvSpPr>
            <p:spPr>
              <a:xfrm>
                <a:off x="2971800" y="3734820"/>
                <a:ext cx="152151" cy="151380"/>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sz="1600"/>
              </a:p>
            </p:txBody>
          </p:sp>
          <p:sp>
            <p:nvSpPr>
              <p:cNvPr id="63" name="Oval 62"/>
              <p:cNvSpPr/>
              <p:nvPr/>
            </p:nvSpPr>
            <p:spPr>
              <a:xfrm>
                <a:off x="5409677" y="3428183"/>
                <a:ext cx="152151" cy="151377"/>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sz="1600"/>
              </a:p>
            </p:txBody>
          </p:sp>
          <p:sp>
            <p:nvSpPr>
              <p:cNvPr id="64" name="Oval 63"/>
              <p:cNvSpPr/>
              <p:nvPr/>
            </p:nvSpPr>
            <p:spPr>
              <a:xfrm>
                <a:off x="4342889" y="3734820"/>
                <a:ext cx="152151" cy="151380"/>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sz="1600"/>
              </a:p>
            </p:txBody>
          </p:sp>
          <p:sp>
            <p:nvSpPr>
              <p:cNvPr id="65" name="Oval 64"/>
              <p:cNvSpPr/>
              <p:nvPr/>
            </p:nvSpPr>
            <p:spPr>
              <a:xfrm>
                <a:off x="4038587" y="3505813"/>
                <a:ext cx="152151" cy="151377"/>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sz="1600"/>
              </a:p>
            </p:txBody>
          </p:sp>
          <p:sp>
            <p:nvSpPr>
              <p:cNvPr id="66" name="Oval 65"/>
              <p:cNvSpPr/>
              <p:nvPr/>
            </p:nvSpPr>
            <p:spPr>
              <a:xfrm>
                <a:off x="3506058" y="3505813"/>
                <a:ext cx="152151" cy="151377"/>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sz="1600"/>
              </a:p>
            </p:txBody>
          </p:sp>
          <p:sp>
            <p:nvSpPr>
              <p:cNvPr id="67" name="Oval 66"/>
              <p:cNvSpPr/>
              <p:nvPr/>
            </p:nvSpPr>
            <p:spPr>
              <a:xfrm>
                <a:off x="5105374" y="3579560"/>
                <a:ext cx="152151" cy="155260"/>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sz="1600"/>
              </a:p>
            </p:txBody>
          </p:sp>
          <p:sp>
            <p:nvSpPr>
              <p:cNvPr id="68" name="Oval 67"/>
              <p:cNvSpPr/>
              <p:nvPr/>
            </p:nvSpPr>
            <p:spPr>
              <a:xfrm>
                <a:off x="4495040" y="1522364"/>
                <a:ext cx="153881" cy="155260"/>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sz="1600"/>
              </a:p>
            </p:txBody>
          </p:sp>
          <p:sp>
            <p:nvSpPr>
              <p:cNvPr id="69" name="Oval 68"/>
              <p:cNvSpPr/>
              <p:nvPr/>
            </p:nvSpPr>
            <p:spPr>
              <a:xfrm>
                <a:off x="3886435" y="1522364"/>
                <a:ext cx="152151" cy="155260"/>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sz="1600"/>
              </a:p>
            </p:txBody>
          </p:sp>
          <p:sp>
            <p:nvSpPr>
              <p:cNvPr id="70" name="Oval 69"/>
              <p:cNvSpPr/>
              <p:nvPr/>
            </p:nvSpPr>
            <p:spPr>
              <a:xfrm>
                <a:off x="4418965" y="1141977"/>
                <a:ext cx="153881" cy="155260"/>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sz="1600"/>
              </a:p>
            </p:txBody>
          </p:sp>
          <p:sp>
            <p:nvSpPr>
              <p:cNvPr id="71" name="Freeform 70"/>
              <p:cNvSpPr/>
              <p:nvPr/>
            </p:nvSpPr>
            <p:spPr>
              <a:xfrm rot="1577830">
                <a:off x="3853585" y="1297237"/>
                <a:ext cx="565379" cy="252299"/>
              </a:xfrm>
              <a:custGeom>
                <a:avLst/>
                <a:gdLst>
                  <a:gd name="connsiteX0" fmla="*/ 510168 w 651114"/>
                  <a:gd name="connsiteY0" fmla="*/ 169949 h 361982"/>
                  <a:gd name="connsiteX1" fmla="*/ 510168 w 651114"/>
                  <a:gd name="connsiteY1" fmla="*/ 169949 h 361982"/>
                  <a:gd name="connsiteX2" fmla="*/ 399331 w 651114"/>
                  <a:gd name="connsiteY2" fmla="*/ 114531 h 361982"/>
                  <a:gd name="connsiteX3" fmla="*/ 316204 w 651114"/>
                  <a:gd name="connsiteY3" fmla="*/ 72968 h 361982"/>
                  <a:gd name="connsiteX4" fmla="*/ 274641 w 651114"/>
                  <a:gd name="connsiteY4" fmla="*/ 45259 h 361982"/>
                  <a:gd name="connsiteX5" fmla="*/ 233077 w 651114"/>
                  <a:gd name="connsiteY5" fmla="*/ 31404 h 361982"/>
                  <a:gd name="connsiteX6" fmla="*/ 94531 w 651114"/>
                  <a:gd name="connsiteY6" fmla="*/ 3695 h 361982"/>
                  <a:gd name="connsiteX7" fmla="*/ 11404 w 651114"/>
                  <a:gd name="connsiteY7" fmla="*/ 17549 h 361982"/>
                  <a:gd name="connsiteX8" fmla="*/ 25259 w 651114"/>
                  <a:gd name="connsiteY8" fmla="*/ 59113 h 361982"/>
                  <a:gd name="connsiteX9" fmla="*/ 94531 w 651114"/>
                  <a:gd name="connsiteY9" fmla="*/ 128386 h 361982"/>
                  <a:gd name="connsiteX10" fmla="*/ 122241 w 651114"/>
                  <a:gd name="connsiteY10" fmla="*/ 156095 h 361982"/>
                  <a:gd name="connsiteX11" fmla="*/ 205368 w 651114"/>
                  <a:gd name="connsiteY11" fmla="*/ 183804 h 361982"/>
                  <a:gd name="connsiteX12" fmla="*/ 246931 w 651114"/>
                  <a:gd name="connsiteY12" fmla="*/ 197659 h 361982"/>
                  <a:gd name="connsiteX13" fmla="*/ 288495 w 651114"/>
                  <a:gd name="connsiteY13" fmla="*/ 211513 h 361982"/>
                  <a:gd name="connsiteX14" fmla="*/ 330059 w 651114"/>
                  <a:gd name="connsiteY14" fmla="*/ 253077 h 361982"/>
                  <a:gd name="connsiteX15" fmla="*/ 371622 w 651114"/>
                  <a:gd name="connsiteY15" fmla="*/ 308495 h 361982"/>
                  <a:gd name="connsiteX16" fmla="*/ 413186 w 651114"/>
                  <a:gd name="connsiteY16" fmla="*/ 322349 h 361982"/>
                  <a:gd name="connsiteX17" fmla="*/ 440895 w 651114"/>
                  <a:gd name="connsiteY17" fmla="*/ 350059 h 361982"/>
                  <a:gd name="connsiteX18" fmla="*/ 634859 w 651114"/>
                  <a:gd name="connsiteY18" fmla="*/ 294640 h 361982"/>
                  <a:gd name="connsiteX19" fmla="*/ 648713 w 651114"/>
                  <a:gd name="connsiteY19" fmla="*/ 253077 h 361982"/>
                  <a:gd name="connsiteX20" fmla="*/ 579441 w 651114"/>
                  <a:gd name="connsiteY20" fmla="*/ 197659 h 361982"/>
                  <a:gd name="connsiteX21" fmla="*/ 510168 w 651114"/>
                  <a:gd name="connsiteY21" fmla="*/ 156095 h 361982"/>
                  <a:gd name="connsiteX22" fmla="*/ 510168 w 651114"/>
                  <a:gd name="connsiteY22" fmla="*/ 169949 h 361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51114" h="361982">
                    <a:moveTo>
                      <a:pt x="510168" y="169949"/>
                    </a:moveTo>
                    <a:lnTo>
                      <a:pt x="510168" y="169949"/>
                    </a:lnTo>
                    <a:cubicBezTo>
                      <a:pt x="473222" y="151476"/>
                      <a:pt x="435594" y="134311"/>
                      <a:pt x="399331" y="114531"/>
                    </a:cubicBezTo>
                    <a:cubicBezTo>
                      <a:pt x="314922" y="68490"/>
                      <a:pt x="400486" y="101061"/>
                      <a:pt x="316204" y="72968"/>
                    </a:cubicBezTo>
                    <a:cubicBezTo>
                      <a:pt x="302350" y="63732"/>
                      <a:pt x="289534" y="52706"/>
                      <a:pt x="274641" y="45259"/>
                    </a:cubicBezTo>
                    <a:cubicBezTo>
                      <a:pt x="261579" y="38728"/>
                      <a:pt x="247119" y="35416"/>
                      <a:pt x="233077" y="31404"/>
                    </a:cubicBezTo>
                    <a:cubicBezTo>
                      <a:pt x="175204" y="14868"/>
                      <a:pt x="159857" y="14582"/>
                      <a:pt x="94531" y="3695"/>
                    </a:cubicBezTo>
                    <a:cubicBezTo>
                      <a:pt x="66822" y="8313"/>
                      <a:pt x="33339" y="0"/>
                      <a:pt x="11404" y="17549"/>
                    </a:cubicBezTo>
                    <a:cubicBezTo>
                      <a:pt x="0" y="26672"/>
                      <a:pt x="18728" y="46051"/>
                      <a:pt x="25259" y="59113"/>
                    </a:cubicBezTo>
                    <a:cubicBezTo>
                      <a:pt x="52968" y="114531"/>
                      <a:pt x="48350" y="91441"/>
                      <a:pt x="94531" y="128386"/>
                    </a:cubicBezTo>
                    <a:cubicBezTo>
                      <a:pt x="104731" y="136546"/>
                      <a:pt x="110558" y="150253"/>
                      <a:pt x="122241" y="156095"/>
                    </a:cubicBezTo>
                    <a:cubicBezTo>
                      <a:pt x="148365" y="169157"/>
                      <a:pt x="177659" y="174568"/>
                      <a:pt x="205368" y="183804"/>
                    </a:cubicBezTo>
                    <a:lnTo>
                      <a:pt x="246931" y="197659"/>
                    </a:lnTo>
                    <a:lnTo>
                      <a:pt x="288495" y="211513"/>
                    </a:lnTo>
                    <a:cubicBezTo>
                      <a:pt x="302350" y="225368"/>
                      <a:pt x="317308" y="238201"/>
                      <a:pt x="330059" y="253077"/>
                    </a:cubicBezTo>
                    <a:cubicBezTo>
                      <a:pt x="345086" y="270609"/>
                      <a:pt x="353883" y="293713"/>
                      <a:pt x="371622" y="308495"/>
                    </a:cubicBezTo>
                    <a:cubicBezTo>
                      <a:pt x="382841" y="317844"/>
                      <a:pt x="399331" y="317731"/>
                      <a:pt x="413186" y="322349"/>
                    </a:cubicBezTo>
                    <a:cubicBezTo>
                      <a:pt x="422422" y="331586"/>
                      <a:pt x="427871" y="349057"/>
                      <a:pt x="440895" y="350059"/>
                    </a:cubicBezTo>
                    <a:cubicBezTo>
                      <a:pt x="586016" y="361222"/>
                      <a:pt x="567517" y="361982"/>
                      <a:pt x="634859" y="294640"/>
                    </a:cubicBezTo>
                    <a:cubicBezTo>
                      <a:pt x="639477" y="280786"/>
                      <a:pt x="651114" y="267482"/>
                      <a:pt x="648713" y="253077"/>
                    </a:cubicBezTo>
                    <a:cubicBezTo>
                      <a:pt x="641340" y="208841"/>
                      <a:pt x="611861" y="208465"/>
                      <a:pt x="579441" y="197659"/>
                    </a:cubicBezTo>
                    <a:cubicBezTo>
                      <a:pt x="573579" y="191797"/>
                      <a:pt x="528153" y="138109"/>
                      <a:pt x="510168" y="156095"/>
                    </a:cubicBezTo>
                    <a:lnTo>
                      <a:pt x="510168" y="169949"/>
                    </a:lnTo>
                    <a:close/>
                  </a:path>
                </a:pathLst>
              </a:cu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sz="1600"/>
              </a:p>
            </p:txBody>
          </p:sp>
          <p:sp>
            <p:nvSpPr>
              <p:cNvPr id="72" name="Freeform 71"/>
              <p:cNvSpPr/>
              <p:nvPr/>
            </p:nvSpPr>
            <p:spPr>
              <a:xfrm>
                <a:off x="4801072" y="990600"/>
                <a:ext cx="568837" cy="787944"/>
              </a:xfrm>
              <a:custGeom>
                <a:avLst/>
                <a:gdLst>
                  <a:gd name="connsiteX0" fmla="*/ 96982 w 568980"/>
                  <a:gd name="connsiteY0" fmla="*/ 637309 h 789709"/>
                  <a:gd name="connsiteX1" fmla="*/ 96982 w 568980"/>
                  <a:gd name="connsiteY1" fmla="*/ 637309 h 789709"/>
                  <a:gd name="connsiteX2" fmla="*/ 110837 w 568980"/>
                  <a:gd name="connsiteY2" fmla="*/ 498763 h 789709"/>
                  <a:gd name="connsiteX3" fmla="*/ 138546 w 568980"/>
                  <a:gd name="connsiteY3" fmla="*/ 443345 h 789709"/>
                  <a:gd name="connsiteX4" fmla="*/ 152400 w 568980"/>
                  <a:gd name="connsiteY4" fmla="*/ 401781 h 789709"/>
                  <a:gd name="connsiteX5" fmla="*/ 180110 w 568980"/>
                  <a:gd name="connsiteY5" fmla="*/ 360218 h 789709"/>
                  <a:gd name="connsiteX6" fmla="*/ 263237 w 568980"/>
                  <a:gd name="connsiteY6" fmla="*/ 277090 h 789709"/>
                  <a:gd name="connsiteX7" fmla="*/ 318655 w 568980"/>
                  <a:gd name="connsiteY7" fmla="*/ 221672 h 789709"/>
                  <a:gd name="connsiteX8" fmla="*/ 360219 w 568980"/>
                  <a:gd name="connsiteY8" fmla="*/ 180109 h 789709"/>
                  <a:gd name="connsiteX9" fmla="*/ 443346 w 568980"/>
                  <a:gd name="connsiteY9" fmla="*/ 152400 h 789709"/>
                  <a:gd name="connsiteX10" fmla="*/ 540328 w 568980"/>
                  <a:gd name="connsiteY10" fmla="*/ 110836 h 789709"/>
                  <a:gd name="connsiteX11" fmla="*/ 540328 w 568980"/>
                  <a:gd name="connsiteY11" fmla="*/ 13854 h 789709"/>
                  <a:gd name="connsiteX12" fmla="*/ 498764 w 568980"/>
                  <a:gd name="connsiteY12" fmla="*/ 0 h 789709"/>
                  <a:gd name="connsiteX13" fmla="*/ 387928 w 568980"/>
                  <a:gd name="connsiteY13" fmla="*/ 41563 h 789709"/>
                  <a:gd name="connsiteX14" fmla="*/ 360219 w 568980"/>
                  <a:gd name="connsiteY14" fmla="*/ 83127 h 789709"/>
                  <a:gd name="connsiteX15" fmla="*/ 290946 w 568980"/>
                  <a:gd name="connsiteY15" fmla="*/ 152400 h 789709"/>
                  <a:gd name="connsiteX16" fmla="*/ 249382 w 568980"/>
                  <a:gd name="connsiteY16" fmla="*/ 180109 h 789709"/>
                  <a:gd name="connsiteX17" fmla="*/ 180110 w 568980"/>
                  <a:gd name="connsiteY17" fmla="*/ 263236 h 789709"/>
                  <a:gd name="connsiteX18" fmla="*/ 166255 w 568980"/>
                  <a:gd name="connsiteY18" fmla="*/ 304800 h 789709"/>
                  <a:gd name="connsiteX19" fmla="*/ 110837 w 568980"/>
                  <a:gd name="connsiteY19" fmla="*/ 429490 h 789709"/>
                  <a:gd name="connsiteX20" fmla="*/ 83128 w 568980"/>
                  <a:gd name="connsiteY20" fmla="*/ 457200 h 789709"/>
                  <a:gd name="connsiteX21" fmla="*/ 55419 w 568980"/>
                  <a:gd name="connsiteY21" fmla="*/ 512618 h 789709"/>
                  <a:gd name="connsiteX22" fmla="*/ 0 w 568980"/>
                  <a:gd name="connsiteY22" fmla="*/ 581890 h 789709"/>
                  <a:gd name="connsiteX23" fmla="*/ 55419 w 568980"/>
                  <a:gd name="connsiteY23" fmla="*/ 748145 h 789709"/>
                  <a:gd name="connsiteX24" fmla="*/ 96982 w 568980"/>
                  <a:gd name="connsiteY24" fmla="*/ 789709 h 789709"/>
                  <a:gd name="connsiteX25" fmla="*/ 166255 w 568980"/>
                  <a:gd name="connsiteY25" fmla="*/ 775854 h 789709"/>
                  <a:gd name="connsiteX26" fmla="*/ 180110 w 568980"/>
                  <a:gd name="connsiteY26" fmla="*/ 734290 h 789709"/>
                  <a:gd name="connsiteX27" fmla="*/ 138546 w 568980"/>
                  <a:gd name="connsiteY27" fmla="*/ 651163 h 789709"/>
                  <a:gd name="connsiteX28" fmla="*/ 96982 w 568980"/>
                  <a:gd name="connsiteY28" fmla="*/ 637309 h 789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68980" h="789709">
                    <a:moveTo>
                      <a:pt x="96982" y="637309"/>
                    </a:moveTo>
                    <a:lnTo>
                      <a:pt x="96982" y="637309"/>
                    </a:lnTo>
                    <a:cubicBezTo>
                      <a:pt x="101600" y="591127"/>
                      <a:pt x="101112" y="544145"/>
                      <a:pt x="110837" y="498763"/>
                    </a:cubicBezTo>
                    <a:cubicBezTo>
                      <a:pt x="115164" y="478568"/>
                      <a:pt x="130410" y="462328"/>
                      <a:pt x="138546" y="443345"/>
                    </a:cubicBezTo>
                    <a:cubicBezTo>
                      <a:pt x="144299" y="429922"/>
                      <a:pt x="145869" y="414843"/>
                      <a:pt x="152400" y="401781"/>
                    </a:cubicBezTo>
                    <a:cubicBezTo>
                      <a:pt x="159847" y="386888"/>
                      <a:pt x="169048" y="372663"/>
                      <a:pt x="180110" y="360218"/>
                    </a:cubicBezTo>
                    <a:cubicBezTo>
                      <a:pt x="206144" y="330930"/>
                      <a:pt x="263237" y="277090"/>
                      <a:pt x="263237" y="277090"/>
                    </a:cubicBezTo>
                    <a:cubicBezTo>
                      <a:pt x="289625" y="197924"/>
                      <a:pt x="255320" y="263894"/>
                      <a:pt x="318655" y="221672"/>
                    </a:cubicBezTo>
                    <a:cubicBezTo>
                      <a:pt x="334958" y="210804"/>
                      <a:pt x="343091" y="189624"/>
                      <a:pt x="360219" y="180109"/>
                    </a:cubicBezTo>
                    <a:cubicBezTo>
                      <a:pt x="385751" y="165925"/>
                      <a:pt x="417222" y="165463"/>
                      <a:pt x="443346" y="152400"/>
                    </a:cubicBezTo>
                    <a:cubicBezTo>
                      <a:pt x="511826" y="118159"/>
                      <a:pt x="479171" y="131221"/>
                      <a:pt x="540328" y="110836"/>
                    </a:cubicBezTo>
                    <a:cubicBezTo>
                      <a:pt x="551570" y="77109"/>
                      <a:pt x="568980" y="49669"/>
                      <a:pt x="540328" y="13854"/>
                    </a:cubicBezTo>
                    <a:cubicBezTo>
                      <a:pt x="531205" y="2450"/>
                      <a:pt x="512619" y="4618"/>
                      <a:pt x="498764" y="0"/>
                    </a:cubicBezTo>
                    <a:cubicBezTo>
                      <a:pt x="449200" y="9912"/>
                      <a:pt x="423603" y="5888"/>
                      <a:pt x="387928" y="41563"/>
                    </a:cubicBezTo>
                    <a:cubicBezTo>
                      <a:pt x="376154" y="53337"/>
                      <a:pt x="371184" y="70596"/>
                      <a:pt x="360219" y="83127"/>
                    </a:cubicBezTo>
                    <a:cubicBezTo>
                      <a:pt x="338715" y="107703"/>
                      <a:pt x="314037" y="129309"/>
                      <a:pt x="290946" y="152400"/>
                    </a:cubicBezTo>
                    <a:cubicBezTo>
                      <a:pt x="279172" y="164174"/>
                      <a:pt x="262174" y="169449"/>
                      <a:pt x="249382" y="180109"/>
                    </a:cubicBezTo>
                    <a:cubicBezTo>
                      <a:pt x="223118" y="201996"/>
                      <a:pt x="195679" y="232098"/>
                      <a:pt x="180110" y="263236"/>
                    </a:cubicBezTo>
                    <a:cubicBezTo>
                      <a:pt x="173579" y="276298"/>
                      <a:pt x="172786" y="291738"/>
                      <a:pt x="166255" y="304800"/>
                    </a:cubicBezTo>
                    <a:cubicBezTo>
                      <a:pt x="100390" y="436529"/>
                      <a:pt x="182323" y="215033"/>
                      <a:pt x="110837" y="429490"/>
                    </a:cubicBezTo>
                    <a:cubicBezTo>
                      <a:pt x="106706" y="441882"/>
                      <a:pt x="90374" y="446331"/>
                      <a:pt x="83128" y="457200"/>
                    </a:cubicBezTo>
                    <a:cubicBezTo>
                      <a:pt x="71672" y="474384"/>
                      <a:pt x="65666" y="494686"/>
                      <a:pt x="55419" y="512618"/>
                    </a:cubicBezTo>
                    <a:cubicBezTo>
                      <a:pt x="32116" y="553398"/>
                      <a:pt x="30344" y="551547"/>
                      <a:pt x="0" y="581890"/>
                    </a:cubicBezTo>
                    <a:cubicBezTo>
                      <a:pt x="13681" y="636612"/>
                      <a:pt x="21004" y="699963"/>
                      <a:pt x="55419" y="748145"/>
                    </a:cubicBezTo>
                    <a:cubicBezTo>
                      <a:pt x="66807" y="764089"/>
                      <a:pt x="83128" y="775854"/>
                      <a:pt x="96982" y="789709"/>
                    </a:cubicBezTo>
                    <a:cubicBezTo>
                      <a:pt x="120073" y="785091"/>
                      <a:pt x="146662" y="788916"/>
                      <a:pt x="166255" y="775854"/>
                    </a:cubicBezTo>
                    <a:cubicBezTo>
                      <a:pt x="178406" y="767753"/>
                      <a:pt x="180110" y="748894"/>
                      <a:pt x="180110" y="734290"/>
                    </a:cubicBezTo>
                    <a:cubicBezTo>
                      <a:pt x="180110" y="714826"/>
                      <a:pt x="152554" y="661669"/>
                      <a:pt x="138546" y="651163"/>
                    </a:cubicBezTo>
                    <a:cubicBezTo>
                      <a:pt x="131157" y="645621"/>
                      <a:pt x="103909" y="639618"/>
                      <a:pt x="96982" y="637309"/>
                    </a:cubicBezTo>
                    <a:close/>
                  </a:path>
                </a:pathLst>
              </a:cu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sz="1600"/>
              </a:p>
            </p:txBody>
          </p:sp>
          <p:sp>
            <p:nvSpPr>
              <p:cNvPr id="73" name="Freeform 7"/>
              <p:cNvSpPr>
                <a:spLocks/>
              </p:cNvSpPr>
              <p:nvPr/>
            </p:nvSpPr>
            <p:spPr bwMode="auto">
              <a:xfrm rot="-6310">
                <a:off x="2971800" y="1752600"/>
                <a:ext cx="2735263" cy="620713"/>
              </a:xfrm>
              <a:custGeom>
                <a:avLst/>
                <a:gdLst>
                  <a:gd name="T0" fmla="*/ 613 w 1723"/>
                  <a:gd name="T1" fmla="*/ 494 h 534"/>
                  <a:gd name="T2" fmla="*/ 1637 w 1723"/>
                  <a:gd name="T3" fmla="*/ 466 h 534"/>
                  <a:gd name="T4" fmla="*/ 1665 w 1723"/>
                  <a:gd name="T5" fmla="*/ 389 h 534"/>
                  <a:gd name="T6" fmla="*/ 1704 w 1723"/>
                  <a:gd name="T7" fmla="*/ 305 h 534"/>
                  <a:gd name="T8" fmla="*/ 1693 w 1723"/>
                  <a:gd name="T9" fmla="*/ 189 h 534"/>
                  <a:gd name="T10" fmla="*/ 1621 w 1723"/>
                  <a:gd name="T11" fmla="*/ 261 h 534"/>
                  <a:gd name="T12" fmla="*/ 1482 w 1723"/>
                  <a:gd name="T13" fmla="*/ 372 h 534"/>
                  <a:gd name="T14" fmla="*/ 1449 w 1723"/>
                  <a:gd name="T15" fmla="*/ 317 h 534"/>
                  <a:gd name="T16" fmla="*/ 1499 w 1723"/>
                  <a:gd name="T17" fmla="*/ 189 h 534"/>
                  <a:gd name="T18" fmla="*/ 1394 w 1723"/>
                  <a:gd name="T19" fmla="*/ 283 h 534"/>
                  <a:gd name="T20" fmla="*/ 1344 w 1723"/>
                  <a:gd name="T21" fmla="*/ 344 h 534"/>
                  <a:gd name="T22" fmla="*/ 1294 w 1723"/>
                  <a:gd name="T23" fmla="*/ 383 h 534"/>
                  <a:gd name="T24" fmla="*/ 1106 w 1723"/>
                  <a:gd name="T25" fmla="*/ 339 h 534"/>
                  <a:gd name="T26" fmla="*/ 1333 w 1723"/>
                  <a:gd name="T27" fmla="*/ 134 h 534"/>
                  <a:gd name="T28" fmla="*/ 1504 w 1723"/>
                  <a:gd name="T29" fmla="*/ 51 h 534"/>
                  <a:gd name="T30" fmla="*/ 1388 w 1723"/>
                  <a:gd name="T31" fmla="*/ 29 h 534"/>
                  <a:gd name="T32" fmla="*/ 1161 w 1723"/>
                  <a:gd name="T33" fmla="*/ 139 h 534"/>
                  <a:gd name="T34" fmla="*/ 967 w 1723"/>
                  <a:gd name="T35" fmla="*/ 239 h 534"/>
                  <a:gd name="T36" fmla="*/ 906 w 1723"/>
                  <a:gd name="T37" fmla="*/ 377 h 534"/>
                  <a:gd name="T38" fmla="*/ 690 w 1723"/>
                  <a:gd name="T39" fmla="*/ 195 h 534"/>
                  <a:gd name="T40" fmla="*/ 591 w 1723"/>
                  <a:gd name="T41" fmla="*/ 150 h 534"/>
                  <a:gd name="T42" fmla="*/ 635 w 1723"/>
                  <a:gd name="T43" fmla="*/ 222 h 534"/>
                  <a:gd name="T44" fmla="*/ 679 w 1723"/>
                  <a:gd name="T45" fmla="*/ 339 h 534"/>
                  <a:gd name="T46" fmla="*/ 352 w 1723"/>
                  <a:gd name="T47" fmla="*/ 195 h 534"/>
                  <a:gd name="T48" fmla="*/ 563 w 1723"/>
                  <a:gd name="T49" fmla="*/ 29 h 534"/>
                  <a:gd name="T50" fmla="*/ 363 w 1723"/>
                  <a:gd name="T51" fmla="*/ 23 h 534"/>
                  <a:gd name="T52" fmla="*/ 297 w 1723"/>
                  <a:gd name="T53" fmla="*/ 84 h 534"/>
                  <a:gd name="T54" fmla="*/ 358 w 1723"/>
                  <a:gd name="T55" fmla="*/ 261 h 534"/>
                  <a:gd name="T56" fmla="*/ 358 w 1723"/>
                  <a:gd name="T57" fmla="*/ 366 h 534"/>
                  <a:gd name="T58" fmla="*/ 208 w 1723"/>
                  <a:gd name="T59" fmla="*/ 311 h 534"/>
                  <a:gd name="T60" fmla="*/ 87 w 1723"/>
                  <a:gd name="T61" fmla="*/ 278 h 534"/>
                  <a:gd name="T62" fmla="*/ 114 w 1723"/>
                  <a:gd name="T63" fmla="*/ 383 h 534"/>
                  <a:gd name="T64" fmla="*/ 159 w 1723"/>
                  <a:gd name="T65" fmla="*/ 405 h 534"/>
                  <a:gd name="T66" fmla="*/ 231 w 1723"/>
                  <a:gd name="T67" fmla="*/ 499 h 534"/>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723"/>
                  <a:gd name="T103" fmla="*/ 0 h 534"/>
                  <a:gd name="T104" fmla="*/ 1723 w 1723"/>
                  <a:gd name="T105" fmla="*/ 534 h 534"/>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723" h="534">
                    <a:moveTo>
                      <a:pt x="192" y="510"/>
                    </a:moveTo>
                    <a:cubicBezTo>
                      <a:pt x="327" y="468"/>
                      <a:pt x="477" y="534"/>
                      <a:pt x="613" y="494"/>
                    </a:cubicBezTo>
                    <a:cubicBezTo>
                      <a:pt x="777" y="496"/>
                      <a:pt x="942" y="499"/>
                      <a:pt x="1106" y="499"/>
                    </a:cubicBezTo>
                    <a:cubicBezTo>
                      <a:pt x="1328" y="499"/>
                      <a:pt x="1454" y="516"/>
                      <a:pt x="1637" y="466"/>
                    </a:cubicBezTo>
                    <a:cubicBezTo>
                      <a:pt x="1657" y="453"/>
                      <a:pt x="1663" y="444"/>
                      <a:pt x="1671" y="422"/>
                    </a:cubicBezTo>
                    <a:cubicBezTo>
                      <a:pt x="1669" y="411"/>
                      <a:pt x="1669" y="399"/>
                      <a:pt x="1665" y="389"/>
                    </a:cubicBezTo>
                    <a:cubicBezTo>
                      <a:pt x="1663" y="384"/>
                      <a:pt x="1655" y="382"/>
                      <a:pt x="1654" y="377"/>
                    </a:cubicBezTo>
                    <a:cubicBezTo>
                      <a:pt x="1649" y="342"/>
                      <a:pt x="1684" y="325"/>
                      <a:pt x="1704" y="305"/>
                    </a:cubicBezTo>
                    <a:cubicBezTo>
                      <a:pt x="1708" y="293"/>
                      <a:pt x="1719" y="284"/>
                      <a:pt x="1720" y="272"/>
                    </a:cubicBezTo>
                    <a:cubicBezTo>
                      <a:pt x="1723" y="235"/>
                      <a:pt x="1721" y="208"/>
                      <a:pt x="1693" y="189"/>
                    </a:cubicBezTo>
                    <a:cubicBezTo>
                      <a:pt x="1679" y="192"/>
                      <a:pt x="1659" y="193"/>
                      <a:pt x="1648" y="206"/>
                    </a:cubicBezTo>
                    <a:cubicBezTo>
                      <a:pt x="1632" y="226"/>
                      <a:pt x="1650" y="241"/>
                      <a:pt x="1621" y="261"/>
                    </a:cubicBezTo>
                    <a:cubicBezTo>
                      <a:pt x="1606" y="284"/>
                      <a:pt x="1587" y="307"/>
                      <a:pt x="1565" y="322"/>
                    </a:cubicBezTo>
                    <a:cubicBezTo>
                      <a:pt x="1542" y="358"/>
                      <a:pt x="1520" y="359"/>
                      <a:pt x="1482" y="372"/>
                    </a:cubicBezTo>
                    <a:cubicBezTo>
                      <a:pt x="1471" y="370"/>
                      <a:pt x="1459" y="371"/>
                      <a:pt x="1449" y="366"/>
                    </a:cubicBezTo>
                    <a:cubicBezTo>
                      <a:pt x="1436" y="359"/>
                      <a:pt x="1448" y="318"/>
                      <a:pt x="1449" y="317"/>
                    </a:cubicBezTo>
                    <a:cubicBezTo>
                      <a:pt x="1465" y="278"/>
                      <a:pt x="1498" y="251"/>
                      <a:pt x="1521" y="217"/>
                    </a:cubicBezTo>
                    <a:cubicBezTo>
                      <a:pt x="1517" y="204"/>
                      <a:pt x="1519" y="187"/>
                      <a:pt x="1499" y="189"/>
                    </a:cubicBezTo>
                    <a:cubicBezTo>
                      <a:pt x="1486" y="190"/>
                      <a:pt x="1460" y="200"/>
                      <a:pt x="1460" y="200"/>
                    </a:cubicBezTo>
                    <a:cubicBezTo>
                      <a:pt x="1441" y="230"/>
                      <a:pt x="1416" y="255"/>
                      <a:pt x="1394" y="283"/>
                    </a:cubicBezTo>
                    <a:cubicBezTo>
                      <a:pt x="1382" y="299"/>
                      <a:pt x="1377" y="322"/>
                      <a:pt x="1360" y="333"/>
                    </a:cubicBezTo>
                    <a:cubicBezTo>
                      <a:pt x="1355" y="337"/>
                      <a:pt x="1349" y="340"/>
                      <a:pt x="1344" y="344"/>
                    </a:cubicBezTo>
                    <a:cubicBezTo>
                      <a:pt x="1338" y="349"/>
                      <a:pt x="1333" y="356"/>
                      <a:pt x="1327" y="361"/>
                    </a:cubicBezTo>
                    <a:cubicBezTo>
                      <a:pt x="1317" y="369"/>
                      <a:pt x="1294" y="383"/>
                      <a:pt x="1294" y="383"/>
                    </a:cubicBezTo>
                    <a:cubicBezTo>
                      <a:pt x="1248" y="381"/>
                      <a:pt x="1201" y="380"/>
                      <a:pt x="1155" y="377"/>
                    </a:cubicBezTo>
                    <a:cubicBezTo>
                      <a:pt x="1134" y="376"/>
                      <a:pt x="1106" y="339"/>
                      <a:pt x="1106" y="339"/>
                    </a:cubicBezTo>
                    <a:cubicBezTo>
                      <a:pt x="1074" y="248"/>
                      <a:pt x="1162" y="187"/>
                      <a:pt x="1239" y="173"/>
                    </a:cubicBezTo>
                    <a:cubicBezTo>
                      <a:pt x="1263" y="155"/>
                      <a:pt x="1303" y="143"/>
                      <a:pt x="1333" y="134"/>
                    </a:cubicBezTo>
                    <a:cubicBezTo>
                      <a:pt x="1368" y="110"/>
                      <a:pt x="1409" y="85"/>
                      <a:pt x="1449" y="73"/>
                    </a:cubicBezTo>
                    <a:cubicBezTo>
                      <a:pt x="1467" y="61"/>
                      <a:pt x="1484" y="57"/>
                      <a:pt x="1504" y="51"/>
                    </a:cubicBezTo>
                    <a:cubicBezTo>
                      <a:pt x="1530" y="34"/>
                      <a:pt x="1527" y="27"/>
                      <a:pt x="1499" y="17"/>
                    </a:cubicBezTo>
                    <a:cubicBezTo>
                      <a:pt x="1462" y="19"/>
                      <a:pt x="1419" y="9"/>
                      <a:pt x="1388" y="29"/>
                    </a:cubicBezTo>
                    <a:cubicBezTo>
                      <a:pt x="1349" y="54"/>
                      <a:pt x="1307" y="96"/>
                      <a:pt x="1261" y="106"/>
                    </a:cubicBezTo>
                    <a:cubicBezTo>
                      <a:pt x="1230" y="126"/>
                      <a:pt x="1195" y="128"/>
                      <a:pt x="1161" y="139"/>
                    </a:cubicBezTo>
                    <a:cubicBezTo>
                      <a:pt x="1110" y="155"/>
                      <a:pt x="1057" y="166"/>
                      <a:pt x="1006" y="184"/>
                    </a:cubicBezTo>
                    <a:cubicBezTo>
                      <a:pt x="986" y="203"/>
                      <a:pt x="974" y="212"/>
                      <a:pt x="967" y="239"/>
                    </a:cubicBezTo>
                    <a:cubicBezTo>
                      <a:pt x="966" y="246"/>
                      <a:pt x="962" y="299"/>
                      <a:pt x="956" y="311"/>
                    </a:cubicBezTo>
                    <a:cubicBezTo>
                      <a:pt x="944" y="338"/>
                      <a:pt x="922" y="354"/>
                      <a:pt x="906" y="377"/>
                    </a:cubicBezTo>
                    <a:cubicBezTo>
                      <a:pt x="790" y="370"/>
                      <a:pt x="833" y="384"/>
                      <a:pt x="773" y="328"/>
                    </a:cubicBezTo>
                    <a:cubicBezTo>
                      <a:pt x="751" y="282"/>
                      <a:pt x="733" y="223"/>
                      <a:pt x="690" y="195"/>
                    </a:cubicBezTo>
                    <a:cubicBezTo>
                      <a:pt x="682" y="169"/>
                      <a:pt x="651" y="142"/>
                      <a:pt x="624" y="134"/>
                    </a:cubicBezTo>
                    <a:cubicBezTo>
                      <a:pt x="618" y="136"/>
                      <a:pt x="594" y="141"/>
                      <a:pt x="591" y="150"/>
                    </a:cubicBezTo>
                    <a:cubicBezTo>
                      <a:pt x="590" y="153"/>
                      <a:pt x="597" y="189"/>
                      <a:pt x="602" y="195"/>
                    </a:cubicBezTo>
                    <a:cubicBezTo>
                      <a:pt x="611" y="206"/>
                      <a:pt x="625" y="212"/>
                      <a:pt x="635" y="222"/>
                    </a:cubicBezTo>
                    <a:cubicBezTo>
                      <a:pt x="659" y="246"/>
                      <a:pt x="679" y="276"/>
                      <a:pt x="707" y="294"/>
                    </a:cubicBezTo>
                    <a:cubicBezTo>
                      <a:pt x="731" y="331"/>
                      <a:pt x="708" y="329"/>
                      <a:pt x="679" y="339"/>
                    </a:cubicBezTo>
                    <a:cubicBezTo>
                      <a:pt x="608" y="333"/>
                      <a:pt x="542" y="324"/>
                      <a:pt x="474" y="305"/>
                    </a:cubicBezTo>
                    <a:cubicBezTo>
                      <a:pt x="435" y="266"/>
                      <a:pt x="384" y="242"/>
                      <a:pt x="352" y="195"/>
                    </a:cubicBezTo>
                    <a:cubicBezTo>
                      <a:pt x="355" y="164"/>
                      <a:pt x="351" y="141"/>
                      <a:pt x="369" y="117"/>
                    </a:cubicBezTo>
                    <a:cubicBezTo>
                      <a:pt x="404" y="70"/>
                      <a:pt x="507" y="42"/>
                      <a:pt x="563" y="29"/>
                    </a:cubicBezTo>
                    <a:cubicBezTo>
                      <a:pt x="572" y="0"/>
                      <a:pt x="560" y="8"/>
                      <a:pt x="535" y="1"/>
                    </a:cubicBezTo>
                    <a:cubicBezTo>
                      <a:pt x="450" y="5"/>
                      <a:pt x="427" y="0"/>
                      <a:pt x="363" y="23"/>
                    </a:cubicBezTo>
                    <a:cubicBezTo>
                      <a:pt x="351" y="33"/>
                      <a:pt x="335" y="39"/>
                      <a:pt x="325" y="51"/>
                    </a:cubicBezTo>
                    <a:cubicBezTo>
                      <a:pt x="292" y="91"/>
                      <a:pt x="336" y="58"/>
                      <a:pt x="297" y="84"/>
                    </a:cubicBezTo>
                    <a:cubicBezTo>
                      <a:pt x="271" y="124"/>
                      <a:pt x="296" y="196"/>
                      <a:pt x="325" y="233"/>
                    </a:cubicBezTo>
                    <a:cubicBezTo>
                      <a:pt x="334" y="244"/>
                      <a:pt x="347" y="251"/>
                      <a:pt x="358" y="261"/>
                    </a:cubicBezTo>
                    <a:cubicBezTo>
                      <a:pt x="365" y="286"/>
                      <a:pt x="390" y="298"/>
                      <a:pt x="408" y="317"/>
                    </a:cubicBezTo>
                    <a:cubicBezTo>
                      <a:pt x="400" y="338"/>
                      <a:pt x="380" y="360"/>
                      <a:pt x="358" y="366"/>
                    </a:cubicBezTo>
                    <a:cubicBezTo>
                      <a:pt x="299" y="361"/>
                      <a:pt x="309" y="356"/>
                      <a:pt x="264" y="344"/>
                    </a:cubicBezTo>
                    <a:cubicBezTo>
                      <a:pt x="246" y="332"/>
                      <a:pt x="226" y="323"/>
                      <a:pt x="208" y="311"/>
                    </a:cubicBezTo>
                    <a:cubicBezTo>
                      <a:pt x="196" y="293"/>
                      <a:pt x="168" y="273"/>
                      <a:pt x="147" y="267"/>
                    </a:cubicBezTo>
                    <a:cubicBezTo>
                      <a:pt x="137" y="268"/>
                      <a:pt x="100" y="271"/>
                      <a:pt x="87" y="278"/>
                    </a:cubicBezTo>
                    <a:cubicBezTo>
                      <a:pt x="35" y="304"/>
                      <a:pt x="117" y="276"/>
                      <a:pt x="59" y="294"/>
                    </a:cubicBezTo>
                    <a:cubicBezTo>
                      <a:pt x="0" y="332"/>
                      <a:pt x="85" y="364"/>
                      <a:pt x="114" y="383"/>
                    </a:cubicBezTo>
                    <a:cubicBezTo>
                      <a:pt x="125" y="390"/>
                      <a:pt x="140" y="387"/>
                      <a:pt x="153" y="389"/>
                    </a:cubicBezTo>
                    <a:cubicBezTo>
                      <a:pt x="155" y="394"/>
                      <a:pt x="160" y="399"/>
                      <a:pt x="159" y="405"/>
                    </a:cubicBezTo>
                    <a:cubicBezTo>
                      <a:pt x="156" y="419"/>
                      <a:pt x="114" y="438"/>
                      <a:pt x="98" y="444"/>
                    </a:cubicBezTo>
                    <a:cubicBezTo>
                      <a:pt x="110" y="497"/>
                      <a:pt x="187" y="499"/>
                      <a:pt x="231" y="499"/>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sz="1600"/>
              </a:p>
            </p:txBody>
          </p:sp>
        </p:grpSp>
        <p:sp>
          <p:nvSpPr>
            <p:cNvPr id="47" name="Freeform 46"/>
            <p:cNvSpPr/>
            <p:nvPr/>
          </p:nvSpPr>
          <p:spPr>
            <a:xfrm>
              <a:off x="398264" y="2069195"/>
              <a:ext cx="2102158" cy="221398"/>
            </a:xfrm>
            <a:custGeom>
              <a:avLst/>
              <a:gdLst>
                <a:gd name="connsiteX0" fmla="*/ 0 w 3948546"/>
                <a:gd name="connsiteY0" fmla="*/ 387927 h 720436"/>
                <a:gd name="connsiteX1" fmla="*/ 83128 w 3948546"/>
                <a:gd name="connsiteY1" fmla="*/ 332509 h 720436"/>
                <a:gd name="connsiteX2" fmla="*/ 124691 w 3948546"/>
                <a:gd name="connsiteY2" fmla="*/ 304800 h 720436"/>
                <a:gd name="connsiteX3" fmla="*/ 110837 w 3948546"/>
                <a:gd name="connsiteY3" fmla="*/ 263236 h 720436"/>
                <a:gd name="connsiteX4" fmla="*/ 235528 w 3948546"/>
                <a:gd name="connsiteY4" fmla="*/ 221673 h 720436"/>
                <a:gd name="connsiteX5" fmla="*/ 277091 w 3948546"/>
                <a:gd name="connsiteY5" fmla="*/ 207818 h 720436"/>
                <a:gd name="connsiteX6" fmla="*/ 318655 w 3948546"/>
                <a:gd name="connsiteY6" fmla="*/ 180109 h 720436"/>
                <a:gd name="connsiteX7" fmla="*/ 471055 w 3948546"/>
                <a:gd name="connsiteY7" fmla="*/ 138545 h 720436"/>
                <a:gd name="connsiteX8" fmla="*/ 595746 w 3948546"/>
                <a:gd name="connsiteY8" fmla="*/ 69273 h 720436"/>
                <a:gd name="connsiteX9" fmla="*/ 651164 w 3948546"/>
                <a:gd name="connsiteY9" fmla="*/ 55418 h 720436"/>
                <a:gd name="connsiteX10" fmla="*/ 1108364 w 3948546"/>
                <a:gd name="connsiteY10" fmla="*/ 69273 h 720436"/>
                <a:gd name="connsiteX11" fmla="*/ 1136073 w 3948546"/>
                <a:gd name="connsiteY11" fmla="*/ 152400 h 720436"/>
                <a:gd name="connsiteX12" fmla="*/ 1122219 w 3948546"/>
                <a:gd name="connsiteY12" fmla="*/ 235527 h 720436"/>
                <a:gd name="connsiteX13" fmla="*/ 1066800 w 3948546"/>
                <a:gd name="connsiteY13" fmla="*/ 304800 h 720436"/>
                <a:gd name="connsiteX14" fmla="*/ 1052946 w 3948546"/>
                <a:gd name="connsiteY14" fmla="*/ 360218 h 720436"/>
                <a:gd name="connsiteX15" fmla="*/ 1052946 w 3948546"/>
                <a:gd name="connsiteY15" fmla="*/ 443345 h 720436"/>
                <a:gd name="connsiteX16" fmla="*/ 1149928 w 3948546"/>
                <a:gd name="connsiteY16" fmla="*/ 471055 h 720436"/>
                <a:gd name="connsiteX17" fmla="*/ 1260764 w 3948546"/>
                <a:gd name="connsiteY17" fmla="*/ 457200 h 720436"/>
                <a:gd name="connsiteX18" fmla="*/ 1302328 w 3948546"/>
                <a:gd name="connsiteY18" fmla="*/ 443345 h 720436"/>
                <a:gd name="connsiteX19" fmla="*/ 1330037 w 3948546"/>
                <a:gd name="connsiteY19" fmla="*/ 401782 h 720436"/>
                <a:gd name="connsiteX20" fmla="*/ 1343891 w 3948546"/>
                <a:gd name="connsiteY20" fmla="*/ 360218 h 720436"/>
                <a:gd name="connsiteX21" fmla="*/ 1371600 w 3948546"/>
                <a:gd name="connsiteY21" fmla="*/ 318655 h 720436"/>
                <a:gd name="connsiteX22" fmla="*/ 1330037 w 3948546"/>
                <a:gd name="connsiteY22" fmla="*/ 207818 h 720436"/>
                <a:gd name="connsiteX23" fmla="*/ 1316182 w 3948546"/>
                <a:gd name="connsiteY23" fmla="*/ 166255 h 720436"/>
                <a:gd name="connsiteX24" fmla="*/ 1330037 w 3948546"/>
                <a:gd name="connsiteY24" fmla="*/ 69273 h 720436"/>
                <a:gd name="connsiteX25" fmla="*/ 1357746 w 3948546"/>
                <a:gd name="connsiteY25" fmla="*/ 27709 h 720436"/>
                <a:gd name="connsiteX26" fmla="*/ 1413164 w 3948546"/>
                <a:gd name="connsiteY26" fmla="*/ 13855 h 720436"/>
                <a:gd name="connsiteX27" fmla="*/ 1537855 w 3948546"/>
                <a:gd name="connsiteY27" fmla="*/ 0 h 720436"/>
                <a:gd name="connsiteX28" fmla="*/ 1911928 w 3948546"/>
                <a:gd name="connsiteY28" fmla="*/ 13855 h 720436"/>
                <a:gd name="connsiteX29" fmla="*/ 1995055 w 3948546"/>
                <a:gd name="connsiteY29" fmla="*/ 41564 h 720436"/>
                <a:gd name="connsiteX30" fmla="*/ 2036619 w 3948546"/>
                <a:gd name="connsiteY30" fmla="*/ 55418 h 720436"/>
                <a:gd name="connsiteX31" fmla="*/ 2147455 w 3948546"/>
                <a:gd name="connsiteY31" fmla="*/ 110836 h 720436"/>
                <a:gd name="connsiteX32" fmla="*/ 2244437 w 3948546"/>
                <a:gd name="connsiteY32" fmla="*/ 138545 h 720436"/>
                <a:gd name="connsiteX33" fmla="*/ 2452255 w 3948546"/>
                <a:gd name="connsiteY33" fmla="*/ 180109 h 720436"/>
                <a:gd name="connsiteX34" fmla="*/ 2493819 w 3948546"/>
                <a:gd name="connsiteY34" fmla="*/ 207818 h 720436"/>
                <a:gd name="connsiteX35" fmla="*/ 2549237 w 3948546"/>
                <a:gd name="connsiteY35" fmla="*/ 221673 h 720436"/>
                <a:gd name="connsiteX36" fmla="*/ 2590800 w 3948546"/>
                <a:gd name="connsiteY36" fmla="*/ 235527 h 720436"/>
                <a:gd name="connsiteX37" fmla="*/ 2646219 w 3948546"/>
                <a:gd name="connsiteY37" fmla="*/ 249382 h 720436"/>
                <a:gd name="connsiteX38" fmla="*/ 2770910 w 3948546"/>
                <a:gd name="connsiteY38" fmla="*/ 290945 h 720436"/>
                <a:gd name="connsiteX39" fmla="*/ 2881746 w 3948546"/>
                <a:gd name="connsiteY39" fmla="*/ 332509 h 720436"/>
                <a:gd name="connsiteX40" fmla="*/ 3006437 w 3948546"/>
                <a:gd name="connsiteY40" fmla="*/ 374073 h 720436"/>
                <a:gd name="connsiteX41" fmla="*/ 3048000 w 3948546"/>
                <a:gd name="connsiteY41" fmla="*/ 401782 h 720436"/>
                <a:gd name="connsiteX42" fmla="*/ 3158837 w 3948546"/>
                <a:gd name="connsiteY42" fmla="*/ 415636 h 720436"/>
                <a:gd name="connsiteX43" fmla="*/ 3200400 w 3948546"/>
                <a:gd name="connsiteY43" fmla="*/ 429491 h 720436"/>
                <a:gd name="connsiteX44" fmla="*/ 3255819 w 3948546"/>
                <a:gd name="connsiteY44" fmla="*/ 443345 h 720436"/>
                <a:gd name="connsiteX45" fmla="*/ 3297382 w 3948546"/>
                <a:gd name="connsiteY45" fmla="*/ 471055 h 720436"/>
                <a:gd name="connsiteX46" fmla="*/ 3352800 w 3948546"/>
                <a:gd name="connsiteY46" fmla="*/ 484909 h 720436"/>
                <a:gd name="connsiteX47" fmla="*/ 3435928 w 3948546"/>
                <a:gd name="connsiteY47" fmla="*/ 512618 h 720436"/>
                <a:gd name="connsiteX48" fmla="*/ 3491346 w 3948546"/>
                <a:gd name="connsiteY48" fmla="*/ 526473 h 720436"/>
                <a:gd name="connsiteX49" fmla="*/ 3546764 w 3948546"/>
                <a:gd name="connsiteY49" fmla="*/ 554182 h 720436"/>
                <a:gd name="connsiteX50" fmla="*/ 3629891 w 3948546"/>
                <a:gd name="connsiteY50" fmla="*/ 581891 h 720436"/>
                <a:gd name="connsiteX51" fmla="*/ 3671455 w 3948546"/>
                <a:gd name="connsiteY51" fmla="*/ 609600 h 720436"/>
                <a:gd name="connsiteX52" fmla="*/ 3754582 w 3948546"/>
                <a:gd name="connsiteY52" fmla="*/ 637309 h 720436"/>
                <a:gd name="connsiteX53" fmla="*/ 3837710 w 3948546"/>
                <a:gd name="connsiteY53" fmla="*/ 678873 h 720436"/>
                <a:gd name="connsiteX54" fmla="*/ 3934691 w 3948546"/>
                <a:gd name="connsiteY54" fmla="*/ 706582 h 720436"/>
                <a:gd name="connsiteX55" fmla="*/ 3948546 w 3948546"/>
                <a:gd name="connsiteY55" fmla="*/ 720436 h 720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3948546" h="720436">
                  <a:moveTo>
                    <a:pt x="0" y="387927"/>
                  </a:moveTo>
                  <a:lnTo>
                    <a:pt x="83128" y="332509"/>
                  </a:lnTo>
                  <a:lnTo>
                    <a:pt x="124691" y="304800"/>
                  </a:lnTo>
                  <a:cubicBezTo>
                    <a:pt x="120073" y="290945"/>
                    <a:pt x="100510" y="273563"/>
                    <a:pt x="110837" y="263236"/>
                  </a:cubicBezTo>
                  <a:cubicBezTo>
                    <a:pt x="110840" y="263233"/>
                    <a:pt x="214744" y="228601"/>
                    <a:pt x="235528" y="221673"/>
                  </a:cubicBezTo>
                  <a:cubicBezTo>
                    <a:pt x="249382" y="217055"/>
                    <a:pt x="264940" y="215919"/>
                    <a:pt x="277091" y="207818"/>
                  </a:cubicBezTo>
                  <a:cubicBezTo>
                    <a:pt x="290946" y="198582"/>
                    <a:pt x="303064" y="185956"/>
                    <a:pt x="318655" y="180109"/>
                  </a:cubicBezTo>
                  <a:cubicBezTo>
                    <a:pt x="378145" y="157801"/>
                    <a:pt x="413248" y="177083"/>
                    <a:pt x="471055" y="138545"/>
                  </a:cubicBezTo>
                  <a:cubicBezTo>
                    <a:pt x="545487" y="88924"/>
                    <a:pt x="531731" y="87563"/>
                    <a:pt x="595746" y="69273"/>
                  </a:cubicBezTo>
                  <a:cubicBezTo>
                    <a:pt x="614055" y="64042"/>
                    <a:pt x="632691" y="60036"/>
                    <a:pt x="651164" y="55418"/>
                  </a:cubicBezTo>
                  <a:cubicBezTo>
                    <a:pt x="803564" y="60036"/>
                    <a:pt x="958855" y="39371"/>
                    <a:pt x="1108364" y="69273"/>
                  </a:cubicBezTo>
                  <a:cubicBezTo>
                    <a:pt x="1137005" y="75001"/>
                    <a:pt x="1136073" y="152400"/>
                    <a:pt x="1136073" y="152400"/>
                  </a:cubicBezTo>
                  <a:cubicBezTo>
                    <a:pt x="1131455" y="180109"/>
                    <a:pt x="1131102" y="208877"/>
                    <a:pt x="1122219" y="235527"/>
                  </a:cubicBezTo>
                  <a:cubicBezTo>
                    <a:pt x="1113480" y="261745"/>
                    <a:pt x="1085719" y="285882"/>
                    <a:pt x="1066800" y="304800"/>
                  </a:cubicBezTo>
                  <a:cubicBezTo>
                    <a:pt x="1062182" y="323273"/>
                    <a:pt x="1058177" y="341909"/>
                    <a:pt x="1052946" y="360218"/>
                  </a:cubicBezTo>
                  <a:cubicBezTo>
                    <a:pt x="1044736" y="388954"/>
                    <a:pt x="1024210" y="414609"/>
                    <a:pt x="1052946" y="443345"/>
                  </a:cubicBezTo>
                  <a:cubicBezTo>
                    <a:pt x="1059571" y="449970"/>
                    <a:pt x="1149448" y="470935"/>
                    <a:pt x="1149928" y="471055"/>
                  </a:cubicBezTo>
                  <a:cubicBezTo>
                    <a:pt x="1186873" y="466437"/>
                    <a:pt x="1224132" y="463861"/>
                    <a:pt x="1260764" y="457200"/>
                  </a:cubicBezTo>
                  <a:cubicBezTo>
                    <a:pt x="1275133" y="454587"/>
                    <a:pt x="1290924" y="452468"/>
                    <a:pt x="1302328" y="443345"/>
                  </a:cubicBezTo>
                  <a:cubicBezTo>
                    <a:pt x="1315330" y="432943"/>
                    <a:pt x="1320801" y="415636"/>
                    <a:pt x="1330037" y="401782"/>
                  </a:cubicBezTo>
                  <a:cubicBezTo>
                    <a:pt x="1334655" y="387927"/>
                    <a:pt x="1337360" y="373280"/>
                    <a:pt x="1343891" y="360218"/>
                  </a:cubicBezTo>
                  <a:cubicBezTo>
                    <a:pt x="1351337" y="345325"/>
                    <a:pt x="1369535" y="335177"/>
                    <a:pt x="1371600" y="318655"/>
                  </a:cubicBezTo>
                  <a:cubicBezTo>
                    <a:pt x="1379619" y="254504"/>
                    <a:pt x="1353032" y="253808"/>
                    <a:pt x="1330037" y="207818"/>
                  </a:cubicBezTo>
                  <a:cubicBezTo>
                    <a:pt x="1323506" y="194756"/>
                    <a:pt x="1320800" y="180109"/>
                    <a:pt x="1316182" y="166255"/>
                  </a:cubicBezTo>
                  <a:cubicBezTo>
                    <a:pt x="1320800" y="133928"/>
                    <a:pt x="1320653" y="100551"/>
                    <a:pt x="1330037" y="69273"/>
                  </a:cubicBezTo>
                  <a:cubicBezTo>
                    <a:pt x="1334822" y="53324"/>
                    <a:pt x="1343891" y="36945"/>
                    <a:pt x="1357746" y="27709"/>
                  </a:cubicBezTo>
                  <a:cubicBezTo>
                    <a:pt x="1373589" y="17147"/>
                    <a:pt x="1394344" y="16750"/>
                    <a:pt x="1413164" y="13855"/>
                  </a:cubicBezTo>
                  <a:cubicBezTo>
                    <a:pt x="1454497" y="7496"/>
                    <a:pt x="1496291" y="4618"/>
                    <a:pt x="1537855" y="0"/>
                  </a:cubicBezTo>
                  <a:cubicBezTo>
                    <a:pt x="1662546" y="4618"/>
                    <a:pt x="1787664" y="2558"/>
                    <a:pt x="1911928" y="13855"/>
                  </a:cubicBezTo>
                  <a:cubicBezTo>
                    <a:pt x="1941016" y="16499"/>
                    <a:pt x="1967346" y="32328"/>
                    <a:pt x="1995055" y="41564"/>
                  </a:cubicBezTo>
                  <a:lnTo>
                    <a:pt x="2036619" y="55418"/>
                  </a:lnTo>
                  <a:cubicBezTo>
                    <a:pt x="2075806" y="68480"/>
                    <a:pt x="2107738" y="99488"/>
                    <a:pt x="2147455" y="110836"/>
                  </a:cubicBezTo>
                  <a:cubicBezTo>
                    <a:pt x="2179782" y="120072"/>
                    <a:pt x="2211537" y="131619"/>
                    <a:pt x="2244437" y="138545"/>
                  </a:cubicBezTo>
                  <a:cubicBezTo>
                    <a:pt x="2489624" y="190164"/>
                    <a:pt x="2340618" y="142898"/>
                    <a:pt x="2452255" y="180109"/>
                  </a:cubicBezTo>
                  <a:cubicBezTo>
                    <a:pt x="2466110" y="189345"/>
                    <a:pt x="2478514" y="201259"/>
                    <a:pt x="2493819" y="207818"/>
                  </a:cubicBezTo>
                  <a:cubicBezTo>
                    <a:pt x="2511321" y="215319"/>
                    <a:pt x="2530928" y="216442"/>
                    <a:pt x="2549237" y="221673"/>
                  </a:cubicBezTo>
                  <a:cubicBezTo>
                    <a:pt x="2563279" y="225685"/>
                    <a:pt x="2576758" y="231515"/>
                    <a:pt x="2590800" y="235527"/>
                  </a:cubicBezTo>
                  <a:cubicBezTo>
                    <a:pt x="2609109" y="240758"/>
                    <a:pt x="2628019" y="243782"/>
                    <a:pt x="2646219" y="249382"/>
                  </a:cubicBezTo>
                  <a:cubicBezTo>
                    <a:pt x="2688094" y="262266"/>
                    <a:pt x="2731724" y="271351"/>
                    <a:pt x="2770910" y="290945"/>
                  </a:cubicBezTo>
                  <a:cubicBezTo>
                    <a:pt x="2843359" y="327171"/>
                    <a:pt x="2806291" y="313646"/>
                    <a:pt x="2881746" y="332509"/>
                  </a:cubicBezTo>
                  <a:cubicBezTo>
                    <a:pt x="2976189" y="395470"/>
                    <a:pt x="2857108" y="324296"/>
                    <a:pt x="3006437" y="374073"/>
                  </a:cubicBezTo>
                  <a:cubicBezTo>
                    <a:pt x="3022233" y="379339"/>
                    <a:pt x="3031936" y="397401"/>
                    <a:pt x="3048000" y="401782"/>
                  </a:cubicBezTo>
                  <a:cubicBezTo>
                    <a:pt x="3083921" y="411579"/>
                    <a:pt x="3121891" y="411018"/>
                    <a:pt x="3158837" y="415636"/>
                  </a:cubicBezTo>
                  <a:cubicBezTo>
                    <a:pt x="3172691" y="420254"/>
                    <a:pt x="3186358" y="425479"/>
                    <a:pt x="3200400" y="429491"/>
                  </a:cubicBezTo>
                  <a:cubicBezTo>
                    <a:pt x="3218709" y="434722"/>
                    <a:pt x="3238317" y="435844"/>
                    <a:pt x="3255819" y="443345"/>
                  </a:cubicBezTo>
                  <a:cubicBezTo>
                    <a:pt x="3271124" y="449904"/>
                    <a:pt x="3282077" y="464496"/>
                    <a:pt x="3297382" y="471055"/>
                  </a:cubicBezTo>
                  <a:cubicBezTo>
                    <a:pt x="3314884" y="478556"/>
                    <a:pt x="3334562" y="479438"/>
                    <a:pt x="3352800" y="484909"/>
                  </a:cubicBezTo>
                  <a:cubicBezTo>
                    <a:pt x="3380776" y="493302"/>
                    <a:pt x="3408219" y="503382"/>
                    <a:pt x="3435928" y="512618"/>
                  </a:cubicBezTo>
                  <a:cubicBezTo>
                    <a:pt x="3453992" y="518639"/>
                    <a:pt x="3473517" y="519787"/>
                    <a:pt x="3491346" y="526473"/>
                  </a:cubicBezTo>
                  <a:cubicBezTo>
                    <a:pt x="3510684" y="533725"/>
                    <a:pt x="3527588" y="546512"/>
                    <a:pt x="3546764" y="554182"/>
                  </a:cubicBezTo>
                  <a:cubicBezTo>
                    <a:pt x="3573883" y="565030"/>
                    <a:pt x="3605589" y="565690"/>
                    <a:pt x="3629891" y="581891"/>
                  </a:cubicBezTo>
                  <a:cubicBezTo>
                    <a:pt x="3643746" y="591127"/>
                    <a:pt x="3656239" y="602837"/>
                    <a:pt x="3671455" y="609600"/>
                  </a:cubicBezTo>
                  <a:cubicBezTo>
                    <a:pt x="3698145" y="621462"/>
                    <a:pt x="3754582" y="637309"/>
                    <a:pt x="3754582" y="637309"/>
                  </a:cubicBezTo>
                  <a:cubicBezTo>
                    <a:pt x="3800121" y="667668"/>
                    <a:pt x="3787521" y="664533"/>
                    <a:pt x="3837710" y="678873"/>
                  </a:cubicBezTo>
                  <a:cubicBezTo>
                    <a:pt x="3858434" y="684794"/>
                    <a:pt x="3912539" y="695506"/>
                    <a:pt x="3934691" y="706582"/>
                  </a:cubicBezTo>
                  <a:cubicBezTo>
                    <a:pt x="3940533" y="709503"/>
                    <a:pt x="3943928" y="715818"/>
                    <a:pt x="3948546" y="720436"/>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it-IT" sz="1600"/>
            </a:p>
          </p:txBody>
        </p:sp>
        <p:sp>
          <p:nvSpPr>
            <p:cNvPr id="48" name="Freeform 47"/>
            <p:cNvSpPr/>
            <p:nvPr/>
          </p:nvSpPr>
          <p:spPr bwMode="auto">
            <a:xfrm rot="19682930">
              <a:off x="810916" y="3465286"/>
              <a:ext cx="1802019" cy="1410352"/>
            </a:xfrm>
            <a:custGeom>
              <a:avLst/>
              <a:gdLst>
                <a:gd name="connsiteX0" fmla="*/ 0 w 1698613"/>
                <a:gd name="connsiteY0" fmla="*/ 374386 h 1261077"/>
                <a:gd name="connsiteX1" fmla="*/ 207818 w 1698613"/>
                <a:gd name="connsiteY1" fmla="*/ 332822 h 1261077"/>
                <a:gd name="connsiteX2" fmla="*/ 249382 w 1698613"/>
                <a:gd name="connsiteY2" fmla="*/ 318968 h 1261077"/>
                <a:gd name="connsiteX3" fmla="*/ 290945 w 1698613"/>
                <a:gd name="connsiteY3" fmla="*/ 291258 h 1261077"/>
                <a:gd name="connsiteX4" fmla="*/ 484909 w 1698613"/>
                <a:gd name="connsiteY4" fmla="*/ 305113 h 1261077"/>
                <a:gd name="connsiteX5" fmla="*/ 581891 w 1698613"/>
                <a:gd name="connsiteY5" fmla="*/ 332822 h 1261077"/>
                <a:gd name="connsiteX6" fmla="*/ 678872 w 1698613"/>
                <a:gd name="connsiteY6" fmla="*/ 360531 h 1261077"/>
                <a:gd name="connsiteX7" fmla="*/ 914400 w 1698613"/>
                <a:gd name="connsiteY7" fmla="*/ 374386 h 1261077"/>
                <a:gd name="connsiteX8" fmla="*/ 969818 w 1698613"/>
                <a:gd name="connsiteY8" fmla="*/ 388240 h 1261077"/>
                <a:gd name="connsiteX9" fmla="*/ 1052945 w 1698613"/>
                <a:gd name="connsiteY9" fmla="*/ 443658 h 1261077"/>
                <a:gd name="connsiteX10" fmla="*/ 1122218 w 1698613"/>
                <a:gd name="connsiteY10" fmla="*/ 429804 h 1261077"/>
                <a:gd name="connsiteX11" fmla="*/ 1136072 w 1698613"/>
                <a:gd name="connsiteY11" fmla="*/ 388240 h 1261077"/>
                <a:gd name="connsiteX12" fmla="*/ 1094509 w 1698613"/>
                <a:gd name="connsiteY12" fmla="*/ 305113 h 1261077"/>
                <a:gd name="connsiteX13" fmla="*/ 1011382 w 1698613"/>
                <a:gd name="connsiteY13" fmla="*/ 263549 h 1261077"/>
                <a:gd name="connsiteX14" fmla="*/ 969818 w 1698613"/>
                <a:gd name="connsiteY14" fmla="*/ 235840 h 1261077"/>
                <a:gd name="connsiteX15" fmla="*/ 914400 w 1698613"/>
                <a:gd name="connsiteY15" fmla="*/ 221986 h 1261077"/>
                <a:gd name="connsiteX16" fmla="*/ 872836 w 1698613"/>
                <a:gd name="connsiteY16" fmla="*/ 208131 h 1261077"/>
                <a:gd name="connsiteX17" fmla="*/ 581891 w 1698613"/>
                <a:gd name="connsiteY17" fmla="*/ 208131 h 1261077"/>
                <a:gd name="connsiteX18" fmla="*/ 498763 w 1698613"/>
                <a:gd name="connsiteY18" fmla="*/ 180422 h 1261077"/>
                <a:gd name="connsiteX19" fmla="*/ 484909 w 1698613"/>
                <a:gd name="connsiteY19" fmla="*/ 125004 h 1261077"/>
                <a:gd name="connsiteX20" fmla="*/ 526472 w 1698613"/>
                <a:gd name="connsiteY20" fmla="*/ 111149 h 1261077"/>
                <a:gd name="connsiteX21" fmla="*/ 595745 w 1698613"/>
                <a:gd name="connsiteY21" fmla="*/ 125004 h 1261077"/>
                <a:gd name="connsiteX22" fmla="*/ 678872 w 1698613"/>
                <a:gd name="connsiteY22" fmla="*/ 138858 h 1261077"/>
                <a:gd name="connsiteX23" fmla="*/ 872836 w 1698613"/>
                <a:gd name="connsiteY23" fmla="*/ 125004 h 1261077"/>
                <a:gd name="connsiteX24" fmla="*/ 858982 w 1698613"/>
                <a:gd name="connsiteY24" fmla="*/ 69586 h 1261077"/>
                <a:gd name="connsiteX25" fmla="*/ 817418 w 1698613"/>
                <a:gd name="connsiteY25" fmla="*/ 55731 h 1261077"/>
                <a:gd name="connsiteX26" fmla="*/ 789709 w 1698613"/>
                <a:gd name="connsiteY26" fmla="*/ 14168 h 1261077"/>
                <a:gd name="connsiteX27" fmla="*/ 831272 w 1698613"/>
                <a:gd name="connsiteY27" fmla="*/ 313 h 1261077"/>
                <a:gd name="connsiteX28" fmla="*/ 969818 w 1698613"/>
                <a:gd name="connsiteY28" fmla="*/ 14168 h 1261077"/>
                <a:gd name="connsiteX29" fmla="*/ 928254 w 1698613"/>
                <a:gd name="connsiteY29" fmla="*/ 97295 h 1261077"/>
                <a:gd name="connsiteX30" fmla="*/ 1011382 w 1698613"/>
                <a:gd name="connsiteY30" fmla="*/ 152713 h 1261077"/>
                <a:gd name="connsiteX31" fmla="*/ 1094509 w 1698613"/>
                <a:gd name="connsiteY31" fmla="*/ 180422 h 1261077"/>
                <a:gd name="connsiteX32" fmla="*/ 1177636 w 1698613"/>
                <a:gd name="connsiteY32" fmla="*/ 235840 h 1261077"/>
                <a:gd name="connsiteX33" fmla="*/ 1219200 w 1698613"/>
                <a:gd name="connsiteY33" fmla="*/ 332822 h 1261077"/>
                <a:gd name="connsiteX34" fmla="*/ 1233054 w 1698613"/>
                <a:gd name="connsiteY34" fmla="*/ 388240 h 1261077"/>
                <a:gd name="connsiteX35" fmla="*/ 1371600 w 1698613"/>
                <a:gd name="connsiteY35" fmla="*/ 471368 h 1261077"/>
                <a:gd name="connsiteX36" fmla="*/ 1482436 w 1698613"/>
                <a:gd name="connsiteY36" fmla="*/ 429804 h 1261077"/>
                <a:gd name="connsiteX37" fmla="*/ 1468582 w 1698613"/>
                <a:gd name="connsiteY37" fmla="*/ 374386 h 1261077"/>
                <a:gd name="connsiteX38" fmla="*/ 1399309 w 1698613"/>
                <a:gd name="connsiteY38" fmla="*/ 318968 h 1261077"/>
                <a:gd name="connsiteX39" fmla="*/ 1357745 w 1698613"/>
                <a:gd name="connsiteY39" fmla="*/ 235840 h 1261077"/>
                <a:gd name="connsiteX40" fmla="*/ 1371600 w 1698613"/>
                <a:gd name="connsiteY40" fmla="*/ 194277 h 1261077"/>
                <a:gd name="connsiteX41" fmla="*/ 1413163 w 1698613"/>
                <a:gd name="connsiteY41" fmla="*/ 180422 h 1261077"/>
                <a:gd name="connsiteX42" fmla="*/ 1468582 w 1698613"/>
                <a:gd name="connsiteY42" fmla="*/ 194277 h 1261077"/>
                <a:gd name="connsiteX43" fmla="*/ 1496291 w 1698613"/>
                <a:gd name="connsiteY43" fmla="*/ 277404 h 1261077"/>
                <a:gd name="connsiteX44" fmla="*/ 1537854 w 1698613"/>
                <a:gd name="connsiteY44" fmla="*/ 318968 h 1261077"/>
                <a:gd name="connsiteX45" fmla="*/ 1551709 w 1698613"/>
                <a:gd name="connsiteY45" fmla="*/ 457513 h 1261077"/>
                <a:gd name="connsiteX46" fmla="*/ 1510145 w 1698613"/>
                <a:gd name="connsiteY46" fmla="*/ 499077 h 1261077"/>
                <a:gd name="connsiteX47" fmla="*/ 1468582 w 1698613"/>
                <a:gd name="connsiteY47" fmla="*/ 512931 h 1261077"/>
                <a:gd name="connsiteX48" fmla="*/ 1440872 w 1698613"/>
                <a:gd name="connsiteY48" fmla="*/ 540640 h 1261077"/>
                <a:gd name="connsiteX49" fmla="*/ 1399309 w 1698613"/>
                <a:gd name="connsiteY49" fmla="*/ 554495 h 1261077"/>
                <a:gd name="connsiteX50" fmla="*/ 1371600 w 1698613"/>
                <a:gd name="connsiteY50" fmla="*/ 596058 h 1261077"/>
                <a:gd name="connsiteX51" fmla="*/ 1440872 w 1698613"/>
                <a:gd name="connsiteY51" fmla="*/ 665331 h 1261077"/>
                <a:gd name="connsiteX52" fmla="*/ 1468582 w 1698613"/>
                <a:gd name="connsiteY52" fmla="*/ 693040 h 1261077"/>
                <a:gd name="connsiteX53" fmla="*/ 1510145 w 1698613"/>
                <a:gd name="connsiteY53" fmla="*/ 776168 h 1261077"/>
                <a:gd name="connsiteX54" fmla="*/ 1551709 w 1698613"/>
                <a:gd name="connsiteY54" fmla="*/ 790022 h 1261077"/>
                <a:gd name="connsiteX55" fmla="*/ 1579418 w 1698613"/>
                <a:gd name="connsiteY55" fmla="*/ 831586 h 1261077"/>
                <a:gd name="connsiteX56" fmla="*/ 1620982 w 1698613"/>
                <a:gd name="connsiteY56" fmla="*/ 873149 h 1261077"/>
                <a:gd name="connsiteX57" fmla="*/ 1648691 w 1698613"/>
                <a:gd name="connsiteY57" fmla="*/ 997840 h 1261077"/>
                <a:gd name="connsiteX58" fmla="*/ 1662545 w 1698613"/>
                <a:gd name="connsiteY58" fmla="*/ 1039404 h 1261077"/>
                <a:gd name="connsiteX59" fmla="*/ 1676400 w 1698613"/>
                <a:gd name="connsiteY59" fmla="*/ 1094822 h 1261077"/>
                <a:gd name="connsiteX60" fmla="*/ 1648691 w 1698613"/>
                <a:gd name="connsiteY60" fmla="*/ 1261077 h 12610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1698613" h="1261077">
                  <a:moveTo>
                    <a:pt x="0" y="374386"/>
                  </a:moveTo>
                  <a:cubicBezTo>
                    <a:pt x="122800" y="333453"/>
                    <a:pt x="54098" y="349903"/>
                    <a:pt x="207818" y="332822"/>
                  </a:cubicBezTo>
                  <a:cubicBezTo>
                    <a:pt x="221673" y="328204"/>
                    <a:pt x="236320" y="325499"/>
                    <a:pt x="249382" y="318968"/>
                  </a:cubicBezTo>
                  <a:cubicBezTo>
                    <a:pt x="264275" y="311521"/>
                    <a:pt x="274323" y="292236"/>
                    <a:pt x="290945" y="291258"/>
                  </a:cubicBezTo>
                  <a:cubicBezTo>
                    <a:pt x="355653" y="287452"/>
                    <a:pt x="420254" y="300495"/>
                    <a:pt x="484909" y="305113"/>
                  </a:cubicBezTo>
                  <a:cubicBezTo>
                    <a:pt x="584562" y="338332"/>
                    <a:pt x="460116" y="298029"/>
                    <a:pt x="581891" y="332822"/>
                  </a:cubicBezTo>
                  <a:cubicBezTo>
                    <a:pt x="613070" y="341730"/>
                    <a:pt x="646378" y="357436"/>
                    <a:pt x="678872" y="360531"/>
                  </a:cubicBezTo>
                  <a:cubicBezTo>
                    <a:pt x="757163" y="367987"/>
                    <a:pt x="835891" y="369768"/>
                    <a:pt x="914400" y="374386"/>
                  </a:cubicBezTo>
                  <a:cubicBezTo>
                    <a:pt x="932873" y="379004"/>
                    <a:pt x="952787" y="379725"/>
                    <a:pt x="969818" y="388240"/>
                  </a:cubicBezTo>
                  <a:cubicBezTo>
                    <a:pt x="999604" y="403133"/>
                    <a:pt x="1052945" y="443658"/>
                    <a:pt x="1052945" y="443658"/>
                  </a:cubicBezTo>
                  <a:cubicBezTo>
                    <a:pt x="1076036" y="439040"/>
                    <a:pt x="1102625" y="442866"/>
                    <a:pt x="1122218" y="429804"/>
                  </a:cubicBezTo>
                  <a:cubicBezTo>
                    <a:pt x="1134369" y="421703"/>
                    <a:pt x="1136072" y="402844"/>
                    <a:pt x="1136072" y="388240"/>
                  </a:cubicBezTo>
                  <a:cubicBezTo>
                    <a:pt x="1136072" y="365703"/>
                    <a:pt x="1108519" y="319123"/>
                    <a:pt x="1094509" y="305113"/>
                  </a:cubicBezTo>
                  <a:cubicBezTo>
                    <a:pt x="1054806" y="265410"/>
                    <a:pt x="1056452" y="286084"/>
                    <a:pt x="1011382" y="263549"/>
                  </a:cubicBezTo>
                  <a:cubicBezTo>
                    <a:pt x="996489" y="256102"/>
                    <a:pt x="985123" y="242399"/>
                    <a:pt x="969818" y="235840"/>
                  </a:cubicBezTo>
                  <a:cubicBezTo>
                    <a:pt x="952316" y="228339"/>
                    <a:pt x="932709" y="227217"/>
                    <a:pt x="914400" y="221986"/>
                  </a:cubicBezTo>
                  <a:cubicBezTo>
                    <a:pt x="900358" y="217974"/>
                    <a:pt x="886691" y="212749"/>
                    <a:pt x="872836" y="208131"/>
                  </a:cubicBezTo>
                  <a:cubicBezTo>
                    <a:pt x="739600" y="220244"/>
                    <a:pt x="711700" y="232470"/>
                    <a:pt x="581891" y="208131"/>
                  </a:cubicBezTo>
                  <a:cubicBezTo>
                    <a:pt x="553183" y="202748"/>
                    <a:pt x="498763" y="180422"/>
                    <a:pt x="498763" y="180422"/>
                  </a:cubicBezTo>
                  <a:cubicBezTo>
                    <a:pt x="494145" y="161949"/>
                    <a:pt x="477837" y="142683"/>
                    <a:pt x="484909" y="125004"/>
                  </a:cubicBezTo>
                  <a:cubicBezTo>
                    <a:pt x="490333" y="111445"/>
                    <a:pt x="511868" y="111149"/>
                    <a:pt x="526472" y="111149"/>
                  </a:cubicBezTo>
                  <a:cubicBezTo>
                    <a:pt x="550020" y="111149"/>
                    <a:pt x="572577" y="120792"/>
                    <a:pt x="595745" y="125004"/>
                  </a:cubicBezTo>
                  <a:cubicBezTo>
                    <a:pt x="623383" y="130029"/>
                    <a:pt x="651163" y="134240"/>
                    <a:pt x="678872" y="138858"/>
                  </a:cubicBezTo>
                  <a:lnTo>
                    <a:pt x="872836" y="125004"/>
                  </a:lnTo>
                  <a:cubicBezTo>
                    <a:pt x="890608" y="118169"/>
                    <a:pt x="870877" y="84455"/>
                    <a:pt x="858982" y="69586"/>
                  </a:cubicBezTo>
                  <a:cubicBezTo>
                    <a:pt x="849859" y="58182"/>
                    <a:pt x="831273" y="60349"/>
                    <a:pt x="817418" y="55731"/>
                  </a:cubicBezTo>
                  <a:cubicBezTo>
                    <a:pt x="808182" y="41877"/>
                    <a:pt x="785671" y="30322"/>
                    <a:pt x="789709" y="14168"/>
                  </a:cubicBezTo>
                  <a:cubicBezTo>
                    <a:pt x="793251" y="0"/>
                    <a:pt x="816668" y="313"/>
                    <a:pt x="831272" y="313"/>
                  </a:cubicBezTo>
                  <a:cubicBezTo>
                    <a:pt x="877684" y="313"/>
                    <a:pt x="923636" y="9550"/>
                    <a:pt x="969818" y="14168"/>
                  </a:cubicBezTo>
                  <a:cubicBezTo>
                    <a:pt x="967084" y="18269"/>
                    <a:pt x="918364" y="83449"/>
                    <a:pt x="928254" y="97295"/>
                  </a:cubicBezTo>
                  <a:cubicBezTo>
                    <a:pt x="947611" y="124394"/>
                    <a:pt x="979789" y="142182"/>
                    <a:pt x="1011382" y="152713"/>
                  </a:cubicBezTo>
                  <a:lnTo>
                    <a:pt x="1094509" y="180422"/>
                  </a:lnTo>
                  <a:cubicBezTo>
                    <a:pt x="1122218" y="198895"/>
                    <a:pt x="1162743" y="206054"/>
                    <a:pt x="1177636" y="235840"/>
                  </a:cubicBezTo>
                  <a:cubicBezTo>
                    <a:pt x="1202265" y="285097"/>
                    <a:pt x="1205610" y="285258"/>
                    <a:pt x="1219200" y="332822"/>
                  </a:cubicBezTo>
                  <a:cubicBezTo>
                    <a:pt x="1224431" y="351131"/>
                    <a:pt x="1220515" y="373910"/>
                    <a:pt x="1233054" y="388240"/>
                  </a:cubicBezTo>
                  <a:cubicBezTo>
                    <a:pt x="1259058" y="417959"/>
                    <a:pt x="1332480" y="451807"/>
                    <a:pt x="1371600" y="471368"/>
                  </a:cubicBezTo>
                  <a:cubicBezTo>
                    <a:pt x="1385126" y="468663"/>
                    <a:pt x="1472243" y="460382"/>
                    <a:pt x="1482436" y="429804"/>
                  </a:cubicBezTo>
                  <a:cubicBezTo>
                    <a:pt x="1488458" y="411740"/>
                    <a:pt x="1477098" y="391417"/>
                    <a:pt x="1468582" y="374386"/>
                  </a:cubicBezTo>
                  <a:cubicBezTo>
                    <a:pt x="1458712" y="354646"/>
                    <a:pt x="1413991" y="328756"/>
                    <a:pt x="1399309" y="318968"/>
                  </a:cubicBezTo>
                  <a:cubicBezTo>
                    <a:pt x="1385300" y="297954"/>
                    <a:pt x="1357745" y="264519"/>
                    <a:pt x="1357745" y="235840"/>
                  </a:cubicBezTo>
                  <a:cubicBezTo>
                    <a:pt x="1357745" y="221236"/>
                    <a:pt x="1361274" y="204603"/>
                    <a:pt x="1371600" y="194277"/>
                  </a:cubicBezTo>
                  <a:cubicBezTo>
                    <a:pt x="1381926" y="183951"/>
                    <a:pt x="1399309" y="185040"/>
                    <a:pt x="1413163" y="180422"/>
                  </a:cubicBezTo>
                  <a:cubicBezTo>
                    <a:pt x="1431636" y="185040"/>
                    <a:pt x="1456190" y="179820"/>
                    <a:pt x="1468582" y="194277"/>
                  </a:cubicBezTo>
                  <a:cubicBezTo>
                    <a:pt x="1487590" y="216453"/>
                    <a:pt x="1475638" y="256751"/>
                    <a:pt x="1496291" y="277404"/>
                  </a:cubicBezTo>
                  <a:lnTo>
                    <a:pt x="1537854" y="318968"/>
                  </a:lnTo>
                  <a:cubicBezTo>
                    <a:pt x="1556370" y="374516"/>
                    <a:pt x="1582565" y="403514"/>
                    <a:pt x="1551709" y="457513"/>
                  </a:cubicBezTo>
                  <a:cubicBezTo>
                    <a:pt x="1541988" y="474525"/>
                    <a:pt x="1526448" y="488209"/>
                    <a:pt x="1510145" y="499077"/>
                  </a:cubicBezTo>
                  <a:cubicBezTo>
                    <a:pt x="1497994" y="507178"/>
                    <a:pt x="1482436" y="508313"/>
                    <a:pt x="1468582" y="512931"/>
                  </a:cubicBezTo>
                  <a:cubicBezTo>
                    <a:pt x="1459345" y="522167"/>
                    <a:pt x="1452073" y="533919"/>
                    <a:pt x="1440872" y="540640"/>
                  </a:cubicBezTo>
                  <a:cubicBezTo>
                    <a:pt x="1428349" y="548154"/>
                    <a:pt x="1410713" y="545372"/>
                    <a:pt x="1399309" y="554495"/>
                  </a:cubicBezTo>
                  <a:cubicBezTo>
                    <a:pt x="1386307" y="564897"/>
                    <a:pt x="1380836" y="582204"/>
                    <a:pt x="1371600" y="596058"/>
                  </a:cubicBezTo>
                  <a:lnTo>
                    <a:pt x="1440872" y="665331"/>
                  </a:lnTo>
                  <a:lnTo>
                    <a:pt x="1468582" y="693040"/>
                  </a:lnTo>
                  <a:cubicBezTo>
                    <a:pt x="1477708" y="720421"/>
                    <a:pt x="1485729" y="756635"/>
                    <a:pt x="1510145" y="776168"/>
                  </a:cubicBezTo>
                  <a:cubicBezTo>
                    <a:pt x="1521549" y="785291"/>
                    <a:pt x="1537854" y="785404"/>
                    <a:pt x="1551709" y="790022"/>
                  </a:cubicBezTo>
                  <a:cubicBezTo>
                    <a:pt x="1560945" y="803877"/>
                    <a:pt x="1568758" y="818794"/>
                    <a:pt x="1579418" y="831586"/>
                  </a:cubicBezTo>
                  <a:cubicBezTo>
                    <a:pt x="1591961" y="846638"/>
                    <a:pt x="1610114" y="856846"/>
                    <a:pt x="1620982" y="873149"/>
                  </a:cubicBezTo>
                  <a:cubicBezTo>
                    <a:pt x="1636574" y="896537"/>
                    <a:pt x="1646178" y="986531"/>
                    <a:pt x="1648691" y="997840"/>
                  </a:cubicBezTo>
                  <a:cubicBezTo>
                    <a:pt x="1651859" y="1012096"/>
                    <a:pt x="1658533" y="1025362"/>
                    <a:pt x="1662545" y="1039404"/>
                  </a:cubicBezTo>
                  <a:cubicBezTo>
                    <a:pt x="1667776" y="1057713"/>
                    <a:pt x="1671782" y="1076349"/>
                    <a:pt x="1676400" y="1094822"/>
                  </a:cubicBezTo>
                  <a:cubicBezTo>
                    <a:pt x="1661954" y="1253726"/>
                    <a:pt x="1698613" y="1211152"/>
                    <a:pt x="1648691" y="1261077"/>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it-IT" sz="1600"/>
            </a:p>
          </p:txBody>
        </p:sp>
        <p:sp>
          <p:nvSpPr>
            <p:cNvPr id="49" name="Oval 48"/>
            <p:cNvSpPr/>
            <p:nvPr/>
          </p:nvSpPr>
          <p:spPr bwMode="auto">
            <a:xfrm>
              <a:off x="2038821" y="3234527"/>
              <a:ext cx="80116" cy="84977"/>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sz="1600"/>
            </a:p>
          </p:txBody>
        </p:sp>
        <p:sp>
          <p:nvSpPr>
            <p:cNvPr id="50" name="Oval 49"/>
            <p:cNvSpPr/>
            <p:nvPr/>
          </p:nvSpPr>
          <p:spPr bwMode="auto">
            <a:xfrm>
              <a:off x="1854674" y="3226988"/>
              <a:ext cx="81313" cy="86349"/>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sz="1600"/>
            </a:p>
          </p:txBody>
        </p:sp>
        <p:sp>
          <p:nvSpPr>
            <p:cNvPr id="51" name="Oval 50"/>
            <p:cNvSpPr/>
            <p:nvPr/>
          </p:nvSpPr>
          <p:spPr bwMode="auto">
            <a:xfrm>
              <a:off x="2156006" y="3412009"/>
              <a:ext cx="81313" cy="84977"/>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sz="1600"/>
            </a:p>
          </p:txBody>
        </p:sp>
        <p:sp>
          <p:nvSpPr>
            <p:cNvPr id="52" name="Oval 51"/>
            <p:cNvSpPr/>
            <p:nvPr/>
          </p:nvSpPr>
          <p:spPr bwMode="auto">
            <a:xfrm>
              <a:off x="1729119" y="3421427"/>
              <a:ext cx="81313" cy="84977"/>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sz="1600"/>
            </a:p>
          </p:txBody>
        </p:sp>
        <p:sp>
          <p:nvSpPr>
            <p:cNvPr id="53" name="Oval 52"/>
            <p:cNvSpPr/>
            <p:nvPr/>
          </p:nvSpPr>
          <p:spPr bwMode="auto">
            <a:xfrm>
              <a:off x="2154811" y="2883153"/>
              <a:ext cx="81313" cy="84977"/>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sz="1600"/>
            </a:p>
          </p:txBody>
        </p:sp>
      </p:grpSp>
      <p:sp>
        <p:nvSpPr>
          <p:cNvPr id="33" name="Title 1"/>
          <p:cNvSpPr txBox="1">
            <a:spLocks/>
          </p:cNvSpPr>
          <p:nvPr/>
        </p:nvSpPr>
        <p:spPr>
          <a:xfrm>
            <a:off x="619358" y="76200"/>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dirty="0" smtClean="0"/>
              <a:t>High-throughput screening microscopy</a:t>
            </a:r>
            <a:endParaRPr lang="en-US" sz="3600" dirty="0"/>
          </a:p>
        </p:txBody>
      </p:sp>
      <p:sp>
        <p:nvSpPr>
          <p:cNvPr id="2" name="TextBox 1"/>
          <p:cNvSpPr txBox="1"/>
          <p:nvPr/>
        </p:nvSpPr>
        <p:spPr>
          <a:xfrm>
            <a:off x="304800" y="1025441"/>
            <a:ext cx="3219023" cy="1477328"/>
          </a:xfrm>
          <a:prstGeom prst="rect">
            <a:avLst/>
          </a:prstGeom>
          <a:noFill/>
        </p:spPr>
        <p:txBody>
          <a:bodyPr wrap="none" rtlCol="0">
            <a:spAutoFit/>
          </a:bodyPr>
          <a:lstStyle/>
          <a:p>
            <a:r>
              <a:rPr lang="en-US" dirty="0" smtClean="0"/>
              <a:t>“Primary” screen</a:t>
            </a:r>
          </a:p>
          <a:p>
            <a:pPr marL="342900" indent="-342900">
              <a:buFont typeface="Arial"/>
              <a:buChar char="•"/>
            </a:pPr>
            <a:r>
              <a:rPr lang="en-US" dirty="0"/>
              <a:t>Protein knockdown by siRNA</a:t>
            </a:r>
          </a:p>
          <a:p>
            <a:pPr marL="342900" indent="-342900">
              <a:buFont typeface="Arial"/>
              <a:buChar char="•"/>
            </a:pPr>
            <a:r>
              <a:rPr lang="en-US" dirty="0"/>
              <a:t>Monitor perturbation of </a:t>
            </a:r>
            <a:br>
              <a:rPr lang="en-US" dirty="0"/>
            </a:br>
            <a:r>
              <a:rPr lang="en-US" dirty="0"/>
              <a:t>biological process </a:t>
            </a:r>
            <a:br>
              <a:rPr lang="en-US" dirty="0"/>
            </a:br>
            <a:r>
              <a:rPr lang="en-US" dirty="0"/>
              <a:t>in microscopy assay</a:t>
            </a:r>
          </a:p>
        </p:txBody>
      </p:sp>
      <p:sp>
        <p:nvSpPr>
          <p:cNvPr id="35" name="TextBox 34"/>
          <p:cNvSpPr txBox="1"/>
          <p:nvPr/>
        </p:nvSpPr>
        <p:spPr>
          <a:xfrm>
            <a:off x="6805638" y="4510264"/>
            <a:ext cx="2032929" cy="369332"/>
          </a:xfrm>
          <a:prstGeom prst="rect">
            <a:avLst/>
          </a:prstGeom>
          <a:noFill/>
        </p:spPr>
        <p:txBody>
          <a:bodyPr wrap="none" rtlCol="0">
            <a:spAutoFit/>
          </a:bodyPr>
          <a:lstStyle/>
          <a:p>
            <a:r>
              <a:rPr lang="en-US" dirty="0" smtClean="0"/>
              <a:t>“Secondary” screen</a:t>
            </a:r>
            <a:endParaRPr lang="en-US" dirty="0"/>
          </a:p>
        </p:txBody>
      </p:sp>
      <p:sp>
        <p:nvSpPr>
          <p:cNvPr id="36" name="TextBox 35"/>
          <p:cNvSpPr txBox="1"/>
          <p:nvPr/>
        </p:nvSpPr>
        <p:spPr>
          <a:xfrm>
            <a:off x="2456068" y="6172200"/>
            <a:ext cx="2032929" cy="369332"/>
          </a:xfrm>
          <a:prstGeom prst="rect">
            <a:avLst/>
          </a:prstGeom>
          <a:noFill/>
        </p:spPr>
        <p:txBody>
          <a:bodyPr wrap="none" rtlCol="0">
            <a:spAutoFit/>
          </a:bodyPr>
          <a:lstStyle/>
          <a:p>
            <a:r>
              <a:rPr lang="en-US" dirty="0" smtClean="0"/>
              <a:t>“Secondary” screen</a:t>
            </a:r>
            <a:endParaRPr lang="en-US" dirty="0"/>
          </a:p>
        </p:txBody>
      </p:sp>
    </p:spTree>
    <p:extLst>
      <p:ext uri="{BB962C8B-B14F-4D97-AF65-F5344CB8AC3E}">
        <p14:creationId xmlns:p14="http://schemas.microsoft.com/office/powerpoint/2010/main" val="3758452224"/>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Temperature stability</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4532736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Cost efficiency</a:t>
            </a:r>
            <a:endParaRPr lang="en-US" dirty="0"/>
          </a:p>
        </p:txBody>
      </p:sp>
      <p:sp>
        <p:nvSpPr>
          <p:cNvPr id="3" name="Content Placeholder 2"/>
          <p:cNvSpPr>
            <a:spLocks noGrp="1"/>
          </p:cNvSpPr>
          <p:nvPr>
            <p:ph idx="1"/>
          </p:nvPr>
        </p:nvSpPr>
        <p:spPr>
          <a:xfrm>
            <a:off x="3886200" y="6096000"/>
            <a:ext cx="3962400" cy="487363"/>
          </a:xfrm>
        </p:spPr>
        <p:txBody>
          <a:bodyPr>
            <a:normAutofit fontScale="25000" lnSpcReduction="20000"/>
          </a:bodyPr>
          <a:lstStyle/>
          <a:p>
            <a:pPr marL="0" indent="0">
              <a:buNone/>
            </a:pPr>
            <a:r>
              <a:rPr lang="en-US" b="1" i="1" dirty="0"/>
              <a:t>Fig. 2: </a:t>
            </a:r>
            <a:r>
              <a:rPr lang="en-US" i="1" dirty="0"/>
              <a:t>Double </a:t>
            </a:r>
            <a:r>
              <a:rPr lang="en-US" i="1" dirty="0" err="1"/>
              <a:t>colour</a:t>
            </a:r>
            <a:r>
              <a:rPr lang="en-US" i="1" dirty="0"/>
              <a:t> imaging in plastic cell culture plates.</a:t>
            </a:r>
          </a:p>
          <a:p>
            <a:pPr marL="0" indent="0">
              <a:buNone/>
            </a:pPr>
            <a:r>
              <a:rPr lang="en-US" i="1" dirty="0"/>
              <a:t>HeLa-Kyoto cell stably expressing H2B-mcherry and GFP-tubulin were cultured in a</a:t>
            </a:r>
          </a:p>
          <a:p>
            <a:pPr marL="0" indent="0">
              <a:buNone/>
            </a:pPr>
            <a:r>
              <a:rPr lang="en-US" i="1" dirty="0"/>
              <a:t>plastic cell culture plate from NUNC, fixed and subsequently imaged using a 20x/0.75NA</a:t>
            </a:r>
          </a:p>
          <a:p>
            <a:pPr marL="0" indent="0">
              <a:buNone/>
            </a:pPr>
            <a:r>
              <a:rPr lang="en-US" i="1" dirty="0"/>
              <a:t>objective with a magnification changer 2. (A,D) GFP-tubulin, (B,E) H2B-mcherry, (C,F)</a:t>
            </a:r>
          </a:p>
          <a:p>
            <a:pPr marL="0" indent="0">
              <a:buNone/>
            </a:pPr>
            <a:r>
              <a:rPr lang="en-US" i="1" dirty="0"/>
              <a:t>overlay image (GFP-tubulin shown in green and H2B-mcherry in red). Scale bar 10 </a:t>
            </a:r>
            <a:r>
              <a:rPr lang="en-US" i="1" dirty="0" err="1"/>
              <a:t>μm</a:t>
            </a:r>
            <a:r>
              <a:rPr lang="en-US" i="1" dirty="0"/>
              <a:t>.</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1905000"/>
            <a:ext cx="6134100" cy="3933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304800" y="2057400"/>
            <a:ext cx="1191545" cy="369332"/>
          </a:xfrm>
          <a:prstGeom prst="rect">
            <a:avLst/>
          </a:prstGeom>
          <a:noFill/>
        </p:spPr>
        <p:txBody>
          <a:bodyPr wrap="none" rtlCol="0">
            <a:spAutoFit/>
          </a:bodyPr>
          <a:lstStyle/>
          <a:p>
            <a:r>
              <a:rPr lang="en-US" dirty="0" smtClean="0"/>
              <a:t>Interphase</a:t>
            </a:r>
            <a:endParaRPr lang="en-US" dirty="0"/>
          </a:p>
        </p:txBody>
      </p:sp>
      <p:sp>
        <p:nvSpPr>
          <p:cNvPr id="7" name="TextBox 6"/>
          <p:cNvSpPr txBox="1"/>
          <p:nvPr/>
        </p:nvSpPr>
        <p:spPr>
          <a:xfrm>
            <a:off x="304800" y="4343400"/>
            <a:ext cx="863698" cy="369332"/>
          </a:xfrm>
          <a:prstGeom prst="rect">
            <a:avLst/>
          </a:prstGeom>
          <a:noFill/>
        </p:spPr>
        <p:txBody>
          <a:bodyPr wrap="none" rtlCol="0">
            <a:spAutoFit/>
          </a:bodyPr>
          <a:lstStyle/>
          <a:p>
            <a:r>
              <a:rPr lang="en-US" dirty="0" smtClean="0"/>
              <a:t>Mitosis</a:t>
            </a:r>
            <a:endParaRPr lang="en-US" dirty="0"/>
          </a:p>
        </p:txBody>
      </p:sp>
      <p:sp>
        <p:nvSpPr>
          <p:cNvPr id="8" name="TextBox 7"/>
          <p:cNvSpPr txBox="1"/>
          <p:nvPr/>
        </p:nvSpPr>
        <p:spPr>
          <a:xfrm>
            <a:off x="2514600" y="1521813"/>
            <a:ext cx="1316514" cy="369332"/>
          </a:xfrm>
          <a:prstGeom prst="rect">
            <a:avLst/>
          </a:prstGeom>
          <a:noFill/>
        </p:spPr>
        <p:txBody>
          <a:bodyPr wrap="none" rtlCol="0">
            <a:spAutoFit/>
          </a:bodyPr>
          <a:lstStyle/>
          <a:p>
            <a:r>
              <a:rPr lang="en-US" dirty="0" smtClean="0"/>
              <a:t>GFP-Tubulin</a:t>
            </a:r>
            <a:endParaRPr lang="en-US" dirty="0"/>
          </a:p>
        </p:txBody>
      </p:sp>
      <p:sp>
        <p:nvSpPr>
          <p:cNvPr id="9" name="TextBox 8"/>
          <p:cNvSpPr txBox="1"/>
          <p:nvPr/>
        </p:nvSpPr>
        <p:spPr>
          <a:xfrm>
            <a:off x="6934200" y="1447800"/>
            <a:ext cx="796757" cy="369332"/>
          </a:xfrm>
          <a:prstGeom prst="rect">
            <a:avLst/>
          </a:prstGeom>
          <a:noFill/>
        </p:spPr>
        <p:txBody>
          <a:bodyPr wrap="none" rtlCol="0">
            <a:spAutoFit/>
          </a:bodyPr>
          <a:lstStyle/>
          <a:p>
            <a:r>
              <a:rPr lang="en-US" dirty="0" smtClean="0"/>
              <a:t>Merge</a:t>
            </a:r>
            <a:endParaRPr lang="en-US" dirty="0"/>
          </a:p>
        </p:txBody>
      </p:sp>
      <p:sp>
        <p:nvSpPr>
          <p:cNvPr id="10" name="TextBox 9"/>
          <p:cNvSpPr txBox="1"/>
          <p:nvPr/>
        </p:nvSpPr>
        <p:spPr>
          <a:xfrm>
            <a:off x="4267200" y="1447800"/>
            <a:ext cx="2067746" cy="369332"/>
          </a:xfrm>
          <a:prstGeom prst="rect">
            <a:avLst/>
          </a:prstGeom>
          <a:noFill/>
        </p:spPr>
        <p:txBody>
          <a:bodyPr wrap="none" rtlCol="0">
            <a:spAutoFit/>
          </a:bodyPr>
          <a:lstStyle/>
          <a:p>
            <a:r>
              <a:rPr lang="en-US" dirty="0" smtClean="0"/>
              <a:t>DNA (Hb2-mCherry)</a:t>
            </a:r>
            <a:endParaRPr lang="en-US" dirty="0"/>
          </a:p>
        </p:txBody>
      </p:sp>
    </p:spTree>
    <p:extLst>
      <p:ext uri="{BB962C8B-B14F-4D97-AF65-F5344CB8AC3E}">
        <p14:creationId xmlns:p14="http://schemas.microsoft.com/office/powerpoint/2010/main" val="41604358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Edge effects</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9326866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Autofocus </a:t>
            </a:r>
            <a:r>
              <a:rPr lang="en-US" dirty="0" err="1" smtClean="0"/>
              <a:t>CellDiscoverer</a:t>
            </a:r>
            <a:r>
              <a:rPr lang="en-US" dirty="0" smtClean="0"/>
              <a:t> 7</a:t>
            </a:r>
            <a:endParaRPr lang="en-US" dirty="0"/>
          </a:p>
        </p:txBody>
      </p:sp>
      <p:sp>
        <p:nvSpPr>
          <p:cNvPr id="3" name="Content Placeholder 2"/>
          <p:cNvSpPr>
            <a:spLocks noGrp="1"/>
          </p:cNvSpPr>
          <p:nvPr>
            <p:ph idx="1"/>
          </p:nvPr>
        </p:nvSpPr>
        <p:spPr/>
        <p:txBody>
          <a:bodyPr/>
          <a:lstStyle/>
          <a:p>
            <a:r>
              <a:rPr lang="en-US" dirty="0" smtClean="0"/>
              <a:t>Find Surface</a:t>
            </a:r>
          </a:p>
          <a:p>
            <a:r>
              <a:rPr lang="en-US" dirty="0" smtClean="0"/>
              <a:t>Focus Hold</a:t>
            </a:r>
          </a:p>
          <a:p>
            <a:r>
              <a:rPr lang="en-US" dirty="0" smtClean="0"/>
              <a:t>Focus every time-point and position</a:t>
            </a:r>
            <a:endParaRPr lang="en-US" dirty="0"/>
          </a:p>
        </p:txBody>
      </p:sp>
    </p:spTree>
    <p:extLst>
      <p:ext uri="{BB962C8B-B14F-4D97-AF65-F5344CB8AC3E}">
        <p14:creationId xmlns:p14="http://schemas.microsoft.com/office/powerpoint/2010/main" val="36589406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654</TotalTime>
  <Words>622</Words>
  <Application>Microsoft Macintosh PowerPoint</Application>
  <PresentationFormat>On-screen Show (4:3)</PresentationFormat>
  <Paragraphs>161</Paragraphs>
  <Slides>28</Slides>
  <Notes>2</Notes>
  <HiddenSlides>0</HiddenSlides>
  <MMClips>2</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Theme</vt:lpstr>
      <vt:lpstr>Abstract</vt:lpstr>
      <vt:lpstr>To do</vt:lpstr>
      <vt:lpstr>High-throughput and adaptive feedback microscopy</vt:lpstr>
      <vt:lpstr>PowerPoint Presentation</vt:lpstr>
      <vt:lpstr>PowerPoint Presentation</vt:lpstr>
      <vt:lpstr>Temperature stability</vt:lpstr>
      <vt:lpstr>Cost efficiency</vt:lpstr>
      <vt:lpstr>Edge effects</vt:lpstr>
      <vt:lpstr>Autofocus CellDiscoverer 7</vt:lpstr>
      <vt:lpstr>Speed</vt:lpstr>
      <vt:lpstr>Variable NA imaging</vt:lpstr>
      <vt:lpstr>Autophagosome screen</vt:lpstr>
      <vt:lpstr>Acquisition modalities</vt:lpstr>
      <vt:lpstr>Low NA imaging of thin samples  in wide-field microscopes</vt:lpstr>
      <vt:lpstr>Low NA Transmission</vt:lpstr>
      <vt:lpstr>What to measure</vt:lpstr>
      <vt:lpstr>Secondary Screens</vt:lpstr>
      <vt:lpstr>What to measure</vt:lpstr>
      <vt:lpstr>Intelligent Microscopy [Conrad et al.] Adaptive Feedback Microscopy [Tischer et al.] Smart Microscopy [Huisken et al.] Open Application Development (OAD) [Zeiss]   </vt:lpstr>
      <vt:lpstr>High-resolution Adaptive Feedback Time-lapse Imaging of Mitosis</vt:lpstr>
      <vt:lpstr>Adaptive Feedback Microscopy  using ZEISS products</vt:lpstr>
      <vt:lpstr>PowerPoint Presentation</vt:lpstr>
      <vt:lpstr>Adaptive FCS Microscopy</vt:lpstr>
      <vt:lpstr>PowerPoint Presentation</vt:lpstr>
      <vt:lpstr>PowerPoint Presentation</vt:lpstr>
      <vt:lpstr>PowerPoint Presentation</vt:lpstr>
      <vt:lpstr>Image analysis, quality control and statistics</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dc:title>
  <dc:creator>almf</dc:creator>
  <cp:lastModifiedBy>Christian Tischer</cp:lastModifiedBy>
  <cp:revision>36</cp:revision>
  <dcterms:created xsi:type="dcterms:W3CDTF">2006-08-16T00:00:00Z</dcterms:created>
  <dcterms:modified xsi:type="dcterms:W3CDTF">2016-11-26T14:18:21Z</dcterms:modified>
</cp:coreProperties>
</file>