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95" r:id="rId5"/>
    <p:sldId id="296" r:id="rId6"/>
    <p:sldId id="258" r:id="rId7"/>
    <p:sldId id="288" r:id="rId8"/>
    <p:sldId id="294" r:id="rId9"/>
    <p:sldId id="259" r:id="rId10"/>
    <p:sldId id="261" r:id="rId11"/>
    <p:sldId id="299" r:id="rId12"/>
    <p:sldId id="262" r:id="rId13"/>
    <p:sldId id="303" r:id="rId14"/>
    <p:sldId id="263" r:id="rId15"/>
    <p:sldId id="297" r:id="rId16"/>
    <p:sldId id="264" r:id="rId17"/>
    <p:sldId id="298" r:id="rId18"/>
    <p:sldId id="265" r:id="rId19"/>
    <p:sldId id="269" r:id="rId20"/>
    <p:sldId id="302" r:id="rId21"/>
    <p:sldId id="284" r:id="rId22"/>
    <p:sldId id="291" r:id="rId23"/>
    <p:sldId id="293" r:id="rId24"/>
    <p:sldId id="292" r:id="rId25"/>
    <p:sldId id="300" r:id="rId26"/>
    <p:sldId id="285"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B4150-8CE4-40A1-85D6-779EC18D6F4B}" v="595" dt="2023-06-21T07:52:03.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4" d="100"/>
          <a:sy n="74" d="100"/>
        </p:scale>
        <p:origin x="-42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የርዕስ ስላይድ">
    <p:spTree>
      <p:nvGrpSpPr>
        <p:cNvPr id="1" name=""/>
        <p:cNvGrpSpPr/>
        <p:nvPr/>
      </p:nvGrpSpPr>
      <p:grpSpPr>
        <a:xfrm>
          <a:off x="0" y="0"/>
          <a:ext cx="0" cy="0"/>
          <a:chOff x="0" y="0"/>
          <a:chExt cx="0" cy="0"/>
        </a:xfrm>
      </p:grpSpPr>
      <p:sp>
        <p:nvSpPr>
          <p:cNvPr id="2" name="ርእስ 1"/>
          <p:cNvSpPr>
            <a:spLocks noGrp="1"/>
          </p:cNvSpPr>
          <p:nvPr>
            <p:ph type="ctrTitle"/>
          </p:nvPr>
        </p:nvSpPr>
        <p:spPr>
          <a:xfrm>
            <a:off x="1524000" y="1122363"/>
            <a:ext cx="9144000" cy="2387600"/>
          </a:xfrm>
        </p:spPr>
        <p:txBody>
          <a:bodyPr anchor="b"/>
          <a:lstStyle>
            <a:lvl1pPr algn="ctr">
              <a:defRPr sz="6000"/>
            </a:lvl1pPr>
          </a:lstStyle>
          <a:p>
            <a:r>
              <a:rPr lang="am-ET"/>
              <a:t>የዋና ርዕስ ቅጥን ለማርታት ጠቅ አድርግ</a:t>
            </a:r>
            <a:endParaRPr lang="en-US"/>
          </a:p>
        </p:txBody>
      </p:sp>
      <p:sp>
        <p:nvSpPr>
          <p:cNvPr id="3" name="ንኡስ ርእ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m-ET"/>
              <a:t>የዋና ግርጌ ትርጉም ቅጥ ለማርታት ጠቅ አድርግ</a:t>
            </a:r>
            <a:endParaRPr lang="en-US"/>
          </a:p>
        </p:txBody>
      </p:sp>
      <p:sp>
        <p:nvSpPr>
          <p:cNvPr id="4" name="የቀን ቦታ ያዥ 3"/>
          <p:cNvSpPr>
            <a:spLocks noGrp="1"/>
          </p:cNvSpPr>
          <p:nvPr>
            <p:ph type="dt" sz="half" idx="10"/>
          </p:nvPr>
        </p:nvSpPr>
        <p:spPr/>
        <p:txBody>
          <a:body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11"/>
          </p:nvPr>
        </p:nvSpPr>
        <p:spPr/>
        <p:txBody>
          <a:bodyPr/>
          <a:lstStyle/>
          <a:p>
            <a:endParaRPr lang="en-US"/>
          </a:p>
        </p:txBody>
      </p:sp>
      <p:sp>
        <p:nvSpPr>
          <p:cNvPr id="6" name="የእስላይድ ቁጥር ቦታ ያዥ 5"/>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371793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ርዕስና አቀባዊ ፅሁፍ">
    <p:spTree>
      <p:nvGrpSpPr>
        <p:cNvPr id="1" name=""/>
        <p:cNvGrpSpPr/>
        <p:nvPr/>
      </p:nvGrpSpPr>
      <p:grpSpPr>
        <a:xfrm>
          <a:off x="0" y="0"/>
          <a:ext cx="0" cy="0"/>
          <a:chOff x="0" y="0"/>
          <a:chExt cx="0" cy="0"/>
        </a:xfrm>
      </p:grpSpPr>
      <p:sp>
        <p:nvSpPr>
          <p:cNvPr id="2" name="ርእስ 1"/>
          <p:cNvSpPr>
            <a:spLocks noGrp="1"/>
          </p:cNvSpPr>
          <p:nvPr>
            <p:ph type="title"/>
          </p:nvPr>
        </p:nvSpPr>
        <p:spPr/>
        <p:txBody>
          <a:bodyPr/>
          <a:lstStyle/>
          <a:p>
            <a:r>
              <a:rPr lang="am-ET"/>
              <a:t>የዋና ርዕስ ቅጥን ለማርታት ጠቅ አድርግ</a:t>
            </a:r>
            <a:endParaRPr lang="en-US"/>
          </a:p>
        </p:txBody>
      </p:sp>
      <p:sp>
        <p:nvSpPr>
          <p:cNvPr id="3" name="የአቀብ ሰለፍ ቦታ ያዥ 2"/>
          <p:cNvSpPr>
            <a:spLocks noGrp="1"/>
          </p:cNvSpPr>
          <p:nvPr>
            <p:ph type="body" orient="vert" idx="1"/>
          </p:nvPr>
        </p:nvSpPr>
        <p:spPr/>
        <p:txBody>
          <a:bodyPr vert="eaVert"/>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የቀን ቦታ ያዥ 3"/>
          <p:cNvSpPr>
            <a:spLocks noGrp="1"/>
          </p:cNvSpPr>
          <p:nvPr>
            <p:ph type="dt" sz="half" idx="10"/>
          </p:nvPr>
        </p:nvSpPr>
        <p:spPr/>
        <p:txBody>
          <a:body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11"/>
          </p:nvPr>
        </p:nvSpPr>
        <p:spPr/>
        <p:txBody>
          <a:bodyPr/>
          <a:lstStyle/>
          <a:p>
            <a:endParaRPr lang="en-US"/>
          </a:p>
        </p:txBody>
      </p:sp>
      <p:sp>
        <p:nvSpPr>
          <p:cNvPr id="6" name="የእስላይድ ቁጥር ቦታ ያዥ 5"/>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277163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አቀባዊ ርዕስና ፅሁፍ">
    <p:spTree>
      <p:nvGrpSpPr>
        <p:cNvPr id="1" name=""/>
        <p:cNvGrpSpPr/>
        <p:nvPr/>
      </p:nvGrpSpPr>
      <p:grpSpPr>
        <a:xfrm>
          <a:off x="0" y="0"/>
          <a:ext cx="0" cy="0"/>
          <a:chOff x="0" y="0"/>
          <a:chExt cx="0" cy="0"/>
        </a:xfrm>
      </p:grpSpPr>
      <p:sp>
        <p:nvSpPr>
          <p:cNvPr id="2" name="አቀባዊ ርእስ 1"/>
          <p:cNvSpPr>
            <a:spLocks noGrp="1"/>
          </p:cNvSpPr>
          <p:nvPr>
            <p:ph type="title" orient="vert"/>
          </p:nvPr>
        </p:nvSpPr>
        <p:spPr>
          <a:xfrm>
            <a:off x="8724900" y="365125"/>
            <a:ext cx="2628900" cy="5811838"/>
          </a:xfrm>
        </p:spPr>
        <p:txBody>
          <a:bodyPr vert="eaVert"/>
          <a:lstStyle/>
          <a:p>
            <a:r>
              <a:rPr lang="am-ET"/>
              <a:t>የዋና ርዕስ ቅጥን ለማርታት ጠቅ አድርግ</a:t>
            </a:r>
            <a:endParaRPr lang="en-US"/>
          </a:p>
        </p:txBody>
      </p:sp>
      <p:sp>
        <p:nvSpPr>
          <p:cNvPr id="3" name="የአቀብ ሰለፍ ቦታ ያዥ 2"/>
          <p:cNvSpPr>
            <a:spLocks noGrp="1"/>
          </p:cNvSpPr>
          <p:nvPr>
            <p:ph type="body" orient="vert" idx="1"/>
          </p:nvPr>
        </p:nvSpPr>
        <p:spPr>
          <a:xfrm>
            <a:off x="838200" y="365125"/>
            <a:ext cx="7734300" cy="5811838"/>
          </a:xfrm>
        </p:spPr>
        <p:txBody>
          <a:bodyPr vert="eaVert"/>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የቀን ቦታ ያዥ 3"/>
          <p:cNvSpPr>
            <a:spLocks noGrp="1"/>
          </p:cNvSpPr>
          <p:nvPr>
            <p:ph type="dt" sz="half" idx="10"/>
          </p:nvPr>
        </p:nvSpPr>
        <p:spPr/>
        <p:txBody>
          <a:body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11"/>
          </p:nvPr>
        </p:nvSpPr>
        <p:spPr/>
        <p:txBody>
          <a:bodyPr/>
          <a:lstStyle/>
          <a:p>
            <a:endParaRPr lang="en-US"/>
          </a:p>
        </p:txBody>
      </p:sp>
      <p:sp>
        <p:nvSpPr>
          <p:cNvPr id="6" name="የእስላይድ ቁጥር ቦታ ያዥ 5"/>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199505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ርዕስ እና ይዘት">
    <p:spTree>
      <p:nvGrpSpPr>
        <p:cNvPr id="1" name=""/>
        <p:cNvGrpSpPr/>
        <p:nvPr/>
      </p:nvGrpSpPr>
      <p:grpSpPr>
        <a:xfrm>
          <a:off x="0" y="0"/>
          <a:ext cx="0" cy="0"/>
          <a:chOff x="0" y="0"/>
          <a:chExt cx="0" cy="0"/>
        </a:xfrm>
      </p:grpSpPr>
      <p:sp>
        <p:nvSpPr>
          <p:cNvPr id="2" name="ርእስ 1"/>
          <p:cNvSpPr>
            <a:spLocks noGrp="1"/>
          </p:cNvSpPr>
          <p:nvPr>
            <p:ph type="title"/>
          </p:nvPr>
        </p:nvSpPr>
        <p:spPr/>
        <p:txBody>
          <a:bodyPr/>
          <a:lstStyle/>
          <a:p>
            <a:r>
              <a:rPr lang="am-ET"/>
              <a:t>የዋና ርዕስ ቅጥን ለማርታት ጠቅ አድርግ</a:t>
            </a:r>
            <a:endParaRPr lang="en-US"/>
          </a:p>
        </p:txBody>
      </p:sp>
      <p:sp>
        <p:nvSpPr>
          <p:cNvPr id="3" name="ይዘት ቦታ ያዥ 2"/>
          <p:cNvSpPr>
            <a:spLocks noGrp="1"/>
          </p:cNvSpPr>
          <p:nvPr>
            <p:ph idx="1"/>
          </p:nvPr>
        </p:nvSpPr>
        <p:spPr/>
        <p:txBody>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የቀን ቦታ ያዥ 3"/>
          <p:cNvSpPr>
            <a:spLocks noGrp="1"/>
          </p:cNvSpPr>
          <p:nvPr>
            <p:ph type="dt" sz="half" idx="10"/>
          </p:nvPr>
        </p:nvSpPr>
        <p:spPr/>
        <p:txBody>
          <a:body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11"/>
          </p:nvPr>
        </p:nvSpPr>
        <p:spPr/>
        <p:txBody>
          <a:bodyPr/>
          <a:lstStyle/>
          <a:p>
            <a:endParaRPr lang="en-US"/>
          </a:p>
        </p:txBody>
      </p:sp>
      <p:sp>
        <p:nvSpPr>
          <p:cNvPr id="6" name="የእስላይድ ቁጥር ቦታ ያዥ 5"/>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262400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ማወዳደር">
    <p:spTree>
      <p:nvGrpSpPr>
        <p:cNvPr id="1" name=""/>
        <p:cNvGrpSpPr/>
        <p:nvPr/>
      </p:nvGrpSpPr>
      <p:grpSpPr>
        <a:xfrm>
          <a:off x="0" y="0"/>
          <a:ext cx="0" cy="0"/>
          <a:chOff x="0" y="0"/>
          <a:chExt cx="0" cy="0"/>
        </a:xfrm>
      </p:grpSpPr>
      <p:sp>
        <p:nvSpPr>
          <p:cNvPr id="2" name="ርእስ 1"/>
          <p:cNvSpPr>
            <a:spLocks noGrp="1"/>
          </p:cNvSpPr>
          <p:nvPr>
            <p:ph type="title"/>
          </p:nvPr>
        </p:nvSpPr>
        <p:spPr>
          <a:xfrm>
            <a:off x="831850" y="1709738"/>
            <a:ext cx="10515600" cy="2852737"/>
          </a:xfrm>
        </p:spPr>
        <p:txBody>
          <a:bodyPr anchor="b"/>
          <a:lstStyle>
            <a:lvl1pPr>
              <a:defRPr sz="6000"/>
            </a:lvl1pPr>
          </a:lstStyle>
          <a:p>
            <a:r>
              <a:rPr lang="am-ET"/>
              <a:t>የዋና ርዕስ ቅጥን ለማርታት ጠቅ አድርግ</a:t>
            </a:r>
            <a:endParaRPr lang="en-US"/>
          </a:p>
        </p:txBody>
      </p:sp>
      <p:sp>
        <p:nvSpPr>
          <p:cNvPr id="3" name="ፅሁፍ ቦታ ያዥ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m-ET"/>
              <a:t>የዋና ፅሁፍ ቅጦችን ለማርታት ጠቅ አድርግ</a:t>
            </a:r>
          </a:p>
        </p:txBody>
      </p:sp>
      <p:sp>
        <p:nvSpPr>
          <p:cNvPr id="4" name="የቀን ቦታ ያዥ 3"/>
          <p:cNvSpPr>
            <a:spLocks noGrp="1"/>
          </p:cNvSpPr>
          <p:nvPr>
            <p:ph type="dt" sz="half" idx="10"/>
          </p:nvPr>
        </p:nvSpPr>
        <p:spPr/>
        <p:txBody>
          <a:body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11"/>
          </p:nvPr>
        </p:nvSpPr>
        <p:spPr/>
        <p:txBody>
          <a:bodyPr/>
          <a:lstStyle/>
          <a:p>
            <a:endParaRPr lang="en-US"/>
          </a:p>
        </p:txBody>
      </p:sp>
      <p:sp>
        <p:nvSpPr>
          <p:cNvPr id="6" name="የእስላይድ ቁጥር ቦታ ያዥ 5"/>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215933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ሁለት ይዘት">
    <p:spTree>
      <p:nvGrpSpPr>
        <p:cNvPr id="1" name=""/>
        <p:cNvGrpSpPr/>
        <p:nvPr/>
      </p:nvGrpSpPr>
      <p:grpSpPr>
        <a:xfrm>
          <a:off x="0" y="0"/>
          <a:ext cx="0" cy="0"/>
          <a:chOff x="0" y="0"/>
          <a:chExt cx="0" cy="0"/>
        </a:xfrm>
      </p:grpSpPr>
      <p:sp>
        <p:nvSpPr>
          <p:cNvPr id="2" name="ርእስ 1"/>
          <p:cNvSpPr>
            <a:spLocks noGrp="1"/>
          </p:cNvSpPr>
          <p:nvPr>
            <p:ph type="title"/>
          </p:nvPr>
        </p:nvSpPr>
        <p:spPr/>
        <p:txBody>
          <a:bodyPr/>
          <a:lstStyle/>
          <a:p>
            <a:r>
              <a:rPr lang="am-ET"/>
              <a:t>የዋና ርዕስ ቅጥን ለማርታት ጠቅ አድርግ</a:t>
            </a:r>
            <a:endParaRPr lang="en-US"/>
          </a:p>
        </p:txBody>
      </p:sp>
      <p:sp>
        <p:nvSpPr>
          <p:cNvPr id="3" name="ይዘት ቦታ ያዥ 2"/>
          <p:cNvSpPr>
            <a:spLocks noGrp="1"/>
          </p:cNvSpPr>
          <p:nvPr>
            <p:ph sz="half" idx="1"/>
          </p:nvPr>
        </p:nvSpPr>
        <p:spPr>
          <a:xfrm>
            <a:off x="838200" y="1825625"/>
            <a:ext cx="5181600" cy="4351338"/>
          </a:xfrm>
        </p:spPr>
        <p:txBody>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ይዘት ቦታ ያዥ 3"/>
          <p:cNvSpPr>
            <a:spLocks noGrp="1"/>
          </p:cNvSpPr>
          <p:nvPr>
            <p:ph sz="half" idx="2"/>
          </p:nvPr>
        </p:nvSpPr>
        <p:spPr>
          <a:xfrm>
            <a:off x="6172200" y="1825625"/>
            <a:ext cx="5181600" cy="4351338"/>
          </a:xfrm>
        </p:spPr>
        <p:txBody>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5" name="የቀን ቦታ ያዥ 4"/>
          <p:cNvSpPr>
            <a:spLocks noGrp="1"/>
          </p:cNvSpPr>
          <p:nvPr>
            <p:ph type="dt" sz="half" idx="10"/>
          </p:nvPr>
        </p:nvSpPr>
        <p:spPr/>
        <p:txBody>
          <a:bodyPr/>
          <a:lstStyle/>
          <a:p>
            <a:fld id="{ECE76788-D23A-411F-ACD2-85733D98680A}" type="datetimeFigureOut">
              <a:rPr lang="en-US" smtClean="0"/>
              <a:t>8/10/2023</a:t>
            </a:fld>
            <a:endParaRPr lang="en-US"/>
          </a:p>
        </p:txBody>
      </p:sp>
      <p:sp>
        <p:nvSpPr>
          <p:cNvPr id="6" name="ግርጌ አደር ቦታ ያዥ 5"/>
          <p:cNvSpPr>
            <a:spLocks noGrp="1"/>
          </p:cNvSpPr>
          <p:nvPr>
            <p:ph type="ftr" sz="quarter" idx="11"/>
          </p:nvPr>
        </p:nvSpPr>
        <p:spPr/>
        <p:txBody>
          <a:bodyPr/>
          <a:lstStyle/>
          <a:p>
            <a:endParaRPr lang="en-US"/>
          </a:p>
        </p:txBody>
      </p:sp>
      <p:sp>
        <p:nvSpPr>
          <p:cNvPr id="7" name="የእስላይድ ቁጥር ቦታ ያዥ 6"/>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349448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ማወዳደር">
    <p:spTree>
      <p:nvGrpSpPr>
        <p:cNvPr id="1" name=""/>
        <p:cNvGrpSpPr/>
        <p:nvPr/>
      </p:nvGrpSpPr>
      <p:grpSpPr>
        <a:xfrm>
          <a:off x="0" y="0"/>
          <a:ext cx="0" cy="0"/>
          <a:chOff x="0" y="0"/>
          <a:chExt cx="0" cy="0"/>
        </a:xfrm>
      </p:grpSpPr>
      <p:sp>
        <p:nvSpPr>
          <p:cNvPr id="2" name="ርእስ 1"/>
          <p:cNvSpPr>
            <a:spLocks noGrp="1"/>
          </p:cNvSpPr>
          <p:nvPr>
            <p:ph type="title"/>
          </p:nvPr>
        </p:nvSpPr>
        <p:spPr>
          <a:xfrm>
            <a:off x="839788" y="365125"/>
            <a:ext cx="10515600" cy="1325563"/>
          </a:xfrm>
        </p:spPr>
        <p:txBody>
          <a:bodyPr/>
          <a:lstStyle/>
          <a:p>
            <a:r>
              <a:rPr lang="am-ET"/>
              <a:t>የዋና ርዕስ ቅጥን ለማርታት ጠቅ አድርግ</a:t>
            </a:r>
            <a:endParaRPr lang="en-US"/>
          </a:p>
        </p:txBody>
      </p:sp>
      <p:sp>
        <p:nvSpPr>
          <p:cNvPr id="3" name="ፅሁፍ ቦታ ያዥ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m-ET"/>
              <a:t>የዋና ፅሁፍ ቅጦችን ለማርታት ጠቅ አድርግ</a:t>
            </a:r>
          </a:p>
        </p:txBody>
      </p:sp>
      <p:sp>
        <p:nvSpPr>
          <p:cNvPr id="4" name="ይዘት ቦታ ያዥ 3"/>
          <p:cNvSpPr>
            <a:spLocks noGrp="1"/>
          </p:cNvSpPr>
          <p:nvPr>
            <p:ph sz="half" idx="2"/>
          </p:nvPr>
        </p:nvSpPr>
        <p:spPr>
          <a:xfrm>
            <a:off x="839788" y="2505075"/>
            <a:ext cx="5157787" cy="3684588"/>
          </a:xfrm>
        </p:spPr>
        <p:txBody>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5" name="ፅሁፍ ቦታ ያዥ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m-ET"/>
              <a:t>የዋና ፅሁፍ ቅጦችን ለማርታት ጠቅ አድርግ</a:t>
            </a:r>
          </a:p>
        </p:txBody>
      </p:sp>
      <p:sp>
        <p:nvSpPr>
          <p:cNvPr id="6" name="ይዘት ቦታ ያዥ 5"/>
          <p:cNvSpPr>
            <a:spLocks noGrp="1"/>
          </p:cNvSpPr>
          <p:nvPr>
            <p:ph sz="quarter" idx="4"/>
          </p:nvPr>
        </p:nvSpPr>
        <p:spPr>
          <a:xfrm>
            <a:off x="6172200" y="2505075"/>
            <a:ext cx="5183188" cy="3684588"/>
          </a:xfrm>
        </p:spPr>
        <p:txBody>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7" name="የቀን ቦታ ያዥ 6"/>
          <p:cNvSpPr>
            <a:spLocks noGrp="1"/>
          </p:cNvSpPr>
          <p:nvPr>
            <p:ph type="dt" sz="half" idx="10"/>
          </p:nvPr>
        </p:nvSpPr>
        <p:spPr/>
        <p:txBody>
          <a:bodyPr/>
          <a:lstStyle/>
          <a:p>
            <a:fld id="{ECE76788-D23A-411F-ACD2-85733D98680A}" type="datetimeFigureOut">
              <a:rPr lang="en-US" smtClean="0"/>
              <a:t>8/10/2023</a:t>
            </a:fld>
            <a:endParaRPr lang="en-US"/>
          </a:p>
        </p:txBody>
      </p:sp>
      <p:sp>
        <p:nvSpPr>
          <p:cNvPr id="8" name="ግርጌ አደር ቦታ ያዥ 7"/>
          <p:cNvSpPr>
            <a:spLocks noGrp="1"/>
          </p:cNvSpPr>
          <p:nvPr>
            <p:ph type="ftr" sz="quarter" idx="11"/>
          </p:nvPr>
        </p:nvSpPr>
        <p:spPr/>
        <p:txBody>
          <a:bodyPr/>
          <a:lstStyle/>
          <a:p>
            <a:endParaRPr lang="en-US"/>
          </a:p>
        </p:txBody>
      </p:sp>
      <p:sp>
        <p:nvSpPr>
          <p:cNvPr id="9" name="የእስላይድ ቁጥር ቦታ ያዥ 8"/>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281895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ርዕስ ብቻ">
    <p:spTree>
      <p:nvGrpSpPr>
        <p:cNvPr id="1" name=""/>
        <p:cNvGrpSpPr/>
        <p:nvPr/>
      </p:nvGrpSpPr>
      <p:grpSpPr>
        <a:xfrm>
          <a:off x="0" y="0"/>
          <a:ext cx="0" cy="0"/>
          <a:chOff x="0" y="0"/>
          <a:chExt cx="0" cy="0"/>
        </a:xfrm>
      </p:grpSpPr>
      <p:sp>
        <p:nvSpPr>
          <p:cNvPr id="2" name="ርእስ 1"/>
          <p:cNvSpPr>
            <a:spLocks noGrp="1"/>
          </p:cNvSpPr>
          <p:nvPr>
            <p:ph type="title"/>
          </p:nvPr>
        </p:nvSpPr>
        <p:spPr/>
        <p:txBody>
          <a:bodyPr/>
          <a:lstStyle/>
          <a:p>
            <a:r>
              <a:rPr lang="am-ET"/>
              <a:t>የዋና ርዕስ ቅጥን ለማርታት ጠቅ አድርግ</a:t>
            </a:r>
            <a:endParaRPr lang="en-US"/>
          </a:p>
        </p:txBody>
      </p:sp>
      <p:sp>
        <p:nvSpPr>
          <p:cNvPr id="3" name="የቀን ቦታ ያዥ 2"/>
          <p:cNvSpPr>
            <a:spLocks noGrp="1"/>
          </p:cNvSpPr>
          <p:nvPr>
            <p:ph type="dt" sz="half" idx="10"/>
          </p:nvPr>
        </p:nvSpPr>
        <p:spPr/>
        <p:txBody>
          <a:bodyPr/>
          <a:lstStyle/>
          <a:p>
            <a:fld id="{ECE76788-D23A-411F-ACD2-85733D98680A}" type="datetimeFigureOut">
              <a:rPr lang="en-US" smtClean="0"/>
              <a:t>8/10/2023</a:t>
            </a:fld>
            <a:endParaRPr lang="en-US"/>
          </a:p>
        </p:txBody>
      </p:sp>
      <p:sp>
        <p:nvSpPr>
          <p:cNvPr id="4" name="ግርጌ አደር ቦታ ያዥ 3"/>
          <p:cNvSpPr>
            <a:spLocks noGrp="1"/>
          </p:cNvSpPr>
          <p:nvPr>
            <p:ph type="ftr" sz="quarter" idx="11"/>
          </p:nvPr>
        </p:nvSpPr>
        <p:spPr/>
        <p:txBody>
          <a:bodyPr/>
          <a:lstStyle/>
          <a:p>
            <a:endParaRPr lang="en-US"/>
          </a:p>
        </p:txBody>
      </p:sp>
      <p:sp>
        <p:nvSpPr>
          <p:cNvPr id="5" name="የእስላይድ ቁጥር ቦታ ያዥ 4"/>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384911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ባዶ">
    <p:spTree>
      <p:nvGrpSpPr>
        <p:cNvPr id="1" name=""/>
        <p:cNvGrpSpPr/>
        <p:nvPr/>
      </p:nvGrpSpPr>
      <p:grpSpPr>
        <a:xfrm>
          <a:off x="0" y="0"/>
          <a:ext cx="0" cy="0"/>
          <a:chOff x="0" y="0"/>
          <a:chExt cx="0" cy="0"/>
        </a:xfrm>
      </p:grpSpPr>
      <p:sp>
        <p:nvSpPr>
          <p:cNvPr id="2" name="የቀን ቦታ ያዥ 1"/>
          <p:cNvSpPr>
            <a:spLocks noGrp="1"/>
          </p:cNvSpPr>
          <p:nvPr>
            <p:ph type="dt" sz="half" idx="10"/>
          </p:nvPr>
        </p:nvSpPr>
        <p:spPr/>
        <p:txBody>
          <a:bodyPr/>
          <a:lstStyle/>
          <a:p>
            <a:fld id="{ECE76788-D23A-411F-ACD2-85733D98680A}" type="datetimeFigureOut">
              <a:rPr lang="en-US" smtClean="0"/>
              <a:t>8/10/2023</a:t>
            </a:fld>
            <a:endParaRPr lang="en-US"/>
          </a:p>
        </p:txBody>
      </p:sp>
      <p:sp>
        <p:nvSpPr>
          <p:cNvPr id="3" name="ግርጌ አደር ቦታ ያዥ 2"/>
          <p:cNvSpPr>
            <a:spLocks noGrp="1"/>
          </p:cNvSpPr>
          <p:nvPr>
            <p:ph type="ftr" sz="quarter" idx="11"/>
          </p:nvPr>
        </p:nvSpPr>
        <p:spPr/>
        <p:txBody>
          <a:bodyPr/>
          <a:lstStyle/>
          <a:p>
            <a:endParaRPr lang="en-US"/>
          </a:p>
        </p:txBody>
      </p:sp>
      <p:sp>
        <p:nvSpPr>
          <p:cNvPr id="4" name="የእስላይድ ቁጥር ቦታ ያዥ 3"/>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343999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ከመግለጫ ፅሁፍ ጋር ያለ ይዘት">
    <p:spTree>
      <p:nvGrpSpPr>
        <p:cNvPr id="1" name=""/>
        <p:cNvGrpSpPr/>
        <p:nvPr/>
      </p:nvGrpSpPr>
      <p:grpSpPr>
        <a:xfrm>
          <a:off x="0" y="0"/>
          <a:ext cx="0" cy="0"/>
          <a:chOff x="0" y="0"/>
          <a:chExt cx="0" cy="0"/>
        </a:xfrm>
      </p:grpSpPr>
      <p:sp>
        <p:nvSpPr>
          <p:cNvPr id="2" name="ርእስ 1"/>
          <p:cNvSpPr>
            <a:spLocks noGrp="1"/>
          </p:cNvSpPr>
          <p:nvPr>
            <p:ph type="title"/>
          </p:nvPr>
        </p:nvSpPr>
        <p:spPr>
          <a:xfrm>
            <a:off x="839788" y="457200"/>
            <a:ext cx="3932237" cy="1600200"/>
          </a:xfrm>
        </p:spPr>
        <p:txBody>
          <a:bodyPr anchor="b"/>
          <a:lstStyle>
            <a:lvl1pPr>
              <a:defRPr sz="3200"/>
            </a:lvl1pPr>
          </a:lstStyle>
          <a:p>
            <a:r>
              <a:rPr lang="am-ET"/>
              <a:t>የዋና ርዕስ ቅጥን ለማርታት ጠቅ አድርግ</a:t>
            </a:r>
            <a:endParaRPr lang="en-US"/>
          </a:p>
        </p:txBody>
      </p:sp>
      <p:sp>
        <p:nvSpPr>
          <p:cNvPr id="3" name="ይዘት ቦታ ያዥ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ፅሁፍ ቦታ ያዥ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m-ET"/>
              <a:t>የዋና ፅሁፍ ቅጦችን ለማርታት ጠቅ አድርግ</a:t>
            </a:r>
          </a:p>
        </p:txBody>
      </p:sp>
      <p:sp>
        <p:nvSpPr>
          <p:cNvPr id="5" name="የቀን ቦታ ያዥ 4"/>
          <p:cNvSpPr>
            <a:spLocks noGrp="1"/>
          </p:cNvSpPr>
          <p:nvPr>
            <p:ph type="dt" sz="half" idx="10"/>
          </p:nvPr>
        </p:nvSpPr>
        <p:spPr/>
        <p:txBody>
          <a:bodyPr/>
          <a:lstStyle/>
          <a:p>
            <a:fld id="{ECE76788-D23A-411F-ACD2-85733D98680A}" type="datetimeFigureOut">
              <a:rPr lang="en-US" smtClean="0"/>
              <a:t>8/10/2023</a:t>
            </a:fld>
            <a:endParaRPr lang="en-US"/>
          </a:p>
        </p:txBody>
      </p:sp>
      <p:sp>
        <p:nvSpPr>
          <p:cNvPr id="6" name="ግርጌ አደር ቦታ ያዥ 5"/>
          <p:cNvSpPr>
            <a:spLocks noGrp="1"/>
          </p:cNvSpPr>
          <p:nvPr>
            <p:ph type="ftr" sz="quarter" idx="11"/>
          </p:nvPr>
        </p:nvSpPr>
        <p:spPr/>
        <p:txBody>
          <a:bodyPr/>
          <a:lstStyle/>
          <a:p>
            <a:endParaRPr lang="en-US"/>
          </a:p>
        </p:txBody>
      </p:sp>
      <p:sp>
        <p:nvSpPr>
          <p:cNvPr id="7" name="የእስላይድ ቁጥር ቦታ ያዥ 6"/>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259397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ከመግለጫ ፅሁፍ ጋር ያለ ስዕል">
    <p:spTree>
      <p:nvGrpSpPr>
        <p:cNvPr id="1" name=""/>
        <p:cNvGrpSpPr/>
        <p:nvPr/>
      </p:nvGrpSpPr>
      <p:grpSpPr>
        <a:xfrm>
          <a:off x="0" y="0"/>
          <a:ext cx="0" cy="0"/>
          <a:chOff x="0" y="0"/>
          <a:chExt cx="0" cy="0"/>
        </a:xfrm>
      </p:grpSpPr>
      <p:sp>
        <p:nvSpPr>
          <p:cNvPr id="2" name="ርእስ 1"/>
          <p:cNvSpPr>
            <a:spLocks noGrp="1"/>
          </p:cNvSpPr>
          <p:nvPr>
            <p:ph type="title"/>
          </p:nvPr>
        </p:nvSpPr>
        <p:spPr>
          <a:xfrm>
            <a:off x="839788" y="457200"/>
            <a:ext cx="3932237" cy="1600200"/>
          </a:xfrm>
        </p:spPr>
        <p:txBody>
          <a:bodyPr anchor="b"/>
          <a:lstStyle>
            <a:lvl1pPr>
              <a:defRPr sz="3200"/>
            </a:lvl1pPr>
          </a:lstStyle>
          <a:p>
            <a:r>
              <a:rPr lang="am-ET"/>
              <a:t>የዋና ርዕስ ቅጥን ለማርታት ጠቅ አድርግ</a:t>
            </a:r>
            <a:endParaRPr lang="en-US"/>
          </a:p>
        </p:txBody>
      </p:sp>
      <p:sp>
        <p:nvSpPr>
          <p:cNvPr id="3" name="የስዕል ቦታ ያዥ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ፅሁፍ ቦታ ያዥ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m-ET"/>
              <a:t>የዋና ፅሁፍ ቅጦችን ለማርታት ጠቅ አድርግ</a:t>
            </a:r>
          </a:p>
        </p:txBody>
      </p:sp>
      <p:sp>
        <p:nvSpPr>
          <p:cNvPr id="5" name="የቀን ቦታ ያዥ 4"/>
          <p:cNvSpPr>
            <a:spLocks noGrp="1"/>
          </p:cNvSpPr>
          <p:nvPr>
            <p:ph type="dt" sz="half" idx="10"/>
          </p:nvPr>
        </p:nvSpPr>
        <p:spPr/>
        <p:txBody>
          <a:bodyPr/>
          <a:lstStyle/>
          <a:p>
            <a:fld id="{ECE76788-D23A-411F-ACD2-85733D98680A}" type="datetimeFigureOut">
              <a:rPr lang="en-US" smtClean="0"/>
              <a:t>8/10/2023</a:t>
            </a:fld>
            <a:endParaRPr lang="en-US"/>
          </a:p>
        </p:txBody>
      </p:sp>
      <p:sp>
        <p:nvSpPr>
          <p:cNvPr id="6" name="ግርጌ አደር ቦታ ያዥ 5"/>
          <p:cNvSpPr>
            <a:spLocks noGrp="1"/>
          </p:cNvSpPr>
          <p:nvPr>
            <p:ph type="ftr" sz="quarter" idx="11"/>
          </p:nvPr>
        </p:nvSpPr>
        <p:spPr/>
        <p:txBody>
          <a:bodyPr/>
          <a:lstStyle/>
          <a:p>
            <a:endParaRPr lang="en-US"/>
          </a:p>
        </p:txBody>
      </p:sp>
      <p:sp>
        <p:nvSpPr>
          <p:cNvPr id="7" name="የእስላይድ ቁጥር ቦታ ያዥ 6"/>
          <p:cNvSpPr>
            <a:spLocks noGrp="1"/>
          </p:cNvSpPr>
          <p:nvPr>
            <p:ph type="sldNum" sz="quarter" idx="12"/>
          </p:nvPr>
        </p:nvSpPr>
        <p:spPr/>
        <p:txBody>
          <a:bodyPr/>
          <a:lstStyle/>
          <a:p>
            <a:fld id="{B8993F48-FFAD-48B1-86A3-DD17F1E71835}" type="slidenum">
              <a:rPr lang="en-US" smtClean="0"/>
              <a:t>‹#›</a:t>
            </a:fld>
            <a:endParaRPr lang="en-US"/>
          </a:p>
        </p:txBody>
      </p:sp>
    </p:spTree>
    <p:extLst>
      <p:ext uri="{BB962C8B-B14F-4D97-AF65-F5344CB8AC3E}">
        <p14:creationId xmlns:p14="http://schemas.microsoft.com/office/powerpoint/2010/main" val="51786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የርዕስ ቦታ ያዥ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m-ET"/>
              <a:t>የዋና ርዕስ ቅጥን ለማርታት ጠቅ አድርግ</a:t>
            </a:r>
            <a:endParaRPr lang="en-US"/>
          </a:p>
        </p:txBody>
      </p:sp>
      <p:sp>
        <p:nvSpPr>
          <p:cNvPr id="3" name="ፅሁፍ ቦታ ያዥ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m-ET"/>
              <a:t>የዋና ፅሁፍ ቅጦችን ለማርታት ጠቅ አድርግ</a:t>
            </a:r>
          </a:p>
          <a:p>
            <a:pPr lvl="1"/>
            <a:r>
              <a:rPr lang="am-ET"/>
              <a:t>ሁለተኛ ደረጃ</a:t>
            </a:r>
          </a:p>
          <a:p>
            <a:pPr lvl="2"/>
            <a:r>
              <a:rPr lang="am-ET"/>
              <a:t>ሶስተኛ ደረጃ</a:t>
            </a:r>
          </a:p>
          <a:p>
            <a:pPr lvl="3"/>
            <a:r>
              <a:rPr lang="am-ET"/>
              <a:t>አራተኛ ደረጃ</a:t>
            </a:r>
          </a:p>
          <a:p>
            <a:pPr lvl="4"/>
            <a:r>
              <a:rPr lang="am-ET"/>
              <a:t>አምስተኛ ደረጃ</a:t>
            </a:r>
            <a:endParaRPr lang="en-US"/>
          </a:p>
        </p:txBody>
      </p:sp>
      <p:sp>
        <p:nvSpPr>
          <p:cNvPr id="4" name="የቀን ቦታ ያዥ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76788-D23A-411F-ACD2-85733D98680A}" type="datetimeFigureOut">
              <a:rPr lang="en-US" smtClean="0"/>
              <a:t>8/10/2023</a:t>
            </a:fld>
            <a:endParaRPr lang="en-US"/>
          </a:p>
        </p:txBody>
      </p:sp>
      <p:sp>
        <p:nvSpPr>
          <p:cNvPr id="5" name="ግርጌ አደር ቦታ ያዥ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የእስላይድ ቁጥር ቦታ ያዥ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93F48-FFAD-48B1-86A3-DD17F1E71835}" type="slidenum">
              <a:rPr lang="en-US" smtClean="0"/>
              <a:t>‹#›</a:t>
            </a:fld>
            <a:endParaRPr lang="en-US"/>
          </a:p>
        </p:txBody>
      </p:sp>
    </p:spTree>
    <p:extLst>
      <p:ext uri="{BB962C8B-B14F-4D97-AF65-F5344CB8AC3E}">
        <p14:creationId xmlns:p14="http://schemas.microsoft.com/office/powerpoint/2010/main" val="2012318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p:cNvSpPr>
            <a:spLocks noGrp="1"/>
          </p:cNvSpPr>
          <p:nvPr>
            <p:ph type="ctrTitle" idx="4294967295"/>
          </p:nvPr>
        </p:nvSpPr>
        <p:spPr>
          <a:xfrm>
            <a:off x="656824" y="360609"/>
            <a:ext cx="11024314" cy="5769734"/>
          </a:xfrm>
          <a:ln/>
        </p:spPr>
        <p:style>
          <a:lnRef idx="2">
            <a:schemeClr val="accent1"/>
          </a:lnRef>
          <a:fillRef idx="1">
            <a:schemeClr val="lt1"/>
          </a:fillRef>
          <a:effectRef idx="0">
            <a:schemeClr val="accent1"/>
          </a:effectRef>
          <a:fontRef idx="minor">
            <a:schemeClr val="dk1"/>
          </a:fontRef>
        </p:style>
        <p:txBody>
          <a:bodyPr>
            <a:normAutofit/>
          </a:bodyPr>
          <a:lstStyle/>
          <a:p>
            <a:pPr algn="ctr"/>
            <a:r>
              <a:rPr lang="en-US" sz="5400" b="1" smtClean="0">
                <a:solidFill>
                  <a:schemeClr val="accent1"/>
                </a:solidFill>
                <a:latin typeface="Times New Roman"/>
                <a:ea typeface="Calibri Light"/>
                <a:cs typeface="Times New Roman"/>
              </a:rPr>
              <a:t>TITLE:</a:t>
            </a:r>
            <a:r>
              <a:rPr lang="en-US" sz="4800" b="1" smtClean="0">
                <a:solidFill>
                  <a:schemeClr val="tx2"/>
                </a:solidFill>
                <a:latin typeface="Times New Roman"/>
                <a:ea typeface="Calibri Light"/>
                <a:cs typeface="Times New Roman"/>
              </a:rPr>
              <a:t> HUMAN RESOURCES          MANAGEMENT SYSTEM (HRMS).</a:t>
            </a:r>
            <a:br>
              <a:rPr lang="en-US" sz="4800" b="1" smtClean="0">
                <a:solidFill>
                  <a:schemeClr val="tx2"/>
                </a:solidFill>
                <a:latin typeface="Times New Roman"/>
                <a:ea typeface="Calibri Light"/>
                <a:cs typeface="Times New Roman"/>
              </a:rPr>
            </a:br>
            <a:r>
              <a:rPr lang="en-US" sz="4800" b="1" smtClean="0">
                <a:solidFill>
                  <a:schemeClr val="tx2"/>
                </a:solidFill>
                <a:latin typeface="Times New Roman"/>
                <a:ea typeface="Calibri Light"/>
                <a:cs typeface="Times New Roman"/>
              </a:rPr>
              <a:t/>
            </a:r>
            <a:br>
              <a:rPr lang="en-US" sz="4800" b="1" smtClean="0">
                <a:solidFill>
                  <a:schemeClr val="tx2"/>
                </a:solidFill>
                <a:latin typeface="Times New Roman"/>
                <a:ea typeface="Calibri Light"/>
                <a:cs typeface="Times New Roman"/>
              </a:rPr>
            </a:br>
            <a:r>
              <a:rPr lang="en-US" sz="4800" b="1" smtClean="0">
                <a:solidFill>
                  <a:schemeClr val="tx2"/>
                </a:solidFill>
                <a:latin typeface="Times New Roman"/>
                <a:ea typeface="Calibri Light"/>
                <a:cs typeface="Times New Roman"/>
              </a:rPr>
              <a:t>INTERNISHIP PROJECT </a:t>
            </a:r>
            <a:br>
              <a:rPr lang="en-US" sz="4800" b="1" smtClean="0">
                <a:solidFill>
                  <a:schemeClr val="tx2"/>
                </a:solidFill>
                <a:latin typeface="Times New Roman"/>
                <a:ea typeface="Calibri Light"/>
                <a:cs typeface="Times New Roman"/>
              </a:rPr>
            </a:br>
            <a:r>
              <a:rPr lang="en-US" sz="4800" b="1" smtClean="0">
                <a:solidFill>
                  <a:schemeClr val="tx2"/>
                </a:solidFill>
                <a:latin typeface="Times New Roman"/>
                <a:ea typeface="Calibri Light"/>
                <a:cs typeface="Times New Roman"/>
              </a:rPr>
              <a:t>@SSTA</a:t>
            </a:r>
            <a:br>
              <a:rPr lang="en-US" sz="4800" b="1" smtClean="0">
                <a:solidFill>
                  <a:schemeClr val="tx2"/>
                </a:solidFill>
                <a:latin typeface="Times New Roman"/>
                <a:ea typeface="Calibri Light"/>
                <a:cs typeface="Times New Roman"/>
              </a:rPr>
            </a:br>
            <a:r>
              <a:rPr lang="en-US" sz="4800" b="1" smtClean="0">
                <a:solidFill>
                  <a:schemeClr val="tx2"/>
                </a:solidFill>
                <a:latin typeface="Times New Roman"/>
                <a:ea typeface="Calibri Light"/>
                <a:cs typeface="Times New Roman"/>
              </a:rPr>
              <a:t>BY: gt &amp; cw</a:t>
            </a:r>
            <a:endParaRPr lang="am-ET" sz="4800">
              <a:solidFill>
                <a:schemeClr val="tx2"/>
              </a:solidFill>
            </a:endParaRPr>
          </a:p>
        </p:txBody>
      </p:sp>
    </p:spTree>
    <p:extLst>
      <p:ext uri="{BB962C8B-B14F-4D97-AF65-F5344CB8AC3E}">
        <p14:creationId xmlns:p14="http://schemas.microsoft.com/office/powerpoint/2010/main" val="3092394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6A3F9F32-54A1-F16F-2B47-C9C3F6B7C40D}"/>
              </a:ext>
            </a:extLst>
          </p:cNvPr>
          <p:cNvSpPr>
            <a:spLocks noGrp="1"/>
          </p:cNvSpPr>
          <p:nvPr>
            <p:ph type="title"/>
          </p:nvPr>
        </p:nvSpPr>
        <p:spPr>
          <a:xfrm>
            <a:off x="799563" y="416640"/>
            <a:ext cx="10515600" cy="1038673"/>
          </a:xfrm>
        </p:spPr>
        <p:style>
          <a:lnRef idx="2">
            <a:schemeClr val="accent1"/>
          </a:lnRef>
          <a:fillRef idx="1">
            <a:schemeClr val="lt1"/>
          </a:fillRef>
          <a:effectRef idx="0">
            <a:schemeClr val="accent1"/>
          </a:effectRef>
          <a:fontRef idx="minor">
            <a:schemeClr val="dk1"/>
          </a:fontRef>
        </p:style>
        <p:txBody>
          <a:bodyPr>
            <a:normAutofit/>
          </a:bodyPr>
          <a:lstStyle/>
          <a:p>
            <a:pPr algn="ctr"/>
            <a:r>
              <a:rPr lang="am-ET" sz="4000" b="1">
                <a:solidFill>
                  <a:schemeClr val="tx2"/>
                </a:solidFill>
                <a:latin typeface="Nyala"/>
              </a:rPr>
              <a:t>Data Collection</a:t>
            </a:r>
            <a:endParaRPr lang="am-ET" sz="4000">
              <a:solidFill>
                <a:schemeClr val="tx2"/>
              </a:solidFill>
            </a:endParaRPr>
          </a:p>
        </p:txBody>
      </p:sp>
      <p:sp>
        <p:nvSpPr>
          <p:cNvPr id="3" name="ይዘት ቦታ ያዥ 2">
            <a:extLst>
              <a:ext uri="{FF2B5EF4-FFF2-40B4-BE49-F238E27FC236}">
                <a16:creationId xmlns:a16="http://schemas.microsoft.com/office/drawing/2014/main" xmlns="" id="{58381F72-6323-8DAB-B554-51443C7871F1}"/>
              </a:ext>
            </a:extLst>
          </p:cNvPr>
          <p:cNvSpPr>
            <a:spLocks noGrp="1"/>
          </p:cNvSpPr>
          <p:nvPr>
            <p:ph idx="1"/>
          </p:nvPr>
        </p:nvSpPr>
        <p:spPr>
          <a:xfrm>
            <a:off x="838200" y="1661375"/>
            <a:ext cx="10515600" cy="4515588"/>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40000" lnSpcReduction="20000"/>
          </a:bodyPr>
          <a:lstStyle/>
          <a:p>
            <a:pPr>
              <a:buFont typeface="Wingdings" pitchFamily="2" charset="2"/>
              <a:buChar char="Ø"/>
            </a:pPr>
            <a:endParaRPr lang="en-US" sz="4400" smtClean="0">
              <a:latin typeface="Nyala"/>
              <a:cs typeface="Times New Roman"/>
            </a:endParaRPr>
          </a:p>
          <a:p>
            <a:pPr marL="0" indent="0">
              <a:buNone/>
            </a:pPr>
            <a:r>
              <a:rPr lang="en-US" sz="4400" smtClean="0">
                <a:latin typeface="Nyala"/>
                <a:cs typeface="Times New Roman"/>
              </a:rPr>
              <a:t>The methods we use to collect data for the Project are:</a:t>
            </a:r>
            <a:endParaRPr lang="en-US" sz="3600" smtClean="0">
              <a:latin typeface="Nyala"/>
              <a:cs typeface="Times New Roman"/>
            </a:endParaRPr>
          </a:p>
          <a:p>
            <a:pPr marL="914400" lvl="2" indent="0">
              <a:buNone/>
            </a:pPr>
            <a:r>
              <a:rPr lang="en-US" sz="3600" b="1" smtClean="0">
                <a:latin typeface="Nyala"/>
                <a:cs typeface="Times New Roman"/>
              </a:rPr>
              <a:t>1. Observations.</a:t>
            </a:r>
          </a:p>
          <a:p>
            <a:pPr marL="914400" lvl="2" indent="0">
              <a:buNone/>
            </a:pPr>
            <a:r>
              <a:rPr lang="en-US" sz="3600" b="1">
                <a:latin typeface="Nyala"/>
                <a:cs typeface="Times New Roman"/>
              </a:rPr>
              <a:t>2</a:t>
            </a:r>
            <a:r>
              <a:rPr lang="am-ET" sz="3600" b="1" smtClean="0">
                <a:latin typeface="Nyala"/>
                <a:cs typeface="Times New Roman"/>
              </a:rPr>
              <a:t>. </a:t>
            </a:r>
            <a:r>
              <a:rPr lang="en-US" sz="3600" b="1" smtClean="0">
                <a:latin typeface="Nyala"/>
                <a:cs typeface="Times New Roman"/>
              </a:rPr>
              <a:t>Document Analysis.</a:t>
            </a:r>
          </a:p>
          <a:p>
            <a:pPr marL="914400" lvl="2" indent="0">
              <a:buNone/>
            </a:pPr>
            <a:r>
              <a:rPr lang="en-US" sz="3600" b="1" smtClean="0">
                <a:latin typeface="Nyala"/>
                <a:cs typeface="Times New Roman"/>
              </a:rPr>
              <a:t>3. </a:t>
            </a:r>
            <a:r>
              <a:rPr lang="am-ET" sz="3600" b="1" smtClean="0">
                <a:cs typeface="Times New Roman"/>
              </a:rPr>
              <a:t>Interviews</a:t>
            </a:r>
            <a:r>
              <a:rPr lang="en-US" sz="3600" smtClean="0">
                <a:cs typeface="Times New Roman"/>
              </a:rPr>
              <a:t>.</a:t>
            </a:r>
            <a:endParaRPr lang="en-US" sz="3600">
              <a:latin typeface="Nyala"/>
              <a:cs typeface="Times New Roman"/>
            </a:endParaRPr>
          </a:p>
          <a:p>
            <a:pPr marL="0" indent="0">
              <a:buNone/>
            </a:pPr>
            <a:r>
              <a:rPr lang="en-US" sz="5000" b="1" smtClean="0"/>
              <a:t>1. Observation</a:t>
            </a:r>
            <a:r>
              <a:rPr lang="en-US" b="1"/>
              <a:t>	</a:t>
            </a:r>
            <a:endParaRPr lang="en-US" sz="2000" b="1"/>
          </a:p>
          <a:p>
            <a:r>
              <a:rPr lang="en-US" sz="4500"/>
              <a:t>Enables us to list out the existing system problems, as it is what we see or observe in reality</a:t>
            </a:r>
            <a:r>
              <a:rPr lang="en-US" sz="4500" smtClean="0"/>
              <a:t>.</a:t>
            </a:r>
            <a:endParaRPr lang="am-ET" sz="5000">
              <a:latin typeface="Nyala"/>
              <a:cs typeface="Times New Roman"/>
            </a:endParaRPr>
          </a:p>
          <a:p>
            <a:pPr marL="0" indent="0">
              <a:buNone/>
            </a:pPr>
            <a:r>
              <a:rPr lang="en-US" sz="5000" b="1" smtClean="0"/>
              <a:t>2. Document </a:t>
            </a:r>
            <a:r>
              <a:rPr lang="en-US" sz="5000" b="1"/>
              <a:t>analysis</a:t>
            </a:r>
          </a:p>
          <a:p>
            <a:pPr>
              <a:buFont typeface="Wingdings" pitchFamily="2" charset="2"/>
              <a:buChar char="Ø"/>
            </a:pPr>
            <a:r>
              <a:rPr lang="en-US" sz="4500"/>
              <a:t>Documents are one of the basic sources for the project development. </a:t>
            </a:r>
            <a:endParaRPr lang="en-US" sz="4500" smtClean="0"/>
          </a:p>
          <a:p>
            <a:pPr>
              <a:buFont typeface="Wingdings" pitchFamily="2" charset="2"/>
              <a:buChar char="Ø"/>
            </a:pPr>
            <a:r>
              <a:rPr lang="en-US" sz="4500" smtClean="0"/>
              <a:t>Relevant </a:t>
            </a:r>
            <a:r>
              <a:rPr lang="en-US" sz="4500"/>
              <a:t>documents and techniques help to improve the proposed system. To have detailed awareness about the related project we will use documents such as </a:t>
            </a:r>
            <a:endParaRPr lang="en-US" sz="4500" smtClean="0"/>
          </a:p>
          <a:p>
            <a:pPr lvl="1">
              <a:buFont typeface="Wingdings" pitchFamily="2" charset="2"/>
              <a:buChar char="ü"/>
            </a:pPr>
            <a:r>
              <a:rPr lang="en-US" sz="4500" smtClean="0"/>
              <a:t>Books</a:t>
            </a:r>
          </a:p>
          <a:p>
            <a:pPr lvl="1">
              <a:buFont typeface="Wingdings" pitchFamily="2" charset="2"/>
              <a:buChar char="ü"/>
            </a:pPr>
            <a:r>
              <a:rPr lang="en-US" sz="4500" smtClean="0"/>
              <a:t>e-books</a:t>
            </a:r>
          </a:p>
          <a:p>
            <a:pPr lvl="1">
              <a:buFont typeface="Wingdings" pitchFamily="2" charset="2"/>
              <a:buChar char="ü"/>
            </a:pPr>
            <a:r>
              <a:rPr lang="en-US" sz="4500" smtClean="0"/>
              <a:t>Websites to </a:t>
            </a:r>
            <a:r>
              <a:rPr lang="en-US" sz="4500"/>
              <a:t>develop the project. </a:t>
            </a:r>
          </a:p>
          <a:p>
            <a:pPr marL="0" indent="0">
              <a:buNone/>
            </a:pPr>
            <a:r>
              <a:rPr lang="en-US" sz="3400" b="1" smtClean="0"/>
              <a:t>During </a:t>
            </a:r>
            <a:r>
              <a:rPr lang="en-US" sz="3400" b="1"/>
              <a:t>the analysis of documents, we will consider those documents that can bring more features to the system.</a:t>
            </a:r>
          </a:p>
          <a:p>
            <a:endParaRPr lang="am-ET" dirty="0">
              <a:latin typeface="Nyala"/>
            </a:endParaRPr>
          </a:p>
        </p:txBody>
      </p:sp>
    </p:spTree>
    <p:extLst>
      <p:ext uri="{BB962C8B-B14F-4D97-AF65-F5344CB8AC3E}">
        <p14:creationId xmlns:p14="http://schemas.microsoft.com/office/powerpoint/2010/main" val="2648544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19"/>
          </a:xfrm>
        </p:spPr>
        <p:style>
          <a:lnRef idx="2">
            <a:schemeClr val="accent1"/>
          </a:lnRef>
          <a:fillRef idx="1">
            <a:schemeClr val="lt1"/>
          </a:fillRef>
          <a:effectRef idx="0">
            <a:schemeClr val="accent1"/>
          </a:effectRef>
          <a:fontRef idx="minor">
            <a:schemeClr val="dk1"/>
          </a:fontRef>
        </p:style>
        <p:txBody>
          <a:bodyPr/>
          <a:lstStyle/>
          <a:p>
            <a:r>
              <a:rPr lang="en-US" b="1" smtClean="0"/>
              <a:t>Continued….</a:t>
            </a:r>
            <a:endParaRPr lang="en-US" b="1"/>
          </a:p>
        </p:txBody>
      </p:sp>
      <p:sp>
        <p:nvSpPr>
          <p:cNvPr id="3" name="Content Placeholder 2"/>
          <p:cNvSpPr>
            <a:spLocks noGrp="1"/>
          </p:cNvSpPr>
          <p:nvPr>
            <p:ph idx="1"/>
          </p:nvPr>
        </p:nvSpPr>
        <p:spPr>
          <a:xfrm>
            <a:off x="838200" y="1558344"/>
            <a:ext cx="10515600" cy="4618619"/>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smtClean="0"/>
              <a:t>3. Interview</a:t>
            </a:r>
            <a:endParaRPr lang="en-US" b="1"/>
          </a:p>
          <a:p>
            <a:pPr>
              <a:buFont typeface="Wingdings" pitchFamily="2" charset="2"/>
              <a:buChar char="Ø"/>
            </a:pPr>
            <a:r>
              <a:rPr lang="en-US" smtClean="0"/>
              <a:t> We </a:t>
            </a:r>
            <a:r>
              <a:rPr lang="en-US"/>
              <a:t>will gather the information by interviewing the human resource management employees about the existing Human resource management system. </a:t>
            </a:r>
            <a:r>
              <a:rPr lang="en-US" smtClean="0"/>
              <a:t>For our project, we will conduct interview with other employees in the company in addition to HRM employees like our mentors during the interniship.</a:t>
            </a:r>
          </a:p>
          <a:p>
            <a:endParaRPr lang="en-US"/>
          </a:p>
        </p:txBody>
      </p:sp>
    </p:spTree>
    <p:extLst>
      <p:ext uri="{BB962C8B-B14F-4D97-AF65-F5344CB8AC3E}">
        <p14:creationId xmlns:p14="http://schemas.microsoft.com/office/powerpoint/2010/main" val="1244701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178FD40F-5753-413B-3E67-13D2B2936DA2}"/>
              </a:ext>
            </a:extLst>
          </p:cNvPr>
          <p:cNvSpPr>
            <a:spLocks noGrp="1"/>
          </p:cNvSpPr>
          <p:nvPr>
            <p:ph type="title"/>
          </p:nvPr>
        </p:nvSpPr>
        <p:spPr>
          <a:xfrm>
            <a:off x="838200" y="365126"/>
            <a:ext cx="10515600" cy="1128824"/>
          </a:xfrm>
        </p:spPr>
        <p:style>
          <a:lnRef idx="2">
            <a:schemeClr val="accent3"/>
          </a:lnRef>
          <a:fillRef idx="1">
            <a:schemeClr val="lt1"/>
          </a:fillRef>
          <a:effectRef idx="0">
            <a:schemeClr val="accent3"/>
          </a:effectRef>
          <a:fontRef idx="minor">
            <a:schemeClr val="dk1"/>
          </a:fontRef>
        </p:style>
        <p:txBody>
          <a:bodyPr>
            <a:normAutofit/>
          </a:bodyPr>
          <a:lstStyle/>
          <a:p>
            <a:pPr algn="ctr"/>
            <a:r>
              <a:rPr lang="am-ET" sz="3200" b="1">
                <a:latin typeface="Nyala"/>
              </a:rPr>
              <a:t>System Development </a:t>
            </a:r>
            <a:r>
              <a:rPr lang="am-ET" sz="3200" b="1" smtClean="0">
                <a:latin typeface="Nyala"/>
              </a:rPr>
              <a:t>Methodology</a:t>
            </a:r>
            <a:r>
              <a:rPr lang="en-US" sz="3200" b="1" smtClean="0">
                <a:latin typeface="Nyala"/>
              </a:rPr>
              <a:t> And Deliverables.</a:t>
            </a:r>
            <a:endParaRPr lang="am-ET" sz="3200"/>
          </a:p>
        </p:txBody>
      </p:sp>
      <p:sp>
        <p:nvSpPr>
          <p:cNvPr id="3" name="ይዘት ቦታ ያዥ 2">
            <a:extLst>
              <a:ext uri="{FF2B5EF4-FFF2-40B4-BE49-F238E27FC236}">
                <a16:creationId xmlns:a16="http://schemas.microsoft.com/office/drawing/2014/main" xmlns="" id="{8721D3A7-CC85-8127-AFEF-891580B7ED02}"/>
              </a:ext>
            </a:extLst>
          </p:cNvPr>
          <p:cNvSpPr>
            <a:spLocks noGrp="1"/>
          </p:cNvSpPr>
          <p:nvPr>
            <p:ph idx="1"/>
          </p:nvPr>
        </p:nvSpPr>
        <p:spPr>
          <a:xfrm>
            <a:off x="838200" y="1648496"/>
            <a:ext cx="10515600" cy="4528467"/>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pPr>
              <a:buFont typeface="Wingdings" pitchFamily="2" charset="2"/>
              <a:buChar char="Ø"/>
            </a:pPr>
            <a:r>
              <a:rPr lang="en-US" sz="1800" smtClean="0"/>
              <a:t>Agile </a:t>
            </a:r>
            <a:r>
              <a:rPr lang="en-US" sz="1800"/>
              <a:t>Development Model </a:t>
            </a:r>
            <a:r>
              <a:rPr lang="en-US" sz="1800" smtClean="0"/>
              <a:t>is</a:t>
            </a:r>
            <a:r>
              <a:rPr lang="en-US" sz="1800" smtClean="0"/>
              <a:t> </a:t>
            </a:r>
            <a:r>
              <a:rPr lang="en-US" sz="1800"/>
              <a:t>used </a:t>
            </a:r>
            <a:r>
              <a:rPr lang="en-US" sz="1800" smtClean="0"/>
              <a:t>in this project which </a:t>
            </a:r>
            <a:r>
              <a:rPr lang="en-US" sz="1800"/>
              <a:t>is a combination of iterative and incremental process models focused on process adaptability and customer satisfaction by rapid delivery of working software product. Agile methods broke the product into small incremental builds</a:t>
            </a:r>
            <a:r>
              <a:rPr lang="en-US" sz="1800" smtClean="0"/>
              <a:t>.</a:t>
            </a:r>
          </a:p>
          <a:p>
            <a:pPr marL="0" indent="0">
              <a:buNone/>
            </a:pPr>
            <a:r>
              <a:rPr lang="en-US" sz="1800" b="1"/>
              <a:t>Methodology</a:t>
            </a:r>
          </a:p>
          <a:p>
            <a:r>
              <a:rPr lang="en-US" sz="1800" b="1"/>
              <a:t>1. Project Initiation: </a:t>
            </a:r>
            <a:r>
              <a:rPr lang="en-US" sz="1800"/>
              <a:t>The project will start with a thorough analysis of the organization's HR processes, requirements, and goals. This phase will involve engaging key stakeholders, including HR personnel, IT department, and senior management, to outline the project scope, objectives, and success criteria.</a:t>
            </a:r>
          </a:p>
          <a:p>
            <a:r>
              <a:rPr lang="en-US" sz="1800" b="1"/>
              <a:t>2. Requirements Gathering: </a:t>
            </a:r>
            <a:r>
              <a:rPr lang="en-US" sz="1800"/>
              <a:t>In this phase, the project team will conduct detailed requirements gathering sessions. This will involve interviewing HR staff, managers, and employees to understand their needs, pain points, and desired functionalities of the HRMS. The requirements will be documented and used as a foundation for the design and development of the HRMS.</a:t>
            </a:r>
          </a:p>
          <a:p>
            <a:r>
              <a:rPr lang="en-US" sz="1800" b="1"/>
              <a:t>3. Solution Design: </a:t>
            </a:r>
            <a:r>
              <a:rPr lang="en-US" sz="1800"/>
              <a:t>Based on the gathered requirements, the project team will design the HRMS solution. This will include defining the system architecture, data model, user interface, and integration points with other </a:t>
            </a:r>
            <a:r>
              <a:rPr lang="en-US" sz="1800" smtClean="0"/>
              <a:t>systems</a:t>
            </a:r>
            <a:r>
              <a:rPr lang="en-US"/>
              <a:t>. </a:t>
            </a:r>
            <a:endParaRPr lang="en-US" b="1"/>
          </a:p>
          <a:p>
            <a:pPr marL="457200" lvl="1" indent="0">
              <a:buNone/>
            </a:pPr>
            <a:endParaRPr lang="am-ET" sz="2200" b="1" dirty="0">
              <a:latin typeface="Nyala"/>
            </a:endParaRPr>
          </a:p>
        </p:txBody>
      </p:sp>
    </p:spTree>
    <p:extLst>
      <p:ext uri="{BB962C8B-B14F-4D97-AF65-F5344CB8AC3E}">
        <p14:creationId xmlns:p14="http://schemas.microsoft.com/office/powerpoint/2010/main" val="392783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897005"/>
          </a:xfrm>
        </p:spPr>
        <p:style>
          <a:lnRef idx="2">
            <a:schemeClr val="accent1"/>
          </a:lnRef>
          <a:fillRef idx="1">
            <a:schemeClr val="lt1"/>
          </a:fillRef>
          <a:effectRef idx="0">
            <a:schemeClr val="accent1"/>
          </a:effectRef>
          <a:fontRef idx="minor">
            <a:schemeClr val="dk1"/>
          </a:fontRef>
        </p:style>
        <p:txBody>
          <a:bodyPr>
            <a:normAutofit/>
          </a:bodyPr>
          <a:lstStyle/>
          <a:p>
            <a:r>
              <a:rPr lang="en-US" smtClean="0"/>
              <a:t>Continued…..</a:t>
            </a:r>
            <a:endParaRPr lang="en-US"/>
          </a:p>
        </p:txBody>
      </p:sp>
      <p:sp>
        <p:nvSpPr>
          <p:cNvPr id="3" name="Content Placeholder 2"/>
          <p:cNvSpPr>
            <a:spLocks noGrp="1"/>
          </p:cNvSpPr>
          <p:nvPr>
            <p:ph idx="1"/>
          </p:nvPr>
        </p:nvSpPr>
        <p:spPr>
          <a:xfrm>
            <a:off x="889715" y="1378041"/>
            <a:ext cx="10515600" cy="5069380"/>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buNone/>
            </a:pPr>
            <a:r>
              <a:rPr lang="en-US" b="1" smtClean="0"/>
              <a:t>4</a:t>
            </a:r>
            <a:r>
              <a:rPr lang="en-US" b="1"/>
              <a:t>. Development and Customization: </a:t>
            </a:r>
            <a:endParaRPr lang="en-US" b="1" smtClean="0"/>
          </a:p>
          <a:p>
            <a:pPr>
              <a:buFont typeface="Wingdings" pitchFamily="2" charset="2"/>
              <a:buChar char="Ø"/>
            </a:pPr>
            <a:r>
              <a:rPr lang="en-US" smtClean="0"/>
              <a:t>Once </a:t>
            </a:r>
            <a:r>
              <a:rPr lang="en-US"/>
              <a:t>the solution design is finalized, the development phase will commence. </a:t>
            </a:r>
            <a:r>
              <a:rPr lang="en-US" smtClean="0"/>
              <a:t>This </a:t>
            </a:r>
            <a:r>
              <a:rPr lang="en-US"/>
              <a:t>may involve developing custom modules, workflows, and reports. Regular testing and quality assurance activities will be conducted throughout this phase to ensure the HRMS functions as intended</a:t>
            </a:r>
            <a:r>
              <a:rPr lang="en-US" smtClean="0"/>
              <a:t>.</a:t>
            </a:r>
            <a:endParaRPr lang="en-US"/>
          </a:p>
          <a:p>
            <a:pPr marL="0" indent="0">
              <a:buNone/>
            </a:pPr>
            <a:r>
              <a:rPr lang="en-US" b="1"/>
              <a:t>5</a:t>
            </a:r>
            <a:r>
              <a:rPr lang="en-US" b="1" smtClean="0"/>
              <a:t>. </a:t>
            </a:r>
            <a:r>
              <a:rPr lang="en-US" b="1"/>
              <a:t>User Training and Change Management: </a:t>
            </a:r>
            <a:endParaRPr lang="en-US" b="1" smtClean="0"/>
          </a:p>
          <a:p>
            <a:pPr>
              <a:buFont typeface="Wingdings" pitchFamily="2" charset="2"/>
              <a:buChar char="Ø"/>
            </a:pPr>
            <a:r>
              <a:rPr lang="en-US" smtClean="0"/>
              <a:t>To </a:t>
            </a:r>
            <a:r>
              <a:rPr lang="en-US"/>
              <a:t>ensure successful adoption of the HRMS, comprehensive user training sessions will be conducted for HR staff, managers, and employees. Training materials and documentation will be </a:t>
            </a:r>
            <a:r>
              <a:rPr lang="en-US" smtClean="0"/>
              <a:t>provided.</a:t>
            </a:r>
          </a:p>
          <a:p>
            <a:pPr marL="0" indent="0">
              <a:buNone/>
            </a:pPr>
            <a:r>
              <a:rPr lang="en-US" b="1"/>
              <a:t>6</a:t>
            </a:r>
            <a:r>
              <a:rPr lang="en-US" b="1" smtClean="0"/>
              <a:t>. </a:t>
            </a:r>
            <a:r>
              <a:rPr lang="en-US" b="1"/>
              <a:t>Piloting and User Acceptance Testing</a:t>
            </a:r>
            <a:r>
              <a:rPr lang="en-US" b="1" smtClean="0"/>
              <a:t>:</a:t>
            </a:r>
          </a:p>
          <a:p>
            <a:pPr>
              <a:buFont typeface="Wingdings" pitchFamily="2" charset="2"/>
              <a:buChar char="Ø"/>
            </a:pPr>
            <a:r>
              <a:rPr lang="en-US" smtClean="0"/>
              <a:t>Before </a:t>
            </a:r>
            <a:r>
              <a:rPr lang="en-US"/>
              <a:t>the full-scale implementation, a pilot phase will be conducted with a selected group of users. This phase will allow for real-world testing of the HRMS in a controlled environment. Feedback from pilot users will be gathered and incorporated into the final system configuration. User acceptance testing will be conducted to ensure that the HRMS meets the organization's requirements and user expectations</a:t>
            </a:r>
            <a:r>
              <a:rPr lang="en-US" smtClean="0"/>
              <a:t>.</a:t>
            </a:r>
            <a:endParaRPr lang="en-US"/>
          </a:p>
          <a:p>
            <a:pPr marL="0" indent="0">
              <a:buNone/>
            </a:pPr>
            <a:r>
              <a:rPr lang="en-US" b="1" smtClean="0"/>
              <a:t>7. </a:t>
            </a:r>
            <a:r>
              <a:rPr lang="en-US" b="1"/>
              <a:t>Deployment </a:t>
            </a:r>
            <a:r>
              <a:rPr lang="en-US" b="1" smtClean="0"/>
              <a:t>: </a:t>
            </a:r>
          </a:p>
          <a:p>
            <a:pPr>
              <a:buFont typeface="Wingdings" pitchFamily="2" charset="2"/>
              <a:buChar char="Ø"/>
            </a:pPr>
            <a:r>
              <a:rPr lang="en-US" smtClean="0"/>
              <a:t>Once </a:t>
            </a:r>
            <a:r>
              <a:rPr lang="en-US"/>
              <a:t>the HRMS has been thoroughly tested and validated, it will be deployed to the entire organization. This phase will involve system configuration, data migration (if applicable), and user access setup. </a:t>
            </a:r>
            <a:endParaRPr lang="en-US" smtClean="0"/>
          </a:p>
          <a:p>
            <a:pPr marL="0" indent="0">
              <a:buNone/>
            </a:pPr>
            <a:r>
              <a:rPr lang="en-US" b="1"/>
              <a:t>8</a:t>
            </a:r>
            <a:r>
              <a:rPr lang="en-US" b="1" smtClean="0"/>
              <a:t>. </a:t>
            </a:r>
            <a:r>
              <a:rPr lang="en-US" b="1"/>
              <a:t>Post-Implementation Support and Maintenance: </a:t>
            </a:r>
            <a:endParaRPr lang="en-US" b="1" smtClean="0"/>
          </a:p>
          <a:p>
            <a:pPr>
              <a:buFont typeface="Wingdings" pitchFamily="2" charset="2"/>
              <a:buChar char="Ø"/>
            </a:pPr>
            <a:r>
              <a:rPr lang="en-US" smtClean="0"/>
              <a:t>After </a:t>
            </a:r>
            <a:r>
              <a:rPr lang="en-US"/>
              <a:t>the HRMS is deployed, ongoing support and maintenance activities will be carried out to address any issues, perform system upgrades, and provide continuous improvement. </a:t>
            </a:r>
            <a:r>
              <a:rPr lang="en-US" smtClean="0"/>
              <a:t>Regular </a:t>
            </a:r>
            <a:r>
              <a:rPr lang="en-US"/>
              <a:t>system evaluations and feedback collection will be conducted to identify areas for improvement and optimization.</a:t>
            </a:r>
          </a:p>
        </p:txBody>
      </p:sp>
    </p:spTree>
    <p:extLst>
      <p:ext uri="{BB962C8B-B14F-4D97-AF65-F5344CB8AC3E}">
        <p14:creationId xmlns:p14="http://schemas.microsoft.com/office/powerpoint/2010/main" val="3207432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CD955753-A399-4CA9-9A8D-F341423A04A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am-ET" sz="5400" b="1">
                <a:solidFill>
                  <a:schemeClr val="tx2"/>
                </a:solidFill>
                <a:latin typeface="Nyala"/>
              </a:rPr>
              <a:t>Scope</a:t>
            </a:r>
            <a:endParaRPr lang="am-ET" sz="5400">
              <a:solidFill>
                <a:schemeClr val="tx2"/>
              </a:solidFill>
            </a:endParaRPr>
          </a:p>
        </p:txBody>
      </p:sp>
      <p:sp>
        <p:nvSpPr>
          <p:cNvPr id="3" name="ይዘት ቦታ ያዥ 2">
            <a:extLst>
              <a:ext uri="{FF2B5EF4-FFF2-40B4-BE49-F238E27FC236}">
                <a16:creationId xmlns:a16="http://schemas.microsoft.com/office/drawing/2014/main" xmlns="" id="{7DE4646A-C6A7-5AED-1591-B90F92E2AFD9}"/>
              </a:ext>
            </a:extLst>
          </p:cNvPr>
          <p:cNvSpPr>
            <a:spLocks noGrp="1"/>
          </p:cNvSpPr>
          <p:nvPr>
            <p:ph idx="1"/>
          </p:nvPr>
        </p:nvSpPr>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Autofit/>
          </a:bodyPr>
          <a:lstStyle/>
          <a:p>
            <a:pPr marL="0" indent="0">
              <a:buNone/>
            </a:pPr>
            <a:r>
              <a:rPr lang="en-US" b="1" smtClean="0"/>
              <a:t>The </a:t>
            </a:r>
            <a:r>
              <a:rPr lang="en-US" b="1"/>
              <a:t>project has the following scopes: </a:t>
            </a:r>
            <a:endParaRPr lang="en-US" sz="2400" b="1"/>
          </a:p>
          <a:p>
            <a:pPr>
              <a:buFont typeface="Wingdings" pitchFamily="2" charset="2"/>
              <a:buChar char="Ø"/>
            </a:pPr>
            <a:r>
              <a:rPr lang="en-US" smtClean="0"/>
              <a:t>Employee registration</a:t>
            </a:r>
          </a:p>
          <a:p>
            <a:pPr>
              <a:buFont typeface="Wingdings" pitchFamily="2" charset="2"/>
              <a:buChar char="Ø"/>
            </a:pPr>
            <a:r>
              <a:rPr lang="en-US" smtClean="0"/>
              <a:t>Updating </a:t>
            </a:r>
            <a:r>
              <a:rPr lang="en-US"/>
              <a:t>employee account </a:t>
            </a:r>
            <a:endParaRPr lang="en-US" smtClean="0"/>
          </a:p>
          <a:p>
            <a:pPr>
              <a:buFont typeface="Wingdings" pitchFamily="2" charset="2"/>
              <a:buChar char="Ø"/>
            </a:pPr>
            <a:r>
              <a:rPr lang="en-US" smtClean="0"/>
              <a:t>Search </a:t>
            </a:r>
            <a:r>
              <a:rPr lang="en-US"/>
              <a:t>employee </a:t>
            </a:r>
            <a:r>
              <a:rPr lang="en-US" smtClean="0"/>
              <a:t>information</a:t>
            </a:r>
          </a:p>
          <a:p>
            <a:pPr>
              <a:buFont typeface="Wingdings" pitchFamily="2" charset="2"/>
              <a:buChar char="Ø"/>
            </a:pPr>
            <a:r>
              <a:rPr lang="en-US" smtClean="0"/>
              <a:t>Sending Feedback</a:t>
            </a:r>
          </a:p>
          <a:p>
            <a:pPr>
              <a:buFont typeface="Wingdings" pitchFamily="2" charset="2"/>
              <a:buChar char="Ø"/>
            </a:pPr>
            <a:r>
              <a:rPr lang="en-US" smtClean="0"/>
              <a:t>Deleting </a:t>
            </a:r>
            <a:r>
              <a:rPr lang="en-US"/>
              <a:t>Employee </a:t>
            </a:r>
            <a:r>
              <a:rPr lang="en-US" smtClean="0"/>
              <a:t>information</a:t>
            </a:r>
          </a:p>
          <a:p>
            <a:pPr>
              <a:buFont typeface="Wingdings" pitchFamily="2" charset="2"/>
              <a:buChar char="Ø"/>
            </a:pPr>
            <a:r>
              <a:rPr lang="en-US" smtClean="0"/>
              <a:t>Generating </a:t>
            </a:r>
            <a:r>
              <a:rPr lang="en-US"/>
              <a:t>report </a:t>
            </a:r>
            <a:endParaRPr lang="en-US" smtClean="0"/>
          </a:p>
          <a:p>
            <a:pPr>
              <a:buFont typeface="Wingdings" pitchFamily="2" charset="2"/>
              <a:buChar char="Ø"/>
            </a:pPr>
            <a:r>
              <a:rPr lang="en-US" smtClean="0"/>
              <a:t>Posting Vacancy</a:t>
            </a:r>
            <a:endParaRPr lang="en-US" sz="4800" smtClean="0">
              <a:latin typeface="Nyala"/>
              <a:ea typeface="+mn-lt"/>
              <a:cs typeface="Calibri" pitchFamily="34" charset="0"/>
            </a:endParaRPr>
          </a:p>
        </p:txBody>
      </p:sp>
    </p:spTree>
    <p:extLst>
      <p:ext uri="{BB962C8B-B14F-4D97-AF65-F5344CB8AC3E}">
        <p14:creationId xmlns:p14="http://schemas.microsoft.com/office/powerpoint/2010/main" val="401807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mtClean="0"/>
              <a:t>Continued…..</a:t>
            </a: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457200" lvl="1" indent="0">
              <a:buNone/>
            </a:pPr>
            <a:endParaRPr lang="en-US" b="1" smtClean="0">
              <a:ea typeface="+mn-lt"/>
              <a:cs typeface="Calibri" pitchFamily="34" charset="0"/>
            </a:endParaRPr>
          </a:p>
          <a:p>
            <a:pPr marL="457200" lvl="1" indent="0">
              <a:buNone/>
            </a:pPr>
            <a:r>
              <a:rPr lang="am-ET" b="1" smtClean="0">
                <a:ea typeface="+mn-lt"/>
                <a:cs typeface="Calibri" pitchFamily="34" charset="0"/>
              </a:rPr>
              <a:t>The </a:t>
            </a:r>
            <a:r>
              <a:rPr lang="am-ET" b="1">
                <a:ea typeface="+mn-lt"/>
                <a:cs typeface="Calibri" pitchFamily="34" charset="0"/>
              </a:rPr>
              <a:t>project contains the admin side and the </a:t>
            </a:r>
            <a:r>
              <a:rPr lang="en-US" b="1">
                <a:latin typeface="Calibri" pitchFamily="34" charset="0"/>
                <a:ea typeface="+mn-lt"/>
                <a:cs typeface="Calibri" pitchFamily="34" charset="0"/>
              </a:rPr>
              <a:t>Employee</a:t>
            </a:r>
            <a:r>
              <a:rPr lang="am-ET" b="1">
                <a:ea typeface="+mn-lt"/>
                <a:cs typeface="Calibri" pitchFamily="34" charset="0"/>
              </a:rPr>
              <a:t> side. </a:t>
            </a:r>
            <a:endParaRPr lang="en-US" b="1">
              <a:latin typeface="Calibri" pitchFamily="34" charset="0"/>
              <a:cs typeface="Calibri" pitchFamily="34" charset="0"/>
            </a:endParaRPr>
          </a:p>
          <a:p>
            <a:pPr lvl="1">
              <a:buFont typeface="Wingdings" pitchFamily="2" charset="2"/>
              <a:buChar char="Ø"/>
            </a:pPr>
            <a:r>
              <a:rPr lang="am-ET">
                <a:ea typeface="+mn-lt"/>
                <a:cs typeface="Calibri" pitchFamily="34" charset="0"/>
              </a:rPr>
              <a:t>The admin can view, add</a:t>
            </a:r>
            <a:r>
              <a:rPr lang="en-US">
                <a:latin typeface="Calibri" pitchFamily="34" charset="0"/>
                <a:ea typeface="+mn-lt"/>
                <a:cs typeface="Calibri" pitchFamily="34" charset="0"/>
              </a:rPr>
              <a:t>, Delete and Edit Employee Details.</a:t>
            </a:r>
            <a:endParaRPr lang="en-US">
              <a:latin typeface="Calibri" pitchFamily="34" charset="0"/>
              <a:cs typeface="Calibri" pitchFamily="34" charset="0"/>
            </a:endParaRPr>
          </a:p>
          <a:p>
            <a:pPr lvl="1">
              <a:buFont typeface="Wingdings" pitchFamily="2" charset="2"/>
              <a:buChar char="Ø"/>
            </a:pPr>
            <a:r>
              <a:rPr lang="am-ET">
                <a:ea typeface="+mn-lt"/>
                <a:cs typeface="Calibri" pitchFamily="34" charset="0"/>
              </a:rPr>
              <a:t>The</a:t>
            </a:r>
            <a:r>
              <a:rPr lang="en-US">
                <a:latin typeface="Calibri" pitchFamily="34" charset="0"/>
                <a:ea typeface="+mn-lt"/>
                <a:cs typeface="Calibri" pitchFamily="34" charset="0"/>
              </a:rPr>
              <a:t> admin </a:t>
            </a:r>
            <a:r>
              <a:rPr lang="am-ET">
                <a:ea typeface="+mn-lt"/>
                <a:cs typeface="Calibri" pitchFamily="34" charset="0"/>
              </a:rPr>
              <a:t>can update every user’s details as well as delete their accounts.</a:t>
            </a:r>
            <a:endParaRPr lang="en-US">
              <a:latin typeface="Calibri" pitchFamily="34" charset="0"/>
              <a:ea typeface="+mn-lt"/>
              <a:cs typeface="Calibri" pitchFamily="34" charset="0"/>
            </a:endParaRPr>
          </a:p>
          <a:p>
            <a:pPr lvl="1">
              <a:buFont typeface="Wingdings" pitchFamily="2" charset="2"/>
              <a:buChar char="Ø"/>
            </a:pPr>
            <a:r>
              <a:rPr lang="en-US">
                <a:latin typeface="Calibri" pitchFamily="34" charset="0"/>
                <a:cs typeface="Calibri" pitchFamily="34" charset="0"/>
              </a:rPr>
              <a:t>Employee Details module is used to maintain the employees’ details such as adding new employee, modifying the existing employee and deleting the existing employee. When a new employee is selected from the resume tracking, all the details are to be entered and maintained in the database</a:t>
            </a:r>
            <a:endParaRPr lang="en-US"/>
          </a:p>
        </p:txBody>
      </p:sp>
    </p:spTree>
    <p:extLst>
      <p:ext uri="{BB962C8B-B14F-4D97-AF65-F5344CB8AC3E}">
        <p14:creationId xmlns:p14="http://schemas.microsoft.com/office/powerpoint/2010/main" val="4069743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FF3EBB83-35C7-E49E-4A6E-B68999108141}"/>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b="1" smtClean="0">
                <a:solidFill>
                  <a:schemeClr val="tx2"/>
                </a:solidFill>
                <a:latin typeface="Nyala" panose="02000504070300020003" pitchFamily="2" charset="0"/>
              </a:rPr>
              <a:t>Scope Continued……….</a:t>
            </a:r>
            <a:endParaRPr lang="am-ET" sz="3600" b="1">
              <a:solidFill>
                <a:schemeClr val="tx2"/>
              </a:solidFill>
              <a:latin typeface="Nyala" panose="02000504070300020003" pitchFamily="2" charset="0"/>
            </a:endParaRPr>
          </a:p>
        </p:txBody>
      </p:sp>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lstStyle/>
          <a:p>
            <a:r>
              <a:rPr lang="en-US"/>
              <a:t>The employee </a:t>
            </a:r>
            <a:r>
              <a:rPr lang="en-US" smtClean="0"/>
              <a:t>Side </a:t>
            </a:r>
            <a:r>
              <a:rPr lang="en-US"/>
              <a:t>contains three kind of information. </a:t>
            </a:r>
            <a:endParaRPr lang="en-US" smtClean="0"/>
          </a:p>
          <a:p>
            <a:pPr marL="0" indent="0">
              <a:buNone/>
            </a:pPr>
            <a:r>
              <a:rPr lang="en-US" smtClean="0"/>
              <a:t>     1</a:t>
            </a:r>
            <a:r>
              <a:rPr lang="en-US"/>
              <a:t>. Personal Information </a:t>
            </a:r>
            <a:endParaRPr lang="en-US" smtClean="0"/>
          </a:p>
          <a:p>
            <a:pPr marL="0" indent="0">
              <a:buNone/>
            </a:pPr>
            <a:r>
              <a:rPr lang="en-US" smtClean="0"/>
              <a:t>     2</a:t>
            </a:r>
            <a:r>
              <a:rPr lang="en-US"/>
              <a:t>. Contact Information </a:t>
            </a:r>
            <a:endParaRPr lang="en-US" smtClean="0"/>
          </a:p>
          <a:p>
            <a:pPr marL="0" indent="0">
              <a:buNone/>
            </a:pPr>
            <a:r>
              <a:rPr lang="en-US" smtClean="0"/>
              <a:t>     3</a:t>
            </a:r>
            <a:r>
              <a:rPr lang="en-US"/>
              <a:t>. Employee Status </a:t>
            </a:r>
            <a:endParaRPr lang="en-US" smtClean="0"/>
          </a:p>
          <a:p>
            <a:pPr marL="0" indent="0">
              <a:buNone/>
            </a:pPr>
            <a:endParaRPr lang="en-US" smtClean="0"/>
          </a:p>
          <a:p>
            <a:pPr marL="0" indent="0">
              <a:buNone/>
            </a:pPr>
            <a:endParaRPr lang="en-US"/>
          </a:p>
        </p:txBody>
      </p:sp>
    </p:spTree>
    <p:extLst>
      <p:ext uri="{BB962C8B-B14F-4D97-AF65-F5344CB8AC3E}">
        <p14:creationId xmlns:p14="http://schemas.microsoft.com/office/powerpoint/2010/main" val="1111550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en-US" b="1"/>
              <a:t>Limitation of the </a:t>
            </a:r>
            <a:r>
              <a:rPr lang="en-US" b="1" smtClean="0"/>
              <a:t>Project</a:t>
            </a: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mtClean="0"/>
              <a:t>Even </a:t>
            </a:r>
            <a:r>
              <a:rPr lang="en-US"/>
              <a:t>though, this project focuses on Human Resource Management System for </a:t>
            </a:r>
            <a:r>
              <a:rPr lang="en-US" smtClean="0"/>
              <a:t>SSTA, </a:t>
            </a:r>
            <a:r>
              <a:rPr lang="en-US"/>
              <a:t>it doesn’t handle </a:t>
            </a:r>
            <a:r>
              <a:rPr lang="en-US" smtClean="0"/>
              <a:t>payroll </a:t>
            </a:r>
            <a:r>
              <a:rPr lang="en-US"/>
              <a:t>system, new recruitment training exit </a:t>
            </a:r>
            <a:r>
              <a:rPr lang="en-US" smtClean="0"/>
              <a:t>interview, Attendance MS, etc…</a:t>
            </a:r>
          </a:p>
          <a:p>
            <a:r>
              <a:rPr lang="en-US"/>
              <a:t>HRMS stores sensitive employee data, including personal and financial information. Ensuring the security and privacy of this data is crucial. HRMS should have robust security measures in place to protect against unauthorized access, data breaches, and cyber threats</a:t>
            </a:r>
            <a:r>
              <a:rPr lang="en-US" smtClean="0"/>
              <a:t>.</a:t>
            </a:r>
          </a:p>
          <a:p>
            <a:r>
              <a:rPr lang="en-US"/>
              <a:t>HRMS </a:t>
            </a:r>
            <a:r>
              <a:rPr lang="en-US" smtClean="0"/>
              <a:t>may </a:t>
            </a:r>
            <a:r>
              <a:rPr lang="en-US"/>
              <a:t>experience downtime due to maintenance, upgrades, or technical </a:t>
            </a:r>
            <a:r>
              <a:rPr lang="en-US" smtClean="0"/>
              <a:t>issues</a:t>
            </a:r>
          </a:p>
          <a:p>
            <a:r>
              <a:rPr lang="en-US"/>
              <a:t>Dependency on Internet Connectivity  </a:t>
            </a:r>
          </a:p>
          <a:p>
            <a:endParaRPr lang="en-US"/>
          </a:p>
        </p:txBody>
      </p:sp>
    </p:spTree>
    <p:extLst>
      <p:ext uri="{BB962C8B-B14F-4D97-AF65-F5344CB8AC3E}">
        <p14:creationId xmlns:p14="http://schemas.microsoft.com/office/powerpoint/2010/main" val="2547999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CB4B9994-73DC-60A3-2A4F-F9E7C5FAF2BE}"/>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a:solidFill>
                  <a:schemeClr val="tx2"/>
                </a:solidFill>
                <a:latin typeface="Nyala" panose="02000504070300020003" pitchFamily="2" charset="0"/>
              </a:rPr>
              <a:t>Phases and Deliverables of Project</a:t>
            </a:r>
            <a:endParaRPr lang="am-ET">
              <a:solidFill>
                <a:schemeClr val="tx2"/>
              </a:solidFill>
              <a:latin typeface="Nyala" panose="02000504070300020003" pitchFamily="2" charset="0"/>
            </a:endParaRPr>
          </a:p>
        </p:txBody>
      </p:sp>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marL="0" indent="0">
              <a:buNone/>
            </a:pPr>
            <a:r>
              <a:rPr lang="en-US" b="1"/>
              <a:t>The project organization involves five chapters. </a:t>
            </a:r>
          </a:p>
          <a:p>
            <a:pPr marL="0" indent="0">
              <a:buNone/>
            </a:pPr>
            <a:r>
              <a:rPr lang="en-US" b="1"/>
              <a:t>1. Among them phase one is proposal of the project that includes:-</a:t>
            </a:r>
          </a:p>
          <a:p>
            <a:pPr lvl="0"/>
            <a:r>
              <a:rPr lang="en-US"/>
              <a:t>Introduction and Background</a:t>
            </a:r>
          </a:p>
          <a:p>
            <a:pPr lvl="0"/>
            <a:r>
              <a:rPr lang="en-US"/>
              <a:t>Statement of problem</a:t>
            </a:r>
          </a:p>
          <a:p>
            <a:pPr lvl="0"/>
            <a:r>
              <a:rPr lang="en-US"/>
              <a:t>Objectives and Methodology</a:t>
            </a:r>
          </a:p>
          <a:p>
            <a:pPr lvl="0"/>
            <a:r>
              <a:rPr lang="en-US"/>
              <a:t>project scope and Limitation</a:t>
            </a:r>
          </a:p>
          <a:p>
            <a:pPr marL="0" indent="0">
              <a:buNone/>
            </a:pPr>
            <a:r>
              <a:rPr lang="en-US" b="1"/>
              <a:t>2. Analysis phase is the second chapter that includes:-</a:t>
            </a:r>
          </a:p>
          <a:p>
            <a:pPr lvl="0"/>
            <a:r>
              <a:rPr lang="en-US"/>
              <a:t>Description of Existing system</a:t>
            </a:r>
          </a:p>
          <a:p>
            <a:pPr lvl="0"/>
            <a:r>
              <a:rPr lang="en-US"/>
              <a:t>Document used </a:t>
            </a:r>
          </a:p>
          <a:p>
            <a:pPr lvl="0"/>
            <a:r>
              <a:rPr lang="en-US"/>
              <a:t>Activities and </a:t>
            </a:r>
            <a:r>
              <a:rPr lang="en-US" smtClean="0"/>
              <a:t>functions</a:t>
            </a:r>
            <a:r>
              <a:rPr lang="en-US"/>
              <a:t>.</a:t>
            </a:r>
          </a:p>
        </p:txBody>
      </p:sp>
    </p:spTree>
    <p:extLst>
      <p:ext uri="{BB962C8B-B14F-4D97-AF65-F5344CB8AC3E}">
        <p14:creationId xmlns:p14="http://schemas.microsoft.com/office/powerpoint/2010/main" val="2375157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81479977-E2DA-0191-5043-8BD3AA9AD733}"/>
              </a:ext>
            </a:extLst>
          </p:cNvPr>
          <p:cNvSpPr>
            <a:spLocks noGrp="1"/>
          </p:cNvSpPr>
          <p:nvPr>
            <p:ph type="title"/>
          </p:nvPr>
        </p:nvSpPr>
        <p:spPr/>
        <p:style>
          <a:lnRef idx="2">
            <a:schemeClr val="accent4"/>
          </a:lnRef>
          <a:fillRef idx="1">
            <a:schemeClr val="lt1"/>
          </a:fillRef>
          <a:effectRef idx="0">
            <a:schemeClr val="accent4"/>
          </a:effectRef>
          <a:fontRef idx="minor">
            <a:schemeClr val="dk1"/>
          </a:fontRef>
        </p:style>
        <p:txBody>
          <a:bodyPr>
            <a:normAutofit/>
          </a:bodyPr>
          <a:lstStyle/>
          <a:p>
            <a:pPr algn="ctr"/>
            <a:r>
              <a:rPr lang="en-US" sz="4000" b="1">
                <a:solidFill>
                  <a:schemeClr val="tx2"/>
                </a:solidFill>
                <a:latin typeface="Nyala"/>
              </a:rPr>
              <a:t>F</a:t>
            </a:r>
            <a:r>
              <a:rPr lang="am-ET" sz="4000" b="1" smtClean="0">
                <a:solidFill>
                  <a:schemeClr val="tx2"/>
                </a:solidFill>
                <a:latin typeface="Nyala"/>
              </a:rPr>
              <a:t>unctional </a:t>
            </a:r>
            <a:r>
              <a:rPr lang="en-US" sz="4000" b="1">
                <a:solidFill>
                  <a:schemeClr val="tx2"/>
                </a:solidFill>
                <a:latin typeface="Nyala"/>
              </a:rPr>
              <a:t>R</a:t>
            </a:r>
            <a:r>
              <a:rPr lang="am-ET" sz="4000" b="1" smtClean="0">
                <a:solidFill>
                  <a:schemeClr val="tx2"/>
                </a:solidFill>
                <a:latin typeface="Nyala"/>
              </a:rPr>
              <a:t>equirements</a:t>
            </a:r>
            <a:r>
              <a:rPr lang="am-ET" sz="4000">
                <a:solidFill>
                  <a:schemeClr val="tx2"/>
                </a:solidFill>
                <a:latin typeface="Nyala"/>
              </a:rPr>
              <a:t> </a:t>
            </a:r>
            <a:endParaRPr lang="am-ET" sz="4000">
              <a:solidFill>
                <a:schemeClr val="tx2"/>
              </a:solidFill>
            </a:endParaRPr>
          </a:p>
        </p:txBody>
      </p:sp>
      <p:sp>
        <p:nvSpPr>
          <p:cNvPr id="3" name="ይዘት ቦታ ያዥ 2">
            <a:extLst>
              <a:ext uri="{FF2B5EF4-FFF2-40B4-BE49-F238E27FC236}">
                <a16:creationId xmlns:a16="http://schemas.microsoft.com/office/drawing/2014/main" xmlns="" id="{3439967A-36FA-B138-9FD6-7B5116F6C380}"/>
              </a:ext>
            </a:extLst>
          </p:cNvPr>
          <p:cNvSpPr>
            <a:spLocks noGrp="1"/>
          </p:cNvSpPr>
          <p:nvPr>
            <p:ph idx="1"/>
          </p:nvPr>
        </p:nvSpPr>
        <p:spPr>
          <a:xfrm>
            <a:off x="838200" y="1825625"/>
            <a:ext cx="10515600" cy="4819874"/>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Autofit/>
          </a:bodyPr>
          <a:lstStyle/>
          <a:p>
            <a:pPr marL="0" indent="0">
              <a:buNone/>
            </a:pPr>
            <a:r>
              <a:rPr lang="en-US" sz="2000" smtClean="0"/>
              <a:t>Functional </a:t>
            </a:r>
            <a:r>
              <a:rPr lang="en-US" sz="2000"/>
              <a:t>requirements are the intended behaviors of the system. This behavior may be expressed as services, tasks or functions that the system is required to perform.</a:t>
            </a:r>
          </a:p>
          <a:p>
            <a:pPr lvl="0"/>
            <a:r>
              <a:rPr lang="en-US" sz="2000" b="1"/>
              <a:t>Registration of employees:</a:t>
            </a:r>
            <a:r>
              <a:rPr lang="en-US" sz="2000"/>
              <a:t> register new employees to the system </a:t>
            </a:r>
          </a:p>
          <a:p>
            <a:pPr lvl="0"/>
            <a:r>
              <a:rPr lang="en-US" sz="2000" b="1"/>
              <a:t>Generate report: </a:t>
            </a:r>
            <a:r>
              <a:rPr lang="en-US" sz="2000"/>
              <a:t>The</a:t>
            </a:r>
            <a:r>
              <a:rPr lang="en-US" sz="2000" b="1"/>
              <a:t> </a:t>
            </a:r>
            <a:r>
              <a:rPr lang="en-US" sz="2000"/>
              <a:t>system support registrar officer to generate report about detail of employee profile.</a:t>
            </a:r>
          </a:p>
          <a:p>
            <a:pPr lvl="0"/>
            <a:r>
              <a:rPr lang="en-US" sz="2000" b="1"/>
              <a:t>Prepare schedule:</a:t>
            </a:r>
            <a:r>
              <a:rPr lang="en-US" sz="2000"/>
              <a:t> the system should Prepare Schedule</a:t>
            </a:r>
            <a:r>
              <a:rPr lang="en-US" sz="2000" smtClean="0"/>
              <a:t>.</a:t>
            </a:r>
          </a:p>
          <a:p>
            <a:pPr lvl="0"/>
            <a:r>
              <a:rPr lang="en-US" sz="2000" b="1" smtClean="0"/>
              <a:t>Accept, Reject or approve leave applications.</a:t>
            </a:r>
            <a:endParaRPr lang="en-US" sz="2000" b="1"/>
          </a:p>
          <a:p>
            <a:pPr lvl="0"/>
            <a:r>
              <a:rPr lang="en-US" sz="2000" b="1"/>
              <a:t>Login</a:t>
            </a:r>
            <a:r>
              <a:rPr lang="en-US" sz="2000"/>
              <a:t>: for validating users</a:t>
            </a:r>
          </a:p>
          <a:p>
            <a:pPr lvl="0"/>
            <a:r>
              <a:rPr lang="en-US" sz="2000" b="1"/>
              <a:t>Search information:</a:t>
            </a:r>
            <a:r>
              <a:rPr lang="en-US" sz="2000"/>
              <a:t> retrieving information from the database </a:t>
            </a:r>
          </a:p>
          <a:p>
            <a:pPr lvl="0"/>
            <a:r>
              <a:rPr lang="en-US" sz="2000" b="1"/>
              <a:t>display Information:</a:t>
            </a:r>
            <a:r>
              <a:rPr lang="en-US" sz="2000"/>
              <a:t> show information from the database </a:t>
            </a:r>
          </a:p>
          <a:p>
            <a:pPr lvl="0"/>
            <a:r>
              <a:rPr lang="en-US" sz="2000" b="1" smtClean="0"/>
              <a:t>Feedback:</a:t>
            </a:r>
            <a:r>
              <a:rPr lang="en-US" sz="2000" smtClean="0"/>
              <a:t> </a:t>
            </a:r>
            <a:r>
              <a:rPr lang="en-US" sz="2000"/>
              <a:t>The system accepts comment from user.</a:t>
            </a:r>
          </a:p>
          <a:p>
            <a:pPr lvl="0"/>
            <a:r>
              <a:rPr lang="en-US" sz="2000" b="1"/>
              <a:t>Create </a:t>
            </a:r>
            <a:r>
              <a:rPr lang="en-US" sz="2000" b="1" smtClean="0"/>
              <a:t>Account for new employees: </a:t>
            </a:r>
            <a:r>
              <a:rPr lang="en-US" sz="2000"/>
              <a:t>The</a:t>
            </a:r>
            <a:r>
              <a:rPr lang="en-US" sz="2000" b="1"/>
              <a:t> </a:t>
            </a:r>
            <a:r>
              <a:rPr lang="en-US" sz="2000"/>
              <a:t>system able to create account users.</a:t>
            </a:r>
          </a:p>
          <a:p>
            <a:pPr marL="0" indent="0">
              <a:buNone/>
            </a:pPr>
            <a:endParaRPr lang="am-ET" sz="2000" dirty="0">
              <a:latin typeface="Nyala"/>
            </a:endParaRPr>
          </a:p>
        </p:txBody>
      </p:sp>
    </p:spTree>
    <p:extLst>
      <p:ext uri="{BB962C8B-B14F-4D97-AF65-F5344CB8AC3E}">
        <p14:creationId xmlns:p14="http://schemas.microsoft.com/office/powerpoint/2010/main" val="4107222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smtClean="0"/>
              <a:t>Executive Summary</a:t>
            </a:r>
            <a:endParaRPr lang="en-US" b="1"/>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b="1"/>
              <a:t>Human Resource Management System</a:t>
            </a:r>
            <a:r>
              <a:rPr lang="en-US"/>
              <a:t> is a web application that was developed in </a:t>
            </a:r>
            <a:r>
              <a:rPr lang="en-US" smtClean="0"/>
              <a:t>PHP</a:t>
            </a:r>
            <a:r>
              <a:rPr lang="en-US"/>
              <a:t> and MySQL Database. It aims to provide an online automated platform for SSTA employees' to manage or submit their leave applications. It has a pleasant user interface with some gradient color and uses Bootstrap</a:t>
            </a:r>
            <a:r>
              <a:rPr lang="en-US" b="1"/>
              <a:t> </a:t>
            </a:r>
            <a:r>
              <a:rPr lang="en-US"/>
              <a:t>and</a:t>
            </a:r>
            <a:r>
              <a:rPr lang="en-US" b="1"/>
              <a:t> </a:t>
            </a:r>
            <a:r>
              <a:rPr lang="en-US"/>
              <a:t>Responsee Framework</a:t>
            </a:r>
            <a:r>
              <a:rPr lang="en-US" b="1"/>
              <a:t> </a:t>
            </a:r>
            <a:r>
              <a:rPr lang="en-US"/>
              <a:t>for the page designs. It consists of user-friendly features and functionalities. The project will be developed with the objectives of c</a:t>
            </a:r>
            <a:r>
              <a:rPr lang="en-US" smtClean="0"/>
              <a:t>entralizing </a:t>
            </a:r>
            <a:r>
              <a:rPr lang="en-US"/>
              <a:t>HR data, </a:t>
            </a:r>
            <a:r>
              <a:rPr lang="en-US" smtClean="0"/>
              <a:t>enhance performance management,</a:t>
            </a:r>
            <a:r>
              <a:rPr lang="en-US">
                <a:cs typeface="Times New Roman"/>
              </a:rPr>
              <a:t>enabling employee self-service and generating comprehensive </a:t>
            </a:r>
            <a:r>
              <a:rPr lang="en-US" smtClean="0">
                <a:cs typeface="Times New Roman"/>
              </a:rPr>
              <a:t>reports.The </a:t>
            </a:r>
            <a:r>
              <a:rPr lang="en-US">
                <a:cs typeface="Times New Roman"/>
              </a:rPr>
              <a:t>HRMS project will be implemented in collaboration with the HR department, IT department, and relevant </a:t>
            </a:r>
            <a:r>
              <a:rPr lang="en-US" smtClean="0">
                <a:cs typeface="Times New Roman"/>
              </a:rPr>
              <a:t>stakeholders.</a:t>
            </a:r>
            <a:endParaRPr lang="am-ET">
              <a:cs typeface="Times New Roman"/>
            </a:endParaRPr>
          </a:p>
          <a:p>
            <a:endParaRPr lang="en-US"/>
          </a:p>
        </p:txBody>
      </p:sp>
    </p:spTree>
    <p:extLst>
      <p:ext uri="{BB962C8B-B14F-4D97-AF65-F5344CB8AC3E}">
        <p14:creationId xmlns:p14="http://schemas.microsoft.com/office/powerpoint/2010/main" val="2894966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1551"/>
          </a:xfrm>
        </p:spPr>
        <p:style>
          <a:lnRef idx="2">
            <a:schemeClr val="accent1"/>
          </a:lnRef>
          <a:fillRef idx="1">
            <a:schemeClr val="lt1"/>
          </a:fillRef>
          <a:effectRef idx="0">
            <a:schemeClr val="accent1"/>
          </a:effectRef>
          <a:fontRef idx="minor">
            <a:schemeClr val="dk1"/>
          </a:fontRef>
        </p:style>
        <p:txBody>
          <a:bodyPr/>
          <a:lstStyle/>
          <a:p>
            <a:r>
              <a:rPr lang="en-US" b="1" smtClean="0"/>
              <a:t>Non </a:t>
            </a:r>
            <a:r>
              <a:rPr lang="en-US" b="1"/>
              <a:t>Functional </a:t>
            </a:r>
            <a:r>
              <a:rPr lang="en-US" b="1" smtClean="0"/>
              <a:t>Requirements</a:t>
            </a:r>
            <a:endParaRPr lang="en-US"/>
          </a:p>
        </p:txBody>
      </p:sp>
      <p:sp>
        <p:nvSpPr>
          <p:cNvPr id="3" name="Content Placeholder 2"/>
          <p:cNvSpPr>
            <a:spLocks noGrp="1"/>
          </p:cNvSpPr>
          <p:nvPr>
            <p:ph idx="1"/>
          </p:nvPr>
        </p:nvSpPr>
        <p:spPr>
          <a:xfrm>
            <a:off x="838200" y="1558344"/>
            <a:ext cx="10515600" cy="4618619"/>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a:buFont typeface="Wingdings" pitchFamily="2" charset="2"/>
              <a:buChar char="Ø"/>
            </a:pPr>
            <a:r>
              <a:rPr lang="en-US" smtClean="0"/>
              <a:t>This </a:t>
            </a:r>
            <a:r>
              <a:rPr lang="en-US"/>
              <a:t>requirement does not directly affect the system but their presence is useful for the system. A non-functional requirement relates to the technical aspects of system must fulfill, such as performance, security, user interface and reliability issues.</a:t>
            </a:r>
          </a:p>
          <a:p>
            <a:pPr marL="0" indent="0">
              <a:buNone/>
            </a:pPr>
            <a:r>
              <a:rPr lang="en-US" b="1" smtClean="0"/>
              <a:t>Some </a:t>
            </a:r>
            <a:r>
              <a:rPr lang="en-US" b="1"/>
              <a:t>of the non-functional requirements are: -</a:t>
            </a:r>
          </a:p>
          <a:p>
            <a:r>
              <a:rPr lang="en-US" b="1"/>
              <a:t>Security issues:-</a:t>
            </a:r>
            <a:r>
              <a:rPr lang="en-US"/>
              <a:t>The system must be protected from unauthorized users. To protect employees’ data and system misuse, the system should provide restriction in using system functionality and information access by its user.</a:t>
            </a:r>
          </a:p>
          <a:p>
            <a:r>
              <a:rPr lang="en-US" b="1"/>
              <a:t>Robustness</a:t>
            </a:r>
            <a:r>
              <a:rPr lang="en-US"/>
              <a:t>: The system shall validate data entry and prompt the user when the invalid data is entered</a:t>
            </a:r>
          </a:p>
          <a:p>
            <a:r>
              <a:rPr lang="en-US" b="1"/>
              <a:t>Computer viruses</a:t>
            </a:r>
            <a:r>
              <a:rPr lang="en-US"/>
              <a:t>: since the system will be using in every computer of authorized person viruses can be carried internally and externally to our system. Possible measures that can be taken include:</a:t>
            </a:r>
          </a:p>
          <a:p>
            <a:pPr lvl="0"/>
            <a:r>
              <a:rPr lang="en-US"/>
              <a:t>Scanning all external storage media for viruses before use.</a:t>
            </a:r>
          </a:p>
          <a:p>
            <a:pPr lvl="0"/>
            <a:r>
              <a:rPr lang="en-US"/>
              <a:t>Installing and using the latest antivirus and providing regular update to the software.</a:t>
            </a:r>
          </a:p>
          <a:p>
            <a:pPr lvl="0"/>
            <a:r>
              <a:rPr lang="en-US"/>
              <a:t>HRM system checking and updating virus definitions.</a:t>
            </a:r>
          </a:p>
          <a:p>
            <a:pPr lvl="0"/>
            <a:r>
              <a:rPr lang="en-US"/>
              <a:t>Use password to login to the system.</a:t>
            </a:r>
          </a:p>
          <a:p>
            <a:pPr fontAlgn="base"/>
            <a:r>
              <a:rPr lang="en-US" b="1"/>
              <a:t>Maintenance</a:t>
            </a:r>
            <a:r>
              <a:rPr lang="en-US"/>
              <a:t>: the parts of the system answer the question that raised due to some kinds of the problem.</a:t>
            </a:r>
          </a:p>
          <a:p>
            <a:r>
              <a:rPr lang="en-US" b="1"/>
              <a:t>Availability</a:t>
            </a:r>
            <a:r>
              <a:rPr lang="en-US"/>
              <a:t>: - The system should easily be available to authorized users at any desired time. </a:t>
            </a:r>
          </a:p>
          <a:p>
            <a:r>
              <a:rPr lang="en-US" b="1"/>
              <a:t>Performance</a:t>
            </a:r>
            <a:r>
              <a:rPr lang="en-US"/>
              <a:t>: - The system should be well fit to perform operations clearly without any problem or the system should be avoiding bottle neck situations.</a:t>
            </a:r>
          </a:p>
          <a:p>
            <a:r>
              <a:rPr lang="en-US" b="1"/>
              <a:t>User friendly/ system interface</a:t>
            </a:r>
            <a:r>
              <a:rPr lang="en-US"/>
              <a:t>: the system interface that will be   developed must be interactive and easily understandable.</a:t>
            </a:r>
          </a:p>
          <a:p>
            <a:endParaRPr lang="en-US"/>
          </a:p>
        </p:txBody>
      </p:sp>
    </p:spTree>
    <p:extLst>
      <p:ext uri="{BB962C8B-B14F-4D97-AF65-F5344CB8AC3E}">
        <p14:creationId xmlns:p14="http://schemas.microsoft.com/office/powerpoint/2010/main" val="2439731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A2FEA574-73DB-41AE-4B28-DA880E3958DD}"/>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am-ET" sz="3600" b="1">
                <a:solidFill>
                  <a:schemeClr val="tx2"/>
                </a:solidFill>
                <a:latin typeface="Nyala"/>
              </a:rPr>
              <a:t>Implementation Technology</a:t>
            </a:r>
            <a:endParaRPr lang="am-ET" sz="3600">
              <a:solidFill>
                <a:schemeClr val="tx2"/>
              </a:solidFill>
            </a:endParaRPr>
          </a:p>
        </p:txBody>
      </p:sp>
      <p:sp>
        <p:nvSpPr>
          <p:cNvPr id="3" name="ይዘት ቦታ ያዥ 2">
            <a:extLst>
              <a:ext uri="{FF2B5EF4-FFF2-40B4-BE49-F238E27FC236}">
                <a16:creationId xmlns:a16="http://schemas.microsoft.com/office/drawing/2014/main" xmlns="" id="{136D07BF-DD18-EF80-3730-531F958D3412}"/>
              </a:ext>
            </a:extLst>
          </p:cNvPr>
          <p:cNvSpPr>
            <a:spLocks noGrp="1"/>
          </p:cNvSpPr>
          <p:nvPr>
            <p:ph idx="1"/>
          </p:nvPr>
        </p:nvSpPr>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Autofit/>
          </a:bodyPr>
          <a:lstStyle/>
          <a:p>
            <a:pPr>
              <a:buFont typeface="Wingdings" pitchFamily="2" charset="2"/>
              <a:buChar char="ü"/>
            </a:pPr>
            <a:r>
              <a:rPr lang="en-US"/>
              <a:t>The implementation technology of a Human Resource Management System (HRMS) refers to the specific technologies and tools used to develop and deploy the system. It typically includes programming languages, frameworks, databases, and other software components needed to build and run the HRMS application efficiently and </a:t>
            </a:r>
            <a:r>
              <a:rPr lang="en-US" smtClean="0"/>
              <a:t>effectively.</a:t>
            </a:r>
            <a:endParaRPr lang="en-US">
              <a:solidFill>
                <a:srgbClr val="050E17"/>
              </a:solidFill>
              <a:ea typeface="+mn-lt"/>
              <a:cs typeface="+mn-lt"/>
            </a:endParaRPr>
          </a:p>
          <a:p>
            <a:pPr>
              <a:buFont typeface="Wingdings" pitchFamily="2" charset="2"/>
              <a:buChar char="ü"/>
            </a:pPr>
            <a:r>
              <a:rPr lang="am-ET" sz="2400" smtClean="0">
                <a:solidFill>
                  <a:srgbClr val="050E17"/>
                </a:solidFill>
                <a:ea typeface="+mn-lt"/>
                <a:cs typeface="+mn-lt"/>
              </a:rPr>
              <a:t>The </a:t>
            </a:r>
            <a:r>
              <a:rPr lang="am-ET" sz="2400">
                <a:solidFill>
                  <a:srgbClr val="050E17"/>
                </a:solidFill>
                <a:ea typeface="+mn-lt"/>
                <a:cs typeface="+mn-lt"/>
              </a:rPr>
              <a:t>implementation technology for our project a </a:t>
            </a:r>
            <a:r>
              <a:rPr lang="en-US" sz="2400">
                <a:solidFill>
                  <a:srgbClr val="050E17"/>
                </a:solidFill>
                <a:latin typeface="Nyala"/>
                <a:ea typeface="+mn-lt"/>
                <a:cs typeface="+mn-lt"/>
              </a:rPr>
              <a:t>Human Resources</a:t>
            </a:r>
            <a:r>
              <a:rPr lang="am-ET" sz="2400">
                <a:solidFill>
                  <a:srgbClr val="050E17"/>
                </a:solidFill>
                <a:ea typeface="+mn-lt"/>
                <a:cs typeface="+mn-lt"/>
              </a:rPr>
              <a:t> management system</a:t>
            </a:r>
            <a:r>
              <a:rPr lang="en-US" sz="2400">
                <a:solidFill>
                  <a:srgbClr val="050E17"/>
                </a:solidFill>
                <a:latin typeface="Nyala"/>
                <a:ea typeface="+mn-lt"/>
                <a:cs typeface="+mn-lt"/>
              </a:rPr>
              <a:t>(HRMS)</a:t>
            </a:r>
            <a:r>
              <a:rPr lang="am-ET" sz="2400">
                <a:solidFill>
                  <a:srgbClr val="050E17"/>
                </a:solidFill>
                <a:ea typeface="+mn-lt"/>
                <a:cs typeface="+mn-lt"/>
              </a:rPr>
              <a:t> </a:t>
            </a:r>
            <a:r>
              <a:rPr lang="en-US" sz="2400">
                <a:solidFill>
                  <a:srgbClr val="050E17"/>
                </a:solidFill>
                <a:latin typeface="Nyala"/>
                <a:ea typeface="+mn-lt"/>
                <a:cs typeface="+mn-lt"/>
              </a:rPr>
              <a:t>Project are PHP and MySQL as a backend language </a:t>
            </a:r>
            <a:r>
              <a:rPr lang="en-US" sz="2400" smtClean="0">
                <a:solidFill>
                  <a:srgbClr val="050E17"/>
                </a:solidFill>
                <a:latin typeface="Nyala"/>
                <a:ea typeface="+mn-lt"/>
                <a:cs typeface="+mn-lt"/>
              </a:rPr>
              <a:t>and HTML, CSS(Bootstrap </a:t>
            </a:r>
            <a:r>
              <a:rPr lang="en-US" sz="2400">
                <a:solidFill>
                  <a:srgbClr val="050E17"/>
                </a:solidFill>
                <a:latin typeface="Nyala"/>
                <a:ea typeface="+mn-lt"/>
                <a:cs typeface="+mn-lt"/>
              </a:rPr>
              <a:t>framework) As a Frontend Language </a:t>
            </a:r>
            <a:r>
              <a:rPr lang="am-ET" sz="2400">
                <a:solidFill>
                  <a:srgbClr val="050E17"/>
                </a:solidFill>
                <a:ea typeface="+mn-lt"/>
                <a:cs typeface="+mn-lt"/>
              </a:rPr>
              <a:t>and appropriate </a:t>
            </a:r>
            <a:r>
              <a:rPr lang="en-US" sz="2400">
                <a:solidFill>
                  <a:srgbClr val="050E17"/>
                </a:solidFill>
                <a:latin typeface="Nyala"/>
                <a:ea typeface="+mn-lt"/>
                <a:cs typeface="+mn-lt"/>
              </a:rPr>
              <a:t>DBMS and </a:t>
            </a:r>
            <a:r>
              <a:rPr lang="am-ET" sz="2400">
                <a:solidFill>
                  <a:srgbClr val="050E17"/>
                </a:solidFill>
                <a:ea typeface="+mn-lt"/>
                <a:cs typeface="+mn-lt"/>
              </a:rPr>
              <a:t>security measures.</a:t>
            </a:r>
            <a:endParaRPr lang="en-US" sz="2400">
              <a:solidFill>
                <a:srgbClr val="050E17"/>
              </a:solidFill>
              <a:latin typeface="Nyala"/>
              <a:ea typeface="+mn-lt"/>
              <a:cs typeface="+mn-lt"/>
            </a:endParaRPr>
          </a:p>
          <a:p>
            <a:pPr marL="0" indent="0">
              <a:buNone/>
            </a:pPr>
            <a:endParaRPr lang="en-US" sz="2400" smtClean="0">
              <a:solidFill>
                <a:srgbClr val="050E17"/>
              </a:solidFill>
              <a:latin typeface="Nyala"/>
              <a:ea typeface="+mn-lt"/>
              <a:cs typeface="+mn-lt"/>
            </a:endParaRPr>
          </a:p>
          <a:p>
            <a:pPr marL="0" indent="0">
              <a:buNone/>
            </a:pPr>
            <a:endParaRPr lang="en-US" sz="2400" smtClean="0">
              <a:solidFill>
                <a:srgbClr val="050E17"/>
              </a:solidFill>
              <a:latin typeface="Nyala"/>
              <a:ea typeface="+mn-lt"/>
              <a:cs typeface="+mn-lt"/>
            </a:endParaRPr>
          </a:p>
        </p:txBody>
      </p:sp>
    </p:spTree>
    <p:extLst>
      <p:ext uri="{BB962C8B-B14F-4D97-AF65-F5344CB8AC3E}">
        <p14:creationId xmlns:p14="http://schemas.microsoft.com/office/powerpoint/2010/main" val="3244323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mtClean="0">
                <a:solidFill>
                  <a:srgbClr val="050E17"/>
                </a:solidFill>
                <a:latin typeface="Nyala"/>
                <a:ea typeface="+mn-lt"/>
                <a:cs typeface="+mn-lt"/>
              </a:rPr>
              <a:t/>
            </a:r>
            <a:br>
              <a:rPr lang="en-US" smtClean="0">
                <a:solidFill>
                  <a:srgbClr val="050E17"/>
                </a:solidFill>
                <a:latin typeface="Nyala"/>
                <a:ea typeface="+mn-lt"/>
                <a:cs typeface="+mn-lt"/>
              </a:rPr>
            </a:br>
            <a:r>
              <a:rPr lang="en-US" smtClean="0">
                <a:solidFill>
                  <a:srgbClr val="050E17"/>
                </a:solidFill>
                <a:latin typeface="Nyala"/>
                <a:ea typeface="+mn-lt"/>
                <a:cs typeface="+mn-lt"/>
              </a:rPr>
              <a:t> </a:t>
            </a:r>
            <a:r>
              <a:rPr lang="en-US">
                <a:solidFill>
                  <a:srgbClr val="050E17"/>
                </a:solidFill>
                <a:latin typeface="Nyala"/>
                <a:ea typeface="+mn-lt"/>
                <a:cs typeface="+mn-lt"/>
              </a:rPr>
              <a:t>FRONTEND TECHNOLOGIES</a:t>
            </a:r>
            <a:br>
              <a:rPr lang="en-US">
                <a:solidFill>
                  <a:srgbClr val="050E17"/>
                </a:solidFill>
                <a:latin typeface="Nyala"/>
                <a:ea typeface="+mn-lt"/>
                <a:cs typeface="+mn-lt"/>
              </a:rPr>
            </a:b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514350" indent="-514350">
              <a:buAutoNum type="arabicPeriod"/>
            </a:pPr>
            <a:r>
              <a:rPr lang="en-US" smtClean="0">
                <a:solidFill>
                  <a:schemeClr val="accent1"/>
                </a:solidFill>
              </a:rPr>
              <a:t>HTML</a:t>
            </a:r>
            <a:r>
              <a:rPr lang="en-US">
                <a:solidFill>
                  <a:schemeClr val="accent1"/>
                </a:solidFill>
              </a:rPr>
              <a:t>, </a:t>
            </a:r>
            <a:r>
              <a:rPr lang="en-US"/>
              <a:t>short for HyperText Markup Language, is a fundamental markup language used in web development for creating the structure and content of web pages. It is considered a frontend technology because it is primarily responsible for defining the presentation and organization of the information displayed in a web browser</a:t>
            </a:r>
            <a:r>
              <a:rPr lang="en-US" smtClean="0"/>
              <a:t>.</a:t>
            </a:r>
          </a:p>
          <a:p>
            <a:pPr marL="514350" indent="-514350">
              <a:buAutoNum type="arabicPeriod"/>
            </a:pPr>
            <a:r>
              <a:rPr lang="en-US" smtClean="0">
                <a:solidFill>
                  <a:schemeClr val="accent1"/>
                </a:solidFill>
              </a:rPr>
              <a:t>CSS(Bootstrap)</a:t>
            </a:r>
            <a:r>
              <a:rPr lang="en-US" smtClean="0"/>
              <a:t>:  </a:t>
            </a:r>
            <a:r>
              <a:rPr lang="en-US"/>
              <a:t>is a popular CSS framework that provides a collection of pre-designed CSS and JavaScript components, styles, and utilities. It is built on top of CSS and is widely used to create responsive, mobile-first web applications and websites.</a:t>
            </a:r>
          </a:p>
        </p:txBody>
      </p:sp>
    </p:spTree>
    <p:extLst>
      <p:ext uri="{BB962C8B-B14F-4D97-AF65-F5344CB8AC3E}">
        <p14:creationId xmlns:p14="http://schemas.microsoft.com/office/powerpoint/2010/main" val="348659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mtClean="0"/>
              <a:t>Continued……</a:t>
            </a: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smtClean="0">
                <a:solidFill>
                  <a:schemeClr val="accent1"/>
                </a:solidFill>
              </a:rPr>
              <a:t>3. JavaScript </a:t>
            </a:r>
            <a:r>
              <a:rPr lang="en-US">
                <a:solidFill>
                  <a:schemeClr val="accent1"/>
                </a:solidFill>
              </a:rPr>
              <a:t>(JS) </a:t>
            </a:r>
            <a:r>
              <a:rPr lang="en-US" smtClean="0">
                <a:solidFill>
                  <a:schemeClr val="accent1"/>
                </a:solidFill>
              </a:rPr>
              <a:t>: </a:t>
            </a:r>
            <a:r>
              <a:rPr lang="en-US" smtClean="0"/>
              <a:t>is </a:t>
            </a:r>
            <a:r>
              <a:rPr lang="en-US"/>
              <a:t>a versatile and widely used frontend technology in web development. It is a programming language that allows developers to add interactivity, behavior, and dynamic elements to web pages. JS runs directly in the browser and enables client-side scripting, meaning it executes code on the user's device rather than the server.</a:t>
            </a:r>
          </a:p>
        </p:txBody>
      </p:sp>
    </p:spTree>
    <p:extLst>
      <p:ext uri="{BB962C8B-B14F-4D97-AF65-F5344CB8AC3E}">
        <p14:creationId xmlns:p14="http://schemas.microsoft.com/office/powerpoint/2010/main" val="1826020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mtClean="0">
                <a:solidFill>
                  <a:srgbClr val="050E17"/>
                </a:solidFill>
                <a:latin typeface="Nyala"/>
                <a:ea typeface="+mn-lt"/>
                <a:cs typeface="+mn-lt"/>
              </a:rPr>
              <a:t>BACKEND TECHNOLOGIES</a:t>
            </a:r>
            <a:endParaRPr lang="en-US"/>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mtClean="0">
                <a:solidFill>
                  <a:schemeClr val="accent1"/>
                </a:solidFill>
              </a:rPr>
              <a:t>3. PHP </a:t>
            </a:r>
            <a:r>
              <a:rPr lang="en-US">
                <a:solidFill>
                  <a:schemeClr val="accent1"/>
                </a:solidFill>
              </a:rPr>
              <a:t>(Hypertext Preprocessor) </a:t>
            </a:r>
            <a:r>
              <a:rPr lang="en-US" smtClean="0">
                <a:solidFill>
                  <a:schemeClr val="accent1"/>
                </a:solidFill>
              </a:rPr>
              <a:t>: </a:t>
            </a:r>
            <a:r>
              <a:rPr lang="en-US" smtClean="0"/>
              <a:t>is </a:t>
            </a:r>
            <a:r>
              <a:rPr lang="en-US"/>
              <a:t>a popular backend technology commonly used for server-side web development. It is a server-side scripting language that executes on the server to generate dynamic web content and interact with databases. PHP is particularly well-suited for building web applications and websites that require data processing, user authentication, and server-side functionality</a:t>
            </a:r>
            <a:r>
              <a:rPr lang="en-US" smtClean="0"/>
              <a:t>.</a:t>
            </a:r>
            <a:r>
              <a:rPr lang="en-US"/>
              <a:t> </a:t>
            </a:r>
            <a:endParaRPr lang="en-US" smtClean="0"/>
          </a:p>
          <a:p>
            <a:pPr marL="0" indent="0">
              <a:buNone/>
            </a:pPr>
            <a:r>
              <a:rPr lang="en-US" smtClean="0">
                <a:solidFill>
                  <a:schemeClr val="accent1"/>
                </a:solidFill>
              </a:rPr>
              <a:t>4. MySQL as DBMS:  </a:t>
            </a:r>
            <a:r>
              <a:rPr lang="en-US"/>
              <a:t>is a popular and widely used Relational Database Management System (DBMS) that can be employed for developing a Human Resources Management System (HRMS). As a DBMS, MySQL provides a platform for efficiently storing, managing, and retrieving data related to human resources.</a:t>
            </a:r>
            <a:endParaRPr lang="en-US" smtClean="0"/>
          </a:p>
          <a:p>
            <a:pPr marL="0" indent="0">
              <a:buNone/>
            </a:pPr>
            <a:endParaRPr lang="en-US"/>
          </a:p>
        </p:txBody>
      </p:sp>
    </p:spTree>
    <p:extLst>
      <p:ext uri="{BB962C8B-B14F-4D97-AF65-F5344CB8AC3E}">
        <p14:creationId xmlns:p14="http://schemas.microsoft.com/office/powerpoint/2010/main" val="1076207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a:t>Risk assessment and management </a:t>
            </a:r>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US" b="1" smtClean="0"/>
              <a:t>In </a:t>
            </a:r>
            <a:r>
              <a:rPr lang="en-US" b="1"/>
              <a:t>the development of our project there may be problems that may affect the project progress. Such as</a:t>
            </a:r>
            <a:r>
              <a:rPr lang="en-US"/>
              <a:t>:</a:t>
            </a:r>
          </a:p>
          <a:p>
            <a:pPr lvl="1"/>
            <a:r>
              <a:rPr lang="en-US"/>
              <a:t>Virus attack in the computer:</a:t>
            </a:r>
          </a:p>
          <a:p>
            <a:pPr lvl="1"/>
            <a:r>
              <a:rPr lang="en-US"/>
              <a:t>Computer failure-hardware </a:t>
            </a:r>
          </a:p>
          <a:p>
            <a:pPr lvl="1"/>
            <a:r>
              <a:rPr lang="en-US"/>
              <a:t>Shortage of Electric power</a:t>
            </a:r>
          </a:p>
          <a:p>
            <a:pPr lvl="1"/>
            <a:r>
              <a:rPr lang="en-US"/>
              <a:t>Shortage of Internet </a:t>
            </a:r>
            <a:r>
              <a:rPr lang="en-US" smtClean="0"/>
              <a:t>access</a:t>
            </a:r>
          </a:p>
          <a:p>
            <a:pPr lvl="1"/>
            <a:r>
              <a:rPr lang="en-US" smtClean="0"/>
              <a:t>User adoption and resistance</a:t>
            </a:r>
          </a:p>
          <a:p>
            <a:pPr lvl="1"/>
            <a:r>
              <a:rPr lang="en-US" smtClean="0"/>
              <a:t>Budget and resource constraint</a:t>
            </a:r>
            <a:endParaRPr lang="en-US"/>
          </a:p>
          <a:p>
            <a:pPr lvl="1"/>
            <a:r>
              <a:rPr lang="en-US"/>
              <a:t>We will minimize these problems by the following methods:</a:t>
            </a:r>
          </a:p>
          <a:p>
            <a:pPr lvl="1"/>
            <a:r>
              <a:rPr lang="en-US"/>
              <a:t>For virus infection we will duplicate files in more than two computers, backup files on CD-RW and external devices in order to resist problem.</a:t>
            </a:r>
          </a:p>
          <a:p>
            <a:pPr lvl="1"/>
            <a:r>
              <a:rPr lang="en-US"/>
              <a:t>By updating the antivirus software.</a:t>
            </a:r>
          </a:p>
          <a:p>
            <a:pPr lvl="1"/>
            <a:r>
              <a:rPr lang="en-US"/>
              <a:t>We can minimize problem of Internet access by using internet cafes.</a:t>
            </a:r>
          </a:p>
          <a:p>
            <a:endParaRPr lang="en-US"/>
          </a:p>
        </p:txBody>
      </p:sp>
    </p:spTree>
    <p:extLst>
      <p:ext uri="{BB962C8B-B14F-4D97-AF65-F5344CB8AC3E}">
        <p14:creationId xmlns:p14="http://schemas.microsoft.com/office/powerpoint/2010/main" val="3914725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61D3DED4-D2C0-19A5-91E8-8F5E24DC1180}"/>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b="1" smtClean="0">
                <a:solidFill>
                  <a:schemeClr val="tx2"/>
                </a:solidFill>
                <a:latin typeface="Nyala"/>
              </a:rPr>
              <a:t>CONCLUSION</a:t>
            </a:r>
            <a:endParaRPr lang="am-ET" sz="3600" b="1">
              <a:solidFill>
                <a:schemeClr val="tx2"/>
              </a:solidFill>
              <a:latin typeface="Nyala"/>
            </a:endParaRPr>
          </a:p>
        </p:txBody>
      </p:sp>
      <p:sp>
        <p:nvSpPr>
          <p:cNvPr id="3" name="Content Placeholder 2"/>
          <p:cNvSpPr>
            <a:spLocks noGrp="1"/>
          </p:cNvSpPr>
          <p:nvPr>
            <p:ph idx="1"/>
          </p:nvPr>
        </p:nvSpPr>
        <p:spPr/>
        <p:style>
          <a:lnRef idx="2">
            <a:schemeClr val="accent4"/>
          </a:lnRef>
          <a:fillRef idx="1">
            <a:schemeClr val="lt1"/>
          </a:fillRef>
          <a:effectRef idx="0">
            <a:schemeClr val="accent4"/>
          </a:effectRef>
          <a:fontRef idx="minor">
            <a:schemeClr val="dk1"/>
          </a:fontRef>
        </p:style>
        <p:txBody>
          <a:bodyPr>
            <a:normAutofit fontScale="62500" lnSpcReduction="20000"/>
          </a:bodyPr>
          <a:lstStyle/>
          <a:p>
            <a:pPr marL="0" indent="0">
              <a:buNone/>
            </a:pPr>
            <a:r>
              <a:rPr lang="en-US" b="1"/>
              <a:t>In conclusion </a:t>
            </a:r>
            <a:r>
              <a:rPr lang="en-US" b="1" smtClean="0"/>
              <a:t>we </a:t>
            </a:r>
            <a:r>
              <a:rPr lang="en-US" b="1"/>
              <a:t>would like to tell that this Human Resource Management Systems </a:t>
            </a:r>
            <a:r>
              <a:rPr lang="en-US" b="1" smtClean="0"/>
              <a:t>will give </a:t>
            </a:r>
            <a:r>
              <a:rPr lang="en-US" b="1"/>
              <a:t>a huge lift to the company’s operations. </a:t>
            </a:r>
            <a:endParaRPr lang="en-US" b="1" smtClean="0"/>
          </a:p>
          <a:p>
            <a:r>
              <a:rPr lang="en-US" smtClean="0"/>
              <a:t>What </a:t>
            </a:r>
            <a:r>
              <a:rPr lang="en-US"/>
              <a:t>ever that has </a:t>
            </a:r>
            <a:r>
              <a:rPr lang="en-US" smtClean="0"/>
              <a:t>been done </a:t>
            </a:r>
            <a:r>
              <a:rPr lang="en-US"/>
              <a:t>manually </a:t>
            </a:r>
            <a:r>
              <a:rPr lang="en-US" smtClean="0"/>
              <a:t>will be completely </a:t>
            </a:r>
            <a:r>
              <a:rPr lang="en-US"/>
              <a:t>shifted to the computerized process and this </a:t>
            </a:r>
            <a:r>
              <a:rPr lang="en-US" smtClean="0"/>
              <a:t>will enable </a:t>
            </a:r>
            <a:r>
              <a:rPr lang="en-US"/>
              <a:t>the company to carry out its operation more quickly. </a:t>
            </a:r>
            <a:endParaRPr lang="en-US" smtClean="0"/>
          </a:p>
          <a:p>
            <a:r>
              <a:rPr lang="en-US" smtClean="0"/>
              <a:t>This will </a:t>
            </a:r>
            <a:r>
              <a:rPr lang="en-US"/>
              <a:t>also </a:t>
            </a:r>
            <a:r>
              <a:rPr lang="en-US" smtClean="0"/>
              <a:t>give </a:t>
            </a:r>
            <a:r>
              <a:rPr lang="en-US"/>
              <a:t>a wider spectrum of communication to the users. Since whatever that has so far been done manually has been changed to a computerized. </a:t>
            </a:r>
            <a:endParaRPr lang="en-US" smtClean="0"/>
          </a:p>
          <a:p>
            <a:r>
              <a:rPr lang="en-US" smtClean="0"/>
              <a:t>It </a:t>
            </a:r>
            <a:r>
              <a:rPr lang="en-US"/>
              <a:t>has resulted in more efficient processing of data. The new system has resulted in giving numeric advantages to the company in many ways. </a:t>
            </a:r>
            <a:endParaRPr lang="en-US" smtClean="0"/>
          </a:p>
          <a:p>
            <a:pPr marL="0" indent="0">
              <a:buNone/>
            </a:pPr>
            <a:r>
              <a:rPr lang="en-US" b="1" smtClean="0"/>
              <a:t>Some </a:t>
            </a:r>
            <a:r>
              <a:rPr lang="en-US" b="1"/>
              <a:t>of them are given below State of negligible paper work is almost reduced. </a:t>
            </a:r>
            <a:r>
              <a:rPr lang="en-US" b="1" smtClean="0"/>
              <a:t> </a:t>
            </a:r>
          </a:p>
          <a:p>
            <a:pPr>
              <a:buFont typeface="Wingdings" pitchFamily="2" charset="2"/>
              <a:buChar char="Ø"/>
            </a:pPr>
            <a:r>
              <a:rPr lang="en-US" smtClean="0"/>
              <a:t>Accessing </a:t>
            </a:r>
            <a:r>
              <a:rPr lang="en-US"/>
              <a:t>and getting data can be done at a single click. </a:t>
            </a:r>
            <a:endParaRPr lang="en-US" smtClean="0"/>
          </a:p>
          <a:p>
            <a:pPr>
              <a:buFont typeface="Wingdings" pitchFamily="2" charset="2"/>
              <a:buChar char="Ø"/>
            </a:pPr>
            <a:r>
              <a:rPr lang="en-US" smtClean="0"/>
              <a:t>Data </a:t>
            </a:r>
            <a:r>
              <a:rPr lang="en-US"/>
              <a:t>manipulation has become simpler and the cost factor has been reduced. </a:t>
            </a:r>
            <a:endParaRPr lang="en-US" smtClean="0"/>
          </a:p>
          <a:p>
            <a:pPr>
              <a:buFont typeface="Wingdings" pitchFamily="2" charset="2"/>
              <a:buChar char="Ø"/>
            </a:pPr>
            <a:r>
              <a:rPr lang="en-US" smtClean="0"/>
              <a:t>It </a:t>
            </a:r>
            <a:r>
              <a:rPr lang="en-US"/>
              <a:t>is faster and more efficient processing of data. </a:t>
            </a:r>
            <a:endParaRPr lang="en-US" smtClean="0"/>
          </a:p>
          <a:p>
            <a:pPr>
              <a:buFont typeface="Wingdings" pitchFamily="2" charset="2"/>
              <a:buChar char="Ø"/>
            </a:pPr>
            <a:r>
              <a:rPr lang="en-US" smtClean="0"/>
              <a:t>It </a:t>
            </a:r>
            <a:r>
              <a:rPr lang="en-US"/>
              <a:t>is less time consuming. </a:t>
            </a:r>
            <a:endParaRPr lang="en-US" smtClean="0"/>
          </a:p>
          <a:p>
            <a:pPr>
              <a:buFont typeface="Wingdings" pitchFamily="2" charset="2"/>
              <a:buChar char="Ø"/>
            </a:pPr>
            <a:r>
              <a:rPr lang="en-US" smtClean="0"/>
              <a:t>Operations </a:t>
            </a:r>
            <a:r>
              <a:rPr lang="en-US"/>
              <a:t>are more transparency. </a:t>
            </a:r>
            <a:endParaRPr lang="en-US" smtClean="0"/>
          </a:p>
          <a:p>
            <a:pPr>
              <a:buFont typeface="Wingdings" pitchFamily="2" charset="2"/>
              <a:buChar char="Ø"/>
            </a:pPr>
            <a:r>
              <a:rPr lang="en-US" smtClean="0"/>
              <a:t>Communications </a:t>
            </a:r>
            <a:r>
              <a:rPr lang="en-US"/>
              <a:t>between the users is more efficient.</a:t>
            </a:r>
          </a:p>
        </p:txBody>
      </p:sp>
    </p:spTree>
    <p:extLst>
      <p:ext uri="{BB962C8B-B14F-4D97-AF65-F5344CB8AC3E}">
        <p14:creationId xmlns:p14="http://schemas.microsoft.com/office/powerpoint/2010/main" val="164824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ይዘት ቦታ ያዥ 4">
            <a:extLst>
              <a:ext uri="{FF2B5EF4-FFF2-40B4-BE49-F238E27FC236}">
                <a16:creationId xmlns:a16="http://schemas.microsoft.com/office/drawing/2014/main" xmlns="" id="{71DC01E8-9C86-540F-910B-25C3423F5B4A}"/>
              </a:ext>
            </a:extLst>
          </p:cNvPr>
          <p:cNvSpPr>
            <a:spLocks noGrp="1"/>
          </p:cNvSpPr>
          <p:nvPr>
            <p:ph idx="1"/>
          </p:nvPr>
        </p:nvSpPr>
        <p:spPr>
          <a:xfrm>
            <a:off x="1010265" y="1456915"/>
            <a:ext cx="10515600" cy="4351338"/>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pPr marL="0" indent="0" algn="ctr">
              <a:buNone/>
            </a:pPr>
            <a:endParaRPr lang="am-ET" sz="9600" dirty="0">
              <a:solidFill>
                <a:schemeClr val="tx2"/>
              </a:solidFill>
              <a:latin typeface="Nyala"/>
            </a:endParaRPr>
          </a:p>
          <a:p>
            <a:pPr marL="0" indent="0" algn="ctr">
              <a:buNone/>
            </a:pPr>
            <a:r>
              <a:rPr lang="am-ET" sz="9600">
                <a:solidFill>
                  <a:schemeClr val="tx2"/>
                </a:solidFill>
                <a:latin typeface="Nyala"/>
              </a:rPr>
              <a:t>THANK YOU</a:t>
            </a:r>
          </a:p>
        </p:txBody>
      </p:sp>
    </p:spTree>
    <p:extLst>
      <p:ext uri="{BB962C8B-B14F-4D97-AF65-F5344CB8AC3E}">
        <p14:creationId xmlns:p14="http://schemas.microsoft.com/office/powerpoint/2010/main" val="3304962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DB154E13-8FBA-F419-DE45-002CB4E0E00A}"/>
              </a:ext>
            </a:extLst>
          </p:cNvPr>
          <p:cNvSpPr>
            <a:spLocks noGrp="1"/>
          </p:cNvSpPr>
          <p:nvPr>
            <p:ph type="title"/>
          </p:nvPr>
        </p:nvSpPr>
        <p:spPr>
          <a:xfrm>
            <a:off x="838200" y="365126"/>
            <a:ext cx="10515600" cy="112882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b="1" smtClean="0">
                <a:solidFill>
                  <a:schemeClr val="tx2"/>
                </a:solidFill>
              </a:rPr>
              <a:t>Problem Statement</a:t>
            </a:r>
            <a:endParaRPr lang="am-ET" sz="3600" b="1">
              <a:solidFill>
                <a:schemeClr val="tx2"/>
              </a:solidFill>
            </a:endParaRPr>
          </a:p>
        </p:txBody>
      </p:sp>
      <p:sp>
        <p:nvSpPr>
          <p:cNvPr id="3" name="ይዘት ቦታ ያዥ 2">
            <a:extLst>
              <a:ext uri="{FF2B5EF4-FFF2-40B4-BE49-F238E27FC236}">
                <a16:creationId xmlns:a16="http://schemas.microsoft.com/office/drawing/2014/main" xmlns="" id="{C24CA837-144B-34B9-AD02-1B2141A31B44}"/>
              </a:ext>
            </a:extLst>
          </p:cNvPr>
          <p:cNvSpPr>
            <a:spLocks noGrp="1"/>
          </p:cNvSpPr>
          <p:nvPr>
            <p:ph idx="1"/>
          </p:nvPr>
        </p:nvSpPr>
        <p:spPr>
          <a:xfrm>
            <a:off x="838200" y="1635618"/>
            <a:ext cx="10515600" cy="491972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Autofit/>
          </a:bodyPr>
          <a:lstStyle/>
          <a:p>
            <a:pPr>
              <a:buFont typeface="Wingdings" pitchFamily="2" charset="2"/>
              <a:buChar char="ü"/>
            </a:pPr>
            <a:r>
              <a:rPr lang="en-US" sz="2400"/>
              <a:t>The existing system of Human Resource Management System activities is manual, so it is difficult to manage all employee details. This manual System has the following problems: </a:t>
            </a:r>
            <a:endParaRPr lang="en-US" sz="2400" smtClean="0">
              <a:latin typeface="Nyala"/>
              <a:cs typeface="Times New Roman"/>
            </a:endParaRPr>
          </a:p>
          <a:p>
            <a:pPr lvl="0">
              <a:buFont typeface="Wingdings" pitchFamily="2" charset="2"/>
              <a:buChar char="Ø"/>
            </a:pPr>
            <a:r>
              <a:rPr lang="en-US" sz="2400" b="1"/>
              <a:t>Wastage of time </a:t>
            </a:r>
            <a:endParaRPr lang="en-US" sz="2400"/>
          </a:p>
          <a:p>
            <a:r>
              <a:rPr lang="en-US" sz="2400"/>
              <a:t>As a result of employee information are not arranged in a defined manner, it is much difficult to find a record associated with specific employee.  Beside the time wasted workers assigned to these offices may get Bored, giving not suitable service to the employee.</a:t>
            </a:r>
          </a:p>
          <a:p>
            <a:pPr lvl="0">
              <a:buFont typeface="Wingdings" pitchFamily="2" charset="2"/>
              <a:buChar char="Ø"/>
            </a:pPr>
            <a:r>
              <a:rPr lang="en-US" sz="2400" b="1"/>
              <a:t>Low Performance	</a:t>
            </a:r>
            <a:endParaRPr lang="en-US" sz="2400"/>
          </a:p>
          <a:p>
            <a:r>
              <a:rPr lang="en-US" sz="2400"/>
              <a:t>The current system has working low level of data organized because the system works all things in manually documented. Also, the response time to the employee is very slow; because they use manual system. </a:t>
            </a:r>
          </a:p>
        </p:txBody>
      </p:sp>
    </p:spTree>
    <p:extLst>
      <p:ext uri="{BB962C8B-B14F-4D97-AF65-F5344CB8AC3E}">
        <p14:creationId xmlns:p14="http://schemas.microsoft.com/office/powerpoint/2010/main" val="1216831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smtClean="0"/>
              <a:t>Continued….</a:t>
            </a:r>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lvl="0">
              <a:buFont typeface="Wingdings" pitchFamily="2" charset="2"/>
              <a:buChar char="Ø"/>
            </a:pPr>
            <a:r>
              <a:rPr lang="en-US" b="1"/>
              <a:t>Control and Security</a:t>
            </a:r>
            <a:endParaRPr lang="en-US" b="1" i="1"/>
          </a:p>
          <a:p>
            <a:pPr lvl="0"/>
            <a:r>
              <a:rPr lang="en-US"/>
              <a:t>Since the existing system is manual it is difficult to maintain the employee data.</a:t>
            </a:r>
          </a:p>
          <a:p>
            <a:pPr lvl="0"/>
            <a:r>
              <a:rPr lang="en-US"/>
              <a:t>Unauthorized person can modify employee information .Because the employee data are simply stored on the shelf (hardcopy) where anybody can change the status of the employee record.</a:t>
            </a:r>
          </a:p>
          <a:p>
            <a:pPr lvl="0">
              <a:buFont typeface="Wingdings" pitchFamily="2" charset="2"/>
              <a:buChar char="Ø"/>
            </a:pPr>
            <a:r>
              <a:rPr lang="en-US" b="1"/>
              <a:t>Poor file keeping system </a:t>
            </a:r>
            <a:endParaRPr lang="en-US"/>
          </a:p>
          <a:p>
            <a:r>
              <a:rPr lang="en-US"/>
              <a:t>Because of employee information are being written on paper, they may be damaged or someone may pick them out from the shelf intentionally or unintentionally.</a:t>
            </a:r>
          </a:p>
          <a:p>
            <a:endParaRPr lang="en-US"/>
          </a:p>
        </p:txBody>
      </p:sp>
    </p:spTree>
    <p:extLst>
      <p:ext uri="{BB962C8B-B14F-4D97-AF65-F5344CB8AC3E}">
        <p14:creationId xmlns:p14="http://schemas.microsoft.com/office/powerpoint/2010/main" val="3377676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a:t>Continued….</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lvl="0">
              <a:buFont typeface="Wingdings" pitchFamily="2" charset="2"/>
              <a:buChar char="Ø"/>
            </a:pPr>
            <a:r>
              <a:rPr lang="en-US" b="1"/>
              <a:t>Low Efficiency</a:t>
            </a:r>
            <a:endParaRPr lang="en-US" sz="2000"/>
          </a:p>
          <a:p>
            <a:r>
              <a:rPr lang="en-US"/>
              <a:t>Recording all information by manually takes a lot of time and it may be confusing.  </a:t>
            </a:r>
            <a:endParaRPr lang="en-US" sz="2400"/>
          </a:p>
          <a:p>
            <a:pPr lvl="0"/>
            <a:r>
              <a:rPr lang="en-US" b="1"/>
              <a:t>Poor collection of Information and Data </a:t>
            </a:r>
            <a:endParaRPr lang="en-US" sz="2000" b="1" i="1"/>
          </a:p>
          <a:p>
            <a:pPr lvl="2"/>
            <a:r>
              <a:rPr lang="en-US"/>
              <a:t>Data is not accurately captured, it may contain errors. </a:t>
            </a:r>
            <a:endParaRPr lang="en-US" sz="1800"/>
          </a:p>
          <a:p>
            <a:pPr lvl="2"/>
            <a:r>
              <a:rPr lang="en-US"/>
              <a:t>Data may be redundant.</a:t>
            </a:r>
            <a:endParaRPr lang="en-US" sz="1800"/>
          </a:p>
          <a:p>
            <a:pPr lvl="2"/>
            <a:r>
              <a:rPr lang="en-US"/>
              <a:t>It is difficult to produce the required information from the manually document file.	</a:t>
            </a:r>
            <a:endParaRPr lang="en-US" sz="1800"/>
          </a:p>
          <a:p>
            <a:pPr lvl="2"/>
            <a:r>
              <a:rPr lang="en-US"/>
              <a:t>Since the data of the employees are not maintained in a database it may be lost.</a:t>
            </a:r>
            <a:endParaRPr lang="en-US" sz="1800"/>
          </a:p>
          <a:p>
            <a:pPr marL="0" indent="0">
              <a:buNone/>
            </a:pPr>
            <a:endParaRPr lang="en-US"/>
          </a:p>
        </p:txBody>
      </p:sp>
    </p:spTree>
    <p:extLst>
      <p:ext uri="{BB962C8B-B14F-4D97-AF65-F5344CB8AC3E}">
        <p14:creationId xmlns:p14="http://schemas.microsoft.com/office/powerpoint/2010/main" val="2034807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805AFDAC-6C7F-8F3D-820A-094BD942D6D5}"/>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3600" b="1" smtClean="0">
                <a:solidFill>
                  <a:schemeClr val="tx2"/>
                </a:solidFill>
                <a:latin typeface="Nyala"/>
              </a:rPr>
              <a:t>OBJECTIVES OF THE PROJECT</a:t>
            </a:r>
            <a:endParaRPr lang="am-ET" sz="2000">
              <a:solidFill>
                <a:schemeClr val="tx2"/>
              </a:solidFill>
            </a:endParaRPr>
          </a:p>
        </p:txBody>
      </p:sp>
      <p:sp>
        <p:nvSpPr>
          <p:cNvPr id="4" name="Content Placeholder 3"/>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0" indent="0">
              <a:buNone/>
            </a:pPr>
            <a:r>
              <a:rPr lang="en-US" b="1" smtClean="0"/>
              <a:t>1. General Objectives</a:t>
            </a:r>
          </a:p>
          <a:p>
            <a:pPr>
              <a:buFont typeface="Wingdings" pitchFamily="2" charset="2"/>
              <a:buChar char="Ø"/>
            </a:pPr>
            <a:r>
              <a:rPr lang="en-US" smtClean="0"/>
              <a:t>The </a:t>
            </a:r>
            <a:r>
              <a:rPr lang="en-US"/>
              <a:t>main objective </a:t>
            </a:r>
            <a:r>
              <a:rPr lang="en-US" smtClean="0"/>
              <a:t>of HRMS project  is to provide </a:t>
            </a:r>
            <a:r>
              <a:rPr lang="en-US"/>
              <a:t>an online automated platform for </a:t>
            </a:r>
            <a:r>
              <a:rPr lang="en-US" smtClean="0"/>
              <a:t>SSTA’s HR </a:t>
            </a:r>
            <a:r>
              <a:rPr lang="en-US"/>
              <a:t>to </a:t>
            </a:r>
            <a:r>
              <a:rPr lang="en-US" smtClean="0"/>
              <a:t>reduce </a:t>
            </a:r>
            <a:r>
              <a:rPr lang="en-US"/>
              <a:t>the effort of administrator to keep the daily events such as </a:t>
            </a:r>
            <a:r>
              <a:rPr lang="en-US" smtClean="0"/>
              <a:t>employee performance, employees</a:t>
            </a:r>
            <a:r>
              <a:rPr lang="en-US"/>
              <a:t>’ details, leave applications from </a:t>
            </a:r>
            <a:r>
              <a:rPr lang="en-US" smtClean="0"/>
              <a:t>employees.</a:t>
            </a:r>
          </a:p>
          <a:p>
            <a:pPr marL="0" indent="0">
              <a:buNone/>
            </a:pPr>
            <a:r>
              <a:rPr lang="en-US" b="1" smtClean="0"/>
              <a:t>2 </a:t>
            </a:r>
            <a:r>
              <a:rPr lang="en-US" b="1"/>
              <a:t>Specific objectives  </a:t>
            </a:r>
          </a:p>
          <a:p>
            <a:pPr marL="0" indent="0">
              <a:buNone/>
            </a:pPr>
            <a:r>
              <a:rPr lang="en-US"/>
              <a:t>The project is expected to fulfill the following specific objectives</a:t>
            </a:r>
            <a:r>
              <a:rPr lang="en-US" smtClean="0"/>
              <a:t>.</a:t>
            </a:r>
            <a:endParaRPr lang="en-US"/>
          </a:p>
          <a:p>
            <a:pPr lvl="0">
              <a:buFont typeface="Wingdings" pitchFamily="2" charset="2"/>
              <a:buChar char="§"/>
            </a:pPr>
            <a:r>
              <a:rPr lang="en-AU" smtClean="0"/>
              <a:t>       Study </a:t>
            </a:r>
            <a:r>
              <a:rPr lang="en-AU"/>
              <a:t>and analyse the current </a:t>
            </a:r>
            <a:r>
              <a:rPr lang="en-AU" smtClean="0"/>
              <a:t>system.</a:t>
            </a:r>
            <a:endParaRPr lang="en-US"/>
          </a:p>
          <a:p>
            <a:pPr lvl="0">
              <a:buFont typeface="Wingdings" pitchFamily="2" charset="2"/>
              <a:buChar char="§"/>
            </a:pPr>
            <a:r>
              <a:rPr lang="en-US"/>
              <a:t> </a:t>
            </a:r>
            <a:r>
              <a:rPr lang="en-US" smtClean="0"/>
              <a:t>      Perform </a:t>
            </a:r>
            <a:r>
              <a:rPr lang="en-US"/>
              <a:t>the modeling </a:t>
            </a:r>
            <a:r>
              <a:rPr lang="en-US" smtClean="0"/>
              <a:t>activities.</a:t>
            </a:r>
            <a:endParaRPr lang="en-US"/>
          </a:p>
          <a:p>
            <a:pPr lvl="0">
              <a:buFont typeface="Wingdings" pitchFamily="2" charset="2"/>
              <a:buChar char="§"/>
            </a:pPr>
            <a:r>
              <a:rPr lang="en-US"/>
              <a:t> </a:t>
            </a:r>
            <a:r>
              <a:rPr lang="en-US" smtClean="0"/>
              <a:t>      Design </a:t>
            </a:r>
            <a:r>
              <a:rPr lang="en-US"/>
              <a:t>the proposed </a:t>
            </a:r>
            <a:r>
              <a:rPr lang="en-US" smtClean="0"/>
              <a:t>system.</a:t>
            </a:r>
            <a:endParaRPr lang="en-US"/>
          </a:p>
          <a:p>
            <a:pPr lvl="0">
              <a:buFont typeface="Wingdings" pitchFamily="2" charset="2"/>
              <a:buChar char="§"/>
            </a:pPr>
            <a:r>
              <a:rPr lang="en-US"/>
              <a:t> </a:t>
            </a:r>
            <a:r>
              <a:rPr lang="en-US" smtClean="0"/>
              <a:t>      Developing </a:t>
            </a:r>
            <a:r>
              <a:rPr lang="en-US"/>
              <a:t>and testing the proposed </a:t>
            </a:r>
            <a:r>
              <a:rPr lang="en-US" smtClean="0"/>
              <a:t>system.</a:t>
            </a:r>
            <a:endParaRPr lang="en-US"/>
          </a:p>
          <a:p>
            <a:pPr>
              <a:buFont typeface="Wingdings" pitchFamily="2" charset="2"/>
              <a:buChar char="Ø"/>
            </a:pPr>
            <a:endParaRPr lang="en-US"/>
          </a:p>
          <a:p>
            <a:pPr marL="0" indent="0">
              <a:buNone/>
            </a:pPr>
            <a:endParaRPr lang="en-US" smtClean="0"/>
          </a:p>
          <a:p>
            <a:pPr marL="0" indent="0">
              <a:buNone/>
            </a:pPr>
            <a:endParaRPr lang="en-US" smtClean="0"/>
          </a:p>
          <a:p>
            <a:pPr>
              <a:buFont typeface="Wingdings" pitchFamily="2" charset="2"/>
              <a:buChar char="ü"/>
            </a:pPr>
            <a:endParaRPr lang="en-US"/>
          </a:p>
        </p:txBody>
      </p:sp>
    </p:spTree>
    <p:extLst>
      <p:ext uri="{BB962C8B-B14F-4D97-AF65-F5344CB8AC3E}">
        <p14:creationId xmlns:p14="http://schemas.microsoft.com/office/powerpoint/2010/main" val="2608002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0036"/>
          </a:xfrm>
        </p:spPr>
        <p:style>
          <a:lnRef idx="2">
            <a:schemeClr val="dk1"/>
          </a:lnRef>
          <a:fillRef idx="1">
            <a:schemeClr val="lt1"/>
          </a:fillRef>
          <a:effectRef idx="0">
            <a:schemeClr val="dk1"/>
          </a:effectRef>
          <a:fontRef idx="minor">
            <a:schemeClr val="dk1"/>
          </a:fontRef>
        </p:style>
        <p:txBody>
          <a:bodyPr>
            <a:normAutofit/>
          </a:bodyPr>
          <a:lstStyle/>
          <a:p>
            <a:r>
              <a:rPr lang="en-US" u="sng"/>
              <a:t>Feasibility study </a:t>
            </a:r>
            <a:endParaRPr lang="en-US"/>
          </a:p>
        </p:txBody>
      </p:sp>
      <p:sp>
        <p:nvSpPr>
          <p:cNvPr id="5" name="Content Placeholder 4"/>
          <p:cNvSpPr>
            <a:spLocks noGrp="1"/>
          </p:cNvSpPr>
          <p:nvPr>
            <p:ph idx="1"/>
          </p:nvPr>
        </p:nvSpPr>
        <p:spPr>
          <a:xfrm>
            <a:off x="838200" y="1545466"/>
            <a:ext cx="10515600" cy="506139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smtClean="0"/>
              <a:t>1. </a:t>
            </a:r>
            <a:r>
              <a:rPr lang="en-US" b="1"/>
              <a:t>Technical </a:t>
            </a:r>
            <a:r>
              <a:rPr lang="en-US" b="1" smtClean="0"/>
              <a:t>Feasibility</a:t>
            </a:r>
          </a:p>
          <a:p>
            <a:pPr>
              <a:buFont typeface="Wingdings" pitchFamily="2" charset="2"/>
              <a:buChar char="Ø"/>
            </a:pPr>
            <a:r>
              <a:rPr lang="en-US" smtClean="0"/>
              <a:t> </a:t>
            </a:r>
            <a:r>
              <a:rPr lang="en-US"/>
              <a:t>Since the project uses reliable tools like open source technology like </a:t>
            </a:r>
            <a:r>
              <a:rPr lang="en-US" smtClean="0"/>
              <a:t>HTML, CSS, js,Php </a:t>
            </a:r>
            <a:r>
              <a:rPr lang="en-US"/>
              <a:t>and </a:t>
            </a:r>
            <a:r>
              <a:rPr lang="en-US" smtClean="0"/>
              <a:t>Mysql, </a:t>
            </a:r>
            <a:r>
              <a:rPr lang="en-US"/>
              <a:t>the system can be implemented efficiently without any issues. </a:t>
            </a:r>
            <a:endParaRPr lang="en-US" smtClean="0"/>
          </a:p>
          <a:p>
            <a:pPr>
              <a:buFont typeface="Wingdings" pitchFamily="2" charset="2"/>
              <a:buChar char="Ø"/>
            </a:pPr>
            <a:r>
              <a:rPr lang="en-US" smtClean="0"/>
              <a:t>This </a:t>
            </a:r>
            <a:r>
              <a:rPr lang="en-US"/>
              <a:t>technology can efficiently handle data, requests and also create user friendly applications. </a:t>
            </a:r>
            <a:endParaRPr lang="en-US" smtClean="0"/>
          </a:p>
          <a:p>
            <a:pPr marL="0" indent="0">
              <a:buNone/>
            </a:pPr>
            <a:r>
              <a:rPr lang="en-US" b="1" smtClean="0"/>
              <a:t>2. Time </a:t>
            </a:r>
            <a:r>
              <a:rPr lang="en-US" b="1"/>
              <a:t>Schedule Feasibility </a:t>
            </a:r>
            <a:endParaRPr lang="en-US" b="1" smtClean="0"/>
          </a:p>
          <a:p>
            <a:pPr>
              <a:buFont typeface="Wingdings" pitchFamily="2" charset="2"/>
              <a:buChar char="Ø"/>
            </a:pPr>
            <a:r>
              <a:rPr lang="en-US" smtClean="0"/>
              <a:t>The </a:t>
            </a:r>
            <a:r>
              <a:rPr lang="en-US"/>
              <a:t>project involved to be developed consists of </a:t>
            </a:r>
            <a:r>
              <a:rPr lang="en-US" smtClean="0"/>
              <a:t>Two </a:t>
            </a:r>
            <a:r>
              <a:rPr lang="en-US"/>
              <a:t>different modules hence it is quite </a:t>
            </a:r>
            <a:r>
              <a:rPr lang="en-US" smtClean="0"/>
              <a:t>easy </a:t>
            </a:r>
            <a:r>
              <a:rPr lang="en-US"/>
              <a:t>to manage but considering that there are sufficient human resources available, it is feasible to develop the application in the allotted </a:t>
            </a:r>
            <a:r>
              <a:rPr lang="en-US" smtClean="0"/>
              <a:t>duration of one month.</a:t>
            </a:r>
            <a:endParaRPr lang="en-US">
              <a:solidFill>
                <a:schemeClr val="accent1"/>
              </a:solidFill>
            </a:endParaRPr>
          </a:p>
        </p:txBody>
      </p:sp>
    </p:spTree>
    <p:extLst>
      <p:ext uri="{BB962C8B-B14F-4D97-AF65-F5344CB8AC3E}">
        <p14:creationId xmlns:p14="http://schemas.microsoft.com/office/powerpoint/2010/main" val="1394559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style>
          <a:lnRef idx="2">
            <a:schemeClr val="accent1"/>
          </a:lnRef>
          <a:fillRef idx="1">
            <a:schemeClr val="lt1"/>
          </a:fillRef>
          <a:effectRef idx="0">
            <a:schemeClr val="accent1"/>
          </a:effectRef>
          <a:fontRef idx="minor">
            <a:schemeClr val="dk1"/>
          </a:fontRef>
        </p:style>
        <p:txBody>
          <a:bodyPr/>
          <a:lstStyle/>
          <a:p>
            <a:r>
              <a:rPr lang="en-US" b="1" smtClean="0"/>
              <a:t>Continued…….</a:t>
            </a:r>
            <a:endParaRPr lang="en-US" b="1"/>
          </a:p>
        </p:txBody>
      </p:sp>
      <p:sp>
        <p:nvSpPr>
          <p:cNvPr id="3" name="Content Placeholder 2"/>
          <p:cNvSpPr>
            <a:spLocks noGrp="1"/>
          </p:cNvSpPr>
          <p:nvPr>
            <p:ph idx="1"/>
          </p:nvPr>
        </p:nvSpPr>
        <p:spPr>
          <a:xfrm>
            <a:off x="838200" y="1493949"/>
            <a:ext cx="10515600" cy="468301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b="1" smtClean="0"/>
              <a:t>3. Operational </a:t>
            </a:r>
            <a:r>
              <a:rPr lang="en-US" b="1"/>
              <a:t>Feasibility </a:t>
            </a:r>
            <a:endParaRPr lang="en-US" b="1" smtClean="0"/>
          </a:p>
          <a:p>
            <a:pPr>
              <a:buFont typeface="Wingdings" pitchFamily="2" charset="2"/>
              <a:buChar char="Ø"/>
            </a:pPr>
            <a:r>
              <a:rPr lang="en-US" smtClean="0"/>
              <a:t>How </a:t>
            </a:r>
            <a:r>
              <a:rPr lang="en-US"/>
              <a:t>the project will work and who will use it, all such concerns arise in this phase. We have to study the existing system’s problem, and is it worth solving or </a:t>
            </a:r>
            <a:r>
              <a:rPr lang="en-US" smtClean="0"/>
              <a:t>not?. </a:t>
            </a:r>
          </a:p>
          <a:p>
            <a:pPr>
              <a:buFont typeface="Wingdings" pitchFamily="2" charset="2"/>
              <a:buChar char="Ø"/>
            </a:pPr>
            <a:r>
              <a:rPr lang="en-US" smtClean="0"/>
              <a:t>This </a:t>
            </a:r>
            <a:r>
              <a:rPr lang="en-US"/>
              <a:t>Project will save a lot of time and effort of a user to analyze the employee information and also provide additional functionality. Hence it is operationally feasible. </a:t>
            </a:r>
            <a:endParaRPr lang="en-US" smtClean="0"/>
          </a:p>
          <a:p>
            <a:pPr marL="0" indent="0">
              <a:buNone/>
            </a:pPr>
            <a:r>
              <a:rPr lang="en-US" b="1" smtClean="0"/>
              <a:t>4. Implementation </a:t>
            </a:r>
            <a:r>
              <a:rPr lang="en-US" b="1"/>
              <a:t>Feasibility </a:t>
            </a:r>
          </a:p>
          <a:p>
            <a:pPr>
              <a:buFont typeface="Wingdings" pitchFamily="2" charset="2"/>
              <a:buChar char="Ø"/>
            </a:pPr>
            <a:r>
              <a:rPr lang="en-US" smtClean="0"/>
              <a:t>The </a:t>
            </a:r>
            <a:r>
              <a:rPr lang="en-US"/>
              <a:t>requirements mentioned above can be fulfilled using various technologies available. </a:t>
            </a:r>
            <a:r>
              <a:rPr lang="en-US" smtClean="0"/>
              <a:t>CSS(Bootstrap),PHP </a:t>
            </a:r>
            <a:r>
              <a:rPr lang="en-US"/>
              <a:t>and </a:t>
            </a:r>
            <a:r>
              <a:rPr lang="en-US" smtClean="0"/>
              <a:t>Mysql, </a:t>
            </a:r>
            <a:r>
              <a:rPr lang="en-US"/>
              <a:t>the implementation of the project is feasible. </a:t>
            </a:r>
          </a:p>
        </p:txBody>
      </p:sp>
    </p:spTree>
    <p:extLst>
      <p:ext uri="{BB962C8B-B14F-4D97-AF65-F5344CB8AC3E}">
        <p14:creationId xmlns:p14="http://schemas.microsoft.com/office/powerpoint/2010/main" val="332166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ርእስ 1">
            <a:extLst>
              <a:ext uri="{FF2B5EF4-FFF2-40B4-BE49-F238E27FC236}">
                <a16:creationId xmlns:a16="http://schemas.microsoft.com/office/drawing/2014/main" xmlns="" id="{E02739A0-CCD5-17C8-AFE4-390842771AB2}"/>
              </a:ext>
            </a:extLst>
          </p:cNvPr>
          <p:cNvSpPr>
            <a:spLocks noGrp="1"/>
          </p:cNvSpPr>
          <p:nvPr>
            <p:ph type="title"/>
          </p:nvPr>
        </p:nvSpPr>
        <p:spPr>
          <a:xfrm>
            <a:off x="838200" y="365125"/>
            <a:ext cx="10515600" cy="935641"/>
          </a:xfrm>
        </p:spPr>
        <p:style>
          <a:lnRef idx="2">
            <a:schemeClr val="dk1"/>
          </a:lnRef>
          <a:fillRef idx="1">
            <a:schemeClr val="lt1"/>
          </a:fillRef>
          <a:effectRef idx="0">
            <a:schemeClr val="dk1"/>
          </a:effectRef>
          <a:fontRef idx="minor">
            <a:schemeClr val="dk1"/>
          </a:fontRef>
        </p:style>
        <p:txBody>
          <a:bodyPr>
            <a:normAutofit/>
          </a:bodyPr>
          <a:lstStyle/>
          <a:p>
            <a:pPr lvl="1" algn="ctr" rtl="0">
              <a:lnSpc>
                <a:spcPct val="90000"/>
              </a:lnSpc>
              <a:spcBef>
                <a:spcPct val="0"/>
              </a:spcBef>
            </a:pPr>
            <a:r>
              <a:rPr lang="en-US" sz="4800" b="1" u="sng">
                <a:solidFill>
                  <a:schemeClr val="dk1"/>
                </a:solidFill>
                <a:latin typeface="+mn-lt"/>
                <a:ea typeface="+mn-ea"/>
                <a:cs typeface="+mn-cs"/>
              </a:rPr>
              <a:t>Significance of the </a:t>
            </a:r>
            <a:r>
              <a:rPr lang="en-US" sz="4800" b="1" u="sng" smtClean="0">
                <a:solidFill>
                  <a:schemeClr val="dk1"/>
                </a:solidFill>
                <a:latin typeface="+mn-lt"/>
                <a:ea typeface="+mn-ea"/>
                <a:cs typeface="+mn-cs"/>
              </a:rPr>
              <a:t>project</a:t>
            </a:r>
            <a:endParaRPr lang="am-ET" sz="7200">
              <a:solidFill>
                <a:schemeClr val="tx2"/>
              </a:solidFill>
            </a:endParaRPr>
          </a:p>
        </p:txBody>
      </p:sp>
      <p:sp>
        <p:nvSpPr>
          <p:cNvPr id="3" name="ይዘት ቦታ ያዥ 2">
            <a:extLst>
              <a:ext uri="{FF2B5EF4-FFF2-40B4-BE49-F238E27FC236}">
                <a16:creationId xmlns:a16="http://schemas.microsoft.com/office/drawing/2014/main" xmlns="" id="{36AFAD77-B914-5786-5A09-F04688747190}"/>
              </a:ext>
            </a:extLst>
          </p:cNvPr>
          <p:cNvSpPr>
            <a:spLocks noGrp="1"/>
          </p:cNvSpPr>
          <p:nvPr>
            <p:ph idx="1"/>
          </p:nvPr>
        </p:nvSpPr>
        <p:spPr>
          <a:xfrm>
            <a:off x="825321" y="1432818"/>
            <a:ext cx="10515600" cy="5425182"/>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Autofit/>
          </a:bodyPr>
          <a:lstStyle/>
          <a:p>
            <a:pPr marL="0" indent="0">
              <a:buNone/>
            </a:pPr>
            <a:r>
              <a:rPr lang="en-US"/>
              <a:t> </a:t>
            </a:r>
            <a:r>
              <a:rPr lang="en-US" smtClean="0"/>
              <a:t>  1. </a:t>
            </a:r>
            <a:r>
              <a:rPr lang="en-US"/>
              <a:t>Easy access to the data </a:t>
            </a:r>
            <a:endParaRPr lang="en-US" smtClean="0"/>
          </a:p>
          <a:p>
            <a:pPr marL="0" indent="0">
              <a:buNone/>
            </a:pPr>
            <a:r>
              <a:rPr lang="en-US" smtClean="0"/>
              <a:t>   2</a:t>
            </a:r>
            <a:r>
              <a:rPr lang="en-US"/>
              <a:t>. The new system is more user-friendly, reliable and flexible. </a:t>
            </a:r>
            <a:endParaRPr lang="en-US" smtClean="0"/>
          </a:p>
          <a:p>
            <a:pPr marL="0" indent="0">
              <a:buNone/>
            </a:pPr>
            <a:r>
              <a:rPr lang="en-US" smtClean="0"/>
              <a:t>   3</a:t>
            </a:r>
            <a:r>
              <a:rPr lang="en-US"/>
              <a:t>. Data alteration is easy. </a:t>
            </a:r>
            <a:endParaRPr lang="en-US" smtClean="0"/>
          </a:p>
          <a:p>
            <a:pPr marL="0" indent="0">
              <a:buNone/>
            </a:pPr>
            <a:r>
              <a:rPr lang="en-US" smtClean="0"/>
              <a:t>   4</a:t>
            </a:r>
            <a:r>
              <a:rPr lang="en-US"/>
              <a:t>. Maintenance of the project is easy. </a:t>
            </a:r>
            <a:endParaRPr lang="en-US" smtClean="0"/>
          </a:p>
          <a:p>
            <a:pPr marL="0" indent="0">
              <a:buNone/>
            </a:pPr>
            <a:r>
              <a:rPr lang="en-US" smtClean="0"/>
              <a:t>   5</a:t>
            </a:r>
            <a:r>
              <a:rPr lang="en-US"/>
              <a:t>. Reduced manual work. </a:t>
            </a:r>
            <a:endParaRPr lang="en-US" smtClean="0"/>
          </a:p>
          <a:p>
            <a:pPr marL="0" indent="0">
              <a:buNone/>
            </a:pPr>
            <a:r>
              <a:rPr lang="en-US" smtClean="0"/>
              <a:t>   6</a:t>
            </a:r>
            <a:r>
              <a:rPr lang="en-US"/>
              <a:t>. Timely Report </a:t>
            </a:r>
            <a:r>
              <a:rPr lang="en-US" smtClean="0"/>
              <a:t>generation</a:t>
            </a:r>
          </a:p>
          <a:p>
            <a:pPr marL="0" lvl="0" indent="0">
              <a:buNone/>
            </a:pPr>
            <a:r>
              <a:rPr lang="en-US" smtClean="0"/>
              <a:t>   7. In </a:t>
            </a:r>
            <a:r>
              <a:rPr lang="en-US"/>
              <a:t>order to  minimize number of workers </a:t>
            </a:r>
            <a:endParaRPr lang="en-US" smtClean="0"/>
          </a:p>
          <a:p>
            <a:pPr marL="0" lvl="0" indent="0">
              <a:buNone/>
            </a:pPr>
            <a:r>
              <a:rPr lang="en-US"/>
              <a:t> </a:t>
            </a:r>
            <a:r>
              <a:rPr lang="en-US" smtClean="0"/>
              <a:t>  8. Reduces </a:t>
            </a:r>
            <a:r>
              <a:rPr lang="en-US"/>
              <a:t>data loss.</a:t>
            </a:r>
          </a:p>
          <a:p>
            <a:pPr marL="0" lvl="0" indent="0">
              <a:buNone/>
            </a:pPr>
            <a:r>
              <a:rPr lang="en-US"/>
              <a:t> </a:t>
            </a:r>
            <a:r>
              <a:rPr lang="en-US" smtClean="0"/>
              <a:t>  9. Make </a:t>
            </a:r>
            <a:r>
              <a:rPr lang="en-US"/>
              <a:t>the system secure from unauthorized </a:t>
            </a:r>
            <a:r>
              <a:rPr lang="en-US" smtClean="0"/>
              <a:t>user</a:t>
            </a:r>
          </a:p>
          <a:p>
            <a:pPr marL="0" lvl="0" indent="0">
              <a:buNone/>
            </a:pPr>
            <a:r>
              <a:rPr lang="en-US"/>
              <a:t> </a:t>
            </a:r>
            <a:r>
              <a:rPr lang="en-US" smtClean="0"/>
              <a:t>  10. It </a:t>
            </a:r>
            <a:r>
              <a:rPr lang="en-US"/>
              <a:t>reduces the wastage of time during searching and modifying employee information</a:t>
            </a:r>
          </a:p>
          <a:p>
            <a:endParaRPr lang="am-ET" dirty="0">
              <a:latin typeface="Nyala"/>
            </a:endParaRPr>
          </a:p>
        </p:txBody>
      </p:sp>
    </p:spTree>
    <p:extLst>
      <p:ext uri="{BB962C8B-B14F-4D97-AF65-F5344CB8AC3E}">
        <p14:creationId xmlns:p14="http://schemas.microsoft.com/office/powerpoint/2010/main" val="626235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ፈትለ ነገር">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2275</Words>
  <Application>Microsoft Office PowerPoint</Application>
  <PresentationFormat>Custom</PresentationFormat>
  <Paragraphs>190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ፈትለ ነገር</vt:lpstr>
      <vt:lpstr>TITLE: HUMAN RESOURCES          MANAGEMENT SYSTEM (HRMS).  INTERNISHIP PROJECT  @SSTA BY: gt &amp; cw</vt:lpstr>
      <vt:lpstr>Executive Summary</vt:lpstr>
      <vt:lpstr>Problem Statement</vt:lpstr>
      <vt:lpstr>Continued….</vt:lpstr>
      <vt:lpstr>Continued….</vt:lpstr>
      <vt:lpstr>OBJECTIVES OF THE PROJECT</vt:lpstr>
      <vt:lpstr>Feasibility study </vt:lpstr>
      <vt:lpstr>Continued…….</vt:lpstr>
      <vt:lpstr>Significance of the project</vt:lpstr>
      <vt:lpstr>Data Collection</vt:lpstr>
      <vt:lpstr>Continued….</vt:lpstr>
      <vt:lpstr>System Development Methodology And Deliverables.</vt:lpstr>
      <vt:lpstr>Continued…..</vt:lpstr>
      <vt:lpstr>Scope</vt:lpstr>
      <vt:lpstr>Continued…..</vt:lpstr>
      <vt:lpstr>Scope Continued……….</vt:lpstr>
      <vt:lpstr>Limitation of the Project</vt:lpstr>
      <vt:lpstr>Phases and Deliverables of Project</vt:lpstr>
      <vt:lpstr>Functional Requirements </vt:lpstr>
      <vt:lpstr>Non Functional Requirements</vt:lpstr>
      <vt:lpstr>Implementation Technology</vt:lpstr>
      <vt:lpstr>  FRONTEND TECHNOLOGIES </vt:lpstr>
      <vt:lpstr>Continued……</vt:lpstr>
      <vt:lpstr>BACKEND TECHNOLOGIES</vt:lpstr>
      <vt:lpstr>Risk assessment and management </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አቀራረብ</dc:title>
  <dc:creator>TiseGenene</dc:creator>
  <cp:lastModifiedBy>Admin</cp:lastModifiedBy>
  <cp:revision>250</cp:revision>
  <dcterms:created xsi:type="dcterms:W3CDTF">2023-06-21T07:06:06Z</dcterms:created>
  <dcterms:modified xsi:type="dcterms:W3CDTF">2023-08-10T14:08:44Z</dcterms:modified>
</cp:coreProperties>
</file>