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E098-0F30-657D-D8C5-24D7A23DF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0319B-FB33-D4BC-277D-B1357544B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E79E-08F4-266F-FCD7-DCC9DF30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14F53-9395-2E78-A373-996E2DF1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FB425-8832-9E31-8B04-9C43C050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14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E166-5466-5F55-3A82-075BF4E4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39D2D-92BC-2F87-42C0-4DD51329F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22798-FA17-BDCE-B0E4-EDCB0DE4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659E7-522F-9F4D-797E-CB76D611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01C20-AAF4-5C6A-4E34-6C555C34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40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938218-22CD-35BE-DB12-530C13DC8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28A7-C1F5-90DA-BE95-086EE40EB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BDE7-05F1-0DF7-F745-48C225A5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78FE2-2AAF-F4E8-E40B-7749B165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06208-5ED8-2744-EEA8-97751EFC0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853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192F-9BD3-1753-BFE8-84046FB78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9124-1B0F-20D7-7B0A-24650810C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A56D2-2B40-1B9A-AD0D-9B4B0912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03B85-EC43-F54C-399D-5ACACE1A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27E6-AEAA-848A-9797-A6046C29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61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817C8-8E6D-DEDC-3CEF-455468A48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5764C-A0CB-A197-6D73-55E7A6E02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DBC6-9225-C455-E079-0B296ED2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19F73-3DA4-EB73-02CC-CE002D22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7AA5-41D1-18E4-9137-416CE3F3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47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7FB87-7B65-2324-AFBE-EA7E8F1DE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1AA0C-0429-004B-B480-14A1354640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29BC7-67E1-AC9D-B168-E30AA99EF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FAE5B-E912-1AAF-1F79-1FA32BAD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AC70-6C85-C75A-1C4E-164CFCE5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6E8DD-7849-FD33-8A51-1BB2BBF1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8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DE90-68B0-B6BA-570D-9454591BD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B1ED9-BE13-BA46-455E-944F6E49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7663A-98EF-9525-6032-278419C1B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4D65C-C0F6-F498-CF17-3A7FC7C7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49631-8438-C6EE-7220-1E7379525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59048-A42C-7E75-BB03-CDA2F395C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82F2B1-C293-F0AD-6562-323D5AAC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CB529C-3898-8C8A-802E-523E02A12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06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FA79-D850-D63A-362F-3CFB8E826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2259A-A281-4C2D-7A72-2B174640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6F5EA5-C6B2-03EE-C01C-C21F9D99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AB64F-05AA-05FC-B2A4-19B013C2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1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54975A-7FFC-612D-CCB2-60528F8D5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6FDD7-FCB8-24B0-9D98-9FC089CCF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53FB8-0BA5-0970-3773-797CFD54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5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5D88-9525-3B2D-BF7F-7A946715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C6686-FF37-63BE-B2E8-96FFF4E21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EBAC2-50F2-098A-8BB8-0BDB67920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201ED-253E-83F1-163E-241D9915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9A25-0957-7226-180B-710934274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85B91-5A3A-B6C0-7CB7-793B8AFC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91EB-909E-BD80-2E93-123758EC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B68C4-00C4-2537-E77B-23D39DAE0F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5F065-425D-5F35-BA19-8ED7FD5915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6ECC4-F51D-D079-C4DF-9F57BEF2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7E8BF-E227-B6C0-51DC-1A481844E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E9DB5-4102-357E-6FAF-2FCB1BE5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9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49F82-4C9A-A3DF-D1C7-8F111409A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1A38F-559F-2D1F-203E-EFBBF89FE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67822-F44A-489C-D36E-BC6D9CAC40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2D1D7B-BA9B-49A4-8A19-C181F89A008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3BD8-F08E-689C-CA3A-C060CDC09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13AD-367B-66C6-D7CC-47169D11C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453CA-9971-4023-ADAC-8DCE0C5605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41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gma.com/templates/wireframe-kit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code.io/figma-handbook-ui-wireframe" TargetMode="External"/><Relationship Id="rId2" Type="http://schemas.openxmlformats.org/officeDocument/2006/relationships/hyperlink" Target="https://elmhurstpubliclibrary.org/lib/wp-content/uploads/UIUXBasics_Handout_021918jj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igma.com/resource-library/what-is-wireframing/#when-to-skip-wireframe-stages" TargetMode="External"/><Relationship Id="rId4" Type="http://schemas.openxmlformats.org/officeDocument/2006/relationships/hyperlink" Target="https://www.visily.ai/blog/what-is-low-fidelity-wirefram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F1100E-20AE-4AC3-597E-0185C1884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IN" sz="5600"/>
              <a:t>User Interface(UI), </a:t>
            </a:r>
            <a:br>
              <a:rPr lang="en-IN" sz="5600"/>
            </a:br>
            <a:r>
              <a:rPr lang="en-IN" sz="5600"/>
              <a:t>User Experience(UX)</a:t>
            </a:r>
            <a:br>
              <a:rPr lang="en-IN" sz="5600"/>
            </a:br>
            <a:r>
              <a:rPr lang="en-IN" sz="5600"/>
              <a:t>and Wireframes</a:t>
            </a:r>
          </a:p>
        </p:txBody>
      </p:sp>
    </p:spTree>
    <p:extLst>
      <p:ext uri="{BB962C8B-B14F-4D97-AF65-F5344CB8AC3E}">
        <p14:creationId xmlns:p14="http://schemas.microsoft.com/office/powerpoint/2010/main" val="200435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24EA6A-F7AA-52D0-4B83-A4471BB4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2A3640-A3E7-2D96-6194-A924F304C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UI/UX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F456B-50BF-34B9-27DD-446E329D298F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What is the process of UI?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UI design is the </a:t>
            </a:r>
            <a:r>
              <a:rPr lang="en-GB" b="1" dirty="0"/>
              <a:t>creation of the finished interface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Focus </a:t>
            </a:r>
            <a:r>
              <a:rPr lang="en-GB" dirty="0"/>
              <a:t>is on the </a:t>
            </a:r>
            <a:r>
              <a:rPr lang="en-GB" b="1" dirty="0"/>
              <a:t>visual and emotional feel of the product.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UI design </a:t>
            </a:r>
            <a:r>
              <a:rPr lang="en-GB" dirty="0"/>
              <a:t>establishes</a:t>
            </a:r>
            <a:r>
              <a:rPr lang="en-GB" b="1" dirty="0"/>
              <a:t> the layout, </a:t>
            </a:r>
            <a:r>
              <a:rPr lang="en-GB" b="1" dirty="0" err="1"/>
              <a:t>colors</a:t>
            </a:r>
            <a:r>
              <a:rPr lang="en-GB" b="1" dirty="0"/>
              <a:t>, typography and interactivity </a:t>
            </a:r>
            <a:r>
              <a:rPr lang="en-GB" dirty="0"/>
              <a:t>to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visually communicate the flow of the screens in an intuitive manner</a:t>
            </a:r>
            <a:r>
              <a:rPr lang="en-GB" b="1" dirty="0"/>
              <a:t>.</a:t>
            </a:r>
            <a:endParaRPr lang="en-US" b="1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UI design process must </a:t>
            </a:r>
            <a:r>
              <a:rPr lang="en-GB" b="1" dirty="0"/>
              <a:t>balance technical functionality and visual elements</a:t>
            </a:r>
            <a:r>
              <a:rPr lang="en-GB" dirty="0"/>
              <a:t> to create a system that is </a:t>
            </a:r>
            <a:r>
              <a:rPr lang="en-GB" b="1" dirty="0"/>
              <a:t>not only operational but also usable and adaptable to changing user needs</a:t>
            </a:r>
            <a:r>
              <a:rPr lang="en-GB" dirty="0"/>
              <a:t>.</a:t>
            </a:r>
            <a:endParaRPr lang="en-US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0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B4AB17-7744-30D3-C47F-838B466F5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59C35-473D-8B75-8C27-4D889CCE8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UI/UX Basics</a:t>
            </a:r>
          </a:p>
        </p:txBody>
      </p:sp>
      <p:sp>
        <p:nvSpPr>
          <p:cNvPr id="9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DE5387-2AC7-E18A-F1FB-58CA4F051EB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What is the process of UI?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final outcome will be a </a:t>
            </a:r>
            <a:r>
              <a:rPr lang="en-US" b="1" dirty="0"/>
              <a:t>set of high-fidelity wireframes</a:t>
            </a:r>
            <a:r>
              <a:rPr lang="en-US" dirty="0"/>
              <a:t> (a </a:t>
            </a:r>
            <a:r>
              <a:rPr lang="en-US" b="1" dirty="0"/>
              <a:t>prototype</a:t>
            </a:r>
            <a:r>
              <a:rPr lang="en-US" dirty="0"/>
              <a:t> or </a:t>
            </a:r>
            <a:r>
              <a:rPr lang="en-US" b="1" dirty="0"/>
              <a:t>draft version of a product)</a:t>
            </a:r>
            <a:r>
              <a:rPr lang="en-US" dirty="0"/>
              <a:t> and a </a:t>
            </a:r>
            <a:r>
              <a:rPr lang="en-US" b="1" dirty="0"/>
              <a:t>style guide</a:t>
            </a:r>
            <a:r>
              <a:rPr lang="en-US" dirty="0"/>
              <a:t>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2C4285-7030-B01A-B3DA-8A4DAF383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96957"/>
            <a:ext cx="6903720" cy="526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4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6C4EC9-EF3C-0BCA-41C3-4A57B2383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C197BF3-B2E6-12E9-BC49-9D7F109FE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C640906-9812-F4C5-6E1A-767185A62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64B23AF-C343-F3FF-129E-32AE474D6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394C459-EC38-8696-F8BA-2B8EB2FCE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3E5BAB2-8474-7214-FAEB-4EEAD3B5F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8C9DFA2-3550-D31A-9831-D32609435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260116-7F45-02AE-1412-9DB5A7A2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UI/UX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58BE9-9213-5E25-262B-70914B6EA2C7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2400" b="1" dirty="0"/>
              <a:t>How Do UI and UX Fit Together?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UI design is the </a:t>
            </a:r>
            <a:r>
              <a:rPr lang="en-GB" b="1" dirty="0"/>
              <a:t>creation of the finished interface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Focus </a:t>
            </a:r>
            <a:r>
              <a:rPr lang="en-GB" dirty="0"/>
              <a:t>is on the </a:t>
            </a:r>
            <a:r>
              <a:rPr lang="en-GB" b="1" dirty="0"/>
              <a:t>visual and emotional feel of the product.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b="1" dirty="0"/>
              <a:t>UI design </a:t>
            </a:r>
            <a:r>
              <a:rPr lang="en-GB" dirty="0"/>
              <a:t>establishes</a:t>
            </a:r>
            <a:r>
              <a:rPr lang="en-GB" b="1" dirty="0"/>
              <a:t> the layout, </a:t>
            </a:r>
            <a:r>
              <a:rPr lang="en-GB" b="1" dirty="0" err="1"/>
              <a:t>colors</a:t>
            </a:r>
            <a:r>
              <a:rPr lang="en-GB" b="1" dirty="0"/>
              <a:t>, typography and interactivity </a:t>
            </a:r>
            <a:r>
              <a:rPr lang="en-GB" dirty="0"/>
              <a:t>to</a:t>
            </a:r>
            <a:r>
              <a:rPr lang="en-GB" b="1" dirty="0"/>
              <a:t> </a:t>
            </a:r>
            <a:r>
              <a:rPr lang="en-GB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visually communicate the flow of the screens in an intuitive manner</a:t>
            </a:r>
            <a:r>
              <a:rPr lang="en-GB" b="1" dirty="0"/>
              <a:t>.</a:t>
            </a:r>
            <a:endParaRPr lang="en-US" b="1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/>
              <a:t>UI design process must </a:t>
            </a:r>
            <a:r>
              <a:rPr lang="en-GB" b="1" dirty="0"/>
              <a:t>balance technical functionality and visual elements</a:t>
            </a:r>
            <a:r>
              <a:rPr lang="en-GB" dirty="0"/>
              <a:t> to create a system that is </a:t>
            </a:r>
            <a:r>
              <a:rPr lang="en-GB" b="1" dirty="0"/>
              <a:t>not only operational but also usable and adaptable to changing user needs</a:t>
            </a:r>
            <a:r>
              <a:rPr lang="en-GB" dirty="0"/>
              <a:t>.</a:t>
            </a:r>
            <a:endParaRPr lang="en-US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42579AA-4536-FC80-B439-B8DA11593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57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F0D5F8-7010-5C2D-3759-EF99A4969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29CD7851-65B0-9A7A-2B54-B36CA8467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2E7844B-15ED-C6A3-DC19-D555D1D38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375F6B-E93D-3CA4-C345-AF75C5F18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A195290-5301-DDF5-8A51-500546904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733591-1CB8-247C-6FC7-66F02BF25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56F51BA6-24EE-4821-BD81-E3B49F7A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53AE2-01BA-FB3D-C939-9827909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Wireframes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CD859E-351E-75D4-3A44-6A5BBB633D2A}"/>
              </a:ext>
            </a:extLst>
          </p:cNvPr>
          <p:cNvSpPr txBox="1"/>
          <p:nvPr/>
        </p:nvSpPr>
        <p:spPr>
          <a:xfrm>
            <a:off x="1045028" y="3017522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A wireframe is a </a:t>
            </a:r>
            <a:r>
              <a:rPr lang="en-GB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visual representation of a user interface </a:t>
            </a:r>
            <a:r>
              <a:rPr lang="en-GB" sz="2400" b="1" dirty="0"/>
              <a:t>used to plan the </a:t>
            </a:r>
            <a:r>
              <a:rPr lang="en-GB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layout</a:t>
            </a:r>
            <a:r>
              <a:rPr lang="en-GB" sz="2400" b="1" dirty="0"/>
              <a:t> and </a:t>
            </a:r>
            <a:r>
              <a:rPr lang="en-GB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functionality</a:t>
            </a:r>
            <a:r>
              <a:rPr lang="en-GB" sz="2400" b="1" dirty="0"/>
              <a:t> of a website or mobile application.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b="1" dirty="0"/>
              <a:t>They </a:t>
            </a:r>
            <a:r>
              <a:rPr lang="en-GB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outline the structure </a:t>
            </a:r>
            <a:r>
              <a:rPr lang="en-GB" sz="2400" b="1" dirty="0"/>
              <a:t>and </a:t>
            </a:r>
            <a:r>
              <a:rPr lang="en-GB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functionality</a:t>
            </a:r>
            <a:r>
              <a:rPr lang="en-GB" sz="2400" b="1" dirty="0"/>
              <a:t> of your product without getting caught up in </a:t>
            </a:r>
            <a:r>
              <a:rPr lang="en-GB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colors</a:t>
            </a:r>
            <a:r>
              <a:rPr lang="en-GB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visuals, or specific content</a:t>
            </a:r>
            <a:r>
              <a:rPr lang="en-GB" sz="2400" b="1" dirty="0"/>
              <a:t>.</a:t>
            </a:r>
            <a:endParaRPr lang="en-US" sz="2400" b="1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01F4A48-75E6-7F1B-02A6-F1D4544BD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2E7DE-2662-A1A7-9D8B-7027102F1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F539CB32-5D90-A806-7446-AE635DE02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683113D-E424-83FE-9994-1BFBA83BF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96B2E48-56A9-98F7-BC3C-BE3750D4A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D5266EC-9ECF-07B0-F9D5-E3A47E198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F426440-9E6D-0BBC-E615-14D43DBAE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494E1EA7-7DF7-D5D5-705B-EC044A011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DD5A9-A502-E019-F7E7-0F201907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Wireframes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7E664-4345-2461-67FA-4AA48B2DB688}"/>
              </a:ext>
            </a:extLst>
          </p:cNvPr>
          <p:cNvSpPr txBox="1"/>
          <p:nvPr/>
        </p:nvSpPr>
        <p:spPr>
          <a:xfrm>
            <a:off x="1043631" y="2356404"/>
            <a:ext cx="994131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b="1" dirty="0"/>
              <a:t>Purpose</a:t>
            </a:r>
            <a:r>
              <a:rPr lang="en-GB" sz="28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b="1" dirty="0"/>
              <a:t>Visualize the layout and structure of a page or screen</a:t>
            </a:r>
            <a:r>
              <a:rPr lang="en-GB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Determine </a:t>
            </a:r>
            <a:r>
              <a:rPr lang="en-GB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placement of content and interactive elements</a:t>
            </a:r>
            <a:r>
              <a:rPr lang="en-GB" sz="24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2400" dirty="0"/>
              <a:t>Facilitate </a:t>
            </a:r>
            <a:r>
              <a:rPr lang="en-GB" sz="2400" b="1" dirty="0"/>
              <a:t>early-stage feedback and iterations</a:t>
            </a:r>
            <a:r>
              <a:rPr lang="en-GB" sz="2400" dirty="0"/>
              <a:t>.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BC508F-92DC-6DDD-95F6-8175027B0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5514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F6CD4-06B5-5B54-8340-8F7ED67AF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7927125-4E5A-849B-E7C0-D20FEB256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BF32ABD-2E03-FCF1-AE70-C4D801637C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63573CB-1F79-ECA8-F24E-9EE5595A2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7F8577E-23DD-AE79-A418-EEDAD965D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24A8030-3C39-A0D7-6B20-BB271A8A6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D7C173FD-5881-CDEE-7929-DD949E01D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B47E4-261D-11D8-9DE8-D09D04791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Wireframes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5E856-AB88-792C-23A5-C2ED90D3D9B2}"/>
              </a:ext>
            </a:extLst>
          </p:cNvPr>
          <p:cNvSpPr txBox="1"/>
          <p:nvPr/>
        </p:nvSpPr>
        <p:spPr>
          <a:xfrm>
            <a:off x="1043631" y="2356404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800" b="1" dirty="0"/>
              <a:t>Types</a:t>
            </a:r>
            <a:r>
              <a:rPr lang="en-GB" sz="3200" dirty="0"/>
              <a:t>:</a:t>
            </a:r>
          </a:p>
          <a:p>
            <a:endParaRPr lang="en-GB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Low-Fidelity</a:t>
            </a:r>
            <a:r>
              <a:rPr lang="en-GB" sz="2400" dirty="0"/>
              <a:t>: Simple sketches focusing on </a:t>
            </a:r>
            <a:r>
              <a:rPr lang="en-GB" sz="2400" b="1" dirty="0"/>
              <a:t>layout</a:t>
            </a:r>
            <a:r>
              <a:rPr lang="en-GB" sz="2400" dirty="0"/>
              <a:t> and </a:t>
            </a:r>
            <a:r>
              <a:rPr lang="en-GB" sz="2400" b="1" dirty="0"/>
              <a:t>content hierarchy</a:t>
            </a:r>
            <a:r>
              <a:rPr lang="en-GB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b="1" dirty="0"/>
              <a:t>High-Fidelity</a:t>
            </a:r>
            <a:r>
              <a:rPr lang="en-GB" sz="2400" dirty="0"/>
              <a:t>: </a:t>
            </a:r>
            <a:r>
              <a:rPr lang="en-GB" sz="2400" b="1" dirty="0"/>
              <a:t>Detailed designs </a:t>
            </a:r>
            <a:r>
              <a:rPr lang="en-GB" sz="2400" dirty="0"/>
              <a:t>incorporating exact dimensions and annotations.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2C6E654-47F9-1F13-9605-0F08F69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381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067F7B-9100-C10D-9F1B-5DEE0D78F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A9B91-A98B-4B05-C64B-756E084C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Wireframes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Lo-fi wireframe example(login page)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63743-0201-7679-00E7-81F72291E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419746"/>
            <a:ext cx="7608304" cy="4089463"/>
          </a:xfrm>
          <a:prstGeom prst="rect">
            <a:avLst/>
          </a:prstGeom>
        </p:spPr>
      </p:pic>
      <p:sp>
        <p:nvSpPr>
          <p:cNvPr id="122" name="Rectangle 121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1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B1FD0-33C6-5904-CD6E-33AB26EBB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8E0D2D0C-7F4D-DCC3-FB2E-7205CBD3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108F-674A-7A0A-C916-A7EF19B22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Wireframes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Lo-fi wireframe example(e-commerce app)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6B7A9E2-A773-D69A-AB88-3F188F8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7F41186-780F-57F7-5C6D-C4E57847C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6302289-4ABC-06F5-4BA0-3DE48E75D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7AC3B-1854-9F4B-E796-F4754535B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85" y="593352"/>
            <a:ext cx="8287629" cy="54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34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058237-7FFE-7C9D-9CA1-FFB9C5847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EE108-1845-6EBB-239A-D699E3234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Wireframes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Lo-fi wireframe example(social media)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8D21E-FA36-394C-E208-E74AFE638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134435"/>
            <a:ext cx="7608304" cy="4660086"/>
          </a:xfrm>
          <a:prstGeom prst="rect">
            <a:avLst/>
          </a:prstGeom>
        </p:spPr>
      </p:pic>
      <p:sp>
        <p:nvSpPr>
          <p:cNvPr id="111" name="Rectangle 110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4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9A009D-C509-380A-55E6-DE4AB8A46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BF82DC86-7FBA-2F9D-D624-CE790F5C0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C47A5-7998-B29C-9BE8-21C4310A5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Wireframes</a:t>
            </a: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29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9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Hi-fi wireframe example(social media)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724F97C-D131-6CEB-27CB-F7D9AC24D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9EA734E-B912-6F84-B37C-C194E6588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4430F70-9B50-8A58-E50D-67517B58B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BD7905-C74A-4220-8E94-5B659C3F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892" y="680246"/>
            <a:ext cx="6975017" cy="510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01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89B9C-2C2E-7EF9-BFB9-B7474D2ED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EB9B44-E835-C294-64C7-D42E5A8FEE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48A0CE-AF9C-5DD8-E235-D960DD486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947809-6C2B-B5D1-E160-421C100E3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43271B2-7239-1026-D413-97E578447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94E967-EE2B-E9DD-E8DD-528836D38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5B0378CE-9CB0-8B71-353D-30277D30B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485477-E780-E896-C168-43DD273AC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IN" sz="4800" dirty="0"/>
              <a:t>UI/UX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678F-7783-FA61-8F34-AC0B90C2A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5531"/>
            <a:ext cx="5198459" cy="389631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What is UX?</a:t>
            </a:r>
          </a:p>
          <a:p>
            <a:pPr algn="just"/>
            <a:r>
              <a:rPr lang="en-GB" sz="2000" b="1" dirty="0"/>
              <a:t>UX</a:t>
            </a:r>
            <a:r>
              <a:rPr lang="en-GB" sz="2000" dirty="0"/>
              <a:t> stands for </a:t>
            </a:r>
            <a:r>
              <a:rPr lang="en-GB" sz="2000" b="1" dirty="0"/>
              <a:t>user experience</a:t>
            </a:r>
            <a:r>
              <a:rPr lang="en-GB" sz="2000" dirty="0"/>
              <a:t> or </a:t>
            </a:r>
            <a:r>
              <a:rPr lang="en-GB" sz="2000" b="1" dirty="0"/>
              <a:t>user experience design</a:t>
            </a:r>
            <a:r>
              <a:rPr lang="en-GB" sz="2000" dirty="0"/>
              <a:t>. It’s also sometimes abbreviated as </a:t>
            </a:r>
            <a:r>
              <a:rPr lang="en-GB" sz="2000" b="1" dirty="0"/>
              <a:t>UXD</a:t>
            </a:r>
            <a:r>
              <a:rPr lang="en-GB" sz="2000" dirty="0"/>
              <a:t>,</a:t>
            </a:r>
            <a:r>
              <a:rPr lang="en-GB" sz="2000" b="1" dirty="0"/>
              <a:t>UED</a:t>
            </a:r>
            <a:r>
              <a:rPr lang="en-GB" sz="2000" dirty="0"/>
              <a:t> or </a:t>
            </a:r>
            <a:r>
              <a:rPr lang="en-GB" sz="2000" b="1" dirty="0"/>
              <a:t>XD</a:t>
            </a:r>
            <a:r>
              <a:rPr lang="en-GB" sz="2000" dirty="0"/>
              <a:t>.</a:t>
            </a:r>
          </a:p>
          <a:p>
            <a:pPr algn="just"/>
            <a:r>
              <a:rPr lang="en-GB" sz="2000" dirty="0"/>
              <a:t> </a:t>
            </a:r>
            <a:r>
              <a:rPr lang="en-GB" sz="2000" b="1" dirty="0"/>
              <a:t>UX</a:t>
            </a:r>
            <a:r>
              <a:rPr lang="en-GB" sz="2000" dirty="0"/>
              <a:t> is the naked experience of a product: </a:t>
            </a:r>
            <a:r>
              <a:rPr lang="en-GB" sz="2000" b="1" dirty="0"/>
              <a:t>how a product functions, not how it looks</a:t>
            </a:r>
            <a:r>
              <a:rPr lang="en-GB" sz="2000" dirty="0"/>
              <a:t>.</a:t>
            </a:r>
          </a:p>
          <a:p>
            <a:pPr algn="just"/>
            <a:r>
              <a:rPr lang="en-GB" sz="2000" dirty="0"/>
              <a:t> </a:t>
            </a:r>
            <a:r>
              <a:rPr lang="en-GB" sz="2000" b="1" dirty="0"/>
              <a:t>UX Design</a:t>
            </a:r>
            <a:r>
              <a:rPr lang="en-GB" sz="2000" dirty="0"/>
              <a:t> is the process of </a:t>
            </a:r>
            <a:r>
              <a:rPr lang="en-GB" sz="2000" b="1" dirty="0"/>
              <a:t>enhancing user satisfaction</a:t>
            </a:r>
            <a:r>
              <a:rPr lang="en-GB" sz="2000" dirty="0"/>
              <a:t> of a product through increased </a:t>
            </a:r>
            <a:r>
              <a:rPr lang="en-GB" sz="2000" b="1" dirty="0"/>
              <a:t>usability</a:t>
            </a:r>
            <a:r>
              <a:rPr lang="en-GB" sz="2000" dirty="0"/>
              <a:t>, </a:t>
            </a:r>
            <a:r>
              <a:rPr lang="en-GB" sz="2000" b="1" dirty="0"/>
              <a:t>accessibility</a:t>
            </a:r>
            <a:r>
              <a:rPr lang="en-GB" sz="2000" dirty="0"/>
              <a:t>, and </a:t>
            </a:r>
            <a:r>
              <a:rPr lang="en-GB" sz="2000" b="1" dirty="0"/>
              <a:t>pleasure provided in the interaction</a:t>
            </a:r>
            <a:r>
              <a:rPr lang="en-GB" sz="2000" dirty="0"/>
              <a:t> with the product.</a:t>
            </a:r>
            <a:endParaRPr lang="en-IN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5B0C6D-F035-A34E-39DF-D49E62B2F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E4B217-190C-E9D2-1F01-310F23F52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C96A589-154D-E5CD-E128-D770A031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968" y="1247110"/>
            <a:ext cx="4333322" cy="431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9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1FADE4-1F6C-11DE-094C-2F698FF6D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A02BD1C-33BF-5F9B-06CF-DE6EDB1B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218F40F-5E50-6DCD-A368-0F8FE798B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9B857EF-404D-98C6-CDAD-B11BAE94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0BAB46-6336-78B9-2DAB-9B38AC10C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926EEDE-11D1-39D2-1182-307A2BC75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A443FAD2-E941-1B2F-9F60-A864C712A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BB201-DB83-6765-94C1-D9D284F46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Components of Wireframes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7E4DC-B5AE-E64B-E957-47B419BA16D6}"/>
              </a:ext>
            </a:extLst>
          </p:cNvPr>
          <p:cNvSpPr txBox="1"/>
          <p:nvPr/>
        </p:nvSpPr>
        <p:spPr>
          <a:xfrm>
            <a:off x="1043631" y="2356404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Information Design</a:t>
            </a:r>
            <a:r>
              <a:rPr lang="en-GB" sz="2000" dirty="0"/>
              <a:t>: Presentation of content to facilitate understanding.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Navigation Design</a:t>
            </a:r>
            <a:r>
              <a:rPr lang="en-GB" sz="2000" dirty="0"/>
              <a:t>: Elements that allow users to move through the interface.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/>
              <a:t>Interface Design</a:t>
            </a:r>
            <a:r>
              <a:rPr lang="en-GB" sz="2000" dirty="0"/>
              <a:t>: Selection and arrangement of interactive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6BB98FC-B09F-8F39-72F9-131EBB8C1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312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27209C-A1E4-41C2-4CB9-9F61C72D4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17856BDC-7589-B43F-C7F3-F4A6F237D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9F81D2-5AF2-9957-8DFA-9AEBD827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07FF74B-F54B-FBA4-5777-5C3F152FF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F3B62D9-BB07-0DAC-972D-43C0F4DB7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D0E199A-4CDC-B61A-FE17-1C85E3F6F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24CCD0C-5E77-D191-0C16-8C97A54AB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58D3DB-6F88-A56E-00DC-E498B6C4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Wireframing Best Practices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65EC1E-8B3E-4C80-600D-8A4A7E3163BC}"/>
              </a:ext>
            </a:extLst>
          </p:cNvPr>
          <p:cNvSpPr txBox="1"/>
          <p:nvPr/>
        </p:nvSpPr>
        <p:spPr>
          <a:xfrm>
            <a:off x="1043631" y="2356404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2400" b="1" dirty="0"/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Identify your design goals.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b="1" dirty="0"/>
              <a:t>Choose the right size for your wireframe.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b="1" dirty="0"/>
              <a:t> </a:t>
            </a:r>
            <a:r>
              <a:rPr lang="en-GB" sz="2000" dirty="0"/>
              <a:t>standard wireframe sizes for screen types are as follows: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000" b="1" dirty="0"/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Mobile</a:t>
            </a:r>
            <a:r>
              <a:rPr lang="en-GB" sz="2000" b="1" dirty="0"/>
              <a:t>: 393 pixels wide by 852 pixels tall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11” Tablet</a:t>
            </a:r>
            <a:r>
              <a:rPr lang="en-GB" sz="2000" b="1" dirty="0"/>
              <a:t>: 834 pixels wide by 1194 pixels tall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Desktop</a:t>
            </a:r>
            <a:r>
              <a:rPr lang="en-GB" sz="2000" b="1" dirty="0"/>
              <a:t>: 1440 pixels wide by 1024 pixels tall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78EAD22-63D1-C2F1-6C91-602ED9FE4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A778DEBB-7E36-FBAB-D790-94F110746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 Frequently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refine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5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8EF0C-1A01-FB02-CCD6-2811A585E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9BC98427-758F-E9BE-8E7A-E0EE1B430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EFC5ACF-EB01-E2C2-4E09-344892961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7208C4B-EA22-AEE7-1F20-69CE90DAB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CF79944-30BF-352E-C091-CD75F495B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23187FA-2FE7-4478-4F38-6FA68C3854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AB6C82FA-F317-66ED-91C1-B5C99217C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A9B34-FBBE-E595-AA34-AA45B0C3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Wireframing Best Practices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FA7E6E-3BD2-F37F-5561-A66593C5C523}"/>
              </a:ext>
            </a:extLst>
          </p:cNvPr>
          <p:cNvSpPr txBox="1"/>
          <p:nvPr/>
        </p:nvSpPr>
        <p:spPr>
          <a:xfrm>
            <a:off x="1043631" y="2356404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Keep your wireframe design 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Start your wireframe using </a:t>
            </a:r>
            <a:r>
              <a:rPr lang="en-GB" sz="2000" b="1" dirty="0"/>
              <a:t>grayscale </a:t>
            </a:r>
            <a:r>
              <a:rPr lang="en-GB" sz="2000" b="1" dirty="0" err="1"/>
              <a:t>colors</a:t>
            </a:r>
            <a:r>
              <a:rPr lang="en-GB" sz="2000" dirty="0"/>
              <a:t>, </a:t>
            </a:r>
            <a:r>
              <a:rPr lang="en-GB" sz="2000" b="1" dirty="0"/>
              <a:t>limiting fonts</a:t>
            </a:r>
            <a:r>
              <a:rPr lang="en-GB" sz="2000" dirty="0"/>
              <a:t>, and </a:t>
            </a:r>
            <a:r>
              <a:rPr lang="en-GB" sz="2000" b="1" dirty="0"/>
              <a:t>replacing graphics with boxes</a:t>
            </a:r>
            <a:r>
              <a:rPr lang="en-GB" sz="2000" dirty="0"/>
              <a:t>.</a:t>
            </a:r>
          </a:p>
          <a:p>
            <a:pPr lvl="1"/>
            <a:r>
              <a:rPr lang="en-GB" sz="2000" dirty="0"/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Make sure your </a:t>
            </a:r>
            <a:r>
              <a:rPr lang="en-GB" sz="2000" b="1" dirty="0"/>
              <a:t>blueprint</a:t>
            </a:r>
            <a:r>
              <a:rPr lang="en-GB" sz="2000" dirty="0"/>
              <a:t> meets the user requirements at the most basic level.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FAA6FD7-B31A-C542-8B11-ED6E75EE5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BE7072D4-9DD7-0825-FF7C-7543C3B45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 Frequently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refine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58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D71FF9-F2C6-9067-A181-D01AA81F0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46526B97-3D64-6E9B-3116-72B52874D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853A433-FD95-FC33-016E-A25A1BE59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6EC15A5-5A10-7C24-8BE2-C29B3B94AB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F373EC8-F21B-A9C9-1712-4B4C4B97D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56C519D-118F-615B-1F26-B83828456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A8BF27C1-2785-3AA7-940F-A17205F46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39986-554D-B308-56B5-DB8918A5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Wireframing Best Practices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B20FC7-D3B1-516F-1E1C-F7562B29A6B7}"/>
              </a:ext>
            </a:extLst>
          </p:cNvPr>
          <p:cNvSpPr txBox="1"/>
          <p:nvPr/>
        </p:nvSpPr>
        <p:spPr>
          <a:xfrm>
            <a:off x="1043631" y="2356404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Maintain design consistency.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1" i="0" dirty="0">
                <a:solidFill>
                  <a:srgbClr val="000000"/>
                </a:solidFill>
                <a:effectLst/>
              </a:rPr>
              <a:t>Similar components 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should </a:t>
            </a:r>
            <a:r>
              <a:rPr lang="en-GB" sz="2000" b="1" i="0" dirty="0">
                <a:solidFill>
                  <a:srgbClr val="000000"/>
                </a:solidFill>
                <a:effectLst/>
              </a:rPr>
              <a:t>look the same 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across all wireframes, so they're easy to grasp, iterate on, and code.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b="1" i="0" dirty="0">
              <a:solidFill>
                <a:schemeClr val="tx2">
                  <a:lumMod val="50000"/>
                  <a:lumOff val="50000"/>
                </a:schemeClr>
              </a:solidFill>
              <a:effectLst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Even if there’s a </a:t>
            </a:r>
            <a:r>
              <a:rPr lang="en-GB" sz="2000" b="1" dirty="0"/>
              <a:t>slight variation </a:t>
            </a:r>
            <a:r>
              <a:rPr lang="en-GB" sz="2000" dirty="0"/>
              <a:t>between </a:t>
            </a:r>
            <a:r>
              <a:rPr lang="en-GB" sz="2000" b="1" dirty="0"/>
              <a:t>two related components</a:t>
            </a:r>
            <a:r>
              <a:rPr lang="en-GB" sz="2000" dirty="0"/>
              <a:t>, different designs can create </a:t>
            </a:r>
            <a:r>
              <a:rPr lang="en-GB" sz="2000" b="1" dirty="0"/>
              <a:t>uncertainty</a:t>
            </a:r>
            <a:r>
              <a:rPr lang="en-GB" sz="2000" dirty="0"/>
              <a:t> for developers </a:t>
            </a:r>
            <a:r>
              <a:rPr lang="en-GB" sz="2000" b="1" dirty="0"/>
              <a:t>across pages and iterations</a:t>
            </a:r>
            <a:r>
              <a:rPr lang="en-GB" sz="2000" dirty="0"/>
              <a:t>.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DAC4792-A3DF-F047-DB56-55AEB9291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D3B8FDD-559E-9F12-476D-C4F4D34FF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 Frequently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refine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935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CFEE57-D88B-AD84-75D7-6A3E62FEC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4F3D03C-7635-E29B-A220-0044E649F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F20D4E9-77E0-DB5C-6C92-E5DC1E79C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F1D0BE1-E2EE-368C-D6EA-89AA9A56C2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45925A7-6C76-00A5-8ADF-932D95022E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8D9B4B-BC96-0D99-E91B-4241C4FD46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8354C8DA-A8A7-4B1F-5DDC-0A5B06C4F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2EE38-E41A-3108-7243-541323826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Wireframing Best Practices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4B1DBD-9B1A-7486-370B-B8991CAFA883}"/>
              </a:ext>
            </a:extLst>
          </p:cNvPr>
          <p:cNvSpPr txBox="1"/>
          <p:nvPr/>
        </p:nvSpPr>
        <p:spPr>
          <a:xfrm>
            <a:off x="1043631" y="2356404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Make navigation obvious.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Your user flows should be </a:t>
            </a:r>
            <a:r>
              <a:rPr lang="en-GB" sz="2000" b="1" dirty="0"/>
              <a:t>fluid</a:t>
            </a:r>
            <a:r>
              <a:rPr lang="en-GB" sz="2000" dirty="0"/>
              <a:t> and </a:t>
            </a:r>
            <a:r>
              <a:rPr lang="en-GB" sz="2000" b="1" dirty="0"/>
              <a:t>intuitive</a:t>
            </a:r>
            <a:r>
              <a:rPr lang="en-GB" sz="2000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As you apply information architecture to your wireframe, consider where you might need to support it with navigation and wayfinding cues.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77D7E10-0307-9546-5E08-F19ADD98D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0F40FC6C-17D1-D257-0CA1-26594CEC9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 Frequently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refine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32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F0B6C7-70B2-C82B-4AD3-46178C662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92CDF61-3DBD-31E9-C087-E0069BD87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8A02A15A-0DE9-DF2A-9BFF-8BBE72109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1923077-17FF-6DC9-10DB-5C94DAE5A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B75267D-9F52-2112-A326-EE783D945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B2916C7-D03E-BA79-7FDA-F8261C33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003B247-DBD4-E4F1-26E1-F249FD6D9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0BF71-2D7B-9B9F-9DB6-FBB3FB7E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Wireframing Best Practices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BE709-AAAB-5271-B99A-A71626D6110C}"/>
              </a:ext>
            </a:extLst>
          </p:cNvPr>
          <p:cNvSpPr txBox="1"/>
          <p:nvPr/>
        </p:nvSpPr>
        <p:spPr>
          <a:xfrm>
            <a:off x="1043631" y="2356404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Don’t get too attached to your wireframe.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Even a </a:t>
            </a:r>
            <a:r>
              <a:rPr lang="en-GB" sz="2000" b="1" dirty="0"/>
              <a:t>high-fidelity wireframe is still a rough draft </a:t>
            </a:r>
            <a:r>
              <a:rPr lang="en-GB" sz="2000" dirty="0"/>
              <a:t>that needs changes to become a final product.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Once your design team finalizes the wireframe design, it’s time for collaboration with developers and other creative team members to add functionality.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1F8561A-0242-7755-6F34-28E323E87A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3F1B9FE7-D676-AC50-D6CF-65D4C9BE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 Frequently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refine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270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534CD-4D0B-15DE-C711-1374AE196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A20DE11-4D53-AC72-1F95-93D81B99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0065FA86-5D6C-A26F-7DF8-16D208422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00B7BCA-C91D-6E1E-DD55-E667F65E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2F8F5D8-B45F-9C9E-887F-DAF70C5E1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D3066C8-8AD0-FFD7-4A1C-314DE0E302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FAF76C63-3BEC-C100-B728-6A2F69902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4ACC85-0A57-B72C-8C88-035E61DC7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Wireframing Best Practices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EA3D1-8F20-B078-5AC0-D3EAB54CB94D}"/>
              </a:ext>
            </a:extLst>
          </p:cNvPr>
          <p:cNvSpPr txBox="1"/>
          <p:nvPr/>
        </p:nvSpPr>
        <p:spPr>
          <a:xfrm>
            <a:off x="1043631" y="2356404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Leverage wireframing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0" i="0" dirty="0">
                <a:solidFill>
                  <a:srgbClr val="000000"/>
                </a:solidFill>
                <a:effectLst/>
                <a:latin typeface="__figmaSans_a26a19"/>
              </a:rPr>
              <a:t>Design teams need wireframes they can share, save, and turn into </a:t>
            </a:r>
            <a:r>
              <a:rPr lang="en-GB" sz="2000" b="0" i="0" dirty="0" err="1">
                <a:solidFill>
                  <a:srgbClr val="000000"/>
                </a:solidFill>
                <a:effectLst/>
                <a:latin typeface="__figmaSans_a26a19"/>
              </a:rPr>
              <a:t>mockups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__figmaSans_a26a19"/>
              </a:rPr>
              <a:t> online.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00000"/>
              </a:solidFill>
              <a:latin typeface="__figmaSans_a26a19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__figmaSans_a26a19"/>
                <a:hlinkClick r:id="rId2"/>
              </a:rPr>
              <a:t>Figma's wireframe kit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__figmaSans_a26a19"/>
              </a:rPr>
              <a:t> comes with drag-and-drop design tools that make it easy for beginners and design pros alike to create customized, high-fidelity wireframes.</a:t>
            </a:r>
            <a:endParaRPr lang="en-GB" sz="20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3266A4F-1D91-CCAC-9C83-08EE8484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5A9F4DB5-BDAA-DD7C-DB26-E7F837AE4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 Frequently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refine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446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F58AE-C713-CDC5-5F79-3B99F0828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C772B458-11B9-68A1-B724-B9BF9B1E3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0D159F6-4544-35AD-9885-85F94D4A6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C4DAC5E-B70B-704A-08CF-19B9FC0F2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E8692E5-8857-6B0E-F225-804886B60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E7C422E-6A48-BA7B-E133-DF5C30184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A8A227C6-D59C-7EFE-F171-8ADC59A66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C032A-0259-6131-003F-1EDF414F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for Wireframing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37FDFB-0AE3-D9F5-AB54-49A1427C876D}"/>
              </a:ext>
            </a:extLst>
          </p:cNvPr>
          <p:cNvSpPr txBox="1"/>
          <p:nvPr/>
        </p:nvSpPr>
        <p:spPr>
          <a:xfrm>
            <a:off x="1043631" y="2356404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Pen and Paper: </a:t>
            </a:r>
            <a:r>
              <a:rPr lang="en-GB" sz="2400" dirty="0"/>
              <a:t>Ideal for</a:t>
            </a:r>
            <a:r>
              <a:rPr lang="en-GB" sz="2400" b="1" dirty="0"/>
              <a:t> quick sketches and brainstorming.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Digital Tools</a:t>
            </a:r>
            <a:r>
              <a:rPr lang="en-GB" sz="2400" dirty="0"/>
              <a:t>: Software like </a:t>
            </a:r>
            <a:r>
              <a:rPr lang="en-GB" sz="2400" b="1" dirty="0"/>
              <a:t>Figma</a:t>
            </a:r>
            <a:r>
              <a:rPr lang="en-GB" sz="2400" dirty="0"/>
              <a:t>, </a:t>
            </a:r>
            <a:r>
              <a:rPr lang="en-GB" sz="2400" b="1" dirty="0"/>
              <a:t>Sketch</a:t>
            </a:r>
            <a:r>
              <a:rPr lang="en-GB" sz="2400" dirty="0"/>
              <a:t>, or </a:t>
            </a:r>
            <a:r>
              <a:rPr lang="en-GB" sz="2400" b="1" dirty="0"/>
              <a:t>Adobe XD </a:t>
            </a:r>
            <a:r>
              <a:rPr lang="en-GB" sz="2400" dirty="0"/>
              <a:t>offers advanced features for detailed wireframes.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A199618-595F-1BD0-DED9-4995C4C15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EAD6A97C-6688-8B53-A1C5-B8582A9FC8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 Frequently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refine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23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9A8C1F-3D29-29CD-5C73-44BF103DD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E57117-DC3F-681E-5216-60FCBC95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Figma Tool Demonstration for Wireframing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94D505-8C10-B78C-D1B7-B43DC004D9BF}"/>
              </a:ext>
            </a:extLst>
          </p:cNvPr>
          <p:cNvSpPr txBox="1"/>
          <p:nvPr/>
        </p:nvSpPr>
        <p:spPr>
          <a:xfrm>
            <a:off x="1043631" y="2356404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A1033C9-7F09-7121-6EC0-BB9DD78C4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6022803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 Frequently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refine based on feedback.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2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8596F-5173-C5B3-028B-8427C7A08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8198DDD3-FC58-389C-611B-C1D68A9AA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EADEE45-375E-1957-F93C-8F495C3CB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708F6ACA-D5FF-5430-91AE-BF974AF76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881D6CF-E2FB-820B-923B-347E66B53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513FAE0-CBB1-A128-5938-86630B749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11C973F5-A73B-7154-CB7A-87557193A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4A13A-45FC-8FB1-B2C0-F30450F82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 of Wireframing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B3D2A3-1F22-AD00-3C4C-86BD6DA5760C}"/>
              </a:ext>
            </a:extLst>
          </p:cNvPr>
          <p:cNvSpPr txBox="1"/>
          <p:nvPr/>
        </p:nvSpPr>
        <p:spPr>
          <a:xfrm>
            <a:off x="1043631" y="2892966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Early Detection of Issues</a:t>
            </a:r>
            <a:r>
              <a:rPr lang="en-GB" sz="2400" dirty="0"/>
              <a:t>: Identify design flaws before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Improved Communication</a:t>
            </a:r>
            <a:r>
              <a:rPr lang="en-GB" sz="2400" dirty="0"/>
              <a:t>: Align team members and stakeholders on design vision.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Cost-Effective</a:t>
            </a:r>
            <a:r>
              <a:rPr lang="en-GB" sz="2400" dirty="0"/>
              <a:t>: Making changes at the wireframe stage is less costly than post-development.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3D801E2-7BF3-AC16-24F8-DD7019307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487BF682-2EED-9A6F-B4BE-DDD3A1BB0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 Frequently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refine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79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0FE319-3D90-DED6-107B-D10812A8B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9F5B136-0388-5572-1A69-C1A527265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0A84F95-28BD-6C9F-6737-141FD23B2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3034121-E51D-771D-9FE5-231E1BE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C62A2CB-49D7-42A3-BD89-FA32CD2DF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A98E274-F159-CB81-046E-368EDF889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2B8F557-86AC-A0B8-7574-02DAE6725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301997-3078-FB3F-CB4C-03FFC00F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UI/UX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EF0A7-7F79-49D7-26B1-51BC4E405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1" dirty="0"/>
              <a:t>What is UX?</a:t>
            </a:r>
          </a:p>
          <a:p>
            <a:r>
              <a:rPr lang="en-GB" sz="2400" dirty="0"/>
              <a:t> </a:t>
            </a:r>
            <a:r>
              <a:rPr lang="en-GB" sz="2000" b="1" dirty="0"/>
              <a:t>User experience design </a:t>
            </a:r>
            <a:r>
              <a:rPr lang="en-GB" sz="2000" dirty="0"/>
              <a:t>encompasses </a:t>
            </a:r>
            <a:r>
              <a:rPr lang="en-GB" sz="2000" u="sng" dirty="0"/>
              <a:t>note only traditional human–computer interaction design</a:t>
            </a:r>
            <a:r>
              <a:rPr lang="en-GB" sz="2000" dirty="0"/>
              <a:t>, but </a:t>
            </a:r>
            <a:r>
              <a:rPr lang="en-GB" sz="2000" i="1" u="sng" dirty="0"/>
              <a:t>also all aspects of a product or service as perceived by users.</a:t>
            </a:r>
          </a:p>
          <a:p>
            <a:r>
              <a:rPr lang="en-GB" sz="2000" b="1" dirty="0"/>
              <a:t>UX</a:t>
            </a:r>
            <a:r>
              <a:rPr lang="en-GB" sz="2000" dirty="0"/>
              <a:t> design is the </a:t>
            </a:r>
            <a:r>
              <a:rPr lang="en-GB" sz="2000" b="1" dirty="0"/>
              <a:t>merger</a:t>
            </a:r>
            <a:r>
              <a:rPr lang="en-GB" sz="2000" dirty="0"/>
              <a:t> of </a:t>
            </a:r>
            <a:r>
              <a:rPr lang="en-GB" sz="2000" b="1" dirty="0"/>
              <a:t>user needs</a:t>
            </a:r>
            <a:r>
              <a:rPr lang="en-GB" sz="2000" dirty="0"/>
              <a:t>, </a:t>
            </a:r>
            <a:r>
              <a:rPr lang="en-GB" sz="2000" b="1" dirty="0"/>
              <a:t>business vision </a:t>
            </a:r>
            <a:r>
              <a:rPr lang="en-GB" sz="2000" dirty="0"/>
              <a:t>and </a:t>
            </a:r>
            <a:r>
              <a:rPr lang="en-GB" sz="2000" b="1" dirty="0"/>
              <a:t>technological feasibility</a:t>
            </a:r>
            <a:r>
              <a:rPr lang="en-GB" sz="2000" dirty="0"/>
              <a:t>.</a:t>
            </a:r>
          </a:p>
          <a:p>
            <a:r>
              <a:rPr lang="en-GB" sz="2000" dirty="0"/>
              <a:t>The </a:t>
            </a:r>
            <a:r>
              <a:rPr lang="en-GB" sz="2000" b="1" dirty="0"/>
              <a:t>result of UX design </a:t>
            </a:r>
            <a:r>
              <a:rPr lang="en-GB" sz="2000" dirty="0"/>
              <a:t>is a </a:t>
            </a:r>
            <a:r>
              <a:rPr lang="en-GB" sz="2000" b="1" dirty="0"/>
              <a:t>set of low-resolution wireframes </a:t>
            </a:r>
            <a:r>
              <a:rPr lang="en-GB" sz="2000" dirty="0"/>
              <a:t>(a </a:t>
            </a:r>
            <a:r>
              <a:rPr lang="en-GB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basic visual guide for how a product will function</a:t>
            </a:r>
            <a:r>
              <a:rPr lang="en-GB" sz="2000" dirty="0"/>
              <a:t>) that are deeply connected with </a:t>
            </a:r>
            <a:r>
              <a:rPr lang="en-GB" sz="2000" b="1" dirty="0"/>
              <a:t>user research</a:t>
            </a:r>
            <a:endParaRPr lang="en-IN" sz="20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2C339B-57D0-CD48-4EDB-B2EA3B2D2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066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D6BB2-7942-409C-20A3-8BCF70B1D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3287814-597E-9BF0-E6EF-F9B9AADE6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B3703C5-9781-42B8-6297-AF62BB2D9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1DE32C6-679F-1C33-E86E-C981B2A1F9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8C591F4-58C3-7970-9805-902188267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931FE35-D9B6-5353-C906-D15218F7AA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4FDC6619-D62E-C4E1-B962-D9B46856F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986CA-52A1-687D-756A-2AA2CD07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984E7A-CEBC-CC20-F793-6573FB925DDC}"/>
              </a:ext>
            </a:extLst>
          </p:cNvPr>
          <p:cNvSpPr txBox="1"/>
          <p:nvPr/>
        </p:nvSpPr>
        <p:spPr>
          <a:xfrm>
            <a:off x="1043631" y="2892966"/>
            <a:ext cx="10608344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b="1" dirty="0">
                <a:hlinkClick r:id="rId2"/>
              </a:rPr>
              <a:t>https://elmhurstpubliclibrary.org/lib/wp-content/uploads/UIUXBasics_Handout_021918jj.pdf</a:t>
            </a:r>
            <a:endParaRPr lang="en-GB" b="1" dirty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3"/>
              </a:rPr>
              <a:t>https://designcode.io/figma-handbook-ui-wireframe</a:t>
            </a:r>
            <a:endParaRPr lang="en-GB" b="1" dirty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4"/>
              </a:rPr>
              <a:t>https://www.visily.ai/blog/what-is-low-fidelity-wireframe/</a:t>
            </a:r>
            <a:endParaRPr lang="en-GB" b="1" dirty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5"/>
              </a:rPr>
              <a:t>https://www.figma.com/resource-library/what-is-wireframing/#when-to-skip-wireframe-stages</a:t>
            </a:r>
            <a:endParaRPr lang="en-GB" b="1" dirty="0"/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08FFC35-2EA3-81B1-FB4A-AF335590E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677C9738-960F-F6EE-F4A2-696E5A8B5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 Frequently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Regularly refine based on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942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37879-907A-0FFA-7A3E-8062CACCE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IN" sz="4800" dirty="0"/>
              <a:t>UI/UX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C2510-EC90-A757-5889-B3F9926E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305531"/>
            <a:ext cx="5198459" cy="389631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What is UI?</a:t>
            </a:r>
          </a:p>
          <a:p>
            <a:pPr algn="just"/>
            <a:r>
              <a:rPr lang="en-GB" sz="2000" dirty="0"/>
              <a:t> UI stands for </a:t>
            </a:r>
            <a:r>
              <a:rPr lang="en-GB" sz="2000" b="1" dirty="0"/>
              <a:t>User Interface </a:t>
            </a:r>
            <a:r>
              <a:rPr lang="en-GB" sz="2000" dirty="0"/>
              <a:t>or </a:t>
            </a:r>
            <a:r>
              <a:rPr lang="en-GB" sz="2000" b="1" dirty="0"/>
              <a:t>User Interface Design</a:t>
            </a:r>
            <a:r>
              <a:rPr lang="en-GB" sz="2000" dirty="0"/>
              <a:t>. It’s also sometimes known as </a:t>
            </a:r>
            <a:r>
              <a:rPr lang="en-GB" sz="2000" b="1" dirty="0"/>
              <a:t>user interface engineering</a:t>
            </a:r>
            <a:r>
              <a:rPr lang="en-GB" sz="2000" dirty="0"/>
              <a:t>.</a:t>
            </a:r>
          </a:p>
          <a:p>
            <a:pPr algn="just"/>
            <a:r>
              <a:rPr lang="en-GB" sz="2000" dirty="0"/>
              <a:t> UI is the </a:t>
            </a:r>
            <a:r>
              <a:rPr lang="en-GB" sz="2000" b="1" dirty="0"/>
              <a:t>design of user interfaces for machines</a:t>
            </a:r>
            <a:r>
              <a:rPr lang="en-GB" sz="2000" dirty="0"/>
              <a:t>: </a:t>
            </a:r>
            <a:r>
              <a:rPr lang="en-GB" sz="2000" u="sng" dirty="0"/>
              <a:t>how a product </a:t>
            </a:r>
            <a:r>
              <a:rPr lang="en-GB" sz="2000" b="1" u="sng" dirty="0"/>
              <a:t>looks</a:t>
            </a:r>
            <a:r>
              <a:rPr lang="en-GB" sz="2000" u="sng" dirty="0"/>
              <a:t> and </a:t>
            </a:r>
            <a:r>
              <a:rPr lang="en-GB" sz="2000" b="1" u="sng" dirty="0"/>
              <a:t>feels</a:t>
            </a:r>
            <a:r>
              <a:rPr lang="en-GB" sz="2000" u="sng" dirty="0"/>
              <a:t>, not how it </a:t>
            </a:r>
            <a:r>
              <a:rPr lang="en-GB" sz="2000" b="1" u="sng" dirty="0"/>
              <a:t>functions</a:t>
            </a:r>
            <a:r>
              <a:rPr lang="en-GB" sz="2000" dirty="0"/>
              <a:t>.</a:t>
            </a:r>
          </a:p>
          <a:p>
            <a:pPr algn="just"/>
            <a:r>
              <a:rPr lang="en-GB" sz="2000" dirty="0"/>
              <a:t> UI Design is the </a:t>
            </a:r>
            <a:r>
              <a:rPr lang="en-GB" sz="2000" b="1" dirty="0"/>
              <a:t>process of making the user's interaction as simple and efficient as possible</a:t>
            </a:r>
            <a:r>
              <a:rPr lang="en-GB" sz="2000" dirty="0"/>
              <a:t>, in terms of accomplishing their goals (also known as </a:t>
            </a:r>
            <a:r>
              <a:rPr lang="en-GB" sz="2000" b="1" dirty="0"/>
              <a:t>user-</a:t>
            </a:r>
            <a:r>
              <a:rPr lang="en-GB" sz="2000" b="1" dirty="0" err="1"/>
              <a:t>centered</a:t>
            </a:r>
            <a:r>
              <a:rPr lang="en-GB" sz="2000" b="1" dirty="0"/>
              <a:t> design</a:t>
            </a:r>
            <a:r>
              <a:rPr lang="en-GB" sz="2000" dirty="0"/>
              <a:t>).</a:t>
            </a:r>
            <a:endParaRPr lang="en-IN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79BC2-A9C0-9B98-463F-C1EDE2451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26" y="901032"/>
            <a:ext cx="4080185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490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52004-DBD5-8EA2-6986-48E05174E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65C2E9-19D0-EC3A-1084-A16CC7FBC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UI/UX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FC55F-BFD4-F1FC-9C00-15B33604A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b="1" dirty="0"/>
              <a:t>What is UI?</a:t>
            </a:r>
          </a:p>
          <a:p>
            <a:r>
              <a:rPr lang="en-GB" sz="2400" dirty="0"/>
              <a:t> UI design is the </a:t>
            </a:r>
            <a:r>
              <a:rPr lang="en-GB" sz="2400" b="1" dirty="0"/>
              <a:t>merger of user needs and visual design</a:t>
            </a:r>
          </a:p>
          <a:p>
            <a:r>
              <a:rPr lang="en-GB" sz="2400" dirty="0"/>
              <a:t>The </a:t>
            </a:r>
            <a:r>
              <a:rPr lang="en-GB" sz="2400" b="1" dirty="0"/>
              <a:t>result of UI design is a set of high-resolution wireframes</a:t>
            </a:r>
            <a:r>
              <a:rPr lang="en-GB" sz="2400" dirty="0"/>
              <a:t> (a visual representation of a product).</a:t>
            </a:r>
            <a:endParaRPr lang="en-IN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42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D2E59-E1F7-2305-42F6-E509D3E3B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6127AFD-767E-668D-8D9F-CAB5F15C4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022AB22-187F-F5A8-3E9B-DF496B5E0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D9F0F99-648A-E892-B2FD-33BA535C4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D674C27-371D-EA69-5F12-660CDE7F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DA22C5D-3AE9-9C86-7B40-41BDD733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2E4B221D-C229-A302-E4B8-CCA96ED90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662020-6C06-21D9-E49B-5899B1F6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/>
              <a:t>UI/UX Basics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1CA43F-3DD8-B09F-7881-4CC15B7AB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522F129-3752-235C-2DC7-54BE5352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69" y="3219328"/>
            <a:ext cx="9926461" cy="19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7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602D74-4443-334E-232B-E73075E0E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7172E-BA10-CA1B-F712-A95C4E4C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UI/UX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D41EA2-90E5-2939-DD62-47576A03E0E7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What is the process of UX?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UX has 3 key phases: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Discovery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Ideation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Validation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However, UX design is cyclical, and you will often need to repeat certain steps and even the entire process multiple times.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887BAB-5133-50A4-50D8-2B0E008E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493" y="1481843"/>
            <a:ext cx="4223252" cy="3954597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35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491F20-5CFA-E5E2-2977-E7A92FEA0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AD8BF-E683-EA15-847E-28C28F569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UI/UX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4FEE83-C6CD-BEB4-B5DB-A2BEF0E89234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What is the process of UX?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The final outcome will be a </a:t>
            </a:r>
            <a:r>
              <a:rPr lang="en-US" b="1"/>
              <a:t>set of low-resolution wireframes</a:t>
            </a:r>
            <a:r>
              <a:rPr lang="en-US"/>
              <a:t>: </a:t>
            </a:r>
            <a:r>
              <a:rPr lang="en-US" b="1" u="sng"/>
              <a:t>a draft of the function</a:t>
            </a:r>
            <a:r>
              <a:rPr lang="en-US"/>
              <a:t> and </a:t>
            </a:r>
            <a:r>
              <a:rPr lang="en-US" b="1" u="sng"/>
              <a:t>structure of a product</a:t>
            </a:r>
            <a:r>
              <a:rPr lang="en-US"/>
              <a:t>.</a:t>
            </a:r>
            <a:endParaRPr lang="en-US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118EAA-184C-DCE5-A452-F59EECC09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327" y="901032"/>
            <a:ext cx="3811583" cy="511622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285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28F62-4224-FCBD-B596-AF0752AC9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4C1A2-E490-592E-EC56-A1F1FD9D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UI/UX Basics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FCD570-45C8-793E-4C73-658817E27E88}"/>
              </a:ext>
            </a:extLst>
          </p:cNvPr>
          <p:cNvSpPr txBox="1"/>
          <p:nvPr/>
        </p:nvSpPr>
        <p:spPr>
          <a:xfrm>
            <a:off x="1045029" y="2524721"/>
            <a:ext cx="4991629" cy="3677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What is the process of UI?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UI has 2 key phases: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Design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Testing</a:t>
            </a:r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UI design precedes the development of the product's functional elements.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E10299-2844-37C5-5F7C-3B83771D4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395" y="901032"/>
            <a:ext cx="3453448" cy="511622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06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</TotalTime>
  <Words>1301</Words>
  <Application>Microsoft Office PowerPoint</Application>
  <PresentationFormat>Widescreen</PresentationFormat>
  <Paragraphs>148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__figmaSans_a26a19</vt:lpstr>
      <vt:lpstr>Aptos</vt:lpstr>
      <vt:lpstr>Aptos Display</vt:lpstr>
      <vt:lpstr>Arial</vt:lpstr>
      <vt:lpstr>Office Theme</vt:lpstr>
      <vt:lpstr>User Interface(UI),  User Experience(UX) and Wireframes</vt:lpstr>
      <vt:lpstr>UI/UX Basics</vt:lpstr>
      <vt:lpstr>UI/UX Basics</vt:lpstr>
      <vt:lpstr>UI/UX Basics</vt:lpstr>
      <vt:lpstr>UI/UX Basics</vt:lpstr>
      <vt:lpstr>UI/UX Basics</vt:lpstr>
      <vt:lpstr>UI/UX Basics</vt:lpstr>
      <vt:lpstr>UI/UX Basics</vt:lpstr>
      <vt:lpstr>UI/UX Basics</vt:lpstr>
      <vt:lpstr>UI/UX Basics</vt:lpstr>
      <vt:lpstr>UI/UX Basics</vt:lpstr>
      <vt:lpstr>UI/UX Basics</vt:lpstr>
      <vt:lpstr>Understanding Wireframes</vt:lpstr>
      <vt:lpstr>Understanding Wireframes</vt:lpstr>
      <vt:lpstr>Understanding Wireframes</vt:lpstr>
      <vt:lpstr>Understanding Wireframes  Lo-fi wireframe example(login page)</vt:lpstr>
      <vt:lpstr>Understanding Wireframes  Lo-fi wireframe example(e-commerce app)</vt:lpstr>
      <vt:lpstr>Understanding Wireframes  Lo-fi wireframe example(social media)</vt:lpstr>
      <vt:lpstr>Understanding Wireframes  Hi-fi wireframe example(social media)</vt:lpstr>
      <vt:lpstr>Key Components of Wireframes</vt:lpstr>
      <vt:lpstr>Wireframing Best Practices</vt:lpstr>
      <vt:lpstr>Wireframing Best Practices</vt:lpstr>
      <vt:lpstr>Wireframing Best Practices</vt:lpstr>
      <vt:lpstr>Wireframing Best Practices</vt:lpstr>
      <vt:lpstr>Wireframing Best Practices</vt:lpstr>
      <vt:lpstr>Wireframing Best Practices</vt:lpstr>
      <vt:lpstr>Tools for Wireframing</vt:lpstr>
      <vt:lpstr>Figma Tool Demonstration for Wireframing</vt:lpstr>
      <vt:lpstr>Benefits of Wireframing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Sorathiya</dc:creator>
  <cp:lastModifiedBy>Yash Sorathiya</cp:lastModifiedBy>
  <cp:revision>41</cp:revision>
  <dcterms:created xsi:type="dcterms:W3CDTF">2025-03-03T17:48:50Z</dcterms:created>
  <dcterms:modified xsi:type="dcterms:W3CDTF">2025-03-05T00:45:11Z</dcterms:modified>
</cp:coreProperties>
</file>