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63" r:id="rId3"/>
    <p:sldId id="279" r:id="rId4"/>
    <p:sldId id="280" r:id="rId5"/>
    <p:sldId id="281" r:id="rId6"/>
    <p:sldId id="283" r:id="rId7"/>
    <p:sldId id="284" r:id="rId8"/>
    <p:sldId id="257" r:id="rId9"/>
    <p:sldId id="258" r:id="rId10"/>
    <p:sldId id="286" r:id="rId11"/>
    <p:sldId id="287" r:id="rId12"/>
    <p:sldId id="288" r:id="rId13"/>
    <p:sldId id="292" r:id="rId14"/>
    <p:sldId id="260" r:id="rId15"/>
    <p:sldId id="289" r:id="rId16"/>
    <p:sldId id="291" r:id="rId17"/>
    <p:sldId id="293" r:id="rId18"/>
  </p:sldIdLst>
  <p:sldSz cx="24387175" cy="13716000"/>
  <p:notesSz cx="6858000" cy="9144000"/>
  <p:embeddedFontLs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Proxima Nova Semibold" panose="020B0604020202020204" charset="0"/>
      <p:regular r:id="rId24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677B36-DCE1-42F3-81A7-912E625C375A}">
  <a:tblStyle styleId="{03677B36-DCE1-42F3-81A7-912E625C3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724" y="56"/>
      </p:cViewPr>
      <p:guideLst>
        <p:guide orient="horz" pos="4319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765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968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50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52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291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51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52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07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45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5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20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15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31308" y="5735600"/>
            <a:ext cx="22724700" cy="22449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3658076" y="7772400"/>
            <a:ext cx="170709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50" tIns="121925" rIns="243850" bIns="121925" anchor="t" anchorCtr="0">
            <a:noAutofit/>
          </a:bodyPr>
          <a:lstStyle>
            <a:lvl1pPr lvl="0" algn="ctr" rtl="0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85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30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300"/>
              </a:spcBef>
              <a:spcAft>
                <a:spcPts val="4300"/>
              </a:spcAft>
              <a:buClr>
                <a:srgbClr val="888888"/>
              </a:buClr>
              <a:buSzPts val="5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58575" y="7607300"/>
            <a:ext cx="12928601" cy="610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2094" y="744323"/>
            <a:ext cx="8890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22694" y="11468100"/>
            <a:ext cx="6248399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2094" y="744323"/>
            <a:ext cx="8890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82094" y="744323"/>
            <a:ext cx="8890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33181" y="0"/>
            <a:ext cx="13753995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2094" y="744323"/>
            <a:ext cx="8890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700" cy="1527300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831308" y="3073267"/>
            <a:ext cx="22724700" cy="9110400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>
            <a:lvl1pPr marL="457200" lvl="0" indent="-5334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700" cy="1527300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831308" y="3073267"/>
            <a:ext cx="10667700" cy="9110400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2888078" y="3073267"/>
            <a:ext cx="10667700" cy="9110400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>
            <a:lvl1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700" cy="1527300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1308" y="1481600"/>
            <a:ext cx="7488900" cy="2015100"/>
          </a:xfrm>
          <a:prstGeom prst="rect">
            <a:avLst/>
          </a:prstGeom>
        </p:spPr>
        <p:txBody>
          <a:bodyPr spcFirstLastPara="1" wrap="square" lIns="243825" tIns="243825" rIns="243825" bIns="2438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1308" y="3705600"/>
            <a:ext cx="7488900" cy="8478300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07504" y="1200400"/>
            <a:ext cx="16983000" cy="109089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193588" y="-333"/>
            <a:ext cx="121935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08092" y="3288467"/>
            <a:ext cx="10788600" cy="3952800"/>
          </a:xfrm>
          <a:prstGeom prst="rect">
            <a:avLst/>
          </a:prstGeom>
        </p:spPr>
        <p:txBody>
          <a:bodyPr spcFirstLastPara="1" wrap="square" lIns="243825" tIns="243825" rIns="243825" bIns="2438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08092" y="7474867"/>
            <a:ext cx="10788600" cy="3293700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3173715" y="1930867"/>
            <a:ext cx="10233300" cy="98535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marL="457200" lvl="0" indent="-533400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831308" y="2949667"/>
            <a:ext cx="22724700" cy="5235900"/>
          </a:xfrm>
          <a:prstGeom prst="rect">
            <a:avLst/>
          </a:prstGeom>
        </p:spPr>
        <p:txBody>
          <a:bodyPr spcFirstLastPara="1" wrap="square" lIns="243825" tIns="243825" rIns="243825" bIns="2438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1308" y="8405933"/>
            <a:ext cx="22724700" cy="3468900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>
            <a:lvl1pPr marL="457200" lvl="0" indent="-53340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ctr"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ctr"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ctr"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ctr"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08" y="3073267"/>
            <a:ext cx="22724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>
            <a:lvl1pPr marL="457200" lvl="0" indent="-533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marL="914400" lvl="1" indent="-4635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marL="1371600" lvl="2" indent="-4635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marL="1828800" lvl="3" indent="-4635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marL="2286000" lvl="4" indent="-4635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marL="2743200" lvl="5" indent="-4635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marL="3200400" lvl="6" indent="-4635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marL="3657600" lvl="7" indent="-4635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marL="4114800" lvl="8" indent="-46355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</a:defRPr>
            </a:lvl1pPr>
            <a:lvl2pPr lvl="1" algn="r">
              <a:buNone/>
              <a:defRPr sz="2700">
                <a:solidFill>
                  <a:schemeClr val="dk2"/>
                </a:solidFill>
              </a:defRPr>
            </a:lvl2pPr>
            <a:lvl3pPr lvl="2" algn="r">
              <a:buNone/>
              <a:defRPr sz="2700">
                <a:solidFill>
                  <a:schemeClr val="dk2"/>
                </a:solidFill>
              </a:defRPr>
            </a:lvl3pPr>
            <a:lvl4pPr lvl="3" algn="r">
              <a:buNone/>
              <a:defRPr sz="2700">
                <a:solidFill>
                  <a:schemeClr val="dk2"/>
                </a:solidFill>
              </a:defRPr>
            </a:lvl4pPr>
            <a:lvl5pPr lvl="4" algn="r">
              <a:buNone/>
              <a:defRPr sz="2700">
                <a:solidFill>
                  <a:schemeClr val="dk2"/>
                </a:solidFill>
              </a:defRPr>
            </a:lvl5pPr>
            <a:lvl6pPr lvl="5" algn="r">
              <a:buNone/>
              <a:defRPr sz="2700">
                <a:solidFill>
                  <a:schemeClr val="dk2"/>
                </a:solidFill>
              </a:defRPr>
            </a:lvl6pPr>
            <a:lvl7pPr lvl="6" algn="r">
              <a:buNone/>
              <a:defRPr sz="2700">
                <a:solidFill>
                  <a:schemeClr val="dk2"/>
                </a:solidFill>
              </a:defRPr>
            </a:lvl7pPr>
            <a:lvl8pPr lvl="7" algn="r">
              <a:buNone/>
              <a:defRPr sz="2700">
                <a:solidFill>
                  <a:schemeClr val="dk2"/>
                </a:solidFill>
              </a:defRPr>
            </a:lvl8pPr>
            <a:lvl9pPr lvl="8" algn="r">
              <a:buNone/>
              <a:defRPr sz="2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it.ly/2mKwlzS" TargetMode="External"/><Relationship Id="rId4" Type="http://schemas.openxmlformats.org/officeDocument/2006/relationships/hyperlink" Target="https://mailcourses.ru/blog/view/264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it.ly/2mKwlzS" TargetMode="External"/><Relationship Id="rId4" Type="http://schemas.openxmlformats.org/officeDocument/2006/relationships/hyperlink" Target="https://mailcourses.ru/blog/view/26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/>
        </p:nvSpPr>
        <p:spPr>
          <a:xfrm>
            <a:off x="7043045" y="1690575"/>
            <a:ext cx="10301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 dirty="0" smtClean="0">
                <a:solidFill>
                  <a:srgbClr val="FFFFFF"/>
                </a:solidFill>
                <a:latin typeface="Proxima Nova"/>
                <a:sym typeface="Proxima Nova"/>
              </a:rPr>
              <a:t>Измайлов Константин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9"/>
          <p:cNvSpPr txBox="1"/>
          <p:nvPr/>
        </p:nvSpPr>
        <p:spPr>
          <a:xfrm>
            <a:off x="7043037" y="2414475"/>
            <a:ext cx="7209675" cy="68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2E"/>
              </a:buClr>
              <a:buSzPts val="3500"/>
              <a:buFont typeface="Arial"/>
              <a:buNone/>
            </a:pPr>
            <a:r>
              <a:rPr lang="en-US" sz="3500" b="0" i="0" u="none" strike="noStrike" cap="none" dirty="0" smtClean="0">
                <a:solidFill>
                  <a:srgbClr val="FF002E"/>
                </a:solidFill>
                <a:latin typeface="Proxima Nova"/>
                <a:ea typeface="Proxima Nova"/>
                <a:cs typeface="Proxima Nova"/>
                <a:sym typeface="Proxima Nova"/>
              </a:rPr>
              <a:t>DS Team Lead </a:t>
            </a:r>
            <a:r>
              <a:rPr lang="ru-RU" sz="3500" b="0" i="0" u="none" strike="noStrike" cap="none" dirty="0" smtClean="0">
                <a:solidFill>
                  <a:srgbClr val="FF002E"/>
                </a:solidFill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r>
              <a:rPr lang="en-US" sz="3500" b="0" i="0" u="none" strike="noStrike" cap="none" dirty="0" smtClean="0">
                <a:solidFill>
                  <a:srgbClr val="FF002E"/>
                </a:solidFill>
                <a:latin typeface="Proxima Nova"/>
                <a:ea typeface="Proxima Nova"/>
                <a:cs typeface="Proxima Nova"/>
                <a:sym typeface="Proxima Nova"/>
              </a:rPr>
              <a:t> Delivery Club</a:t>
            </a:r>
            <a:endParaRPr dirty="0"/>
          </a:p>
        </p:txBody>
      </p:sp>
      <p:sp>
        <p:nvSpPr>
          <p:cNvPr id="72" name="Google Shape;72;p19"/>
          <p:cNvSpPr txBox="1"/>
          <p:nvPr/>
        </p:nvSpPr>
        <p:spPr>
          <a:xfrm>
            <a:off x="1910782" y="7370838"/>
            <a:ext cx="11308261" cy="208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ru-RU" sz="5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Знакомство с курсом, основы </a:t>
            </a:r>
            <a:r>
              <a:rPr lang="en-US" sz="5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Python, </a:t>
            </a:r>
            <a:r>
              <a:rPr lang="ru-RU" sz="5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библиотека </a:t>
            </a:r>
            <a:r>
              <a:rPr lang="en-US" sz="5000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NumPy</a:t>
            </a:r>
            <a:endParaRPr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9"/>
          <p:cNvSpPr txBox="1"/>
          <p:nvPr/>
        </p:nvSpPr>
        <p:spPr>
          <a:xfrm>
            <a:off x="1910783" y="5813319"/>
            <a:ext cx="17731800" cy="119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0"/>
              <a:buFont typeface="Arial"/>
              <a:buNone/>
            </a:pPr>
            <a:r>
              <a:rPr lang="ru-RU" sz="95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Введение в </a:t>
            </a:r>
            <a:r>
              <a:rPr lang="en-US" sz="95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sz="95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1910783" y="11657773"/>
            <a:ext cx="2800365" cy="60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01.10.2019</a:t>
            </a:r>
            <a:endParaRPr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1910777" y="2794075"/>
            <a:ext cx="134169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00"/>
              <a:buFont typeface="Arial"/>
              <a:buNone/>
            </a:pPr>
            <a:r>
              <a:rPr lang="ru-RU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Почему</a:t>
            </a:r>
            <a:r>
              <a:rPr lang="en-US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Python?</a:t>
            </a:r>
            <a:endParaRPr sz="12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1910777" y="6384700"/>
            <a:ext cx="12091800" cy="3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 pitchFamily="34" charset="0"/>
              <a:buChar char="•"/>
            </a:pPr>
            <a:r>
              <a:rPr lang="ru-RU" sz="3800" b="1" dirty="0" smtClean="0">
                <a:solidFill>
                  <a:srgbClr val="333333"/>
                </a:solidFill>
                <a:latin typeface="Proxima Nova"/>
                <a:sym typeface="Proxima Nova"/>
              </a:rPr>
              <a:t>Очень прост в освоении</a:t>
            </a:r>
            <a:endParaRPr dirty="0">
              <a:solidFill>
                <a:srgbClr val="333333"/>
              </a:solidFill>
            </a:endParaRPr>
          </a:p>
        </p:txBody>
      </p:sp>
      <p:pic>
        <p:nvPicPr>
          <p:cNvPr id="4" name="Picture 2" descr="ÐÐ°ÑÑÐ¸Ð½ÐºÐ¸ Ð¿Ð¾ Ð·Ð°Ð¿ÑÐ¾ÑÑ python language for ki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676" y="2943417"/>
            <a:ext cx="9036069" cy="806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;p21"/>
          <p:cNvSpPr txBox="1"/>
          <p:nvPr/>
        </p:nvSpPr>
        <p:spPr>
          <a:xfrm>
            <a:off x="1910777" y="2794075"/>
            <a:ext cx="13416900" cy="2732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00"/>
              <a:buFont typeface="Arial"/>
              <a:buNone/>
            </a:pPr>
            <a:r>
              <a:rPr lang="ru-RU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Почему</a:t>
            </a:r>
            <a:r>
              <a:rPr lang="en-US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Python?</a:t>
            </a:r>
            <a:endParaRPr sz="12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" name="Google Shape;88;p21"/>
          <p:cNvSpPr txBox="1"/>
          <p:nvPr/>
        </p:nvSpPr>
        <p:spPr>
          <a:xfrm>
            <a:off x="1910777" y="6384700"/>
            <a:ext cx="12091800" cy="3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 pitchFamily="34" charset="0"/>
              <a:buChar char="•"/>
            </a:pPr>
            <a:r>
              <a:rPr lang="ru-RU" sz="3800" b="1" dirty="0" smtClean="0">
                <a:solidFill>
                  <a:srgbClr val="333333"/>
                </a:solidFill>
                <a:latin typeface="Proxima Nova"/>
                <a:sym typeface="Proxima Nova"/>
              </a:rPr>
              <a:t>Содержит наиболее полную коллекцию библиотек для машинного обучения и анализа данных</a:t>
            </a:r>
            <a:endParaRPr dirty="0">
              <a:solidFill>
                <a:srgbClr val="333333"/>
              </a:solidFill>
            </a:endParaRPr>
          </a:p>
        </p:txBody>
      </p:sp>
      <p:pic>
        <p:nvPicPr>
          <p:cNvPr id="10" name="Picture 4" descr="ÐÐ»Ñ Ð°Ð½Ð°Ð»Ð¸Ð·Ð° Ð´Ð°Ð½Ð½ÑÑ Ð½ÐµÑ ÑÐ¼ÑÑÐ»Ð° Ð¸Ð·ÑÑÐ°ÑÑ Python ÑÐµÐ»Ð¸ÐºÐ¾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082" y="4160116"/>
            <a:ext cx="9159414" cy="61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8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;p21"/>
          <p:cNvSpPr txBox="1"/>
          <p:nvPr/>
        </p:nvSpPr>
        <p:spPr>
          <a:xfrm>
            <a:off x="1910777" y="865883"/>
            <a:ext cx="21605206" cy="122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00"/>
              <a:buFont typeface="Arial"/>
              <a:buNone/>
            </a:pPr>
            <a:r>
              <a:rPr lang="ru-RU" sz="8000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изучать </a:t>
            </a:r>
            <a:r>
              <a:rPr lang="en-US" sz="8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Python</a:t>
            </a:r>
            <a:r>
              <a:rPr lang="ru-RU" sz="8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для машинного обучения</a:t>
            </a:r>
            <a:endParaRPr sz="8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" name="Google Shape;88;p21"/>
          <p:cNvSpPr txBox="1"/>
          <p:nvPr/>
        </p:nvSpPr>
        <p:spPr>
          <a:xfrm>
            <a:off x="1765001" y="2316745"/>
            <a:ext cx="19100545" cy="73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800"/>
            </a:pPr>
            <a:r>
              <a:rPr lang="en-US" sz="3800" dirty="0" smtClean="0">
                <a:solidFill>
                  <a:srgbClr val="333333"/>
                </a:solidFill>
                <a:latin typeface="Proxima Nova"/>
                <a:sym typeface="Proxima Nova"/>
              </a:rPr>
              <a:t>1. </a:t>
            </a:r>
            <a:r>
              <a:rPr lang="ru-RU" sz="3800" dirty="0" smtClean="0">
                <a:solidFill>
                  <a:srgbClr val="333333"/>
                </a:solidFill>
                <a:latin typeface="Proxima Nova"/>
                <a:sym typeface="Proxima Nova"/>
              </a:rPr>
              <a:t>Освоение </a:t>
            </a:r>
            <a:r>
              <a:rPr lang="ru-RU" sz="3800" dirty="0">
                <a:solidFill>
                  <a:srgbClr val="333333"/>
                </a:solidFill>
                <a:latin typeface="Proxima Nova"/>
                <a:sym typeface="Proxima Nova"/>
              </a:rPr>
              <a:t>основных принципов </a:t>
            </a:r>
            <a:r>
              <a:rPr lang="ru-RU" sz="3800" dirty="0" smtClean="0">
                <a:solidFill>
                  <a:srgbClr val="333333"/>
                </a:solidFill>
                <a:latin typeface="Proxima Nova"/>
                <a:sym typeface="Proxima Nova"/>
              </a:rPr>
              <a:t>программирования</a:t>
            </a:r>
            <a:r>
              <a:rPr lang="en-US" sz="3800" dirty="0">
                <a:solidFill>
                  <a:srgbClr val="333333"/>
                </a:solidFill>
                <a:latin typeface="Proxima Nova"/>
                <a:sym typeface="Proxima Nova"/>
              </a:rPr>
              <a:t> </a:t>
            </a:r>
            <a:r>
              <a:rPr lang="ru-RU" sz="3800" dirty="0" smtClean="0">
                <a:solidFill>
                  <a:srgbClr val="333333"/>
                </a:solidFill>
                <a:latin typeface="Proxima Nova"/>
                <a:sym typeface="Proxima Nova"/>
              </a:rPr>
              <a:t>на </a:t>
            </a:r>
            <a:r>
              <a:rPr lang="en-US" sz="3800" dirty="0" smtClean="0">
                <a:solidFill>
                  <a:srgbClr val="333333"/>
                </a:solidFill>
                <a:latin typeface="Proxima Nova"/>
                <a:sym typeface="Proxima Nova"/>
              </a:rPr>
              <a:t>Python</a:t>
            </a:r>
            <a:endParaRPr dirty="0">
              <a:solidFill>
                <a:srgbClr val="333333"/>
              </a:solidFill>
            </a:endParaRPr>
          </a:p>
        </p:txBody>
      </p:sp>
      <p:pic>
        <p:nvPicPr>
          <p:cNvPr id="5" name="Picture 2" descr="https://cdn-images-1.medium.com/max/900/0*aT9-nA8YKeHL43V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087" y="2087217"/>
            <a:ext cx="2939318" cy="385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Ð°ÑÑÐ¸Ð½ÐºÐ¸ Ð¿Ð¾ Ð·Ð°Ð¿ÑÐ¾ÑÑ stackove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654429" y="3933930"/>
            <a:ext cx="6626917" cy="19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8;p21"/>
          <p:cNvSpPr txBox="1"/>
          <p:nvPr/>
        </p:nvSpPr>
        <p:spPr>
          <a:xfrm>
            <a:off x="1765000" y="4276548"/>
            <a:ext cx="19100545" cy="73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800"/>
            </a:pPr>
            <a:r>
              <a:rPr lang="en-US" sz="3800" dirty="0" smtClean="0">
                <a:solidFill>
                  <a:srgbClr val="333333"/>
                </a:solidFill>
                <a:latin typeface="Proxima Nova"/>
                <a:sym typeface="Proxima Nova"/>
              </a:rPr>
              <a:t>2. </a:t>
            </a:r>
            <a:r>
              <a:rPr lang="ru-RU" sz="3800" dirty="0" smtClean="0">
                <a:solidFill>
                  <a:srgbClr val="333333"/>
                </a:solidFill>
                <a:latin typeface="Proxima Nova"/>
                <a:sym typeface="Proxima Nova"/>
              </a:rPr>
              <a:t>Изучение библиотек, необходимых для машинного обучения</a:t>
            </a:r>
            <a:endParaRPr dirty="0">
              <a:solidFill>
                <a:srgbClr val="333333"/>
              </a:solidFill>
            </a:endParaRPr>
          </a:p>
        </p:txBody>
      </p:sp>
      <p:sp>
        <p:nvSpPr>
          <p:cNvPr id="12" name="Google Shape;88;p21"/>
          <p:cNvSpPr txBox="1"/>
          <p:nvPr/>
        </p:nvSpPr>
        <p:spPr>
          <a:xfrm>
            <a:off x="1910777" y="9619823"/>
            <a:ext cx="19100545" cy="73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800"/>
            </a:pPr>
            <a:r>
              <a:rPr lang="ru-RU" sz="3800" dirty="0">
                <a:solidFill>
                  <a:srgbClr val="333333"/>
                </a:solidFill>
                <a:latin typeface="Proxima Nova"/>
                <a:sym typeface="Proxima Nova"/>
              </a:rPr>
              <a:t>3</a:t>
            </a:r>
            <a:r>
              <a:rPr lang="en-US" sz="3800" dirty="0" smtClean="0">
                <a:solidFill>
                  <a:srgbClr val="333333"/>
                </a:solidFill>
                <a:latin typeface="Proxima Nova"/>
                <a:sym typeface="Proxima Nova"/>
              </a:rPr>
              <a:t>. </a:t>
            </a:r>
            <a:r>
              <a:rPr lang="ru-RU" sz="3800" dirty="0" smtClean="0">
                <a:solidFill>
                  <a:srgbClr val="333333"/>
                </a:solidFill>
                <a:latin typeface="Proxima Nova"/>
                <a:sym typeface="Proxima Nova"/>
              </a:rPr>
              <a:t>Закрепление знаний на практике</a:t>
            </a:r>
            <a:endParaRPr dirty="0">
              <a:solidFill>
                <a:srgbClr val="333333"/>
              </a:solidFill>
            </a:endParaRPr>
          </a:p>
        </p:txBody>
      </p:sp>
      <p:pic>
        <p:nvPicPr>
          <p:cNvPr id="13" name="Picture 2" descr="ÐÐ°ÑÑÐ¸Ð½ÐºÐ¸ Ð¿Ð¾ Ð·Ð°Ð¿ÑÐ¾ÑÑ kagg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021" y="8234799"/>
            <a:ext cx="8140994" cy="40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medi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233" y="1948006"/>
            <a:ext cx="293931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hab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515" y="414749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ml librari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14" y="5137318"/>
            <a:ext cx="8286771" cy="372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1730784" y="804737"/>
            <a:ext cx="16400400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80000"/>
              </a:lnSpc>
              <a:buClr>
                <a:srgbClr val="333333"/>
              </a:buClr>
              <a:buSzPts val="14900"/>
            </a:pPr>
            <a:r>
              <a:rPr lang="ru-RU" sz="8000" dirty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Готовы для </a:t>
            </a:r>
            <a:r>
              <a:rPr lang="ru-RU" sz="8000" dirty="0" err="1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Челленджа</a:t>
            </a:r>
            <a:r>
              <a:rPr lang="ru-RU" sz="8000" dirty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?</a:t>
            </a:r>
            <a:endParaRPr lang="ru-RU" sz="8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130" y="2196128"/>
            <a:ext cx="17081454" cy="89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1730784" y="804737"/>
            <a:ext cx="16400400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0"/>
              <a:buFont typeface="Arial"/>
              <a:buNone/>
            </a:pPr>
            <a:r>
              <a:rPr lang="ru-RU" sz="8000" i="0" u="none" strike="noStrike" cap="none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Запуск программы на </a:t>
            </a:r>
            <a:r>
              <a:rPr lang="en-US" sz="8000" i="0" u="none" strike="noStrike" cap="none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sz="8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88;p21"/>
          <p:cNvSpPr txBox="1"/>
          <p:nvPr/>
        </p:nvSpPr>
        <p:spPr>
          <a:xfrm>
            <a:off x="996377" y="5756513"/>
            <a:ext cx="14251788" cy="11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 pitchFamily="34" charset="0"/>
              <a:buChar char="•"/>
            </a:pPr>
            <a:r>
              <a:rPr lang="ru-RU" sz="3800" b="1" dirty="0" smtClean="0">
                <a:solidFill>
                  <a:srgbClr val="333333"/>
                </a:solidFill>
                <a:latin typeface="Proxima Nova"/>
                <a:sym typeface="Proxima Nova"/>
              </a:rPr>
              <a:t>Интерактивный режим</a:t>
            </a:r>
            <a:endParaRPr lang="en-US" sz="3600" b="1" dirty="0" smtClean="0">
              <a:solidFill>
                <a:srgbClr val="333333"/>
              </a:solidFill>
              <a:latin typeface="Proxima Nova"/>
              <a:sym typeface="Proxima Nova"/>
            </a:endParaRPr>
          </a:p>
        </p:txBody>
      </p:sp>
      <p:sp>
        <p:nvSpPr>
          <p:cNvPr id="11" name="Google Shape;88;p21"/>
          <p:cNvSpPr txBox="1"/>
          <p:nvPr/>
        </p:nvSpPr>
        <p:spPr>
          <a:xfrm>
            <a:off x="996377" y="2165648"/>
            <a:ext cx="14251788" cy="11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 pitchFamily="34" charset="0"/>
              <a:buChar char="•"/>
            </a:pPr>
            <a:r>
              <a:rPr lang="ru-RU" sz="3800" b="1" dirty="0" smtClean="0">
                <a:solidFill>
                  <a:srgbClr val="333333"/>
                </a:solidFill>
                <a:latin typeface="Proxima Nova"/>
                <a:sym typeface="Proxima Nova"/>
              </a:rPr>
              <a:t>Пакетный режим</a:t>
            </a:r>
            <a:endParaRPr lang="en-US" sz="3600" b="1" dirty="0" smtClean="0">
              <a:solidFill>
                <a:srgbClr val="333333"/>
              </a:solidFill>
              <a:latin typeface="Proxima Nova"/>
              <a:sym typeface="Proxima Nova"/>
            </a:endParaRPr>
          </a:p>
        </p:txBody>
      </p:sp>
      <p:sp>
        <p:nvSpPr>
          <p:cNvPr id="12" name="Google Shape;124;p26"/>
          <p:cNvSpPr txBox="1"/>
          <p:nvPr/>
        </p:nvSpPr>
        <p:spPr>
          <a:xfrm>
            <a:off x="1195157" y="2932340"/>
            <a:ext cx="15641727" cy="84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Создать файл </a:t>
            </a: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test.py 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с исходным кодом</a:t>
            </a: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например, в Блокноте)</a:t>
            </a:r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Запустить файл через консоль с помощью команды</a:t>
            </a:r>
            <a:endParaRPr lang="en-US" sz="3600" dirty="0" smtClean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77" y="4699599"/>
            <a:ext cx="17134807" cy="9828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59" y="7370822"/>
            <a:ext cx="16936025" cy="1101004"/>
          </a:xfrm>
          <a:prstGeom prst="rect">
            <a:avLst/>
          </a:prstGeom>
        </p:spPr>
      </p:pic>
      <p:sp>
        <p:nvSpPr>
          <p:cNvPr id="16" name="Google Shape;124;p26"/>
          <p:cNvSpPr txBox="1"/>
          <p:nvPr/>
        </p:nvSpPr>
        <p:spPr>
          <a:xfrm>
            <a:off x="1195158" y="6523205"/>
            <a:ext cx="15641727" cy="84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В интерактивный режим можно войти, набрав в командной строке</a:t>
            </a:r>
            <a:endParaRPr lang="en-US" sz="3600" dirty="0" smtClean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124;p26"/>
          <p:cNvSpPr txBox="1"/>
          <p:nvPr/>
        </p:nvSpPr>
        <p:spPr>
          <a:xfrm>
            <a:off x="1195158" y="8905021"/>
            <a:ext cx="16936026" cy="84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ru-RU" sz="3600" dirty="0" err="1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ython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мощный инструмент для работы с языком </a:t>
            </a:r>
            <a:r>
              <a:rPr lang="ru-RU" sz="36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ru-RU" sz="3600" b="1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Jupyter</a:t>
            </a:r>
            <a:r>
              <a:rPr lang="ru-RU" sz="3600" b="1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600" b="1" dirty="0" err="1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notebook</a:t>
            </a:r>
            <a:r>
              <a:rPr lang="en-US" sz="3600" b="1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ru-RU" sz="3600" b="1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графическая веб-оболочка </a:t>
            </a: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</a:t>
            </a:r>
            <a:r>
              <a:rPr lang="ru-RU" sz="36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IPython</a:t>
            </a: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которая расширяет идею консольного подхода к интерактивным вычислениям.</a:t>
            </a: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77" y="11527787"/>
            <a:ext cx="17134807" cy="107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1730784" y="804737"/>
            <a:ext cx="16400400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0"/>
              <a:buFont typeface="Arial"/>
              <a:buNone/>
            </a:pPr>
            <a:r>
              <a:rPr lang="en-US" sz="8000" i="0" u="none" strike="noStrike" cap="none" dirty="0" err="1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Jupyter</a:t>
            </a:r>
            <a:r>
              <a:rPr lang="en-US" sz="8000" i="0" u="none" strike="noStrike" cap="none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Notebook</a:t>
            </a:r>
            <a:endParaRPr sz="8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Picture 2" descr="ÐÐ°ÑÑÐ¸Ð½ÐºÐ¸ Ð¿Ð¾ Ð·Ð°Ð¿ÑÐ¾ÑÑ jupyter not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53" y="1814290"/>
            <a:ext cx="14194152" cy="100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1910777" y="2794075"/>
            <a:ext cx="134169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00"/>
              <a:buFont typeface="Arial"/>
              <a:buNone/>
            </a:pPr>
            <a:r>
              <a:rPr lang="ru-RU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Контакты</a:t>
            </a:r>
            <a:endParaRPr sz="12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Google Shape;88;p21"/>
          <p:cNvSpPr txBox="1"/>
          <p:nvPr/>
        </p:nvSpPr>
        <p:spPr>
          <a:xfrm>
            <a:off x="1075890" y="5248375"/>
            <a:ext cx="14251788" cy="280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3800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Блог на портале - </a:t>
            </a:r>
            <a:r>
              <a:rPr lang="en-US" sz="3600" dirty="0" smtClean="0">
                <a:hlinkClick r:id="rId4"/>
              </a:rPr>
              <a:t>https</a:t>
            </a:r>
            <a:r>
              <a:rPr lang="en-US" sz="3600" dirty="0">
                <a:hlinkClick r:id="rId4"/>
              </a:rPr>
              <a:t>://mailcourses.ru/blog/view/264</a:t>
            </a:r>
            <a:r>
              <a:rPr lang="en-US" sz="3600" dirty="0" smtClean="0">
                <a:hlinkClick r:id="rId4"/>
              </a:rPr>
              <a:t>/</a:t>
            </a:r>
            <a:endParaRPr lang="ru-RU" sz="3600" dirty="0" smtClean="0"/>
          </a:p>
          <a:p>
            <a:pPr lvl="0" algn="ctr">
              <a:lnSpc>
                <a:spcPct val="150000"/>
              </a:lnSpc>
              <a:buClr>
                <a:schemeClr val="dk1"/>
              </a:buClr>
              <a:buSzPts val="3800"/>
            </a:pP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</a:rPr>
              <a:t>Группа в </a:t>
            </a:r>
            <a:r>
              <a:rPr lang="en-US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</a:rPr>
              <a:t>Slack</a:t>
            </a: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ru-RU" sz="3600" dirty="0" smtClean="0"/>
              <a:t>- </a:t>
            </a:r>
            <a:r>
              <a:rPr lang="en-US" sz="3600" dirty="0" smtClean="0">
                <a:hlinkClick r:id="rId5"/>
              </a:rPr>
              <a:t>https</a:t>
            </a:r>
            <a:r>
              <a:rPr lang="en-US" sz="3600" dirty="0">
                <a:hlinkClick r:id="rId5"/>
              </a:rPr>
              <a:t>://bit.ly/2mKwlzS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940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1910777" y="2794075"/>
            <a:ext cx="134169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00"/>
              <a:buFont typeface="Arial"/>
              <a:buNone/>
            </a:pPr>
            <a:r>
              <a:rPr lang="ru-RU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Контакты</a:t>
            </a:r>
            <a:endParaRPr sz="12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Google Shape;88;p21"/>
          <p:cNvSpPr txBox="1"/>
          <p:nvPr/>
        </p:nvSpPr>
        <p:spPr>
          <a:xfrm>
            <a:off x="1075890" y="5248375"/>
            <a:ext cx="14251788" cy="280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3800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Блог на портале - </a:t>
            </a:r>
            <a:r>
              <a:rPr lang="en-US" sz="3600" dirty="0" smtClean="0">
                <a:hlinkClick r:id="rId4"/>
              </a:rPr>
              <a:t>https</a:t>
            </a:r>
            <a:r>
              <a:rPr lang="en-US" sz="3600" dirty="0">
                <a:hlinkClick r:id="rId4"/>
              </a:rPr>
              <a:t>://mailcourses.ru/blog/view/264</a:t>
            </a:r>
            <a:r>
              <a:rPr lang="en-US" sz="3600" dirty="0" smtClean="0">
                <a:hlinkClick r:id="rId4"/>
              </a:rPr>
              <a:t>/</a:t>
            </a:r>
            <a:endParaRPr lang="ru-RU" sz="3600" dirty="0" smtClean="0"/>
          </a:p>
          <a:p>
            <a:pPr lvl="0" algn="ctr">
              <a:lnSpc>
                <a:spcPct val="150000"/>
              </a:lnSpc>
              <a:buClr>
                <a:schemeClr val="dk1"/>
              </a:buClr>
              <a:buSzPts val="3800"/>
            </a:pP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</a:rPr>
              <a:t>Группа в </a:t>
            </a:r>
            <a:r>
              <a:rPr lang="en-US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</a:rPr>
              <a:t>Slack</a:t>
            </a: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ru-RU" sz="3600" dirty="0" smtClean="0"/>
              <a:t>- </a:t>
            </a:r>
            <a:r>
              <a:rPr lang="en-US" sz="3600" dirty="0" smtClean="0">
                <a:hlinkClick r:id="rId5"/>
              </a:rPr>
              <a:t>https</a:t>
            </a:r>
            <a:r>
              <a:rPr lang="en-US" sz="3600" dirty="0">
                <a:hlinkClick r:id="rId5"/>
              </a:rPr>
              <a:t>://bit.ly/2mKwlzS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820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1524271" y="3366574"/>
            <a:ext cx="13523572" cy="732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DS </a:t>
            </a: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Team Lead 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в </a:t>
            </a: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Delivery Club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Занимаюсь анализом операционной деятельности, разработкой алгоритмов и внедрением их в бизнес,  построением предиктивных моделей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Kaggle</a:t>
            </a: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Master</a:t>
            </a:r>
            <a:endParaRPr sz="36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245" y="3366574"/>
            <a:ext cx="6065919" cy="8100451"/>
          </a:xfrm>
          <a:prstGeom prst="rect">
            <a:avLst/>
          </a:prstGeom>
        </p:spPr>
      </p:pic>
      <p:sp>
        <p:nvSpPr>
          <p:cNvPr id="9" name="Google Shape;124;p26"/>
          <p:cNvSpPr txBox="1"/>
          <p:nvPr/>
        </p:nvSpPr>
        <p:spPr>
          <a:xfrm>
            <a:off x="1876862" y="2767192"/>
            <a:ext cx="7268547" cy="59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b="1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Измайлов Константин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1910777" y="2794075"/>
            <a:ext cx="134169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00"/>
              <a:buFont typeface="Arial"/>
              <a:buNone/>
            </a:pPr>
            <a:r>
              <a:rPr lang="ru-RU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Цели курса</a:t>
            </a:r>
            <a:endParaRPr sz="12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1075890" y="5248374"/>
            <a:ext cx="14251788" cy="467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+mj-lt"/>
              <a:buAutoNum type="arabicPeriod"/>
            </a:pPr>
            <a:r>
              <a:rPr lang="ru-RU" sz="3600" i="0" u="none" strike="noStrike" cap="none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Получить базовые навыки программирования на </a:t>
            </a:r>
            <a:r>
              <a:rPr lang="en-US" sz="3600" i="0" u="none" strike="noStrike" cap="none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lang="en-US" sz="3600" dirty="0">
              <a:solidFill>
                <a:srgbClr val="333333"/>
              </a:solidFill>
              <a:latin typeface="Proxima Nova"/>
              <a:sym typeface="Proxima Nova"/>
            </a:endParaRPr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+mj-lt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sym typeface="Proxima Nova"/>
              </a:rPr>
              <a:t>Освоить прикладные инструменты для анализа данных</a:t>
            </a:r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+mj-lt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sym typeface="Proxima Nova"/>
              </a:rPr>
              <a:t>Изучить базовые алгоритмы машинного обучения</a:t>
            </a:r>
          </a:p>
          <a:p>
            <a:pPr marL="742950" marR="0" lvl="0" indent="-742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+mj-lt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sym typeface="Proxima Nova"/>
              </a:rPr>
              <a:t>Иметь представление о современных методах и передовых технологиях в машинном обучении</a:t>
            </a:r>
            <a:endParaRPr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1910777" y="2794075"/>
            <a:ext cx="134169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00"/>
              <a:buFont typeface="Arial"/>
              <a:buNone/>
            </a:pPr>
            <a:r>
              <a:rPr lang="ru-RU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План курса</a:t>
            </a:r>
            <a:endParaRPr sz="12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1075890" y="5248374"/>
            <a:ext cx="14251788" cy="467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</a:pPr>
            <a:endParaRPr sz="1200" dirty="0">
              <a:solidFill>
                <a:srgbClr val="333333"/>
              </a:solidFill>
            </a:endParaRPr>
          </a:p>
        </p:txBody>
      </p:sp>
      <p:sp>
        <p:nvSpPr>
          <p:cNvPr id="5" name="Google Shape;88;p21"/>
          <p:cNvSpPr txBox="1"/>
          <p:nvPr/>
        </p:nvSpPr>
        <p:spPr>
          <a:xfrm>
            <a:off x="1075890" y="4358747"/>
            <a:ext cx="14251788" cy="467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Введение в </a:t>
            </a: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lang="ru-RU" sz="3600" dirty="0" smtClean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Библиотека </a:t>
            </a:r>
            <a:r>
              <a:rPr lang="en-US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Pandas. 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Визуализация данных</a:t>
            </a: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Линейные модели</a:t>
            </a: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Логистическая регрессия</a:t>
            </a: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Обучение без учителя</a:t>
            </a: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Деревья</a:t>
            </a: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Лес</a:t>
            </a: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Ансамбли </a:t>
            </a: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моделей: Градиентный </a:t>
            </a:r>
            <a:r>
              <a:rPr lang="ru-RU" sz="3600" dirty="0" err="1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бустинг</a:t>
            </a:r>
            <a:endParaRPr lang="ru-RU" sz="3600" dirty="0" smtClean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 опорных векторов. Генерация и отбор 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признаков</a:t>
            </a: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с текстами</a:t>
            </a: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Метрики и </a:t>
            </a:r>
            <a:r>
              <a:rPr lang="ru-RU" sz="3600" dirty="0" err="1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валидация</a:t>
            </a:r>
            <a:endParaRPr lang="ru-RU" sz="3600" dirty="0" smtClean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Нейронные сети</a:t>
            </a:r>
          </a:p>
          <a:p>
            <a:pPr marL="742950" lvl="0" indent="-742950">
              <a:spcAft>
                <a:spcPts val="1200"/>
              </a:spcAft>
              <a:buClr>
                <a:schemeClr val="dk1"/>
              </a:buClr>
              <a:buSzPts val="3800"/>
              <a:buAutoNum type="arabicPeriod"/>
            </a:pPr>
            <a:r>
              <a:rPr lang="ru-RU" sz="3600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Экзамен</a:t>
            </a:r>
            <a:endParaRPr lang="ru-RU" sz="36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0" indent="-742950">
              <a:lnSpc>
                <a:spcPct val="150000"/>
              </a:lnSpc>
              <a:buClr>
                <a:schemeClr val="dk1"/>
              </a:buClr>
              <a:buSzPts val="3800"/>
              <a:buAutoNum type="arabicPeriod"/>
            </a:pPr>
            <a:endParaRPr lang="ru-RU" sz="3600" dirty="0" smtClean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0" indent="-742950">
              <a:lnSpc>
                <a:spcPct val="150000"/>
              </a:lnSpc>
              <a:buClr>
                <a:schemeClr val="dk1"/>
              </a:buClr>
              <a:buSzPts val="3800"/>
              <a:buAutoNum type="arabicPeriod"/>
            </a:pPr>
            <a:endParaRPr lang="ru-RU" sz="3600" dirty="0" smtClean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0" indent="-742950">
              <a:lnSpc>
                <a:spcPct val="150000"/>
              </a:lnSpc>
              <a:buClr>
                <a:schemeClr val="dk1"/>
              </a:buClr>
              <a:buSzPts val="3800"/>
              <a:buAutoNum type="arabicPeriod"/>
            </a:pPr>
            <a:endParaRPr lang="ru-RU" sz="3600" dirty="0" smtClean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42950" lvl="0" indent="-742950">
              <a:lnSpc>
                <a:spcPct val="150000"/>
              </a:lnSpc>
              <a:buClr>
                <a:schemeClr val="dk1"/>
              </a:buClr>
              <a:buSzPts val="3800"/>
              <a:buAutoNum type="arabicPeriod"/>
            </a:pPr>
            <a:endParaRPr lang="ru-RU" sz="3600" dirty="0" smtClean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3800"/>
              <a:buAutoNum type="arabicPeriod"/>
            </a:pPr>
            <a:endParaRPr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1910777" y="2794075"/>
            <a:ext cx="134169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00"/>
              <a:buFont typeface="Arial"/>
              <a:buNone/>
            </a:pPr>
            <a:r>
              <a:rPr lang="ru-RU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Итоговая оценка</a:t>
            </a:r>
            <a:endParaRPr sz="12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Google Shape;88;p21"/>
          <p:cNvSpPr txBox="1"/>
          <p:nvPr/>
        </p:nvSpPr>
        <p:spPr>
          <a:xfrm>
            <a:off x="1075890" y="5248375"/>
            <a:ext cx="14251788" cy="280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</a:pPr>
            <a:r>
              <a:rPr lang="ru-RU" sz="4400" b="1" dirty="0" smtClean="0">
                <a:solidFill>
                  <a:srgbClr val="333333"/>
                </a:solidFill>
                <a:latin typeface="Proxima Nova"/>
                <a:sym typeface="Proxima Nova"/>
              </a:rPr>
              <a:t>13 – 15 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sym typeface="Proxima Nova"/>
              </a:rPr>
              <a:t>баллов – «Отлично»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</a:pPr>
            <a:r>
              <a:rPr lang="ru-RU" sz="4400" b="1" dirty="0" smtClean="0">
                <a:solidFill>
                  <a:srgbClr val="333333"/>
                </a:solidFill>
                <a:latin typeface="Proxima Nova"/>
                <a:sym typeface="Proxima Nova"/>
              </a:rPr>
              <a:t>10 – 13 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sym typeface="Proxima Nova"/>
              </a:rPr>
              <a:t>баллов – «Хорошо»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</a:pPr>
            <a:r>
              <a:rPr lang="ru-RU" sz="4400" b="1" dirty="0" smtClean="0">
                <a:solidFill>
                  <a:srgbClr val="333333"/>
                </a:solidFill>
                <a:latin typeface="Proxima Nova"/>
                <a:sym typeface="Proxima Nova"/>
              </a:rPr>
              <a:t>7 – 10 </a:t>
            </a:r>
            <a:r>
              <a:rPr lang="ru-RU" sz="3600" dirty="0" smtClean="0">
                <a:solidFill>
                  <a:srgbClr val="333333"/>
                </a:solidFill>
                <a:latin typeface="Proxima Nova"/>
                <a:sym typeface="Proxima Nova"/>
              </a:rPr>
              <a:t>баллов – «Удовлетворительно»</a:t>
            </a:r>
            <a:endParaRPr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3184106" y="1063155"/>
            <a:ext cx="16400400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0"/>
              <a:buFont typeface="Arial"/>
              <a:buNone/>
            </a:pPr>
            <a:r>
              <a:rPr lang="en-US" sz="8000" b="1" i="0" u="none" strike="noStrike" cap="none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sz="8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958" y="2782560"/>
            <a:ext cx="14770695" cy="8408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10802" y="12781722"/>
            <a:ext cx="3058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ru-RU" dirty="0" smtClean="0"/>
              <a:t>По материалам сообщества </a:t>
            </a:r>
            <a:r>
              <a:rPr lang="en-US" dirty="0" smtClean="0"/>
              <a:t>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3184106" y="1063155"/>
            <a:ext cx="16400400" cy="15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0"/>
              <a:buFont typeface="Arial"/>
              <a:buNone/>
            </a:pPr>
            <a:r>
              <a:rPr lang="ru-RU" sz="8000" b="1" i="0" u="none" strike="noStrike" cap="none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Специалисты </a:t>
            </a:r>
            <a:r>
              <a:rPr lang="en-US" sz="8000" b="1" i="0" u="none" strike="noStrike" cap="none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sz="8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171" y="2603655"/>
            <a:ext cx="15826270" cy="8849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10802" y="12781722"/>
            <a:ext cx="3058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ru-RU" dirty="0" smtClean="0"/>
              <a:t>По материалам сообщества </a:t>
            </a:r>
            <a:r>
              <a:rPr lang="en-US" dirty="0" smtClean="0"/>
              <a:t>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93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24505700" cy="13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/>
        </p:nvSpPr>
        <p:spPr>
          <a:xfrm>
            <a:off x="2896423" y="4633800"/>
            <a:ext cx="18591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900"/>
              <a:buFont typeface="Arial"/>
              <a:buNone/>
            </a:pPr>
            <a:r>
              <a:rPr lang="ru-RU" sz="149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Основы </a:t>
            </a:r>
            <a:r>
              <a:rPr lang="en-US" sz="149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8688" y="2190975"/>
            <a:ext cx="40005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1910777" y="2794075"/>
            <a:ext cx="134169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00"/>
              <a:buFont typeface="Arial"/>
              <a:buNone/>
            </a:pPr>
            <a:r>
              <a:rPr lang="ru-RU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Почему</a:t>
            </a:r>
            <a:r>
              <a:rPr lang="en-US" sz="12000" i="0" u="none" strike="noStrike" cap="none" dirty="0" smtClean="0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Python?</a:t>
            </a:r>
            <a:endParaRPr sz="120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1910777" y="6384700"/>
            <a:ext cx="12091800" cy="3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 pitchFamily="34" charset="0"/>
              <a:buChar char="•"/>
            </a:pPr>
            <a:r>
              <a:rPr lang="ru-RU" sz="3800" b="1" dirty="0" smtClean="0">
                <a:solidFill>
                  <a:srgbClr val="333333"/>
                </a:solidFill>
                <a:latin typeface="Proxima Nova"/>
                <a:sym typeface="Proxima Nova"/>
              </a:rPr>
              <a:t>Один из самых популярных и быстрорастущих языков программирования</a:t>
            </a:r>
            <a:endParaRPr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328</Words>
  <Application>Microsoft Office PowerPoint</Application>
  <PresentationFormat>Произвольный</PresentationFormat>
  <Paragraphs>64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Proxima Nova</vt:lpstr>
      <vt:lpstr>Proxima Nova Semibold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Izmailov Konstantin</cp:lastModifiedBy>
  <cp:revision>26</cp:revision>
  <dcterms:modified xsi:type="dcterms:W3CDTF">2019-09-30T09:24:31Z</dcterms:modified>
</cp:coreProperties>
</file>