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9" r:id="rId3"/>
    <p:sldId id="302" r:id="rId4"/>
    <p:sldId id="303" r:id="rId5"/>
    <p:sldId id="322" r:id="rId6"/>
    <p:sldId id="332" r:id="rId7"/>
    <p:sldId id="342" r:id="rId8"/>
    <p:sldId id="351" r:id="rId9"/>
    <p:sldId id="316" r:id="rId10"/>
    <p:sldId id="333" r:id="rId11"/>
    <p:sldId id="312" r:id="rId12"/>
    <p:sldId id="353" r:id="rId13"/>
    <p:sldId id="354" r:id="rId14"/>
    <p:sldId id="355" r:id="rId15"/>
    <p:sldId id="356" r:id="rId16"/>
    <p:sldId id="357" r:id="rId17"/>
    <p:sldId id="358" r:id="rId18"/>
    <p:sldId id="362" r:id="rId19"/>
    <p:sldId id="363" r:id="rId20"/>
    <p:sldId id="364" r:id="rId21"/>
    <p:sldId id="359" r:id="rId22"/>
    <p:sldId id="334" r:id="rId23"/>
    <p:sldId id="300" r:id="rId24"/>
    <p:sldId id="352" r:id="rId25"/>
    <p:sldId id="338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212834"/>
    <a:srgbClr val="1D3E6B"/>
    <a:srgbClr val="F2F2F2"/>
    <a:srgbClr val="3B2213"/>
    <a:srgbClr val="FEDA5B"/>
    <a:srgbClr val="FEE600"/>
    <a:srgbClr val="464646"/>
    <a:srgbClr val="72BEA0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5256" autoAdjust="0"/>
  </p:normalViewPr>
  <p:slideViewPr>
    <p:cSldViewPr snapToGrid="0" showGuides="1">
      <p:cViewPr varScale="1">
        <p:scale>
          <a:sx n="91" d="100"/>
          <a:sy n="91" d="100"/>
        </p:scale>
        <p:origin x="780" y="78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5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9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3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2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分母</a:t>
            </a:r>
            <a:r>
              <a:rPr lang="en-US" altLang="zh-CN" dirty="0" smtClean="0"/>
              <a:t>|N(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)|</a:t>
            </a:r>
            <a:r>
              <a:rPr lang="zh-CN" altLang="en-US" dirty="0" smtClean="0"/>
              <a:t>是喜欢物品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的用户数，而分子 </a:t>
            </a:r>
            <a:r>
              <a:rPr lang="en-US" altLang="zh-CN" dirty="0" smtClean="0"/>
              <a:t>Ni N j () ( )  </a:t>
            </a:r>
            <a:r>
              <a:rPr lang="zh-CN" altLang="en-US" dirty="0" smtClean="0"/>
              <a:t>是同时喜欢物品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和物品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的用户 数。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N(u)</a:t>
            </a:r>
            <a:r>
              <a:rPr lang="zh-CN" altLang="en-US" dirty="0" smtClean="0"/>
              <a:t>是用户喜欢的物品的集合，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是和物品</a:t>
            </a:r>
            <a:r>
              <a:rPr lang="en-US" altLang="zh-CN" dirty="0" smtClean="0"/>
              <a:t>j</a:t>
            </a:r>
            <a:r>
              <a:rPr lang="zh-CN" altLang="en-US" dirty="0" smtClean="0"/>
              <a:t>最相似的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个物品的集合，</a:t>
            </a:r>
            <a:r>
              <a:rPr lang="en-US" altLang="zh-CN" dirty="0" err="1" smtClean="0"/>
              <a:t>wji</a:t>
            </a:r>
            <a:r>
              <a:rPr lang="zh-CN" altLang="en-US" dirty="0" smtClean="0"/>
              <a:t>是物品</a:t>
            </a:r>
            <a:r>
              <a:rPr lang="en-US" altLang="zh-CN" dirty="0" smtClean="0"/>
              <a:t>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的相似度，</a:t>
            </a:r>
            <a:r>
              <a:rPr lang="en-US" altLang="zh-CN" dirty="0" err="1" smtClean="0"/>
              <a:t>rui</a:t>
            </a:r>
            <a:r>
              <a:rPr lang="zh-CN" altLang="en-US" dirty="0" smtClean="0"/>
              <a:t>是用户</a:t>
            </a:r>
            <a:r>
              <a:rPr lang="en-US" altLang="zh-CN" dirty="0" smtClean="0"/>
              <a:t>u</a:t>
            </a:r>
            <a:r>
              <a:rPr lang="zh-CN" altLang="en-US" dirty="0" smtClean="0"/>
              <a:t>对物品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的兴趣。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85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45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4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2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5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7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3" y="645365"/>
            <a:ext cx="8750596" cy="3674468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5C5A02B4-8189-447B-AF33-6A3BB73FAC34}"/>
              </a:ext>
            </a:extLst>
          </p:cNvPr>
          <p:cNvSpPr/>
          <p:nvPr/>
        </p:nvSpPr>
        <p:spPr>
          <a:xfrm>
            <a:off x="180753" y="645365"/>
            <a:ext cx="8743201" cy="367446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IT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视界</a:t>
            </a:r>
            <a:endParaRPr lang="en-US" altLang="zh-CN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03987" y="2693987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spc="3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一个通往</a:t>
            </a:r>
            <a:r>
              <a:rPr lang="en-US" altLang="zh-CN" sz="1400" spc="3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IT</a:t>
            </a:r>
            <a:r>
              <a:rPr lang="zh-CN" altLang="en-US" sz="1400" spc="3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世界的阅读类</a:t>
            </a:r>
            <a:r>
              <a:rPr lang="en-US" altLang="zh-CN" sz="1400" spc="3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APP</a:t>
            </a:r>
            <a:endParaRPr lang="zh-CN" altLang="en-US" sz="1400" spc="3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2019.6.18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3" y="3308134"/>
            <a:ext cx="249887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：中国石油大学（华东）</a:t>
            </a:r>
            <a:endParaRPr lang="en-US" altLang="zh-CN" sz="1400" dirty="0" smtClean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              有点冷团队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85" l="0" r="24902"/>
                    </a14:imgEffect>
                  </a14:imgLayer>
                </a14:imgProps>
              </a:ext>
            </a:extLst>
          </a:blip>
          <a:srcRect t="-1082" r="75301" b="-1"/>
          <a:stretch/>
        </p:blipFill>
        <p:spPr>
          <a:xfrm>
            <a:off x="4068719" y="956999"/>
            <a:ext cx="1068062" cy="10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9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软件功能及技术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7" y="3559321"/>
            <a:ext cx="2250676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4FB549-AB15-4E42-A171-C040AE42A7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4850" y="1433862"/>
            <a:ext cx="1764410" cy="3243551"/>
          </a:xfrm>
          <a:prstGeom prst="rect">
            <a:avLst/>
          </a:prstGeo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02456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软件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功能介绍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FBBE6BF-77BA-4689-BAC3-4DB9C4B26F9A}"/>
              </a:ext>
            </a:extLst>
          </p:cNvPr>
          <p:cNvSpPr/>
          <p:nvPr/>
        </p:nvSpPr>
        <p:spPr>
          <a:xfrm>
            <a:off x="1847654" y="1394690"/>
            <a:ext cx="1231170" cy="436880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/>
              <a:t>推荐文章</a:t>
            </a:r>
          </a:p>
        </p:txBody>
      </p:sp>
      <p:sp>
        <p:nvSpPr>
          <p:cNvPr id="89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47306FCF-8037-48A4-9D1B-9333440D97F9}"/>
              </a:ext>
            </a:extLst>
          </p:cNvPr>
          <p:cNvSpPr txBox="1"/>
          <p:nvPr/>
        </p:nvSpPr>
        <p:spPr>
          <a:xfrm>
            <a:off x="189252" y="2029006"/>
            <a:ext cx="2899030" cy="57708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lang="zh-CN" altLang="en-US" sz="105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根据收集到的个人行为数据进行推荐，推荐算法有</a:t>
            </a:r>
            <a:r>
              <a:rPr lang="en-US" altLang="zh-CN" sz="105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CN" altLang="en-US" sz="105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种</a:t>
            </a:r>
            <a:r>
              <a:rPr lang="en-US" altLang="zh-CN" sz="105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E096B7C-75D8-4A8C-B95A-AAB683C3154E}"/>
              </a:ext>
            </a:extLst>
          </p:cNvPr>
          <p:cNvSpPr/>
          <p:nvPr/>
        </p:nvSpPr>
        <p:spPr>
          <a:xfrm>
            <a:off x="1885221" y="3008859"/>
            <a:ext cx="1231170" cy="436880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搜索文章</a:t>
            </a:r>
            <a:endParaRPr lang="zh-CN" altLang="en-US" sz="1600" b="1" dirty="0"/>
          </a:p>
        </p:txBody>
      </p:sp>
      <p:sp>
        <p:nvSpPr>
          <p:cNvPr id="91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10260575-EF7C-4918-9C40-7460C14BAC39}"/>
              </a:ext>
            </a:extLst>
          </p:cNvPr>
          <p:cNvSpPr txBox="1"/>
          <p:nvPr/>
        </p:nvSpPr>
        <p:spPr>
          <a:xfrm>
            <a:off x="217361" y="3643175"/>
            <a:ext cx="2899030" cy="309637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按关键词搜索，根据匹配度返回文章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3D7576A-1DB1-4DBB-9E62-B2BA76FDFE7F}"/>
              </a:ext>
            </a:extLst>
          </p:cNvPr>
          <p:cNvSpPr/>
          <p:nvPr/>
        </p:nvSpPr>
        <p:spPr>
          <a:xfrm>
            <a:off x="6245955" y="1425286"/>
            <a:ext cx="1231170" cy="436880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分类查看</a:t>
            </a:r>
            <a:endParaRPr lang="zh-CN" altLang="en-US" sz="1600" b="1" dirty="0"/>
          </a:p>
        </p:txBody>
      </p:sp>
      <p:sp>
        <p:nvSpPr>
          <p:cNvPr id="95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680FE808-7645-4BD8-B943-DB5F7BBAD9D9}"/>
              </a:ext>
            </a:extLst>
          </p:cNvPr>
          <p:cNvSpPr txBox="1"/>
          <p:nvPr/>
        </p:nvSpPr>
        <p:spPr>
          <a:xfrm>
            <a:off x="6102095" y="2067080"/>
            <a:ext cx="2899030" cy="309637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通过分类快速选择自己喜欢的文章类型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EE808FA-D956-4273-B2E6-DB4CA2AD8986}"/>
              </a:ext>
            </a:extLst>
          </p:cNvPr>
          <p:cNvSpPr/>
          <p:nvPr/>
        </p:nvSpPr>
        <p:spPr>
          <a:xfrm>
            <a:off x="6283522" y="3039455"/>
            <a:ext cx="1231170" cy="436880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社区交流</a:t>
            </a:r>
            <a:endParaRPr lang="zh-CN" altLang="en-US" sz="1600" b="1" dirty="0"/>
          </a:p>
        </p:txBody>
      </p:sp>
      <p:sp>
        <p:nvSpPr>
          <p:cNvPr id="97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19B496E3-CE3E-4E43-9F77-7FBCC1EA04D2}"/>
              </a:ext>
            </a:extLst>
          </p:cNvPr>
          <p:cNvSpPr txBox="1"/>
          <p:nvPr/>
        </p:nvSpPr>
        <p:spPr>
          <a:xfrm>
            <a:off x="6140954" y="3643175"/>
            <a:ext cx="2899030" cy="309637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可以通过发帖，回复帖子的方式进行交流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A7C96-5535-4009-8C20-D5A54B44EDC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448" y="978935"/>
            <a:ext cx="1969481" cy="40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9" grpId="0"/>
      <p:bldP spid="90" grpId="0" animBg="1"/>
      <p:bldP spid="91" grpId="0"/>
      <p:bldP spid="94" grpId="0" animBg="1"/>
      <p:bldP spid="95" grpId="0"/>
      <p:bldP spid="96" grpId="0" animBg="1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63" y="2043865"/>
            <a:ext cx="2838894" cy="18718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1363" y="967551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推荐系统的意义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70" y="2040528"/>
            <a:ext cx="3346547" cy="1875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7799" y="15330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信息爆炸</a:t>
            </a:r>
            <a:endParaRPr 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65550" y="15330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长</a:t>
            </a:r>
            <a:r>
              <a:rPr lang="zh-CN" altLang="en-US" sz="2000" dirty="0" smtClean="0"/>
              <a:t>尾效应</a:t>
            </a:r>
            <a:endParaRPr 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066501" y="3939458"/>
            <a:ext cx="1050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用户活跃度</a:t>
            </a:r>
          </a:p>
        </p:txBody>
      </p:sp>
      <p:sp>
        <p:nvSpPr>
          <p:cNvPr id="9" name="矩形 8"/>
          <p:cNvSpPr/>
          <p:nvPr/>
        </p:nvSpPr>
        <p:spPr>
          <a:xfrm>
            <a:off x="4118279" y="2040528"/>
            <a:ext cx="27296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平均物品热门度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5557" y="4409125"/>
            <a:ext cx="785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推荐系统可以：帮助用户过滤掉低价值的信息</a:t>
            </a:r>
            <a:r>
              <a:rPr lang="zh-CN" altLang="en-US" sz="1600" dirty="0" smtClean="0"/>
              <a:t>；</a:t>
            </a:r>
            <a:r>
              <a:rPr lang="zh-CN" altLang="en-US" sz="1400" dirty="0"/>
              <a:t>让刚注册不久的用户也能浏览到“长尾”文章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8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8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1363" y="967551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推荐系统的意义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509384" y="282789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3" name="椭圆 12"/>
          <p:cNvSpPr/>
          <p:nvPr/>
        </p:nvSpPr>
        <p:spPr>
          <a:xfrm>
            <a:off x="1216327" y="2628749"/>
            <a:ext cx="1646597" cy="113695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获取信息的方式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002249" y="2098523"/>
            <a:ext cx="1329148" cy="681377"/>
          </a:xfrm>
          <a:prstGeom prst="rect">
            <a:avLst/>
          </a:prstGeom>
          <a:solidFill>
            <a:srgbClr val="09B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搜索引擎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331397" y="2101147"/>
            <a:ext cx="1241224" cy="678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、主动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、明确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2249" y="3492904"/>
            <a:ext cx="1329147" cy="716621"/>
          </a:xfrm>
          <a:prstGeom prst="rect">
            <a:avLst/>
          </a:prstGeom>
          <a:solidFill>
            <a:srgbClr val="6BB2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推荐系统</a:t>
            </a:r>
          </a:p>
        </p:txBody>
      </p:sp>
      <p:sp>
        <p:nvSpPr>
          <p:cNvPr id="20" name="矩形 19"/>
          <p:cNvSpPr/>
          <p:nvPr/>
        </p:nvSpPr>
        <p:spPr>
          <a:xfrm>
            <a:off x="6331396" y="3492903"/>
            <a:ext cx="1241225" cy="716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、被动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、模糊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肘形连接符 20"/>
          <p:cNvCxnSpPr/>
          <p:nvPr/>
        </p:nvCxnSpPr>
        <p:spPr>
          <a:xfrm flipV="1">
            <a:off x="2901009" y="2459023"/>
            <a:ext cx="2101240" cy="738206"/>
          </a:xfrm>
          <a:prstGeom prst="bentConnector3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2939109" y="3202516"/>
            <a:ext cx="2063140" cy="665966"/>
          </a:xfrm>
          <a:prstGeom prst="bentConnector3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9951" y="2732602"/>
            <a:ext cx="775904" cy="10077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4328" y="2684270"/>
            <a:ext cx="850327" cy="1104449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4" idx="3"/>
            <a:endCxn id="16" idx="1"/>
          </p:cNvCxnSpPr>
          <p:nvPr/>
        </p:nvCxnSpPr>
        <p:spPr>
          <a:xfrm>
            <a:off x="4255855" y="3236494"/>
            <a:ext cx="1448473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26886" y="2722938"/>
            <a:ext cx="116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simil</a:t>
            </a:r>
            <a:r>
              <a:rPr lang="en-US" altLang="zh-CN" sz="2800" b="1" dirty="0"/>
              <a:t>a</a:t>
            </a:r>
            <a:r>
              <a:rPr lang="en-US" altLang="zh-CN" sz="2800" b="1" dirty="0" smtClean="0"/>
              <a:t>r</a:t>
            </a:r>
            <a:endParaRPr lang="zh-CN" altLang="en-US" sz="2800" b="1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571662" y="2007291"/>
            <a:ext cx="837400" cy="786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65638" y="1842983"/>
            <a:ext cx="116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like</a:t>
            </a:r>
            <a:endParaRPr lang="zh-CN" altLang="en-US" sz="2800" b="1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641123" y="3111607"/>
            <a:ext cx="541575" cy="1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531346" y="3534579"/>
            <a:ext cx="593268" cy="89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06171" y="3814398"/>
            <a:ext cx="2840573" cy="958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97578" y="4337618"/>
            <a:ext cx="158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May like</a:t>
            </a:r>
            <a:endParaRPr lang="zh-CN" altLang="en-US" sz="2800" b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461179" y="3405121"/>
            <a:ext cx="945024" cy="818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512866" y="2182199"/>
            <a:ext cx="945024" cy="935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90423" y="2161050"/>
            <a:ext cx="116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like</a:t>
            </a:r>
            <a:endParaRPr lang="zh-CN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l="12763" r="12431" b="1751"/>
          <a:stretch/>
        </p:blipFill>
        <p:spPr>
          <a:xfrm>
            <a:off x="1058368" y="3173722"/>
            <a:ext cx="1189168" cy="15618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6" r="14693"/>
          <a:stretch/>
        </p:blipFill>
        <p:spPr>
          <a:xfrm>
            <a:off x="7636382" y="1926122"/>
            <a:ext cx="1081744" cy="144801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500" r="99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72" y="3602516"/>
            <a:ext cx="1540984" cy="125832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14" r="996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6850" y="271311"/>
            <a:ext cx="1208581" cy="154683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14" r="996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875" y="1192418"/>
            <a:ext cx="1273364" cy="16297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0110" y="714703"/>
            <a:ext cx="2017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基于用户的协同过滤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66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09384" y="282789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002171" y="1520760"/>
                <a:ext cx="3837856" cy="948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⋂"/>
                                  <m:limLoc m:val="undOvr"/>
                                  <m:subHide m:val="on"/>
                                  <m:supHide m:val="on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zh-CN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71" y="1520760"/>
                <a:ext cx="3837856" cy="948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864288" y="2359681"/>
                <a:ext cx="2676502" cy="72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88" y="2359681"/>
                <a:ext cx="2676502" cy="722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>
            <a:off x="7038753" y="1853978"/>
            <a:ext cx="1254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395" y="1853978"/>
            <a:ext cx="0" cy="166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796395" y="3507849"/>
            <a:ext cx="497000" cy="113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2032" y="342028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 smtClean="0">
                <a:solidFill>
                  <a:srgbClr val="000000"/>
                </a:solidFill>
              </a:rPr>
              <a:t>改进后计算</a:t>
            </a:r>
            <a:r>
              <a:rPr lang="zh-CN" altLang="en-US" sz="1800" b="1" dirty="0">
                <a:solidFill>
                  <a:srgbClr val="000000"/>
                </a:solidFill>
              </a:rPr>
              <a:t>用户相似度：</a:t>
            </a:r>
          </a:p>
        </p:txBody>
      </p:sp>
      <p:sp>
        <p:nvSpPr>
          <p:cNvPr id="3" name="矩形 2"/>
          <p:cNvSpPr/>
          <p:nvPr/>
        </p:nvSpPr>
        <p:spPr>
          <a:xfrm>
            <a:off x="962032" y="1669312"/>
            <a:ext cx="315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/>
              <a:t>余弦相似度计算用户相似度：</a:t>
            </a:r>
          </a:p>
        </p:txBody>
      </p:sp>
      <p:sp>
        <p:nvSpPr>
          <p:cNvPr id="5" name="矩形 4"/>
          <p:cNvSpPr/>
          <p:nvPr/>
        </p:nvSpPr>
        <p:spPr>
          <a:xfrm>
            <a:off x="955329" y="2504106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用户</a:t>
            </a:r>
            <a:r>
              <a:rPr lang="en-US" altLang="zh-CN" sz="1800" b="1" dirty="0"/>
              <a:t>u</a:t>
            </a:r>
            <a:r>
              <a:rPr lang="zh-CN" altLang="en-US" sz="1800" b="1" dirty="0"/>
              <a:t>对物品</a:t>
            </a:r>
            <a:r>
              <a:rPr lang="en-US" altLang="zh-CN" sz="1800" b="1" dirty="0" err="1"/>
              <a:t>i</a:t>
            </a:r>
            <a:r>
              <a:rPr lang="zh-CN" altLang="en-US" sz="1800" b="1" dirty="0"/>
              <a:t>的感兴趣程度：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40210" y="3214640"/>
                <a:ext cx="3094245" cy="874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)∩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𝑙𝑜𝑔𝑙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10" y="3214640"/>
                <a:ext cx="3094245" cy="8743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16158" y="250410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426493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7" grpId="0"/>
      <p:bldP spid="3" grpId="0"/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6" r="14693"/>
          <a:stretch/>
        </p:blipFill>
        <p:spPr>
          <a:xfrm>
            <a:off x="4869826" y="1383518"/>
            <a:ext cx="1084429" cy="14516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12763" r="12431" b="1751"/>
          <a:stretch/>
        </p:blipFill>
        <p:spPr>
          <a:xfrm>
            <a:off x="2843030" y="1367661"/>
            <a:ext cx="1129374" cy="14833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14" r="996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279" y="1377923"/>
            <a:ext cx="1176839" cy="150620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 flipV="1">
            <a:off x="1331182" y="2932365"/>
            <a:ext cx="1641050" cy="77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49910" y="3242279"/>
            <a:ext cx="83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like</a:t>
            </a:r>
            <a:endParaRPr lang="zh-CN" altLang="en-US" sz="2000" b="1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400942" y="3043265"/>
            <a:ext cx="1038985" cy="74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27181" y="2969420"/>
            <a:ext cx="2737910" cy="95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10017" y="2919469"/>
            <a:ext cx="1" cy="71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51867" y="3040364"/>
            <a:ext cx="70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like</a:t>
            </a:r>
            <a:endParaRPr lang="zh-CN" altLang="en-US" sz="2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978261" y="3043300"/>
            <a:ext cx="151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May like</a:t>
            </a:r>
            <a:endParaRPr lang="zh-CN" altLang="en-US" sz="2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857090" y="3099178"/>
            <a:ext cx="703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May like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92818" y="2109323"/>
            <a:ext cx="734312" cy="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3"/>
          </p:cNvCxnSpPr>
          <p:nvPr/>
        </p:nvCxnSpPr>
        <p:spPr>
          <a:xfrm>
            <a:off x="3972404" y="2109323"/>
            <a:ext cx="85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001500" y="2124787"/>
            <a:ext cx="601085" cy="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500" r="99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67" y="1367661"/>
            <a:ext cx="1498789" cy="149878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6328" y="3639044"/>
            <a:ext cx="913305" cy="11862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5305" y="609355"/>
            <a:ext cx="17283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基于物品的</a:t>
            </a:r>
            <a:r>
              <a:rPr lang="zh-CN" altLang="en-US" b="1" dirty="0"/>
              <a:t>协同过滤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94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26290" y="2066554"/>
            <a:ext cx="413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余弦相似度</a:t>
            </a:r>
            <a:r>
              <a:rPr lang="zh-CN" altLang="en-US" sz="1600" b="1" dirty="0" smtClean="0"/>
              <a:t>计算</a:t>
            </a:r>
            <a:r>
              <a:rPr lang="zh-CN" altLang="en-US" sz="1600" b="1" dirty="0"/>
              <a:t>物品</a:t>
            </a:r>
            <a:r>
              <a:rPr lang="zh-CN" altLang="en-US" sz="1600" b="1" dirty="0" smtClean="0"/>
              <a:t>相似度</a:t>
            </a:r>
            <a:r>
              <a:rPr lang="zh-CN" altLang="en-US" sz="1600" b="1" dirty="0" smtClean="0"/>
              <a:t>：</a:t>
            </a:r>
            <a:endParaRPr lang="zh-CN" altLang="en-US" sz="1600" b="1" dirty="0"/>
          </a:p>
        </p:txBody>
      </p:sp>
      <p:sp>
        <p:nvSpPr>
          <p:cNvPr id="24" name="矩形 23"/>
          <p:cNvSpPr/>
          <p:nvPr/>
        </p:nvSpPr>
        <p:spPr>
          <a:xfrm>
            <a:off x="1611350" y="3142850"/>
            <a:ext cx="3808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用户</a:t>
            </a:r>
            <a:r>
              <a:rPr lang="en-US" altLang="zh-CN" sz="1600" b="1" dirty="0"/>
              <a:t>u</a:t>
            </a:r>
            <a:r>
              <a:rPr lang="zh-CN" altLang="en-US" sz="1600" b="1" dirty="0"/>
              <a:t>对物品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的感兴趣程度：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73053" y="1937578"/>
                <a:ext cx="218925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zh-CN" altLang="en-US" sz="1800" i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53" y="1937578"/>
                <a:ext cx="2189253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39919" y="2947026"/>
                <a:ext cx="2641492" cy="80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𝑢𝑗</m:t>
                          </m:r>
                        </m:sub>
                      </m:sSub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i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19" y="2947026"/>
                <a:ext cx="2641492" cy="80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3" y="8731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技术：数据爬取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4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7" y="1033580"/>
            <a:ext cx="4409568" cy="30196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949037" y="1117592"/>
            <a:ext cx="2819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Times New Roman" panose="02020603050405020304" pitchFamily="18" charset="0"/>
              <a:buChar char="•"/>
            </a:pPr>
            <a:r>
              <a:rPr lang="en-US" altLang="zh-CN" sz="1800" b="1" dirty="0" err="1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en-US" sz="1800" b="1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爬虫</a:t>
            </a:r>
            <a:r>
              <a:rPr lang="zh-CN" altLang="en-US" sz="1800" b="1" dirty="0" smtClean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endParaRPr lang="en-US" altLang="zh-CN" sz="1800" b="1" dirty="0" smtClean="0">
              <a:solidFill>
                <a:srgbClr val="4F81BD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zh-CN" altLang="en-US" sz="1800" b="1" dirty="0" smtClean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1800" b="1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清洗</a:t>
            </a:r>
            <a:endParaRPr lang="zh-CN" altLang="en-US" sz="1800" b="1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en-US" altLang="zh-C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sz="16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正则表达式</a:t>
            </a:r>
            <a:r>
              <a:rPr lang="zh-CN" altLang="en-US" sz="1600" b="1" dirty="0">
                <a:latin typeface="Cambria" panose="02040503050406030204" pitchFamily="18" charset="0"/>
                <a:cs typeface="Times New Roman" panose="02020603050405020304" pitchFamily="18" charset="0"/>
              </a:rPr>
              <a:t>库</a:t>
            </a:r>
            <a:endParaRPr lang="zh-CN" altLang="en-US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zh-CN" altLang="en-US" sz="1800" b="1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数据存储</a:t>
            </a:r>
            <a:endParaRPr lang="zh-CN" altLang="en-US" sz="1800" b="1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zh-CN" altLang="en-US" sz="1600" b="1" dirty="0">
                <a:latin typeface="Cambria" panose="020405030504060302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16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600" b="1" dirty="0">
                <a:latin typeface="Cambria" panose="02040503050406030204" pitchFamily="18" charset="0"/>
                <a:cs typeface="Times New Roman" panose="02020603050405020304" pitchFamily="18" charset="0"/>
              </a:rPr>
              <a:t>生成自增主键</a:t>
            </a:r>
            <a:endParaRPr lang="zh-CN" altLang="en-US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集合去重</a:t>
            </a:r>
            <a:endParaRPr lang="zh-CN" altLang="en-US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存储到</a:t>
            </a:r>
            <a:r>
              <a:rPr lang="en-US" altLang="zh-CN" sz="1600" b="1" dirty="0">
                <a:latin typeface="Cambria" panose="02040503050406030204" pitchFamily="18" charset="0"/>
                <a:cs typeface="Times New Roman" panose="02020603050405020304" pitchFamily="18" charset="0"/>
              </a:rPr>
              <a:t>mongo</a:t>
            </a:r>
            <a:endParaRPr lang="zh-CN" altLang="en-US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存储到</a:t>
            </a:r>
            <a:r>
              <a:rPr lang="en-US" altLang="zh-CN" sz="16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mysql</a:t>
            </a:r>
            <a:endParaRPr lang="zh-CN" altLang="en-US" sz="1600" dirty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4" y="8731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技术：文章搜索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08164" y="628603"/>
            <a:ext cx="6668065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335B8A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搜索引擎</a:t>
            </a:r>
            <a:endParaRPr lang="zh-CN" alt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altLang="zh-CN" sz="2400" b="1" dirty="0" err="1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err="1" smtClean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lasticsearch</a:t>
            </a:r>
            <a:endParaRPr lang="en-US" altLang="zh-CN" sz="2400" b="1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en-US" altLang="zh-C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Elasticsearch</a:t>
            </a:r>
            <a:r>
              <a:rPr lang="zh-CN" alt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是一个高度可扩展的开源全文搜索和分析引擎。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快速，近实时地存储，搜索和分析大量数据。它通常用作底层引擎</a:t>
            </a:r>
            <a:r>
              <a:rPr lang="en-US" altLang="zh-C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技术，为具有复杂搜索功能和要求的应用程序提供支持。</a:t>
            </a: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en-US" altLang="zh-C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Elasticsearch</a:t>
            </a:r>
            <a:r>
              <a:rPr lang="zh-CN" alt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是一个近实时搜索平台。从索引文档到可搜索文档的时间有一点延迟（通常是一秒）。</a:t>
            </a:r>
          </a:p>
          <a:p>
            <a:pPr marL="342900" indent="-342900">
              <a:spcBef>
                <a:spcPts val="1000"/>
              </a:spcBef>
              <a:buFont typeface="Times New Roman" panose="02020603050405020304" pitchFamily="18" charset="0"/>
              <a:buChar char="•"/>
            </a:pPr>
            <a:r>
              <a:rPr lang="en-US" altLang="zh-CN" sz="24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</a:t>
            </a:r>
            <a:r>
              <a:rPr lang="en-US" altLang="zh-CN" sz="2400" b="1" dirty="0" err="1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elasticsearch</a:t>
            </a:r>
            <a:r>
              <a:rPr lang="zh-CN" alt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zh-CN" alt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 err="1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elasticsearch</a:t>
            </a:r>
            <a:r>
              <a:rPr lang="zh-CN" alt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搜索文章</a:t>
            </a:r>
          </a:p>
        </p:txBody>
      </p:sp>
    </p:spTree>
    <p:extLst>
      <p:ext uri="{BB962C8B-B14F-4D97-AF65-F5344CB8AC3E}">
        <p14:creationId xmlns:p14="http://schemas.microsoft.com/office/powerpoint/2010/main" val="40983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" y="580586"/>
            <a:ext cx="8829743" cy="385847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23B40F3-9A05-4EB2-8831-183505756F87}"/>
              </a:ext>
            </a:extLst>
          </p:cNvPr>
          <p:cNvSpPr/>
          <p:nvPr/>
        </p:nvSpPr>
        <p:spPr>
          <a:xfrm>
            <a:off x="92104" y="580586"/>
            <a:ext cx="8829742" cy="3858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284" y="1739337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项目开发背景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2048339" y="170763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01" y="1739337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项目开发进程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5095373" y="173933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530" y="2268828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项目成员分工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2026950" y="222751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987" y="2296328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项目成员分工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095372" y="224338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107" y="1202295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660448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363812" y="1540849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2007166" y="2788224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123632" y="283788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1530" y="2828117"/>
            <a:ext cx="141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软件功能介绍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02987" y="2886135"/>
            <a:ext cx="15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方正宋刻本秀楷简体" panose="02000000000000000000" pitchFamily="2" charset="-122"/>
              </a:rPr>
              <a:t>项目经验总结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  <p:bldP spid="18" grpId="0" animBg="1"/>
      <p:bldP spid="21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26" y="8731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技术：知识图谱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2140" y="1221866"/>
            <a:ext cx="4242390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altLang="zh-CN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neo4j</a:t>
            </a:r>
            <a:r>
              <a:rPr lang="zh-CN" altLang="en-US" sz="2000" b="1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图数据库</a:t>
            </a:r>
            <a:endParaRPr lang="zh-CN" altLang="en-US" sz="2000" b="1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Times New Roman" panose="02020603050405020304" pitchFamily="18" charset="0"/>
              <a:buChar char=" "/>
            </a:pPr>
            <a:r>
              <a:rPr lang="en-US" altLang="zh-C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Neo4j</a:t>
            </a:r>
            <a:r>
              <a:rPr lang="zh-CN" alt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旨在有效地存储，处理和查询数据模型中高度连接的数据。借助功能强大且灵活的数据模型，可以在不损失丰富性的情况下呈现真实世界，可变结构的信息。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可视化查看数据。</a:t>
            </a:r>
            <a:endParaRPr lang="zh-CN" altLang="en-US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400"/>
              </a:lnSpc>
              <a:spcBef>
                <a:spcPts val="1000"/>
              </a:spcBef>
              <a:buFont typeface="Times New Roman" panose="02020603050405020304" pitchFamily="18" charset="0"/>
              <a:buChar char="•"/>
            </a:pPr>
            <a:r>
              <a:rPr lang="en-US" altLang="zh-CN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</a:t>
            </a:r>
            <a:r>
              <a:rPr lang="en-US" altLang="zh-CN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neo4j</a:t>
            </a:r>
          </a:p>
          <a:p>
            <a:pPr marL="342900" lvl="0" indent="-342900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US" altLang="zh-CN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neo4j</a:t>
            </a:r>
            <a:r>
              <a:rPr lang="zh-CN" altLang="en-US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存储用户文章知识图谱</a:t>
            </a:r>
          </a:p>
          <a:p>
            <a:pPr marL="342900" indent="-342900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US" altLang="zh-CN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neo4j</a:t>
            </a:r>
            <a:r>
              <a:rPr lang="zh-CN" altLang="en-US" sz="2000" b="1" dirty="0">
                <a:solidFill>
                  <a:srgbClr val="4F81BD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查找关系</a:t>
            </a:r>
          </a:p>
        </p:txBody>
      </p:sp>
      <p:pic>
        <p:nvPicPr>
          <p:cNvPr id="6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09" y="1170651"/>
            <a:ext cx="3799831" cy="306229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764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96521" y="7334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架构实现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5" y="204470"/>
            <a:ext cx="6715760" cy="4235450"/>
          </a:xfrm>
          <a:prstGeom prst="rect">
            <a:avLst/>
          </a:prstGeom>
        </p:spPr>
      </p:pic>
      <p:sp>
        <p:nvSpPr>
          <p:cNvPr id="16" name="1"/>
          <p:cNvSpPr>
            <a:spLocks noChangeArrowheads="1"/>
          </p:cNvSpPr>
          <p:nvPr/>
        </p:nvSpPr>
        <p:spPr bwMode="auto">
          <a:xfrm>
            <a:off x="189230" y="814705"/>
            <a:ext cx="1644015" cy="355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sym typeface="Arial" panose="020B0604020202020204" pitchFamily="34" charset="0"/>
              </a:rPr>
              <a:t>spring cloud </a:t>
            </a: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微服务框架</a:t>
            </a:r>
            <a:endParaRPr lang="en-US" altLang="zh-CN" sz="16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sym typeface="Arial" panose="020B0604020202020204" pitchFamily="34" charset="0"/>
              </a:rPr>
              <a:t>eureka </a:t>
            </a: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作为注册中心 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sym typeface="Arial" panose="020B0604020202020204" pitchFamily="34" charset="0"/>
              </a:rPr>
              <a:t>ribbon </a:t>
            </a: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负载均衡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配置主从数据库，实现读写分离。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社区服务中采用</a:t>
            </a:r>
            <a:r>
              <a:rPr lang="en-US" altLang="zh-CN" sz="1600" dirty="0" err="1">
                <a:solidFill>
                  <a:schemeClr val="accent1"/>
                </a:solidFill>
                <a:sym typeface="Arial" panose="020B0604020202020204" pitchFamily="34" charset="0"/>
              </a:rPr>
              <a:t>RabbitMq</a:t>
            </a:r>
            <a:r>
              <a:rPr lang="zh-CN" altLang="en-US" sz="1600" dirty="0">
                <a:solidFill>
                  <a:schemeClr val="accent1"/>
                </a:solidFill>
                <a:sym typeface="Arial" panose="020B0604020202020204" pitchFamily="34" charset="0"/>
              </a:rPr>
              <a:t>实现消息总线。 </a:t>
            </a:r>
          </a:p>
        </p:txBody>
      </p:sp>
    </p:spTree>
    <p:extLst>
      <p:ext uri="{BB962C8B-B14F-4D97-AF65-F5344CB8AC3E}">
        <p14:creationId xmlns:p14="http://schemas.microsoft.com/office/powerpoint/2010/main" val="6700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6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项目经验与总结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7" y="3559321"/>
            <a:ext cx="2250676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73122" y="1056079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2836111" y="2015754"/>
            <a:ext cx="652329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体会了软件工程实践的过程；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提高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了团队协作开发的能力；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提高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了个人编写代码的能力；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TextBox 156"/>
          <p:cNvSpPr txBox="1"/>
          <p:nvPr/>
        </p:nvSpPr>
        <p:spPr>
          <a:xfrm>
            <a:off x="683703" y="1016119"/>
            <a:ext cx="1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收获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9FAA1B9C-C856-4BC1-AC0F-ADE5CEE6F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论文总结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A8F1F734-C916-473D-ACA2-0FC249E8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263" y="532859"/>
            <a:ext cx="1161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Paper Summary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CCDCCA-4CFD-4BF0-A235-57FC726F7943}"/>
              </a:ext>
            </a:extLst>
          </p:cNvPr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07789" y="1175636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885082" y="1971304"/>
            <a:ext cx="6163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学期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的项目是在五位指导老师亲切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关怀和悉心指导下完成的。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从选题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到设计完成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，老师们给予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了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我们耐心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指导与细心关怀，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有了老师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耐心指导与细心关怀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我们才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不会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开发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过程中迷失方向，失去前进动力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同时感谢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我们并肩作战的同学们，感谢你们的一路扶持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TextBox 156"/>
          <p:cNvSpPr txBox="1"/>
          <p:nvPr/>
        </p:nvSpPr>
        <p:spPr>
          <a:xfrm>
            <a:off x="683703" y="1016119"/>
            <a:ext cx="1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</a:rPr>
              <a:t>致谢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9FAA1B9C-C856-4BC1-AC0F-ADE5CEE6F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论文总结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A8F1F734-C916-473D-ACA2-0FC249E8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263" y="532859"/>
            <a:ext cx="1161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Paper Summary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CCDCCA-4CFD-4BF0-A235-57FC726F7943}"/>
              </a:ext>
            </a:extLst>
          </p:cNvPr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1" y="571847"/>
            <a:ext cx="8750596" cy="3819400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5C5A02B4-8189-447B-AF33-6A3BB73FAC34}"/>
              </a:ext>
            </a:extLst>
          </p:cNvPr>
          <p:cNvSpPr/>
          <p:nvPr/>
        </p:nvSpPr>
        <p:spPr>
          <a:xfrm>
            <a:off x="234951" y="571847"/>
            <a:ext cx="8750596" cy="3819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470813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各位老师同学批评</a:t>
            </a: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266406" y="3542980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629452" y="3578492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2019.6.28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97274" y="3521342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288096" y="3564617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：有点冷团队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321190" y="35827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211" y="2069"/>
              <a:ext cx="109" cy="158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80415" y="3561535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85" l="0" r="24902"/>
                    </a14:imgEffect>
                  </a14:imgLayer>
                </a14:imgProps>
              </a:ext>
            </a:extLst>
          </a:blip>
          <a:srcRect t="-1082" r="75301" b="-1"/>
          <a:stretch/>
        </p:blipFill>
        <p:spPr>
          <a:xfrm>
            <a:off x="3793613" y="792977"/>
            <a:ext cx="1068062" cy="10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148" y="1727928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项目开发背景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7" y="3559321"/>
            <a:ext cx="2250676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86026" y="244889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项目开发背景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FA0BA888-B5A9-40C1-B33D-BE816092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711" y="1314684"/>
            <a:ext cx="295721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latin typeface="+mn-ea"/>
                <a:ea typeface="+mn-ea"/>
              </a:rPr>
              <a:t>阅读</a:t>
            </a:r>
            <a:r>
              <a:rPr lang="en-US" sz="1800" b="1" dirty="0">
                <a:latin typeface="+mn-ea"/>
                <a:ea typeface="+mn-ea"/>
              </a:rPr>
              <a:t>app</a:t>
            </a:r>
            <a:r>
              <a:rPr lang="zh-CN" altLang="en-US" sz="1800" b="1" dirty="0">
                <a:latin typeface="+mn-ea"/>
                <a:ea typeface="+mn-ea"/>
              </a:rPr>
              <a:t>大部分提供文学小说类作品，对于针对某一个行业的阅读</a:t>
            </a:r>
            <a:r>
              <a:rPr lang="en-US" sz="1800" b="1" dirty="0">
                <a:latin typeface="+mn-ea"/>
                <a:ea typeface="+mn-ea"/>
              </a:rPr>
              <a:t>app</a:t>
            </a:r>
            <a:r>
              <a:rPr lang="zh-CN" altLang="en-US" sz="1800" b="1" dirty="0">
                <a:latin typeface="+mn-ea"/>
                <a:ea typeface="+mn-ea"/>
              </a:rPr>
              <a:t>少之又少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65438C-7B9A-4FA5-93F1-083A46CFA585}"/>
              </a:ext>
            </a:extLst>
          </p:cNvPr>
          <p:cNvGrpSpPr/>
          <p:nvPr/>
        </p:nvGrpSpPr>
        <p:grpSpPr>
          <a:xfrm>
            <a:off x="3107661" y="1003763"/>
            <a:ext cx="2921891" cy="2907587"/>
            <a:chOff x="2933328" y="1007456"/>
            <a:chExt cx="3311509" cy="329529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270735E-4B29-4CC2-9D3A-92CDFAB827DD}"/>
                </a:ext>
              </a:extLst>
            </p:cNvPr>
            <p:cNvSpPr/>
            <p:nvPr/>
          </p:nvSpPr>
          <p:spPr>
            <a:xfrm>
              <a:off x="3226569" y="1183395"/>
              <a:ext cx="2842095" cy="2842095"/>
            </a:xfrm>
            <a:custGeom>
              <a:avLst/>
              <a:gdLst>
                <a:gd name="connsiteX0" fmla="*/ 1706880 w 3413760"/>
                <a:gd name="connsiteY0" fmla="*/ 0 h 3413760"/>
                <a:gd name="connsiteX1" fmla="*/ 3185081 w 3413760"/>
                <a:gd name="connsiteY1" fmla="*/ 853440 h 3413760"/>
                <a:gd name="connsiteX2" fmla="*/ 3185081 w 3413760"/>
                <a:gd name="connsiteY2" fmla="*/ 2560320 h 3413760"/>
                <a:gd name="connsiteX3" fmla="*/ 1706880 w 3413760"/>
                <a:gd name="connsiteY3" fmla="*/ 1706880 h 3413760"/>
                <a:gd name="connsiteX4" fmla="*/ 1706880 w 341376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1706880" y="0"/>
                  </a:moveTo>
                  <a:cubicBezTo>
                    <a:pt x="2316689" y="0"/>
                    <a:pt x="2880177" y="325329"/>
                    <a:pt x="3185081" y="853440"/>
                  </a:cubicBezTo>
                  <a:cubicBezTo>
                    <a:pt x="3489986" y="1381551"/>
                    <a:pt x="3489986" y="2032209"/>
                    <a:pt x="3185081" y="2560320"/>
                  </a:cubicBezTo>
                  <a:lnTo>
                    <a:pt x="1706880" y="1706880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849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7393" tIns="771652" rIns="443687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4334D11-968C-4636-A077-B0FA8E8FF590}"/>
                </a:ext>
              </a:extLst>
            </p:cNvPr>
            <p:cNvSpPr/>
            <p:nvPr/>
          </p:nvSpPr>
          <p:spPr>
            <a:xfrm>
              <a:off x="3168035" y="1284899"/>
              <a:ext cx="2842095" cy="2842095"/>
            </a:xfrm>
            <a:custGeom>
              <a:avLst/>
              <a:gdLst>
                <a:gd name="connsiteX0" fmla="*/ 3185081 w 3413760"/>
                <a:gd name="connsiteY0" fmla="*/ 2560320 h 3413760"/>
                <a:gd name="connsiteX1" fmla="*/ 1706880 w 3413760"/>
                <a:gd name="connsiteY1" fmla="*/ 3413760 h 3413760"/>
                <a:gd name="connsiteX2" fmla="*/ 228679 w 3413760"/>
                <a:gd name="connsiteY2" fmla="*/ 2560320 h 3413760"/>
                <a:gd name="connsiteX3" fmla="*/ 1706880 w 3413760"/>
                <a:gd name="connsiteY3" fmla="*/ 1706880 h 3413760"/>
                <a:gd name="connsiteX4" fmla="*/ 3185081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3185081" y="2560320"/>
                  </a:moveTo>
                  <a:cubicBezTo>
                    <a:pt x="2880176" y="3088431"/>
                    <a:pt x="2316689" y="3413760"/>
                    <a:pt x="1706880" y="3413760"/>
                  </a:cubicBezTo>
                  <a:cubicBezTo>
                    <a:pt x="1097071" y="3413760"/>
                    <a:pt x="533583" y="3088431"/>
                    <a:pt x="228679" y="2560320"/>
                  </a:cubicBezTo>
                  <a:lnTo>
                    <a:pt x="1706880" y="1706880"/>
                  </a:lnTo>
                  <a:lnTo>
                    <a:pt x="3185081" y="2560320"/>
                  </a:lnTo>
                  <a:close/>
                </a:path>
              </a:pathLst>
            </a:custGeom>
            <a:solidFill>
              <a:srgbClr val="849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600" tIns="2265681" rIns="822960" bIns="355599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F1F2FE-D521-419B-85C1-93EDDD4883EF}"/>
                </a:ext>
              </a:extLst>
            </p:cNvPr>
            <p:cNvSpPr/>
            <p:nvPr/>
          </p:nvSpPr>
          <p:spPr>
            <a:xfrm>
              <a:off x="3109501" y="1183395"/>
              <a:ext cx="2842095" cy="2842095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  <a:solidFill>
              <a:srgbClr val="8497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688" tIns="771652" rIns="1847392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9" name="箭头: 环形 8">
              <a:extLst>
                <a:ext uri="{FF2B5EF4-FFF2-40B4-BE49-F238E27FC236}">
                  <a16:creationId xmlns:a16="http://schemas.microsoft.com/office/drawing/2014/main" id="{BEBBF181-10C0-4022-9F89-946E5045555F}"/>
                </a:ext>
              </a:extLst>
            </p:cNvPr>
            <p:cNvSpPr/>
            <p:nvPr/>
          </p:nvSpPr>
          <p:spPr>
            <a:xfrm>
              <a:off x="3050864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69EEE0BA-FCB9-4053-9BA6-4A152B7F6DD6}"/>
                </a:ext>
              </a:extLst>
            </p:cNvPr>
            <p:cNvSpPr/>
            <p:nvPr/>
          </p:nvSpPr>
          <p:spPr>
            <a:xfrm>
              <a:off x="2992096" y="1108780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45CBA2B-285F-4A37-8259-693EDB5430FF}"/>
                </a:ext>
              </a:extLst>
            </p:cNvPr>
            <p:cNvSpPr/>
            <p:nvPr/>
          </p:nvSpPr>
          <p:spPr>
            <a:xfrm>
              <a:off x="2933328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73" y="1223282"/>
            <a:ext cx="224874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latin typeface="+mn-ea"/>
                <a:ea typeface="+mn-ea"/>
              </a:rPr>
              <a:t>人们不再仅仅满足于纸质阅读，更倾向于在电子设备上阅读</a:t>
            </a:r>
            <a:endParaRPr lang="zh-CN" altLang="en-US" sz="3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1" name="文本框 5">
            <a:extLst>
              <a:ext uri="{FF2B5EF4-FFF2-40B4-BE49-F238E27FC236}">
                <a16:creationId xmlns:a16="http://schemas.microsoft.com/office/drawing/2014/main" id="{50DA104F-FE99-44B8-AC45-BE7B5BA0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34" y="4068741"/>
            <a:ext cx="29287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latin typeface="+mn-ea"/>
                <a:ea typeface="+mn-ea"/>
              </a:rPr>
              <a:t>越来越多的人从事</a:t>
            </a:r>
            <a:r>
              <a:rPr lang="en-US" sz="1800" b="1" dirty="0">
                <a:latin typeface="+mn-ea"/>
                <a:ea typeface="+mn-ea"/>
              </a:rPr>
              <a:t>IT</a:t>
            </a:r>
            <a:r>
              <a:rPr lang="zh-CN" altLang="en-US" sz="1800" b="1" dirty="0">
                <a:latin typeface="+mn-ea"/>
                <a:ea typeface="+mn-ea"/>
              </a:rPr>
              <a:t>行业或者对学习</a:t>
            </a:r>
            <a:r>
              <a:rPr lang="en-US" sz="1800" b="1" dirty="0">
                <a:latin typeface="+mn-ea"/>
                <a:ea typeface="+mn-ea"/>
              </a:rPr>
              <a:t>IT</a:t>
            </a:r>
            <a:r>
              <a:rPr lang="zh-CN" altLang="en-US" sz="1800" b="1" dirty="0">
                <a:latin typeface="+mn-ea"/>
                <a:ea typeface="+mn-ea"/>
              </a:rPr>
              <a:t>技术兴趣浓厚</a:t>
            </a:r>
          </a:p>
        </p:txBody>
      </p:sp>
      <p:sp>
        <p:nvSpPr>
          <p:cNvPr id="19" name="AutoShape 112">
            <a:extLst>
              <a:ext uri="{FF2B5EF4-FFF2-40B4-BE49-F238E27FC236}">
                <a16:creationId xmlns:a16="http://schemas.microsoft.com/office/drawing/2014/main" id="{D711BAE2-ADF1-40CF-B943-CF3EABDF08D1}"/>
              </a:ext>
            </a:extLst>
          </p:cNvPr>
          <p:cNvSpPr>
            <a:spLocks/>
          </p:cNvSpPr>
          <p:nvPr/>
        </p:nvSpPr>
        <p:spPr bwMode="auto">
          <a:xfrm>
            <a:off x="3712170" y="1867619"/>
            <a:ext cx="512505" cy="51024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90B758-566A-42FE-BC8A-F27D169CAA1C}"/>
              </a:ext>
            </a:extLst>
          </p:cNvPr>
          <p:cNvGrpSpPr/>
          <p:nvPr/>
        </p:nvGrpSpPr>
        <p:grpSpPr>
          <a:xfrm>
            <a:off x="4965644" y="1867619"/>
            <a:ext cx="351012" cy="51167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1" name="AutoShape 113">
              <a:extLst>
                <a:ext uri="{FF2B5EF4-FFF2-40B4-BE49-F238E27FC236}">
                  <a16:creationId xmlns:a16="http://schemas.microsoft.com/office/drawing/2014/main" id="{49D180AF-0BBE-42D7-8640-2BE0B2BF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114">
              <a:extLst>
                <a:ext uri="{FF2B5EF4-FFF2-40B4-BE49-F238E27FC236}">
                  <a16:creationId xmlns:a16="http://schemas.microsoft.com/office/drawing/2014/main" id="{D7FFB03E-6D6A-4DDA-8D86-E75D7496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F9372D-68B1-429E-95B6-C9DD5363327E}"/>
              </a:ext>
            </a:extLst>
          </p:cNvPr>
          <p:cNvGrpSpPr/>
          <p:nvPr/>
        </p:nvGrpSpPr>
        <p:grpSpPr>
          <a:xfrm flipH="1">
            <a:off x="4264745" y="2988713"/>
            <a:ext cx="510801" cy="510801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4" name="AutoShape 126">
              <a:extLst>
                <a:ext uri="{FF2B5EF4-FFF2-40B4-BE49-F238E27FC236}">
                  <a16:creationId xmlns:a16="http://schemas.microsoft.com/office/drawing/2014/main" id="{99C3A356-23EE-458E-AA69-8CE30C1F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127">
              <a:extLst>
                <a:ext uri="{FF2B5EF4-FFF2-40B4-BE49-F238E27FC236}">
                  <a16:creationId xmlns:a16="http://schemas.microsoft.com/office/drawing/2014/main" id="{BD956562-5130-4E24-A92D-324DDF357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9" grpId="0"/>
      <p:bldP spid="71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893BCA8D-7D8F-4C9E-B649-0C88AB6310F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3203"/>
            <a:ext cx="9144000" cy="1877568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02448" y="399844"/>
            <a:ext cx="2339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</a:rPr>
              <a:t>项目开发背景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BD37784-4732-4F93-91E4-F3D52957DE63}"/>
              </a:ext>
            </a:extLst>
          </p:cNvPr>
          <p:cNvSpPr/>
          <p:nvPr/>
        </p:nvSpPr>
        <p:spPr>
          <a:xfrm>
            <a:off x="1117173" y="3491669"/>
            <a:ext cx="478790" cy="478790"/>
          </a:xfrm>
          <a:prstGeom prst="ellipse">
            <a:avLst/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1616104" y="3542526"/>
            <a:ext cx="570689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5CAFA19-E66E-4724-875B-DE0BFA66A6D3}"/>
              </a:ext>
            </a:extLst>
          </p:cNvPr>
          <p:cNvSpPr/>
          <p:nvPr/>
        </p:nvSpPr>
        <p:spPr>
          <a:xfrm>
            <a:off x="2875124" y="3525593"/>
            <a:ext cx="478790" cy="478790"/>
          </a:xfrm>
          <a:prstGeom prst="ellipse">
            <a:avLst/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A8D7D0-11D1-4390-8A46-BFA5A80F95C2}"/>
              </a:ext>
            </a:extLst>
          </p:cNvPr>
          <p:cNvSpPr/>
          <p:nvPr/>
        </p:nvSpPr>
        <p:spPr>
          <a:xfrm>
            <a:off x="3348675" y="3537621"/>
            <a:ext cx="577211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搜索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186789-5882-4CF7-9B34-D7168B1BA18E}"/>
              </a:ext>
            </a:extLst>
          </p:cNvPr>
          <p:cNvGrpSpPr/>
          <p:nvPr/>
        </p:nvGrpSpPr>
        <p:grpSpPr>
          <a:xfrm>
            <a:off x="3025542" y="3615024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>
              <a:extLst>
                <a:ext uri="{FF2B5EF4-FFF2-40B4-BE49-F238E27FC236}">
                  <a16:creationId xmlns:a16="http://schemas.microsoft.com/office/drawing/2014/main" id="{8B61F550-320F-4CA0-B42C-41CD4E189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14">
              <a:extLst>
                <a:ext uri="{FF2B5EF4-FFF2-40B4-BE49-F238E27FC236}">
                  <a16:creationId xmlns:a16="http://schemas.microsoft.com/office/drawing/2014/main" id="{866BFC69-BE59-47BA-B923-CA101427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97A35A7-D651-4932-8BFD-A38F11F2ABD8}"/>
              </a:ext>
            </a:extLst>
          </p:cNvPr>
          <p:cNvGrpSpPr/>
          <p:nvPr/>
        </p:nvGrpSpPr>
        <p:grpSpPr>
          <a:xfrm flipH="1">
            <a:off x="1227086" y="3578946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>
              <a:extLst>
                <a:ext uri="{FF2B5EF4-FFF2-40B4-BE49-F238E27FC236}">
                  <a16:creationId xmlns:a16="http://schemas.microsoft.com/office/drawing/2014/main" id="{A156BCC5-C130-441E-9AF1-15B97BD1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27">
              <a:extLst>
                <a:ext uri="{FF2B5EF4-FFF2-40B4-BE49-F238E27FC236}">
                  <a16:creationId xmlns:a16="http://schemas.microsoft.com/office/drawing/2014/main" id="{CF2CE881-0A57-4351-AC52-5793BBB1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5CCD14D-D0D7-4D55-A693-BCC465357F18}"/>
              </a:ext>
            </a:extLst>
          </p:cNvPr>
          <p:cNvSpPr/>
          <p:nvPr/>
        </p:nvSpPr>
        <p:spPr>
          <a:xfrm>
            <a:off x="4622724" y="1199626"/>
            <a:ext cx="4290315" cy="1881145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317D22-2FF0-47C2-8066-DAEBE5B87B1E}"/>
              </a:ext>
            </a:extLst>
          </p:cNvPr>
          <p:cNvSpPr/>
          <p:nvPr/>
        </p:nvSpPr>
        <p:spPr>
          <a:xfrm>
            <a:off x="4710810" y="1321288"/>
            <a:ext cx="3992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名称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IT</a:t>
            </a:r>
            <a:r>
              <a:rPr lang="zh-CN" altLang="en-US" sz="2000" dirty="0">
                <a:solidFill>
                  <a:schemeClr val="bg1"/>
                </a:solidFill>
              </a:rPr>
              <a:t>视界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276E26A-11D9-4283-822B-D5F16CF7F9E0}"/>
              </a:ext>
            </a:extLst>
          </p:cNvPr>
          <p:cNvSpPr/>
          <p:nvPr/>
        </p:nvSpPr>
        <p:spPr>
          <a:xfrm>
            <a:off x="4633075" y="3488346"/>
            <a:ext cx="478790" cy="478790"/>
          </a:xfrm>
          <a:prstGeom prst="ellipse">
            <a:avLst/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D78900-C327-47C3-ADAA-D7E6858F9C2F}"/>
              </a:ext>
            </a:extLst>
          </p:cNvPr>
          <p:cNvSpPr/>
          <p:nvPr/>
        </p:nvSpPr>
        <p:spPr>
          <a:xfrm>
            <a:off x="5141101" y="3491996"/>
            <a:ext cx="621746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分类</a:t>
            </a:r>
          </a:p>
        </p:txBody>
      </p:sp>
      <p:grpSp>
        <p:nvGrpSpPr>
          <p:cNvPr id="25" name="Group 112">
            <a:extLst>
              <a:ext uri="{FF2B5EF4-FFF2-40B4-BE49-F238E27FC236}">
                <a16:creationId xmlns:a16="http://schemas.microsoft.com/office/drawing/2014/main" id="{AE9A2E85-90AA-4327-8599-7BC3FA46B773}"/>
              </a:ext>
            </a:extLst>
          </p:cNvPr>
          <p:cNvGrpSpPr/>
          <p:nvPr/>
        </p:nvGrpSpPr>
        <p:grpSpPr>
          <a:xfrm>
            <a:off x="4767428" y="36423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>
              <a:extLst>
                <a:ext uri="{FF2B5EF4-FFF2-40B4-BE49-F238E27FC236}">
                  <a16:creationId xmlns:a16="http://schemas.microsoft.com/office/drawing/2014/main" id="{84638E18-173F-4E68-B31F-B3445AA2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11">
              <a:extLst>
                <a:ext uri="{FF2B5EF4-FFF2-40B4-BE49-F238E27FC236}">
                  <a16:creationId xmlns:a16="http://schemas.microsoft.com/office/drawing/2014/main" id="{4124B546-BFD7-4929-83DE-6F4565D5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FBD37784-4732-4F93-91E4-F3D52957DE63}"/>
              </a:ext>
            </a:extLst>
          </p:cNvPr>
          <p:cNvSpPr/>
          <p:nvPr/>
        </p:nvSpPr>
        <p:spPr>
          <a:xfrm>
            <a:off x="6217738" y="3476128"/>
            <a:ext cx="478790" cy="478790"/>
          </a:xfrm>
          <a:prstGeom prst="ellipse">
            <a:avLst/>
          </a:prstGeom>
          <a:solidFill>
            <a:srgbClr val="8497B0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97A35A7-D651-4932-8BFD-A38F11F2ABD8}"/>
              </a:ext>
            </a:extLst>
          </p:cNvPr>
          <p:cNvGrpSpPr/>
          <p:nvPr/>
        </p:nvGrpSpPr>
        <p:grpSpPr>
          <a:xfrm flipH="1">
            <a:off x="6327652" y="3129568"/>
            <a:ext cx="5899789" cy="744419"/>
            <a:chOff x="-5350358" y="1471732"/>
            <a:chExt cx="8182627" cy="1032461"/>
          </a:xfrm>
          <a:solidFill>
            <a:schemeClr val="bg1"/>
          </a:solidFill>
        </p:grpSpPr>
        <p:sp>
          <p:nvSpPr>
            <p:cNvPr id="46" name="AutoShape 126">
              <a:extLst>
                <a:ext uri="{FF2B5EF4-FFF2-40B4-BE49-F238E27FC236}">
                  <a16:creationId xmlns:a16="http://schemas.microsoft.com/office/drawing/2014/main" id="{A156BCC5-C130-441E-9AF1-15B97BD1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127">
              <a:extLst>
                <a:ext uri="{FF2B5EF4-FFF2-40B4-BE49-F238E27FC236}">
                  <a16:creationId xmlns:a16="http://schemas.microsoft.com/office/drawing/2014/main" id="{CF2CE881-0A57-4351-AC52-5793BBB10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5350358" y="1471732"/>
              <a:ext cx="1386424" cy="634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52912" y="3604331"/>
            <a:ext cx="779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10810" y="1856230"/>
            <a:ext cx="264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定位：阅读类安卓</a:t>
            </a:r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0810" y="2381232"/>
            <a:ext cx="3401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目的：方便阅读，节省时间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34" grpId="0" animBg="1"/>
      <p:bldP spid="35" grpId="0"/>
      <p:bldP spid="30" grpId="0"/>
      <p:bldP spid="28" grpId="0" animBg="1"/>
      <p:bldP spid="29" grpId="0"/>
      <p:bldP spid="32" grpId="0" animBg="1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72" y="1844887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项目开发进程</a:t>
            </a:r>
            <a:endParaRPr lang="zh-CN" altLang="en-US" sz="36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7" y="3559321"/>
            <a:ext cx="2250676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93"/>
          <p:cNvSpPr txBox="1"/>
          <p:nvPr/>
        </p:nvSpPr>
        <p:spPr>
          <a:xfrm>
            <a:off x="487885" y="154060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项目开发进程</a:t>
            </a:r>
          </a:p>
        </p:txBody>
      </p:sp>
      <p:sp>
        <p:nvSpPr>
          <p:cNvPr id="159" name="椭圆 158"/>
          <p:cNvSpPr/>
          <p:nvPr/>
        </p:nvSpPr>
        <p:spPr>
          <a:xfrm>
            <a:off x="1460668" y="1852985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734418" y="157414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2911753" y="1699462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6"/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3919905" y="127802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4064678" y="1383453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166" name="Oval 4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4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5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5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5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6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6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6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6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6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6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6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6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Oval 7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7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7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7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7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7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7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7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8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8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8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8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6" name="椭圆 205"/>
          <p:cNvSpPr/>
          <p:nvPr/>
        </p:nvSpPr>
        <p:spPr>
          <a:xfrm>
            <a:off x="4976361" y="1103659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5119711" y="1243456"/>
            <a:ext cx="314678" cy="264848"/>
            <a:chOff x="6370638" y="-49213"/>
            <a:chExt cx="731837" cy="615951"/>
          </a:xfrm>
          <a:solidFill>
            <a:schemeClr val="bg1"/>
          </a:solidFill>
        </p:grpSpPr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6413500" y="-49213"/>
              <a:ext cx="644525" cy="401638"/>
            </a:xfrm>
            <a:custGeom>
              <a:avLst/>
              <a:gdLst>
                <a:gd name="T0" fmla="*/ 13 w 169"/>
                <a:gd name="T1" fmla="*/ 105 h 105"/>
                <a:gd name="T2" fmla="*/ 21 w 169"/>
                <a:gd name="T3" fmla="*/ 101 h 105"/>
                <a:gd name="T4" fmla="*/ 25 w 169"/>
                <a:gd name="T5" fmla="*/ 93 h 105"/>
                <a:gd name="T6" fmla="*/ 24 w 169"/>
                <a:gd name="T7" fmla="*/ 88 h 105"/>
                <a:gd name="T8" fmla="*/ 24 w 169"/>
                <a:gd name="T9" fmla="*/ 88 h 105"/>
                <a:gd name="T10" fmla="*/ 56 w 169"/>
                <a:gd name="T11" fmla="*/ 56 h 105"/>
                <a:gd name="T12" fmla="*/ 56 w 169"/>
                <a:gd name="T13" fmla="*/ 56 h 105"/>
                <a:gd name="T14" fmla="*/ 61 w 169"/>
                <a:gd name="T15" fmla="*/ 57 h 105"/>
                <a:gd name="T16" fmla="*/ 69 w 169"/>
                <a:gd name="T17" fmla="*/ 54 h 105"/>
                <a:gd name="T18" fmla="*/ 97 w 169"/>
                <a:gd name="T19" fmla="*/ 67 h 105"/>
                <a:gd name="T20" fmla="*/ 97 w 169"/>
                <a:gd name="T21" fmla="*/ 69 h 105"/>
                <a:gd name="T22" fmla="*/ 101 w 169"/>
                <a:gd name="T23" fmla="*/ 77 h 105"/>
                <a:gd name="T24" fmla="*/ 109 w 169"/>
                <a:gd name="T25" fmla="*/ 81 h 105"/>
                <a:gd name="T26" fmla="*/ 117 w 169"/>
                <a:gd name="T27" fmla="*/ 77 h 105"/>
                <a:gd name="T28" fmla="*/ 121 w 169"/>
                <a:gd name="T29" fmla="*/ 69 h 105"/>
                <a:gd name="T30" fmla="*/ 120 w 169"/>
                <a:gd name="T31" fmla="*/ 64 h 105"/>
                <a:gd name="T32" fmla="*/ 120 w 169"/>
                <a:gd name="T33" fmla="*/ 63 h 105"/>
                <a:gd name="T34" fmla="*/ 152 w 169"/>
                <a:gd name="T35" fmla="*/ 24 h 105"/>
                <a:gd name="T36" fmla="*/ 157 w 169"/>
                <a:gd name="T37" fmla="*/ 25 h 105"/>
                <a:gd name="T38" fmla="*/ 165 w 169"/>
                <a:gd name="T39" fmla="*/ 21 h 105"/>
                <a:gd name="T40" fmla="*/ 169 w 169"/>
                <a:gd name="T41" fmla="*/ 13 h 105"/>
                <a:gd name="T42" fmla="*/ 165 w 169"/>
                <a:gd name="T43" fmla="*/ 4 h 105"/>
                <a:gd name="T44" fmla="*/ 149 w 169"/>
                <a:gd name="T45" fmla="*/ 4 h 105"/>
                <a:gd name="T46" fmla="*/ 145 w 169"/>
                <a:gd name="T47" fmla="*/ 13 h 105"/>
                <a:gd name="T48" fmla="*/ 146 w 169"/>
                <a:gd name="T49" fmla="*/ 18 h 105"/>
                <a:gd name="T50" fmla="*/ 146 w 169"/>
                <a:gd name="T51" fmla="*/ 18 h 105"/>
                <a:gd name="T52" fmla="*/ 114 w 169"/>
                <a:gd name="T53" fmla="*/ 58 h 105"/>
                <a:gd name="T54" fmla="*/ 101 w 169"/>
                <a:gd name="T55" fmla="*/ 60 h 105"/>
                <a:gd name="T56" fmla="*/ 73 w 169"/>
                <a:gd name="T57" fmla="*/ 46 h 105"/>
                <a:gd name="T58" fmla="*/ 73 w 169"/>
                <a:gd name="T59" fmla="*/ 45 h 105"/>
                <a:gd name="T60" fmla="*/ 69 w 169"/>
                <a:gd name="T61" fmla="*/ 36 h 105"/>
                <a:gd name="T62" fmla="*/ 53 w 169"/>
                <a:gd name="T63" fmla="*/ 36 h 105"/>
                <a:gd name="T64" fmla="*/ 49 w 169"/>
                <a:gd name="T65" fmla="*/ 45 h 105"/>
                <a:gd name="T66" fmla="*/ 50 w 169"/>
                <a:gd name="T67" fmla="*/ 50 h 105"/>
                <a:gd name="T68" fmla="*/ 50 w 169"/>
                <a:gd name="T69" fmla="*/ 50 h 105"/>
                <a:gd name="T70" fmla="*/ 18 w 169"/>
                <a:gd name="T71" fmla="*/ 82 h 105"/>
                <a:gd name="T72" fmla="*/ 18 w 169"/>
                <a:gd name="T73" fmla="*/ 82 h 105"/>
                <a:gd name="T74" fmla="*/ 5 w 169"/>
                <a:gd name="T75" fmla="*/ 84 h 105"/>
                <a:gd name="T76" fmla="*/ 5 w 169"/>
                <a:gd name="T77" fmla="*/ 101 h 105"/>
                <a:gd name="T78" fmla="*/ 13 w 169"/>
                <a:gd name="T7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5">
                  <a:moveTo>
                    <a:pt x="13" y="105"/>
                  </a:moveTo>
                  <a:cubicBezTo>
                    <a:pt x="16" y="105"/>
                    <a:pt x="19" y="104"/>
                    <a:pt x="21" y="101"/>
                  </a:cubicBezTo>
                  <a:cubicBezTo>
                    <a:pt x="24" y="99"/>
                    <a:pt x="25" y="96"/>
                    <a:pt x="25" y="93"/>
                  </a:cubicBezTo>
                  <a:cubicBezTo>
                    <a:pt x="25" y="91"/>
                    <a:pt x="25" y="89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7"/>
                    <a:pt x="59" y="57"/>
                    <a:pt x="61" y="57"/>
                  </a:cubicBezTo>
                  <a:cubicBezTo>
                    <a:pt x="64" y="57"/>
                    <a:pt x="67" y="56"/>
                    <a:pt x="69" y="5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8"/>
                    <a:pt x="97" y="68"/>
                    <a:pt x="97" y="69"/>
                  </a:cubicBezTo>
                  <a:cubicBezTo>
                    <a:pt x="97" y="72"/>
                    <a:pt x="98" y="75"/>
                    <a:pt x="101" y="77"/>
                  </a:cubicBezTo>
                  <a:cubicBezTo>
                    <a:pt x="103" y="80"/>
                    <a:pt x="106" y="81"/>
                    <a:pt x="109" y="81"/>
                  </a:cubicBezTo>
                  <a:cubicBezTo>
                    <a:pt x="112" y="81"/>
                    <a:pt x="115" y="80"/>
                    <a:pt x="117" y="77"/>
                  </a:cubicBezTo>
                  <a:cubicBezTo>
                    <a:pt x="120" y="75"/>
                    <a:pt x="121" y="72"/>
                    <a:pt x="121" y="69"/>
                  </a:cubicBezTo>
                  <a:cubicBezTo>
                    <a:pt x="121" y="67"/>
                    <a:pt x="121" y="65"/>
                    <a:pt x="120" y="64"/>
                  </a:cubicBezTo>
                  <a:cubicBezTo>
                    <a:pt x="120" y="64"/>
                    <a:pt x="120" y="64"/>
                    <a:pt x="120" y="6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3" y="25"/>
                    <a:pt x="155" y="25"/>
                    <a:pt x="157" y="25"/>
                  </a:cubicBezTo>
                  <a:cubicBezTo>
                    <a:pt x="160" y="25"/>
                    <a:pt x="163" y="24"/>
                    <a:pt x="165" y="21"/>
                  </a:cubicBezTo>
                  <a:cubicBezTo>
                    <a:pt x="168" y="19"/>
                    <a:pt x="169" y="16"/>
                    <a:pt x="169" y="13"/>
                  </a:cubicBezTo>
                  <a:cubicBezTo>
                    <a:pt x="169" y="10"/>
                    <a:pt x="168" y="7"/>
                    <a:pt x="165" y="4"/>
                  </a:cubicBezTo>
                  <a:cubicBezTo>
                    <a:pt x="161" y="0"/>
                    <a:pt x="153" y="0"/>
                    <a:pt x="149" y="4"/>
                  </a:cubicBezTo>
                  <a:cubicBezTo>
                    <a:pt x="146" y="7"/>
                    <a:pt x="145" y="10"/>
                    <a:pt x="145" y="13"/>
                  </a:cubicBezTo>
                  <a:cubicBezTo>
                    <a:pt x="145" y="15"/>
                    <a:pt x="145" y="17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0" y="56"/>
                    <a:pt x="104" y="57"/>
                    <a:pt x="101" y="60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3" y="42"/>
                    <a:pt x="72" y="39"/>
                    <a:pt x="69" y="36"/>
                  </a:cubicBezTo>
                  <a:cubicBezTo>
                    <a:pt x="65" y="32"/>
                    <a:pt x="57" y="32"/>
                    <a:pt x="53" y="36"/>
                  </a:cubicBezTo>
                  <a:cubicBezTo>
                    <a:pt x="50" y="39"/>
                    <a:pt x="49" y="42"/>
                    <a:pt x="49" y="45"/>
                  </a:cubicBezTo>
                  <a:cubicBezTo>
                    <a:pt x="49" y="47"/>
                    <a:pt x="49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0"/>
                    <a:pt x="8" y="81"/>
                    <a:pt x="5" y="84"/>
                  </a:cubicBezTo>
                  <a:cubicBezTo>
                    <a:pt x="0" y="89"/>
                    <a:pt x="0" y="97"/>
                    <a:pt x="5" y="101"/>
                  </a:cubicBezTo>
                  <a:cubicBezTo>
                    <a:pt x="7" y="104"/>
                    <a:pt x="10" y="105"/>
                    <a:pt x="1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370638" y="107950"/>
              <a:ext cx="731837" cy="458788"/>
            </a:xfrm>
            <a:custGeom>
              <a:avLst/>
              <a:gdLst>
                <a:gd name="T0" fmla="*/ 188 w 192"/>
                <a:gd name="T1" fmla="*/ 112 h 120"/>
                <a:gd name="T2" fmla="*/ 184 w 192"/>
                <a:gd name="T3" fmla="*/ 112 h 120"/>
                <a:gd name="T4" fmla="*/ 184 w 192"/>
                <a:gd name="T5" fmla="*/ 4 h 120"/>
                <a:gd name="T6" fmla="*/ 180 w 192"/>
                <a:gd name="T7" fmla="*/ 0 h 120"/>
                <a:gd name="T8" fmla="*/ 156 w 192"/>
                <a:gd name="T9" fmla="*/ 0 h 120"/>
                <a:gd name="T10" fmla="*/ 152 w 192"/>
                <a:gd name="T11" fmla="*/ 4 h 120"/>
                <a:gd name="T12" fmla="*/ 152 w 192"/>
                <a:gd name="T13" fmla="*/ 112 h 120"/>
                <a:gd name="T14" fmla="*/ 136 w 192"/>
                <a:gd name="T15" fmla="*/ 112 h 120"/>
                <a:gd name="T16" fmla="*/ 136 w 192"/>
                <a:gd name="T17" fmla="*/ 60 h 120"/>
                <a:gd name="T18" fmla="*/ 132 w 192"/>
                <a:gd name="T19" fmla="*/ 56 h 120"/>
                <a:gd name="T20" fmla="*/ 108 w 192"/>
                <a:gd name="T21" fmla="*/ 56 h 120"/>
                <a:gd name="T22" fmla="*/ 104 w 192"/>
                <a:gd name="T23" fmla="*/ 60 h 120"/>
                <a:gd name="T24" fmla="*/ 104 w 192"/>
                <a:gd name="T25" fmla="*/ 112 h 120"/>
                <a:gd name="T26" fmla="*/ 88 w 192"/>
                <a:gd name="T27" fmla="*/ 112 h 120"/>
                <a:gd name="T28" fmla="*/ 88 w 192"/>
                <a:gd name="T29" fmla="*/ 36 h 120"/>
                <a:gd name="T30" fmla="*/ 84 w 192"/>
                <a:gd name="T31" fmla="*/ 32 h 120"/>
                <a:gd name="T32" fmla="*/ 60 w 192"/>
                <a:gd name="T33" fmla="*/ 32 h 120"/>
                <a:gd name="T34" fmla="*/ 56 w 192"/>
                <a:gd name="T35" fmla="*/ 36 h 120"/>
                <a:gd name="T36" fmla="*/ 56 w 192"/>
                <a:gd name="T37" fmla="*/ 112 h 120"/>
                <a:gd name="T38" fmla="*/ 40 w 192"/>
                <a:gd name="T39" fmla="*/ 112 h 120"/>
                <a:gd name="T40" fmla="*/ 40 w 192"/>
                <a:gd name="T41" fmla="*/ 84 h 120"/>
                <a:gd name="T42" fmla="*/ 36 w 192"/>
                <a:gd name="T43" fmla="*/ 80 h 120"/>
                <a:gd name="T44" fmla="*/ 12 w 192"/>
                <a:gd name="T45" fmla="*/ 80 h 120"/>
                <a:gd name="T46" fmla="*/ 8 w 192"/>
                <a:gd name="T47" fmla="*/ 84 h 120"/>
                <a:gd name="T48" fmla="*/ 8 w 192"/>
                <a:gd name="T49" fmla="*/ 112 h 120"/>
                <a:gd name="T50" fmla="*/ 4 w 192"/>
                <a:gd name="T51" fmla="*/ 112 h 120"/>
                <a:gd name="T52" fmla="*/ 0 w 192"/>
                <a:gd name="T53" fmla="*/ 116 h 120"/>
                <a:gd name="T54" fmla="*/ 4 w 192"/>
                <a:gd name="T55" fmla="*/ 120 h 120"/>
                <a:gd name="T56" fmla="*/ 12 w 192"/>
                <a:gd name="T57" fmla="*/ 120 h 120"/>
                <a:gd name="T58" fmla="*/ 36 w 192"/>
                <a:gd name="T59" fmla="*/ 120 h 120"/>
                <a:gd name="T60" fmla="*/ 60 w 192"/>
                <a:gd name="T61" fmla="*/ 120 h 120"/>
                <a:gd name="T62" fmla="*/ 84 w 192"/>
                <a:gd name="T63" fmla="*/ 120 h 120"/>
                <a:gd name="T64" fmla="*/ 108 w 192"/>
                <a:gd name="T65" fmla="*/ 120 h 120"/>
                <a:gd name="T66" fmla="*/ 132 w 192"/>
                <a:gd name="T67" fmla="*/ 120 h 120"/>
                <a:gd name="T68" fmla="*/ 156 w 192"/>
                <a:gd name="T69" fmla="*/ 120 h 120"/>
                <a:gd name="T70" fmla="*/ 180 w 192"/>
                <a:gd name="T71" fmla="*/ 120 h 120"/>
                <a:gd name="T72" fmla="*/ 188 w 192"/>
                <a:gd name="T73" fmla="*/ 120 h 120"/>
                <a:gd name="T74" fmla="*/ 192 w 192"/>
                <a:gd name="T75" fmla="*/ 116 h 120"/>
                <a:gd name="T76" fmla="*/ 188 w 192"/>
                <a:gd name="T7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>
                  <a:moveTo>
                    <a:pt x="188" y="112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8"/>
                    <a:pt x="134" y="56"/>
                    <a:pt x="13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6"/>
                    <a:pt x="104" y="58"/>
                    <a:pt x="104" y="6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4"/>
                    <a:pt x="86" y="32"/>
                    <a:pt x="8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8" y="32"/>
                    <a:pt x="56" y="34"/>
                    <a:pt x="56" y="3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2"/>
                    <a:pt x="38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80"/>
                    <a:pt x="8" y="82"/>
                    <a:pt x="8" y="8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2" y="112"/>
                    <a:pt x="0" y="114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20"/>
                    <a:pt x="192" y="118"/>
                    <a:pt x="192" y="116"/>
                  </a:cubicBezTo>
                  <a:cubicBezTo>
                    <a:pt x="192" y="114"/>
                    <a:pt x="190" y="112"/>
                    <a:pt x="18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0" name="L 形 209"/>
          <p:cNvSpPr>
            <a:spLocks noChangeAspect="1"/>
          </p:cNvSpPr>
          <p:nvPr/>
        </p:nvSpPr>
        <p:spPr>
          <a:xfrm rot="13500000">
            <a:off x="2408779" y="4172578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1563337" y="1976858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212" name="Freeform 30"/>
            <p:cNvSpPr>
              <a:spLocks noEditPoints="1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1"/>
            <p:cNvSpPr>
              <a:spLocks noEditPoints="1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4" name="任意多边形 213"/>
          <p:cNvSpPr/>
          <p:nvPr/>
        </p:nvSpPr>
        <p:spPr>
          <a:xfrm rot="466415">
            <a:off x="5828863" y="1504329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  <a:gd name="connsiteX0" fmla="*/ 4173 w 1287667"/>
              <a:gd name="connsiteY0" fmla="*/ 0 h 863600"/>
              <a:gd name="connsiteX1" fmla="*/ 0 w 1287667"/>
              <a:gd name="connsiteY1" fmla="*/ 57825 h 863600"/>
              <a:gd name="connsiteX2" fmla="*/ 1287667 w 1287667"/>
              <a:gd name="connsiteY2" fmla="*/ 863600 h 863600"/>
              <a:gd name="connsiteX3" fmla="*/ 1287666 w 1287667"/>
              <a:gd name="connsiteY3" fmla="*/ 801687 h 863600"/>
              <a:gd name="connsiteX4" fmla="*/ 4173 w 1287667"/>
              <a:gd name="connsiteY4" fmla="*/ 0 h 863600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8865 w 1288866"/>
              <a:gd name="connsiteY3" fmla="*/ 774129 h 836042"/>
              <a:gd name="connsiteX4" fmla="*/ 0 w 1288866"/>
              <a:gd name="connsiteY4" fmla="*/ 0 h 836042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7074 w 1288866"/>
              <a:gd name="connsiteY3" fmla="*/ 781019 h 836042"/>
              <a:gd name="connsiteX4" fmla="*/ 0 w 1288866"/>
              <a:gd name="connsiteY4" fmla="*/ 0 h 836042"/>
              <a:gd name="connsiteX0" fmla="*/ 592 w 1287667"/>
              <a:gd name="connsiteY0" fmla="*/ 0 h 837764"/>
              <a:gd name="connsiteX1" fmla="*/ 0 w 1287667"/>
              <a:gd name="connsiteY1" fmla="*/ 31989 h 837764"/>
              <a:gd name="connsiteX2" fmla="*/ 1287667 w 1287667"/>
              <a:gd name="connsiteY2" fmla="*/ 837764 h 837764"/>
              <a:gd name="connsiteX3" fmla="*/ 1285875 w 1287667"/>
              <a:gd name="connsiteY3" fmla="*/ 782741 h 837764"/>
              <a:gd name="connsiteX4" fmla="*/ 592 w 1287667"/>
              <a:gd name="connsiteY4" fmla="*/ 0 h 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5" name="任意多边形 214"/>
          <p:cNvSpPr/>
          <p:nvPr/>
        </p:nvSpPr>
        <p:spPr>
          <a:xfrm rot="466415">
            <a:off x="5047931" y="1451177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466415">
            <a:off x="5001198" y="2067180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7" name="任意多边形 216"/>
          <p:cNvSpPr/>
          <p:nvPr/>
        </p:nvSpPr>
        <p:spPr>
          <a:xfrm rot="466415">
            <a:off x="6062087" y="2303134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  <a:gd name="connsiteX0" fmla="*/ 4762 w 1288256"/>
              <a:gd name="connsiteY0" fmla="*/ 814388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4762 w 1288256"/>
              <a:gd name="connsiteY4" fmla="*/ 814388 h 876300"/>
              <a:gd name="connsiteX0" fmla="*/ 0 w 1288256"/>
              <a:gd name="connsiteY0" fmla="*/ 812007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12007 h 876300"/>
              <a:gd name="connsiteX0" fmla="*/ 0 w 1281113"/>
              <a:gd name="connsiteY0" fmla="*/ 812007 h 876300"/>
              <a:gd name="connsiteX1" fmla="*/ 0 w 1281113"/>
              <a:gd name="connsiteY1" fmla="*/ 876300 h 876300"/>
              <a:gd name="connsiteX2" fmla="*/ 1088231 w 1281113"/>
              <a:gd name="connsiteY2" fmla="*/ 173831 h 876300"/>
              <a:gd name="connsiteX3" fmla="*/ 1281113 w 1281113"/>
              <a:gd name="connsiteY3" fmla="*/ 0 h 876300"/>
              <a:gd name="connsiteX4" fmla="*/ 0 w 1281113"/>
              <a:gd name="connsiteY4" fmla="*/ 812007 h 876300"/>
              <a:gd name="connsiteX0" fmla="*/ 0 w 1088232"/>
              <a:gd name="connsiteY0" fmla="*/ 685801 h 750094"/>
              <a:gd name="connsiteX1" fmla="*/ 0 w 1088232"/>
              <a:gd name="connsiteY1" fmla="*/ 750094 h 750094"/>
              <a:gd name="connsiteX2" fmla="*/ 1088231 w 1088232"/>
              <a:gd name="connsiteY2" fmla="*/ 47625 h 750094"/>
              <a:gd name="connsiteX3" fmla="*/ 1088232 w 1088232"/>
              <a:gd name="connsiteY3" fmla="*/ 0 h 750094"/>
              <a:gd name="connsiteX4" fmla="*/ 0 w 1088232"/>
              <a:gd name="connsiteY4" fmla="*/ 685801 h 750094"/>
              <a:gd name="connsiteX0" fmla="*/ 0 w 1095375"/>
              <a:gd name="connsiteY0" fmla="*/ 685801 h 750094"/>
              <a:gd name="connsiteX1" fmla="*/ 0 w 1095375"/>
              <a:gd name="connsiteY1" fmla="*/ 750094 h 750094"/>
              <a:gd name="connsiteX2" fmla="*/ 1095375 w 1095375"/>
              <a:gd name="connsiteY2" fmla="*/ 50006 h 750094"/>
              <a:gd name="connsiteX3" fmla="*/ 1088232 w 1095375"/>
              <a:gd name="connsiteY3" fmla="*/ 0 h 750094"/>
              <a:gd name="connsiteX4" fmla="*/ 0 w 1095375"/>
              <a:gd name="connsiteY4" fmla="*/ 685801 h 750094"/>
              <a:gd name="connsiteX0" fmla="*/ 0 w 1095376"/>
              <a:gd name="connsiteY0" fmla="*/ 678657 h 742950"/>
              <a:gd name="connsiteX1" fmla="*/ 0 w 1095376"/>
              <a:gd name="connsiteY1" fmla="*/ 742950 h 742950"/>
              <a:gd name="connsiteX2" fmla="*/ 1095375 w 1095376"/>
              <a:gd name="connsiteY2" fmla="*/ 42862 h 742950"/>
              <a:gd name="connsiteX3" fmla="*/ 1095376 w 1095376"/>
              <a:gd name="connsiteY3" fmla="*/ 0 h 742950"/>
              <a:gd name="connsiteX4" fmla="*/ 0 w 1095376"/>
              <a:gd name="connsiteY4" fmla="*/ 6786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8" name="文本框 70"/>
          <p:cNvSpPr txBox="1"/>
          <p:nvPr/>
        </p:nvSpPr>
        <p:spPr>
          <a:xfrm rot="466415">
            <a:off x="5371647" y="1747972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4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 rot="452259">
            <a:off x="3719542" y="1754171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0" name="任意多边形 219"/>
          <p:cNvSpPr/>
          <p:nvPr/>
        </p:nvSpPr>
        <p:spPr>
          <a:xfrm rot="452259">
            <a:off x="4799593" y="2493212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1" name="任意多边形 220"/>
          <p:cNvSpPr/>
          <p:nvPr/>
        </p:nvSpPr>
        <p:spPr>
          <a:xfrm rot="452259">
            <a:off x="3680565" y="2346385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2" name="文本框 77"/>
          <p:cNvSpPr txBox="1"/>
          <p:nvPr/>
        </p:nvSpPr>
        <p:spPr>
          <a:xfrm rot="452259">
            <a:off x="4063777" y="1976197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3" name="任意多边形 222"/>
          <p:cNvSpPr/>
          <p:nvPr/>
        </p:nvSpPr>
        <p:spPr>
          <a:xfrm rot="520032">
            <a:off x="2548520" y="2046795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4" name="任意多边形 223"/>
          <p:cNvSpPr/>
          <p:nvPr/>
        </p:nvSpPr>
        <p:spPr>
          <a:xfrm rot="520032">
            <a:off x="3550957" y="2773186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5" name="任意多边形 224"/>
          <p:cNvSpPr/>
          <p:nvPr/>
        </p:nvSpPr>
        <p:spPr>
          <a:xfrm rot="520032">
            <a:off x="2504968" y="2615011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6" name="文本框 83"/>
          <p:cNvSpPr txBox="1"/>
          <p:nvPr/>
        </p:nvSpPr>
        <p:spPr>
          <a:xfrm rot="520032">
            <a:off x="2820866" y="2304756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 rot="551618">
            <a:off x="1220798" y="2334334"/>
            <a:ext cx="2236959" cy="1455192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 rot="551618">
            <a:off x="2266226" y="3077981"/>
            <a:ext cx="1115592" cy="800704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9" name="任意多边形 228"/>
          <p:cNvSpPr/>
          <p:nvPr/>
        </p:nvSpPr>
        <p:spPr>
          <a:xfrm rot="551618">
            <a:off x="1158747" y="2900131"/>
            <a:ext cx="1123841" cy="799979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30" name="文本框 89"/>
          <p:cNvSpPr txBox="1"/>
          <p:nvPr/>
        </p:nvSpPr>
        <p:spPr>
          <a:xfrm rot="551618">
            <a:off x="1475310" y="2555582"/>
            <a:ext cx="648267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31" name="0"/>
          <p:cNvSpPr txBox="1">
            <a:spLocks noChangeArrowheads="1"/>
          </p:cNvSpPr>
          <p:nvPr/>
        </p:nvSpPr>
        <p:spPr bwMode="auto">
          <a:xfrm>
            <a:off x="1706767" y="3955210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第一次迭代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5-8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2" name="0"/>
          <p:cNvSpPr txBox="1">
            <a:spLocks noChangeArrowheads="1"/>
          </p:cNvSpPr>
          <p:nvPr/>
        </p:nvSpPr>
        <p:spPr bwMode="auto">
          <a:xfrm>
            <a:off x="1709457" y="4201118"/>
            <a:ext cx="146569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第</a:t>
            </a:r>
            <a:r>
              <a:rPr lang="en-US" dirty="0" smtClean="0"/>
              <a:t>5</a:t>
            </a:r>
            <a:r>
              <a:rPr lang="zh-CN" altLang="en-US" dirty="0" smtClean="0"/>
              <a:t>到</a:t>
            </a:r>
            <a:r>
              <a:rPr lang="en-US" dirty="0" smtClean="0"/>
              <a:t>8</a:t>
            </a:r>
            <a:r>
              <a:rPr lang="zh-CN" altLang="en-US" dirty="0" smtClean="0"/>
              <a:t>周 知识获取，数据库设计，安卓注册登录界面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0"/>
          <p:cNvSpPr txBox="1">
            <a:spLocks noChangeArrowheads="1"/>
          </p:cNvSpPr>
          <p:nvPr/>
        </p:nvSpPr>
        <p:spPr bwMode="auto">
          <a:xfrm>
            <a:off x="3327715" y="3566865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第二次迭代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9-12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4" name="0"/>
          <p:cNvSpPr txBox="1">
            <a:spLocks noChangeArrowheads="1"/>
          </p:cNvSpPr>
          <p:nvPr/>
        </p:nvSpPr>
        <p:spPr bwMode="auto">
          <a:xfrm>
            <a:off x="3330405" y="3812773"/>
            <a:ext cx="9643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文章分类，推荐算法，安卓界面开发</a:t>
            </a:r>
            <a:r>
              <a:rPr lang="zh-CN" altLang="zh-CN" sz="11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0"/>
          <p:cNvSpPr txBox="1">
            <a:spLocks noChangeArrowheads="1"/>
          </p:cNvSpPr>
          <p:nvPr/>
        </p:nvSpPr>
        <p:spPr bwMode="auto">
          <a:xfrm>
            <a:off x="4917675" y="3238582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第三次迭代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13-16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6" name="0"/>
          <p:cNvSpPr txBox="1">
            <a:spLocks noChangeArrowheads="1"/>
          </p:cNvSpPr>
          <p:nvPr/>
        </p:nvSpPr>
        <p:spPr bwMode="auto">
          <a:xfrm>
            <a:off x="4920366" y="3484490"/>
            <a:ext cx="10469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添加收藏，社区交流，界面优化，前后端交接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37" name="0"/>
          <p:cNvSpPr txBox="1">
            <a:spLocks noChangeArrowheads="1"/>
          </p:cNvSpPr>
          <p:nvPr/>
        </p:nvSpPr>
        <p:spPr bwMode="auto">
          <a:xfrm>
            <a:off x="6596198" y="2820734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项目收尾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8" name="0"/>
          <p:cNvSpPr txBox="1">
            <a:spLocks noChangeArrowheads="1"/>
          </p:cNvSpPr>
          <p:nvPr/>
        </p:nvSpPr>
        <p:spPr bwMode="auto">
          <a:xfrm>
            <a:off x="6627575" y="3092371"/>
            <a:ext cx="12453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项目部署，整理文档，总结经验</a:t>
            </a:r>
            <a:r>
              <a:rPr lang="zh-CN" altLang="zh-CN" dirty="0"/>
              <a:t>。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4" grpId="0" animBg="1"/>
      <p:bldP spid="206" grpId="0" animBg="1"/>
      <p:bldP spid="210" grpId="0" animBg="1"/>
      <p:bldP spid="214" grpId="0" animBg="1"/>
      <p:bldP spid="215" grpId="0" animBg="1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/>
      <p:bldP spid="223" grpId="0" animBg="1"/>
      <p:bldP spid="224" grpId="0" animBg="1"/>
      <p:bldP spid="225" grpId="0" animBg="1"/>
      <p:bldP spid="226" grpId="0"/>
      <p:bldP spid="227" grpId="0" animBg="1"/>
      <p:bldP spid="228" grpId="0" animBg="1"/>
      <p:bldP spid="229" grpId="0" animBg="1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84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项目成员分工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7" y="3559321"/>
            <a:ext cx="2250676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47529" y="4747679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20623269">
            <a:off x="2187016" y="507411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171501" y="2605409"/>
            <a:ext cx="815622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有点冷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321246" y="2095738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301163" y="3203200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919283" y="83869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156617" y="892208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068674" y="2117036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1">
            <a:spLocks noChangeArrowheads="1"/>
          </p:cNvSpPr>
          <p:nvPr/>
        </p:nvSpPr>
        <p:spPr bwMode="auto">
          <a:xfrm>
            <a:off x="5230258" y="787947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王秀霞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232308" y="1035291"/>
            <a:ext cx="332657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1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项目经理</a:t>
            </a:r>
            <a:r>
              <a:rPr lang="zh-CN" altLang="en-US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：对</a:t>
            </a:r>
            <a:r>
              <a:rPr lang="zh-CN" alt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项目方向总体把握，合理安排项目任务，与团队成员进行沟通，对成员反应的问题及时解决</a:t>
            </a:r>
            <a:r>
              <a:rPr lang="zh-CN" altLang="en-US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1100" kern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开发</a:t>
            </a:r>
            <a:r>
              <a:rPr lang="zh-CN" altLang="en-US" sz="11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人员</a:t>
            </a:r>
            <a:r>
              <a:rPr lang="zh-CN" altLang="en-US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zh-CN" alt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软件前端界面的开发</a:t>
            </a:r>
            <a:endParaRPr lang="en-US" altLang="zh-CN" sz="11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0"/>
          <p:cNvSpPr txBox="1">
            <a:spLocks noChangeArrowheads="1"/>
          </p:cNvSpPr>
          <p:nvPr/>
        </p:nvSpPr>
        <p:spPr bwMode="auto">
          <a:xfrm>
            <a:off x="5632221" y="2042797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孙相鹏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632221" y="2319415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系统架构师：负责</a:t>
            </a:r>
            <a:r>
              <a:rPr lang="en-US" altLang="zh-CN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后端架构和实现，</a:t>
            </a:r>
            <a:r>
              <a:rPr lang="en-US" altLang="zh-CN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数据库的维护。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0"/>
          <p:cNvSpPr txBox="1">
            <a:spLocks noChangeArrowheads="1"/>
          </p:cNvSpPr>
          <p:nvPr/>
        </p:nvSpPr>
        <p:spPr bwMode="auto">
          <a:xfrm>
            <a:off x="5740854" y="3171396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孟红全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709246" y="3566171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开发工程师：数据爬虫，知识图谱推荐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任意多边形: 形状 50"/>
          <p:cNvSpPr/>
          <p:nvPr/>
        </p:nvSpPr>
        <p:spPr>
          <a:xfrm rot="7850184">
            <a:off x="1793606" y="3929398"/>
            <a:ext cx="1111003" cy="1111003"/>
          </a:xfrm>
          <a:custGeom>
            <a:avLst/>
            <a:gdLst>
              <a:gd name="connsiteX0" fmla="*/ 641771 w 1283542"/>
              <a:gd name="connsiteY0" fmla="*/ 0 h 1283542"/>
              <a:gd name="connsiteX1" fmla="*/ 1283542 w 1283542"/>
              <a:gd name="connsiteY1" fmla="*/ 641771 h 1283542"/>
              <a:gd name="connsiteX2" fmla="*/ 641771 w 1283542"/>
              <a:gd name="connsiteY2" fmla="*/ 1283542 h 1283542"/>
              <a:gd name="connsiteX3" fmla="*/ 391965 w 1283542"/>
              <a:gd name="connsiteY3" fmla="*/ 1233109 h 1283542"/>
              <a:gd name="connsiteX4" fmla="*/ 310605 w 1283542"/>
              <a:gd name="connsiteY4" fmla="*/ 1188948 h 1283542"/>
              <a:gd name="connsiteX5" fmla="*/ 338726 w 1283542"/>
              <a:gd name="connsiteY5" fmla="*/ 1152658 h 1283542"/>
              <a:gd name="connsiteX6" fmla="*/ 297317 w 1283542"/>
              <a:gd name="connsiteY6" fmla="*/ 1120570 h 1283542"/>
              <a:gd name="connsiteX7" fmla="*/ 266487 w 1283542"/>
              <a:gd name="connsiteY7" fmla="*/ 1160354 h 1283542"/>
              <a:gd name="connsiteX8" fmla="*/ 187971 w 1283542"/>
              <a:gd name="connsiteY8" fmla="*/ 1095572 h 1283542"/>
              <a:gd name="connsiteX9" fmla="*/ 0 w 1283542"/>
              <a:gd name="connsiteY9" fmla="*/ 641771 h 1283542"/>
              <a:gd name="connsiteX10" fmla="*/ 641771 w 1283542"/>
              <a:gd name="connsiteY10" fmla="*/ 0 h 1283542"/>
              <a:gd name="connsiteX0" fmla="*/ 641771 w 1283542"/>
              <a:gd name="connsiteY0" fmla="*/ 0 h 1283542"/>
              <a:gd name="connsiteX1" fmla="*/ 1283542 w 1283542"/>
              <a:gd name="connsiteY1" fmla="*/ 641771 h 1283542"/>
              <a:gd name="connsiteX2" fmla="*/ 641771 w 1283542"/>
              <a:gd name="connsiteY2" fmla="*/ 1283542 h 1283542"/>
              <a:gd name="connsiteX3" fmla="*/ 391965 w 1283542"/>
              <a:gd name="connsiteY3" fmla="*/ 1233109 h 1283542"/>
              <a:gd name="connsiteX4" fmla="*/ 310605 w 1283542"/>
              <a:gd name="connsiteY4" fmla="*/ 1188948 h 1283542"/>
              <a:gd name="connsiteX5" fmla="*/ 297317 w 1283542"/>
              <a:gd name="connsiteY5" fmla="*/ 1120570 h 1283542"/>
              <a:gd name="connsiteX6" fmla="*/ 266487 w 1283542"/>
              <a:gd name="connsiteY6" fmla="*/ 1160354 h 1283542"/>
              <a:gd name="connsiteX7" fmla="*/ 187971 w 1283542"/>
              <a:gd name="connsiteY7" fmla="*/ 1095572 h 1283542"/>
              <a:gd name="connsiteX8" fmla="*/ 0 w 1283542"/>
              <a:gd name="connsiteY8" fmla="*/ 641771 h 1283542"/>
              <a:gd name="connsiteX9" fmla="*/ 641771 w 1283542"/>
              <a:gd name="connsiteY9" fmla="*/ 0 h 1283542"/>
              <a:gd name="connsiteX0" fmla="*/ 641771 w 1283542"/>
              <a:gd name="connsiteY0" fmla="*/ 0 h 1283542"/>
              <a:gd name="connsiteX1" fmla="*/ 1283542 w 1283542"/>
              <a:gd name="connsiteY1" fmla="*/ 641771 h 1283542"/>
              <a:gd name="connsiteX2" fmla="*/ 641771 w 1283542"/>
              <a:gd name="connsiteY2" fmla="*/ 1283542 h 1283542"/>
              <a:gd name="connsiteX3" fmla="*/ 391965 w 1283542"/>
              <a:gd name="connsiteY3" fmla="*/ 1233109 h 1283542"/>
              <a:gd name="connsiteX4" fmla="*/ 310605 w 1283542"/>
              <a:gd name="connsiteY4" fmla="*/ 1188948 h 1283542"/>
              <a:gd name="connsiteX5" fmla="*/ 266487 w 1283542"/>
              <a:gd name="connsiteY5" fmla="*/ 1160354 h 1283542"/>
              <a:gd name="connsiteX6" fmla="*/ 187971 w 1283542"/>
              <a:gd name="connsiteY6" fmla="*/ 1095572 h 1283542"/>
              <a:gd name="connsiteX7" fmla="*/ 0 w 1283542"/>
              <a:gd name="connsiteY7" fmla="*/ 641771 h 1283542"/>
              <a:gd name="connsiteX8" fmla="*/ 641771 w 1283542"/>
              <a:gd name="connsiteY8" fmla="*/ 0 h 1283542"/>
              <a:gd name="connsiteX0" fmla="*/ 310605 w 1283542"/>
              <a:gd name="connsiteY0" fmla="*/ 1188948 h 1283542"/>
              <a:gd name="connsiteX1" fmla="*/ 266487 w 1283542"/>
              <a:gd name="connsiteY1" fmla="*/ 1160354 h 1283542"/>
              <a:gd name="connsiteX2" fmla="*/ 187971 w 1283542"/>
              <a:gd name="connsiteY2" fmla="*/ 1095572 h 1283542"/>
              <a:gd name="connsiteX3" fmla="*/ 0 w 1283542"/>
              <a:gd name="connsiteY3" fmla="*/ 641771 h 1283542"/>
              <a:gd name="connsiteX4" fmla="*/ 641771 w 1283542"/>
              <a:gd name="connsiteY4" fmla="*/ 0 h 1283542"/>
              <a:gd name="connsiteX5" fmla="*/ 1283542 w 1283542"/>
              <a:gd name="connsiteY5" fmla="*/ 641771 h 1283542"/>
              <a:gd name="connsiteX6" fmla="*/ 641771 w 1283542"/>
              <a:gd name="connsiteY6" fmla="*/ 1283542 h 1283542"/>
              <a:gd name="connsiteX7" fmla="*/ 391965 w 1283542"/>
              <a:gd name="connsiteY7" fmla="*/ 1233109 h 1283542"/>
              <a:gd name="connsiteX8" fmla="*/ 402045 w 1283542"/>
              <a:gd name="connsiteY8" fmla="*/ 1280388 h 1283542"/>
              <a:gd name="connsiteX0" fmla="*/ 310605 w 1283542"/>
              <a:gd name="connsiteY0" fmla="*/ 1188948 h 1283542"/>
              <a:gd name="connsiteX1" fmla="*/ 266487 w 1283542"/>
              <a:gd name="connsiteY1" fmla="*/ 1160354 h 1283542"/>
              <a:gd name="connsiteX2" fmla="*/ 187971 w 1283542"/>
              <a:gd name="connsiteY2" fmla="*/ 1095572 h 1283542"/>
              <a:gd name="connsiteX3" fmla="*/ 0 w 1283542"/>
              <a:gd name="connsiteY3" fmla="*/ 641771 h 1283542"/>
              <a:gd name="connsiteX4" fmla="*/ 641771 w 1283542"/>
              <a:gd name="connsiteY4" fmla="*/ 0 h 1283542"/>
              <a:gd name="connsiteX5" fmla="*/ 1283542 w 1283542"/>
              <a:gd name="connsiteY5" fmla="*/ 641771 h 1283542"/>
              <a:gd name="connsiteX6" fmla="*/ 641771 w 1283542"/>
              <a:gd name="connsiteY6" fmla="*/ 1283542 h 1283542"/>
              <a:gd name="connsiteX7" fmla="*/ 391965 w 1283542"/>
              <a:gd name="connsiteY7" fmla="*/ 1233109 h 128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3542" h="1283542">
                <a:moveTo>
                  <a:pt x="310605" y="1188948"/>
                </a:moveTo>
                <a:lnTo>
                  <a:pt x="266487" y="1160354"/>
                </a:lnTo>
                <a:lnTo>
                  <a:pt x="187971" y="1095572"/>
                </a:lnTo>
                <a:cubicBezTo>
                  <a:pt x="71833" y="979434"/>
                  <a:pt x="0" y="818991"/>
                  <a:pt x="0" y="641771"/>
                </a:cubicBezTo>
                <a:cubicBezTo>
                  <a:pt x="0" y="287331"/>
                  <a:pt x="287331" y="0"/>
                  <a:pt x="641771" y="0"/>
                </a:cubicBezTo>
                <a:cubicBezTo>
                  <a:pt x="996211" y="0"/>
                  <a:pt x="1283542" y="287331"/>
                  <a:pt x="1283542" y="641771"/>
                </a:cubicBezTo>
                <a:cubicBezTo>
                  <a:pt x="1283542" y="996211"/>
                  <a:pt x="996211" y="1283542"/>
                  <a:pt x="641771" y="1283542"/>
                </a:cubicBezTo>
                <a:cubicBezTo>
                  <a:pt x="553161" y="1283542"/>
                  <a:pt x="468745" y="1265584"/>
                  <a:pt x="391965" y="1233109"/>
                </a:cubicBezTo>
              </a:path>
            </a:pathLst>
          </a:cu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2053009" y="3659185"/>
            <a:ext cx="133489" cy="303819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任意多边形: 形状 13"/>
          <p:cNvSpPr/>
          <p:nvPr/>
        </p:nvSpPr>
        <p:spPr>
          <a:xfrm rot="9694366" flipH="1">
            <a:off x="2238708" y="3117677"/>
            <a:ext cx="298217" cy="291989"/>
          </a:xfrm>
          <a:custGeom>
            <a:avLst/>
            <a:gdLst>
              <a:gd name="connsiteX0" fmla="*/ 0 w 247650"/>
              <a:gd name="connsiteY0" fmla="*/ 0 h 438150"/>
              <a:gd name="connsiteX1" fmla="*/ 146050 w 247650"/>
              <a:gd name="connsiteY1" fmla="*/ 180975 h 438150"/>
              <a:gd name="connsiteX2" fmla="*/ 247650 w 247650"/>
              <a:gd name="connsiteY2" fmla="*/ 438150 h 438150"/>
              <a:gd name="connsiteX0" fmla="*/ 0 w 247650"/>
              <a:gd name="connsiteY0" fmla="*/ 0 h 438150"/>
              <a:gd name="connsiteX1" fmla="*/ 146050 w 247650"/>
              <a:gd name="connsiteY1" fmla="*/ 180975 h 438150"/>
              <a:gd name="connsiteX2" fmla="*/ 247650 w 2476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438150">
                <a:moveTo>
                  <a:pt x="0" y="0"/>
                </a:moveTo>
                <a:cubicBezTo>
                  <a:pt x="52387" y="53975"/>
                  <a:pt x="104775" y="107950"/>
                  <a:pt x="146050" y="180975"/>
                </a:cubicBezTo>
                <a:cubicBezTo>
                  <a:pt x="187325" y="254000"/>
                  <a:pt x="224630" y="341313"/>
                  <a:pt x="247650" y="438150"/>
                </a:cubicBezTo>
              </a:path>
            </a:pathLst>
          </a:cu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 rot="5093232">
            <a:off x="1944888" y="3547138"/>
            <a:ext cx="120921" cy="120921"/>
          </a:xfrm>
          <a:prstGeom prst="ellips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3" name="直接连接符 82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068674" y="3263671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2970745" y="4476884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椭圆 84"/>
          <p:cNvSpPr/>
          <p:nvPr/>
        </p:nvSpPr>
        <p:spPr>
          <a:xfrm>
            <a:off x="4907406" y="4402692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0"/>
          <p:cNvSpPr txBox="1">
            <a:spLocks noChangeArrowheads="1"/>
          </p:cNvSpPr>
          <p:nvPr/>
        </p:nvSpPr>
        <p:spPr bwMode="auto">
          <a:xfrm>
            <a:off x="5275451" y="4342464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曾强胜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0"/>
          <p:cNvSpPr txBox="1">
            <a:spLocks noChangeArrowheads="1"/>
          </p:cNvSpPr>
          <p:nvPr/>
        </p:nvSpPr>
        <p:spPr bwMode="auto">
          <a:xfrm>
            <a:off x="5258098" y="4592455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 smtClean="0">
                <a:solidFill>
                  <a:srgbClr val="404040"/>
                </a:solidFill>
                <a:latin typeface="微软雅黑" panose="020B0503020204020204" pitchFamily="34" charset="-122"/>
              </a:rPr>
              <a:t>算法</a:t>
            </a:r>
            <a:r>
              <a:rPr lang="zh-CN" altLang="en-US" sz="1100" smtClean="0">
                <a:solidFill>
                  <a:srgbClr val="404040"/>
                </a:solidFill>
                <a:latin typeface="微软雅黑" panose="020B0503020204020204" pitchFamily="34" charset="-122"/>
              </a:rPr>
              <a:t>工程师：基于用户的协同过滤算法，基于物品的协同过滤算法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9991" y="673300"/>
            <a:ext cx="1016591" cy="10393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8053" y="1636556"/>
            <a:ext cx="1016591" cy="10393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9290" y="2998403"/>
            <a:ext cx="1016591" cy="10393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185" y="3965247"/>
            <a:ext cx="1016591" cy="10393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2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67" grpId="0" animBg="1"/>
      <p:bldP spid="68" grpId="0" animBg="1"/>
      <p:bldP spid="69" grpId="0" animBg="1"/>
      <p:bldP spid="76" grpId="0"/>
      <p:bldP spid="77" grpId="0"/>
      <p:bldP spid="78" grpId="0"/>
      <p:bldP spid="79" grpId="0"/>
      <p:bldP spid="80" grpId="0"/>
      <p:bldP spid="81" grpId="0"/>
      <p:bldP spid="85" grpId="0" animBg="1"/>
      <p:bldP spid="86" grpId="0"/>
      <p:bldP spid="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1096</Words>
  <Application>Microsoft Office PowerPoint</Application>
  <PresentationFormat>全屏显示(16:9)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Gill Sans</vt:lpstr>
      <vt:lpstr>方正兰亭黑_GBK</vt:lpstr>
      <vt:lpstr>方正宋刻本秀楷简体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曾</cp:lastModifiedBy>
  <cp:revision>394</cp:revision>
  <dcterms:created xsi:type="dcterms:W3CDTF">2017-06-30T01:20:51Z</dcterms:created>
  <dcterms:modified xsi:type="dcterms:W3CDTF">2019-06-28T00:38:03Z</dcterms:modified>
</cp:coreProperties>
</file>