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77" r:id="rId6"/>
    <p:sldId id="265" r:id="rId7"/>
    <p:sldId id="286" r:id="rId8"/>
    <p:sldId id="266" r:id="rId9"/>
    <p:sldId id="279" r:id="rId10"/>
    <p:sldId id="262" r:id="rId11"/>
    <p:sldId id="264" r:id="rId12"/>
    <p:sldId id="263" r:id="rId13"/>
    <p:sldId id="267" r:id="rId14"/>
    <p:sldId id="269" r:id="rId15"/>
    <p:sldId id="281" r:id="rId16"/>
    <p:sldId id="270" r:id="rId17"/>
    <p:sldId id="283" r:id="rId18"/>
    <p:sldId id="28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A106E9-B214-44C2-B2C9-38CC42CB4D80}" v="51" dt="2023-12-19T02:25:23.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91" autoAdjust="0"/>
    <p:restoredTop sz="93447" autoAdjust="0"/>
  </p:normalViewPr>
  <p:slideViewPr>
    <p:cSldViewPr snapToGrid="0">
      <p:cViewPr varScale="1">
        <p:scale>
          <a:sx n="63" d="100"/>
          <a:sy n="63" d="100"/>
        </p:scale>
        <p:origin x="6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Wakchoure" userId="388bc1b0b88d7ccf" providerId="LiveId" clId="{9A6F108F-5BA6-4E73-832D-14D025EE2EC9}"/>
    <pc:docChg chg="modSld">
      <pc:chgData name="Shruti Wakchoure" userId="388bc1b0b88d7ccf" providerId="LiveId" clId="{9A6F108F-5BA6-4E73-832D-14D025EE2EC9}" dt="2023-12-19T03:44:08.284" v="0" actId="1076"/>
      <pc:docMkLst>
        <pc:docMk/>
      </pc:docMkLst>
      <pc:sldChg chg="modSp mod">
        <pc:chgData name="Shruti Wakchoure" userId="388bc1b0b88d7ccf" providerId="LiveId" clId="{9A6F108F-5BA6-4E73-832D-14D025EE2EC9}" dt="2023-12-19T03:44:08.284" v="0" actId="1076"/>
        <pc:sldMkLst>
          <pc:docMk/>
          <pc:sldMk cId="4067106618" sldId="284"/>
        </pc:sldMkLst>
        <pc:spChg chg="mod">
          <ac:chgData name="Shruti Wakchoure" userId="388bc1b0b88d7ccf" providerId="LiveId" clId="{9A6F108F-5BA6-4E73-832D-14D025EE2EC9}" dt="2023-12-19T03:44:08.284" v="0" actId="1076"/>
          <ac:spMkLst>
            <pc:docMk/>
            <pc:sldMk cId="4067106618" sldId="284"/>
            <ac:spMk id="2" creationId="{76AAA0DF-A598-3B3C-70B1-1C93925EFD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9607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83400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399696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2138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8354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7767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06530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9508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8121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5373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12/18/2023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7891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12/18/2023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11688669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cbi.nlm.nih.gov/pmc/articles/PMC3256768/Vehicle-Related" TargetMode="External"/><Relationship Id="rId2" Type="http://schemas.openxmlformats.org/officeDocument/2006/relationships/hyperlink" Target="https://doi.org/10.1016/j.jtte.2021.08.001" TargetMode="External"/><Relationship Id="rId1" Type="http://schemas.openxmlformats.org/officeDocument/2006/relationships/slideLayout" Target="../slideLayouts/slideLayout2.xml"/><Relationship Id="rId4" Type="http://schemas.openxmlformats.org/officeDocument/2006/relationships/hyperlink" Target="Reddy,%20S.%20S.,%20Chao,%20Y.%20L.,%20Kotikalapudi,%20L.%20P.,%20&amp;%20Ceesay,%20E.%20(2022,%20June%201).%20Accident%20analysis%20and%20severity%20prediction%20of%20road%20accidents%20in%20United%20States%20using%20machine%20learning%20algorithms.%20IEEE%20Xplore.%20https:/doi.org/10.1109/IEMTRONICS55184.2022.979585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95249C-4DFD-4F12-4519-C48DDCAE3B51}"/>
              </a:ext>
            </a:extLst>
          </p:cNvPr>
          <p:cNvSpPr>
            <a:spLocks noGrp="1"/>
          </p:cNvSpPr>
          <p:nvPr>
            <p:ph type="ctrTitle"/>
          </p:nvPr>
        </p:nvSpPr>
        <p:spPr>
          <a:xfrm>
            <a:off x="605790" y="1739901"/>
            <a:ext cx="6858000" cy="2438400"/>
          </a:xfrm>
        </p:spPr>
        <p:txBody>
          <a:bodyPr>
            <a:normAutofit/>
          </a:bodyPr>
          <a:lstStyle/>
          <a:p>
            <a:r>
              <a:rPr lang="en-US" sz="4000" b="1" dirty="0">
                <a:gradFill flip="none" rotWithShape="1">
                  <a:gsLst>
                    <a:gs pos="0">
                      <a:schemeClr val="accent5">
                        <a:alpha val="70000"/>
                      </a:schemeClr>
                    </a:gs>
                    <a:gs pos="100000">
                      <a:schemeClr val="accent1">
                        <a:alpha val="70000"/>
                      </a:schemeClr>
                    </a:gs>
                  </a:gsLst>
                  <a:lin ang="0" scaled="1"/>
                  <a:tileRect/>
                </a:gradFill>
                <a:latin typeface="Söhne"/>
              </a:rPr>
              <a:t>A Comprehensive Statistical Analysis of Various Conditions on a Car Crash in the United States - 2021</a:t>
            </a:r>
            <a:endParaRPr lang="en-US" sz="4000" dirty="0">
              <a:gradFill flip="none" rotWithShape="1">
                <a:gsLst>
                  <a:gs pos="0">
                    <a:schemeClr val="accent5">
                      <a:alpha val="70000"/>
                    </a:schemeClr>
                  </a:gs>
                  <a:gs pos="100000">
                    <a:schemeClr val="accent1">
                      <a:alpha val="70000"/>
                    </a:schemeClr>
                  </a:gs>
                </a:gsLst>
                <a:lin ang="0" scaled="1"/>
                <a:tileRect/>
              </a:gradFill>
            </a:endParaRPr>
          </a:p>
        </p:txBody>
      </p:sp>
      <p:pic>
        <p:nvPicPr>
          <p:cNvPr id="14" name="Picture 13" descr="Three leaves on a window">
            <a:extLst>
              <a:ext uri="{FF2B5EF4-FFF2-40B4-BE49-F238E27FC236}">
                <a16:creationId xmlns:a16="http://schemas.microsoft.com/office/drawing/2014/main" id="{A69ACE40-EFA5-AAAB-F291-F64C60C49327}"/>
              </a:ext>
            </a:extLst>
          </p:cNvPr>
          <p:cNvPicPr>
            <a:picLocks noChangeAspect="1"/>
          </p:cNvPicPr>
          <p:nvPr/>
        </p:nvPicPr>
        <p:blipFill rotWithShape="1">
          <a:blip r:embed="rId2">
            <a:alphaModFix/>
          </a:blip>
          <a:srcRect l="22006" r="37988" b="-1"/>
          <a:stretch/>
        </p:blipFill>
        <p:spPr>
          <a:xfrm>
            <a:off x="8069580" y="0"/>
            <a:ext cx="4110228" cy="6857989"/>
          </a:xfrm>
          <a:prstGeom prst="rect">
            <a:avLst/>
          </a:prstGeom>
        </p:spPr>
      </p:pic>
      <p:sp>
        <p:nvSpPr>
          <p:cNvPr id="8" name="Content Placeholder 2">
            <a:extLst>
              <a:ext uri="{FF2B5EF4-FFF2-40B4-BE49-F238E27FC236}">
                <a16:creationId xmlns:a16="http://schemas.microsoft.com/office/drawing/2014/main" id="{DC55C265-FDFF-ED14-2043-6B2091588008}"/>
              </a:ext>
            </a:extLst>
          </p:cNvPr>
          <p:cNvSpPr txBox="1">
            <a:spLocks/>
          </p:cNvSpPr>
          <p:nvPr/>
        </p:nvSpPr>
        <p:spPr>
          <a:xfrm>
            <a:off x="377190" y="5753090"/>
            <a:ext cx="7315200" cy="1104899"/>
          </a:xfrm>
          <a:prstGeom prst="rect">
            <a:avLst/>
          </a:prstGeom>
        </p:spPr>
        <p:txBody>
          <a:bodyPr vert="horz" lIns="91440" tIns="45720" rIns="91440" bIns="45720" rtlCol="0" anchor="t">
            <a:normAutofit/>
          </a:bodyPr>
          <a:lstStyle>
            <a:lvl1pPr marL="0" indent="0" algn="ctr"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None/>
              <a:defRPr sz="2400" kern="1200">
                <a:solidFill>
                  <a:schemeClr val="tx2">
                    <a:alpha val="70000"/>
                  </a:schemeClr>
                </a:solidFill>
                <a:latin typeface="+mn-lt"/>
                <a:ea typeface="+mn-ea"/>
                <a:cs typeface="+mn-cs"/>
              </a:defRPr>
            </a:lvl1pPr>
            <a:lvl2pPr marL="457200" indent="0" algn="ctr"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None/>
              <a:defRPr sz="2000" kern="1200">
                <a:solidFill>
                  <a:schemeClr val="tx2">
                    <a:alpha val="70000"/>
                  </a:schemeClr>
                </a:solidFill>
                <a:latin typeface="+mn-lt"/>
                <a:ea typeface="+mn-ea"/>
                <a:cs typeface="+mn-cs"/>
              </a:defRPr>
            </a:lvl2pPr>
            <a:lvl3pPr marL="914400" indent="0" algn="ctr"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None/>
              <a:defRPr sz="1800" kern="1200">
                <a:solidFill>
                  <a:schemeClr val="tx2">
                    <a:alpha val="70000"/>
                  </a:schemeClr>
                </a:solidFill>
                <a:latin typeface="+mn-lt"/>
                <a:ea typeface="+mn-ea"/>
                <a:cs typeface="+mn-cs"/>
              </a:defRPr>
            </a:lvl3pPr>
            <a:lvl4pPr marL="1371600" indent="0" algn="ctr"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None/>
              <a:defRPr sz="1600" kern="1200">
                <a:solidFill>
                  <a:schemeClr val="tx2">
                    <a:alpha val="70000"/>
                  </a:schemeClr>
                </a:solidFill>
                <a:latin typeface="+mn-lt"/>
                <a:ea typeface="+mn-ea"/>
                <a:cs typeface="+mn-cs"/>
              </a:defRPr>
            </a:lvl4pPr>
            <a:lvl5pPr marL="1828800" indent="0" algn="ctr"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None/>
              <a:defRPr sz="1600" kern="1200">
                <a:solidFill>
                  <a:schemeClr val="tx2">
                    <a:alpha val="70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solidFill>
                  <a:schemeClr val="tx1">
                    <a:alpha val="60000"/>
                  </a:schemeClr>
                </a:solidFill>
              </a:rPr>
              <a:t>Pranit Katwe	Anuj </a:t>
            </a:r>
            <a:r>
              <a:rPr lang="en-US" sz="1800" b="1" dirty="0" err="1">
                <a:solidFill>
                  <a:schemeClr val="tx1">
                    <a:alpha val="60000"/>
                  </a:schemeClr>
                </a:solidFill>
              </a:rPr>
              <a:t>Hundia</a:t>
            </a:r>
            <a:r>
              <a:rPr lang="en-US" sz="1800" b="1" dirty="0">
                <a:solidFill>
                  <a:schemeClr val="tx1">
                    <a:alpha val="60000"/>
                  </a:schemeClr>
                </a:solidFill>
              </a:rPr>
              <a:t>	Shruti Wakchoure</a:t>
            </a:r>
          </a:p>
        </p:txBody>
      </p:sp>
    </p:spTree>
    <p:extLst>
      <p:ext uri="{BB962C8B-B14F-4D97-AF65-F5344CB8AC3E}">
        <p14:creationId xmlns:p14="http://schemas.microsoft.com/office/powerpoint/2010/main" val="254720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55A4-D482-4037-5C96-5E84C124373E}"/>
              </a:ext>
            </a:extLst>
          </p:cNvPr>
          <p:cNvSpPr>
            <a:spLocks noGrp="1"/>
          </p:cNvSpPr>
          <p:nvPr>
            <p:ph type="title"/>
          </p:nvPr>
        </p:nvSpPr>
        <p:spPr>
          <a:xfrm>
            <a:off x="850900" y="1567259"/>
            <a:ext cx="3708400" cy="3672681"/>
          </a:xfrm>
        </p:spPr>
        <p:txBody>
          <a:bodyPr>
            <a:normAutofit fontScale="90000"/>
          </a:bodyPr>
          <a:lstStyle/>
          <a:p>
            <a:r>
              <a:rPr lang="en-US" dirty="0"/>
              <a:t>Number of traffic crashes and fatalities throughout the year</a:t>
            </a:r>
          </a:p>
        </p:txBody>
      </p:sp>
      <p:pic>
        <p:nvPicPr>
          <p:cNvPr id="5" name="Picture 4">
            <a:extLst>
              <a:ext uri="{FF2B5EF4-FFF2-40B4-BE49-F238E27FC236}">
                <a16:creationId xmlns:a16="http://schemas.microsoft.com/office/drawing/2014/main" id="{2FC7EDBF-2BA7-F115-E5A8-BD9950D1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622300"/>
            <a:ext cx="6711950" cy="5562600"/>
          </a:xfrm>
          <a:prstGeom prst="rect">
            <a:avLst/>
          </a:prstGeom>
        </p:spPr>
      </p:pic>
    </p:spTree>
    <p:extLst>
      <p:ext uri="{BB962C8B-B14F-4D97-AF65-F5344CB8AC3E}">
        <p14:creationId xmlns:p14="http://schemas.microsoft.com/office/powerpoint/2010/main" val="325945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E42A-D44E-56AF-A4B8-B3ABC7E65B56}"/>
              </a:ext>
            </a:extLst>
          </p:cNvPr>
          <p:cNvSpPr>
            <a:spLocks noGrp="1"/>
          </p:cNvSpPr>
          <p:nvPr>
            <p:ph type="title"/>
          </p:nvPr>
        </p:nvSpPr>
        <p:spPr>
          <a:xfrm>
            <a:off x="381000" y="1633537"/>
            <a:ext cx="4178300" cy="3230563"/>
          </a:xfrm>
        </p:spPr>
        <p:txBody>
          <a:bodyPr>
            <a:normAutofit/>
          </a:bodyPr>
          <a:lstStyle/>
          <a:p>
            <a:pPr algn="ctr"/>
            <a:r>
              <a:rPr lang="en-US" sz="4800" dirty="0">
                <a:solidFill>
                  <a:schemeClr val="tx2">
                    <a:alpha val="60000"/>
                  </a:schemeClr>
                </a:solidFill>
              </a:rPr>
              <a:t>Number of Fatalities in Urban and Rural Area</a:t>
            </a:r>
            <a:endParaRPr lang="en-US" dirty="0"/>
          </a:p>
        </p:txBody>
      </p:sp>
      <p:pic>
        <p:nvPicPr>
          <p:cNvPr id="5" name="Picture 4">
            <a:extLst>
              <a:ext uri="{FF2B5EF4-FFF2-40B4-BE49-F238E27FC236}">
                <a16:creationId xmlns:a16="http://schemas.microsoft.com/office/drawing/2014/main" id="{5AF98E01-3E36-34F3-535D-13C586541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300" y="469900"/>
            <a:ext cx="7493000" cy="5740400"/>
          </a:xfrm>
          <a:prstGeom prst="rect">
            <a:avLst/>
          </a:prstGeom>
        </p:spPr>
      </p:pic>
    </p:spTree>
    <p:extLst>
      <p:ext uri="{BB962C8B-B14F-4D97-AF65-F5344CB8AC3E}">
        <p14:creationId xmlns:p14="http://schemas.microsoft.com/office/powerpoint/2010/main" val="175173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CB7F5-72AE-5395-C07C-84A69D1FA8BE}"/>
              </a:ext>
            </a:extLst>
          </p:cNvPr>
          <p:cNvSpPr>
            <a:spLocks noGrp="1"/>
          </p:cNvSpPr>
          <p:nvPr>
            <p:ph type="title"/>
          </p:nvPr>
        </p:nvSpPr>
        <p:spPr>
          <a:xfrm>
            <a:off x="6673710" y="960437"/>
            <a:ext cx="4858168" cy="1325563"/>
          </a:xfrm>
        </p:spPr>
        <p:txBody>
          <a:bodyPr>
            <a:normAutofit fontScale="90000"/>
          </a:bodyPr>
          <a:lstStyle/>
          <a:p>
            <a:pPr algn="ctr"/>
            <a:r>
              <a:rPr lang="en-US" sz="4800" dirty="0">
                <a:solidFill>
                  <a:schemeClr val="tx2">
                    <a:alpha val="60000"/>
                  </a:schemeClr>
                </a:solidFill>
              </a:rPr>
              <a:t>Number of accidents per region</a:t>
            </a:r>
            <a:endParaRPr lang="en-US" dirty="0"/>
          </a:p>
        </p:txBody>
      </p:sp>
      <p:pic>
        <p:nvPicPr>
          <p:cNvPr id="5" name="Picture 4">
            <a:extLst>
              <a:ext uri="{FF2B5EF4-FFF2-40B4-BE49-F238E27FC236}">
                <a16:creationId xmlns:a16="http://schemas.microsoft.com/office/drawing/2014/main" id="{AFC8264D-FA50-096B-5F51-C97823725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22" y="555556"/>
            <a:ext cx="5746888" cy="5746888"/>
          </a:xfrm>
          <a:prstGeom prst="rect">
            <a:avLst/>
          </a:prstGeom>
        </p:spPr>
      </p:pic>
      <p:pic>
        <p:nvPicPr>
          <p:cNvPr id="7" name="Picture 6">
            <a:extLst>
              <a:ext uri="{FF2B5EF4-FFF2-40B4-BE49-F238E27FC236}">
                <a16:creationId xmlns:a16="http://schemas.microsoft.com/office/drawing/2014/main" id="{D6D7AA71-6CD7-D103-5CFF-1F5851809566}"/>
              </a:ext>
            </a:extLst>
          </p:cNvPr>
          <p:cNvPicPr>
            <a:picLocks noChangeAspect="1"/>
          </p:cNvPicPr>
          <p:nvPr/>
        </p:nvPicPr>
        <p:blipFill>
          <a:blip r:embed="rId3"/>
          <a:stretch>
            <a:fillRect/>
          </a:stretch>
        </p:blipFill>
        <p:spPr>
          <a:xfrm>
            <a:off x="7404378" y="2794000"/>
            <a:ext cx="3533818" cy="3238500"/>
          </a:xfrm>
          <a:prstGeom prst="rect">
            <a:avLst/>
          </a:prstGeom>
        </p:spPr>
      </p:pic>
    </p:spTree>
    <p:extLst>
      <p:ext uri="{BB962C8B-B14F-4D97-AF65-F5344CB8AC3E}">
        <p14:creationId xmlns:p14="http://schemas.microsoft.com/office/powerpoint/2010/main" val="66648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BF95-7315-D20D-2AE3-38D7C04F899F}"/>
              </a:ext>
            </a:extLst>
          </p:cNvPr>
          <p:cNvSpPr>
            <a:spLocks noGrp="1"/>
          </p:cNvSpPr>
          <p:nvPr>
            <p:ph type="title"/>
          </p:nvPr>
        </p:nvSpPr>
        <p:spPr>
          <a:xfrm>
            <a:off x="3234267" y="681037"/>
            <a:ext cx="10515600" cy="1325563"/>
          </a:xfrm>
        </p:spPr>
        <p:txBody>
          <a:bodyPr/>
          <a:lstStyle/>
          <a:p>
            <a:r>
              <a:rPr lang="en-US" dirty="0"/>
              <a:t>Statistical Methods</a:t>
            </a:r>
          </a:p>
        </p:txBody>
      </p:sp>
      <p:sp>
        <p:nvSpPr>
          <p:cNvPr id="3" name="Content Placeholder 2">
            <a:extLst>
              <a:ext uri="{FF2B5EF4-FFF2-40B4-BE49-F238E27FC236}">
                <a16:creationId xmlns:a16="http://schemas.microsoft.com/office/drawing/2014/main" id="{645847CB-A5BD-0588-6E70-650DE9A7D76E}"/>
              </a:ext>
            </a:extLst>
          </p:cNvPr>
          <p:cNvSpPr>
            <a:spLocks noGrp="1"/>
          </p:cNvSpPr>
          <p:nvPr>
            <p:ph idx="1"/>
          </p:nvPr>
        </p:nvSpPr>
        <p:spPr/>
        <p:txBody>
          <a:bodyPr>
            <a:normAutofit/>
          </a:bodyPr>
          <a:lstStyle/>
          <a:p>
            <a:r>
              <a:rPr lang="en-US" sz="2000" dirty="0"/>
              <a:t>Descriptive Statistics: To summarize and describe the characteristics of the dataset, such as calculating measures of central tendency (mean, median) and measures of dispersion (standard deviation, range).</a:t>
            </a:r>
          </a:p>
          <a:p>
            <a:pPr marL="228600" indent="0">
              <a:buNone/>
            </a:pPr>
            <a:endParaRPr lang="en-US" sz="2000" dirty="0"/>
          </a:p>
          <a:p>
            <a:r>
              <a:rPr lang="en-US" sz="2000" dirty="0"/>
              <a:t>Hypothesis Testing: To determine if there is a statistically significant association between specific conditions and car crashes. </a:t>
            </a:r>
          </a:p>
          <a:p>
            <a:pPr marL="228600" indent="0">
              <a:buNone/>
            </a:pPr>
            <a:endParaRPr lang="en-US" sz="2000" dirty="0"/>
          </a:p>
          <a:p>
            <a:r>
              <a:rPr lang="en-US" sz="2000" dirty="0"/>
              <a:t>Time Series Analysis: To explore the temporal patterns and trends in car crashes under different conditions of crashes.</a:t>
            </a:r>
          </a:p>
        </p:txBody>
      </p:sp>
    </p:spTree>
    <p:extLst>
      <p:ext uri="{BB962C8B-B14F-4D97-AF65-F5344CB8AC3E}">
        <p14:creationId xmlns:p14="http://schemas.microsoft.com/office/powerpoint/2010/main" val="62919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A56D-6F98-5B0F-F614-EEF7761C385B}"/>
              </a:ext>
            </a:extLst>
          </p:cNvPr>
          <p:cNvSpPr>
            <a:spLocks noGrp="1"/>
          </p:cNvSpPr>
          <p:nvPr>
            <p:ph type="title"/>
          </p:nvPr>
        </p:nvSpPr>
        <p:spPr/>
        <p:txBody>
          <a:bodyPr>
            <a:normAutofit/>
          </a:bodyPr>
          <a:lstStyle/>
          <a:p>
            <a:r>
              <a:rPr lang="en-US" sz="5400" dirty="0">
                <a:solidFill>
                  <a:schemeClr val="tx2">
                    <a:alpha val="60000"/>
                  </a:schemeClr>
                </a:solidFill>
              </a:rPr>
              <a:t>Results and conclusions</a:t>
            </a:r>
            <a:endParaRPr lang="en-US" dirty="0"/>
          </a:p>
        </p:txBody>
      </p:sp>
      <p:sp>
        <p:nvSpPr>
          <p:cNvPr id="3" name="Content Placeholder 2">
            <a:extLst>
              <a:ext uri="{FF2B5EF4-FFF2-40B4-BE49-F238E27FC236}">
                <a16:creationId xmlns:a16="http://schemas.microsoft.com/office/drawing/2014/main" id="{C9192122-C6C7-F03E-6BDB-596ADB7C36F5}"/>
              </a:ext>
            </a:extLst>
          </p:cNvPr>
          <p:cNvSpPr>
            <a:spLocks noGrp="1"/>
          </p:cNvSpPr>
          <p:nvPr>
            <p:ph idx="1"/>
          </p:nvPr>
        </p:nvSpPr>
        <p:spPr>
          <a:xfrm>
            <a:off x="838200" y="2006600"/>
            <a:ext cx="10515600" cy="4589463"/>
          </a:xfrm>
        </p:spPr>
        <p:txBody>
          <a:bodyPr/>
          <a:lstStyle/>
          <a:p>
            <a:pPr marL="228600" indent="0">
              <a:buNone/>
            </a:pPr>
            <a:r>
              <a:rPr lang="en-US" dirty="0"/>
              <a:t>Hypothesis 1:</a:t>
            </a:r>
          </a:p>
          <a:p>
            <a:pPr marL="228600" indent="0">
              <a:buNone/>
            </a:pPr>
            <a:r>
              <a:rPr lang="en-US" dirty="0"/>
              <a:t>Null Hypothesis – The number of total fatalities in summer months is greater than the number of total fatalities in winter months.</a:t>
            </a:r>
          </a:p>
          <a:p>
            <a:pPr marL="228600" indent="0">
              <a:buNone/>
            </a:pPr>
            <a:r>
              <a:rPr lang="en-US" dirty="0"/>
              <a:t>Alternative Hypothesis – The number of total fatalities in summer months is less than the number of total fatalities in winter months.</a:t>
            </a:r>
          </a:p>
        </p:txBody>
      </p:sp>
    </p:spTree>
    <p:extLst>
      <p:ext uri="{BB962C8B-B14F-4D97-AF65-F5344CB8AC3E}">
        <p14:creationId xmlns:p14="http://schemas.microsoft.com/office/powerpoint/2010/main" val="1106894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472B75-DE1D-3EE1-6134-E16F22E457CD}"/>
              </a:ext>
            </a:extLst>
          </p:cNvPr>
          <p:cNvPicPr>
            <a:picLocks noChangeAspect="1"/>
          </p:cNvPicPr>
          <p:nvPr/>
        </p:nvPicPr>
        <p:blipFill>
          <a:blip r:embed="rId2"/>
          <a:stretch>
            <a:fillRect/>
          </a:stretch>
        </p:blipFill>
        <p:spPr>
          <a:xfrm>
            <a:off x="685800" y="711200"/>
            <a:ext cx="10782300" cy="5334000"/>
          </a:xfrm>
          <a:prstGeom prst="rect">
            <a:avLst/>
          </a:prstGeom>
        </p:spPr>
      </p:pic>
    </p:spTree>
    <p:extLst>
      <p:ext uri="{BB962C8B-B14F-4D97-AF65-F5344CB8AC3E}">
        <p14:creationId xmlns:p14="http://schemas.microsoft.com/office/powerpoint/2010/main" val="416726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A56D-6F98-5B0F-F614-EEF7761C385B}"/>
              </a:ext>
            </a:extLst>
          </p:cNvPr>
          <p:cNvSpPr>
            <a:spLocks noGrp="1"/>
          </p:cNvSpPr>
          <p:nvPr>
            <p:ph type="title"/>
          </p:nvPr>
        </p:nvSpPr>
        <p:spPr/>
        <p:txBody>
          <a:bodyPr>
            <a:normAutofit/>
          </a:bodyPr>
          <a:lstStyle/>
          <a:p>
            <a:r>
              <a:rPr lang="en-US" sz="5400" dirty="0">
                <a:solidFill>
                  <a:schemeClr val="tx2">
                    <a:alpha val="60000"/>
                  </a:schemeClr>
                </a:solidFill>
              </a:rPr>
              <a:t>Results and conclusions</a:t>
            </a:r>
            <a:endParaRPr lang="en-US" dirty="0"/>
          </a:p>
        </p:txBody>
      </p:sp>
      <p:sp>
        <p:nvSpPr>
          <p:cNvPr id="3" name="Content Placeholder 2">
            <a:extLst>
              <a:ext uri="{FF2B5EF4-FFF2-40B4-BE49-F238E27FC236}">
                <a16:creationId xmlns:a16="http://schemas.microsoft.com/office/drawing/2014/main" id="{C9192122-C6C7-F03E-6BDB-596ADB7C36F5}"/>
              </a:ext>
            </a:extLst>
          </p:cNvPr>
          <p:cNvSpPr>
            <a:spLocks noGrp="1"/>
          </p:cNvSpPr>
          <p:nvPr>
            <p:ph idx="1"/>
          </p:nvPr>
        </p:nvSpPr>
        <p:spPr/>
        <p:txBody>
          <a:bodyPr/>
          <a:lstStyle/>
          <a:p>
            <a:pPr marL="228600" indent="0">
              <a:buNone/>
            </a:pPr>
            <a:r>
              <a:rPr lang="en-US" dirty="0"/>
              <a:t>Hypothesis 2:</a:t>
            </a:r>
          </a:p>
          <a:p>
            <a:pPr marL="228600" indent="0">
              <a:buNone/>
            </a:pPr>
            <a:r>
              <a:rPr lang="en-US" dirty="0"/>
              <a:t>Null Hypothesis –There is no difference in the proportions of severe crashes (defined as involving 2 or more people) between "Clear" and "Cloudy" weather conditions.</a:t>
            </a:r>
          </a:p>
          <a:p>
            <a:pPr marL="228600" indent="0">
              <a:buNone/>
            </a:pPr>
            <a:r>
              <a:rPr lang="en-US" dirty="0"/>
              <a:t>Alternative Hypothesis – There is a significant difference in the proportions of severe crashes between "Clear" and "Cloudy" weather conditions.</a:t>
            </a:r>
          </a:p>
        </p:txBody>
      </p:sp>
    </p:spTree>
    <p:extLst>
      <p:ext uri="{BB962C8B-B14F-4D97-AF65-F5344CB8AC3E}">
        <p14:creationId xmlns:p14="http://schemas.microsoft.com/office/powerpoint/2010/main" val="276806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696E75-EBE3-7A41-0EB0-1B0B9D3DB02F}"/>
              </a:ext>
            </a:extLst>
          </p:cNvPr>
          <p:cNvPicPr>
            <a:picLocks noChangeAspect="1"/>
          </p:cNvPicPr>
          <p:nvPr/>
        </p:nvPicPr>
        <p:blipFill>
          <a:blip r:embed="rId2"/>
          <a:stretch>
            <a:fillRect/>
          </a:stretch>
        </p:blipFill>
        <p:spPr>
          <a:xfrm>
            <a:off x="1421487" y="1148080"/>
            <a:ext cx="9349026" cy="4561840"/>
          </a:xfrm>
          <a:prstGeom prst="rect">
            <a:avLst/>
          </a:prstGeom>
        </p:spPr>
      </p:pic>
    </p:spTree>
    <p:extLst>
      <p:ext uri="{BB962C8B-B14F-4D97-AF65-F5344CB8AC3E}">
        <p14:creationId xmlns:p14="http://schemas.microsoft.com/office/powerpoint/2010/main" val="3945359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A0DF-A598-3B3C-70B1-1C93925EFD22}"/>
              </a:ext>
            </a:extLst>
          </p:cNvPr>
          <p:cNvSpPr>
            <a:spLocks noGrp="1"/>
          </p:cNvSpPr>
          <p:nvPr>
            <p:ph type="title"/>
          </p:nvPr>
        </p:nvSpPr>
        <p:spPr>
          <a:xfrm>
            <a:off x="1224280" y="853094"/>
            <a:ext cx="10515600" cy="1325563"/>
          </a:xfrm>
        </p:spPr>
        <p:txBody>
          <a:bodyPr/>
          <a:lstStyle/>
          <a:p>
            <a:r>
              <a:rPr lang="en-US" sz="5400" dirty="0">
                <a:solidFill>
                  <a:schemeClr val="tx2">
                    <a:alpha val="60000"/>
                  </a:schemeClr>
                </a:solidFill>
              </a:rPr>
              <a:t>Conclusion</a:t>
            </a:r>
            <a:endParaRPr lang="en-US" dirty="0"/>
          </a:p>
        </p:txBody>
      </p:sp>
      <p:sp>
        <p:nvSpPr>
          <p:cNvPr id="3" name="Content Placeholder 2">
            <a:extLst>
              <a:ext uri="{FF2B5EF4-FFF2-40B4-BE49-F238E27FC236}">
                <a16:creationId xmlns:a16="http://schemas.microsoft.com/office/drawing/2014/main" id="{B8EABEE4-666C-71B9-0F60-E41A69B1172F}"/>
              </a:ext>
            </a:extLst>
          </p:cNvPr>
          <p:cNvSpPr>
            <a:spLocks noGrp="1"/>
          </p:cNvSpPr>
          <p:nvPr>
            <p:ph idx="1"/>
          </p:nvPr>
        </p:nvSpPr>
        <p:spPr/>
        <p:txBody>
          <a:bodyPr>
            <a:normAutofit lnSpcReduction="10000"/>
          </a:bodyPr>
          <a:lstStyle/>
          <a:p>
            <a:r>
              <a:rPr lang="en-US" dirty="0"/>
              <a:t>Based on the hypothesis performed seasonal patterns might play a role in car crashes across different regions.</a:t>
            </a:r>
          </a:p>
          <a:p>
            <a:r>
              <a:rPr lang="en-US" dirty="0"/>
              <a:t>Considering severe crashes, the proportion of accidents under different conditions changes.</a:t>
            </a:r>
          </a:p>
          <a:p>
            <a:r>
              <a:rPr lang="en-US" dirty="0"/>
              <a:t>The weak evidence against the null hypothesis in some cases indicates that further studies with more robust methodologies and controlled environments are necessary to establish a stronger causal relationship.</a:t>
            </a:r>
          </a:p>
        </p:txBody>
      </p:sp>
    </p:spTree>
    <p:extLst>
      <p:ext uri="{BB962C8B-B14F-4D97-AF65-F5344CB8AC3E}">
        <p14:creationId xmlns:p14="http://schemas.microsoft.com/office/powerpoint/2010/main" val="4067106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A0DF-A598-3B3C-70B1-1C93925EFD22}"/>
              </a:ext>
            </a:extLst>
          </p:cNvPr>
          <p:cNvSpPr>
            <a:spLocks noGrp="1"/>
          </p:cNvSpPr>
          <p:nvPr>
            <p:ph type="title"/>
          </p:nvPr>
        </p:nvSpPr>
        <p:spPr/>
        <p:txBody>
          <a:bodyPr/>
          <a:lstStyle/>
          <a:p>
            <a:r>
              <a:rPr lang="en-US" sz="5400" dirty="0">
                <a:solidFill>
                  <a:schemeClr val="tx2">
                    <a:alpha val="60000"/>
                  </a:schemeClr>
                </a:solidFill>
              </a:rPr>
              <a:t>References</a:t>
            </a:r>
            <a:endParaRPr lang="en-US" dirty="0"/>
          </a:p>
        </p:txBody>
      </p:sp>
      <p:sp>
        <p:nvSpPr>
          <p:cNvPr id="3" name="Content Placeholder 2">
            <a:extLst>
              <a:ext uri="{FF2B5EF4-FFF2-40B4-BE49-F238E27FC236}">
                <a16:creationId xmlns:a16="http://schemas.microsoft.com/office/drawing/2014/main" id="{B8EABEE4-666C-71B9-0F60-E41A69B1172F}"/>
              </a:ext>
            </a:extLst>
          </p:cNvPr>
          <p:cNvSpPr>
            <a:spLocks noGrp="1"/>
          </p:cNvSpPr>
          <p:nvPr>
            <p:ph idx="1"/>
          </p:nvPr>
        </p:nvSpPr>
        <p:spPr/>
        <p:txBody>
          <a:bodyPr>
            <a:normAutofit/>
          </a:bodyPr>
          <a:lstStyle/>
          <a:p>
            <a:pPr marL="228600" indent="0">
              <a:buNone/>
            </a:pPr>
            <a:r>
              <a:rPr lang="en-IN" sz="1600" dirty="0"/>
              <a:t>[1] </a:t>
            </a:r>
            <a:r>
              <a:rPr lang="en-US" sz="1600" dirty="0" err="1"/>
              <a:t>Sheykhfard</a:t>
            </a:r>
            <a:r>
              <a:rPr lang="en-US" sz="1600" dirty="0"/>
              <a:t>, A., </a:t>
            </a:r>
            <a:r>
              <a:rPr lang="en-US" sz="1600" dirty="0" err="1"/>
              <a:t>Haghighi</a:t>
            </a:r>
            <a:r>
              <a:rPr lang="en-US" sz="1600" dirty="0"/>
              <a:t>, F., Papadimitriou, E., &amp; Van Gelder, P. (2021). Review and assessment of different perspectives of vehicle-pedestrian conflicts and crashes: Passive and active analysis approaches. Journal of Traffic and Transportation Engineering (English Edition), 8(5), 681–702. </a:t>
            </a:r>
            <a:r>
              <a:rPr lang="en-US" sz="1600" dirty="0">
                <a:hlinkClick r:id="rId2"/>
              </a:rPr>
              <a:t>https://doi.org/10.1016/j.jtte.2021.08.001</a:t>
            </a:r>
            <a:endParaRPr lang="en-US" sz="1600" dirty="0"/>
          </a:p>
          <a:p>
            <a:pPr marL="228600" indent="0">
              <a:buNone/>
            </a:pPr>
            <a:r>
              <a:rPr lang="en-US" sz="1600" dirty="0"/>
              <a:t>[2] Blum, J. J., Scullion, P., Morgan, R. M., Digges, K., Kan, C.-D., Park, S., &amp; Bae, H. (2008). Vehicle Related Factors that Influence Injury Outcome in Head-On Collisions. Annals of Advances in Automotive Medicine / Annual Scientific Conference, 52, 131–140. </a:t>
            </a:r>
            <a:r>
              <a:rPr lang="en-US" sz="1600" dirty="0">
                <a:hlinkClick r:id="rId3"/>
              </a:rPr>
              <a:t>https://www.ncbi.nlm.nih.gov/pmc/articles/PMC3256768/Vehicle-Related</a:t>
            </a:r>
            <a:endParaRPr lang="en-US" sz="1600" dirty="0"/>
          </a:p>
          <a:p>
            <a:pPr marL="228600" indent="0">
              <a:buNone/>
            </a:pPr>
            <a:r>
              <a:rPr lang="en-US" sz="1600" dirty="0"/>
              <a:t>[3] Reddy, S. S., Chao, Y. L., </a:t>
            </a:r>
            <a:r>
              <a:rPr lang="en-US" sz="1600" dirty="0" err="1"/>
              <a:t>Kotikalapudi</a:t>
            </a:r>
            <a:r>
              <a:rPr lang="en-US" sz="1600" dirty="0"/>
              <a:t>, L. P., &amp; Ceesay, E. (2022, June 1). Accident analysis and severity prediction of road accidents in United States using machine learning algorithms. IEEE Xplore. </a:t>
            </a:r>
            <a:r>
              <a:rPr lang="en-US" sz="1600" dirty="0">
                <a:hlinkClick r:id="rId4"/>
              </a:rPr>
              <a:t>https://doi.org/10.1109/IEMTRONICS55184.2022.9795852</a:t>
            </a:r>
            <a:endParaRPr lang="en-US" sz="1600" dirty="0"/>
          </a:p>
        </p:txBody>
      </p:sp>
    </p:spTree>
    <p:extLst>
      <p:ext uri="{BB962C8B-B14F-4D97-AF65-F5344CB8AC3E}">
        <p14:creationId xmlns:p14="http://schemas.microsoft.com/office/powerpoint/2010/main" val="91763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B6F07-45F6-49B5-5F42-9EAC6F3108EF}"/>
              </a:ext>
            </a:extLst>
          </p:cNvPr>
          <p:cNvSpPr>
            <a:spLocks noGrp="1"/>
          </p:cNvSpPr>
          <p:nvPr>
            <p:ph type="title"/>
          </p:nvPr>
        </p:nvSpPr>
        <p:spPr>
          <a:xfrm>
            <a:off x="838201" y="491707"/>
            <a:ext cx="5914937" cy="715992"/>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Table of Contents</a:t>
            </a:r>
          </a:p>
        </p:txBody>
      </p:sp>
      <p:sp>
        <p:nvSpPr>
          <p:cNvPr id="3" name="Content Placeholder 2">
            <a:extLst>
              <a:ext uri="{FF2B5EF4-FFF2-40B4-BE49-F238E27FC236}">
                <a16:creationId xmlns:a16="http://schemas.microsoft.com/office/drawing/2014/main" id="{2E6A4020-FC68-79B9-5E52-982C96854FA9}"/>
              </a:ext>
            </a:extLst>
          </p:cNvPr>
          <p:cNvSpPr>
            <a:spLocks noGrp="1"/>
          </p:cNvSpPr>
          <p:nvPr>
            <p:ph idx="1"/>
          </p:nvPr>
        </p:nvSpPr>
        <p:spPr>
          <a:xfrm>
            <a:off x="838200" y="1354347"/>
            <a:ext cx="5914938" cy="4822615"/>
          </a:xfrm>
        </p:spPr>
        <p:txBody>
          <a:bodyPr>
            <a:normAutofit/>
          </a:bodyPr>
          <a:lstStyle/>
          <a:p>
            <a:pPr>
              <a:lnSpc>
                <a:spcPct val="100000"/>
              </a:lnSpc>
            </a:pPr>
            <a:r>
              <a:rPr lang="en-US" sz="2400" dirty="0">
                <a:solidFill>
                  <a:schemeClr val="tx2">
                    <a:alpha val="60000"/>
                  </a:schemeClr>
                </a:solidFill>
              </a:rPr>
              <a:t>Introduction</a:t>
            </a:r>
          </a:p>
          <a:p>
            <a:pPr>
              <a:lnSpc>
                <a:spcPct val="100000"/>
              </a:lnSpc>
            </a:pPr>
            <a:r>
              <a:rPr lang="en-US" sz="2400" dirty="0">
                <a:solidFill>
                  <a:schemeClr val="tx2">
                    <a:alpha val="60000"/>
                  </a:schemeClr>
                </a:solidFill>
              </a:rPr>
              <a:t>Research Questions</a:t>
            </a:r>
          </a:p>
          <a:p>
            <a:pPr>
              <a:lnSpc>
                <a:spcPct val="100000"/>
              </a:lnSpc>
            </a:pPr>
            <a:r>
              <a:rPr lang="en-US" sz="2400" dirty="0">
                <a:solidFill>
                  <a:schemeClr val="tx2">
                    <a:alpha val="60000"/>
                  </a:schemeClr>
                </a:solidFill>
              </a:rPr>
              <a:t>Data sources</a:t>
            </a:r>
            <a:endParaRPr lang="en-US" dirty="0">
              <a:solidFill>
                <a:schemeClr val="tx2">
                  <a:alpha val="60000"/>
                </a:schemeClr>
              </a:solidFill>
            </a:endParaRPr>
          </a:p>
          <a:p>
            <a:pPr>
              <a:lnSpc>
                <a:spcPct val="100000"/>
              </a:lnSpc>
            </a:pPr>
            <a:r>
              <a:rPr lang="en-US" sz="2400" dirty="0">
                <a:solidFill>
                  <a:schemeClr val="tx2">
                    <a:alpha val="60000"/>
                  </a:schemeClr>
                </a:solidFill>
              </a:rPr>
              <a:t>Outcome Visualization</a:t>
            </a:r>
          </a:p>
          <a:p>
            <a:pPr>
              <a:lnSpc>
                <a:spcPct val="100000"/>
              </a:lnSpc>
            </a:pPr>
            <a:r>
              <a:rPr lang="en-US" sz="2400" dirty="0">
                <a:solidFill>
                  <a:schemeClr val="tx2">
                    <a:alpha val="60000"/>
                  </a:schemeClr>
                </a:solidFill>
              </a:rPr>
              <a:t>Application of proper statistical methods</a:t>
            </a:r>
          </a:p>
          <a:p>
            <a:pPr>
              <a:lnSpc>
                <a:spcPct val="100000"/>
              </a:lnSpc>
            </a:pPr>
            <a:r>
              <a:rPr lang="en-US" sz="2400" dirty="0">
                <a:solidFill>
                  <a:schemeClr val="tx2">
                    <a:alpha val="60000"/>
                  </a:schemeClr>
                </a:solidFill>
              </a:rPr>
              <a:t>Results and conclusions</a:t>
            </a:r>
          </a:p>
          <a:p>
            <a:pPr>
              <a:lnSpc>
                <a:spcPct val="100000"/>
              </a:lnSpc>
            </a:pPr>
            <a:r>
              <a:rPr lang="en-US" sz="2400" dirty="0">
                <a:solidFill>
                  <a:schemeClr val="tx2">
                    <a:alpha val="60000"/>
                  </a:schemeClr>
                </a:solidFill>
              </a:rPr>
              <a:t>References</a:t>
            </a:r>
          </a:p>
          <a:p>
            <a:pPr marL="457200" lvl="1" indent="0">
              <a:lnSpc>
                <a:spcPct val="100000"/>
              </a:lnSpc>
              <a:buNone/>
            </a:pPr>
            <a:endParaRPr lang="en-US" dirty="0">
              <a:solidFill>
                <a:schemeClr val="tx2">
                  <a:alpha val="60000"/>
                </a:schemeClr>
              </a:solidFill>
            </a:endParaRPr>
          </a:p>
          <a:p>
            <a:pPr marL="457200" lvl="1" indent="0">
              <a:lnSpc>
                <a:spcPct val="100000"/>
              </a:lnSpc>
              <a:buNone/>
            </a:pPr>
            <a:endParaRPr lang="en-US" dirty="0">
              <a:solidFill>
                <a:schemeClr val="tx2">
                  <a:alpha val="60000"/>
                </a:schemeClr>
              </a:solidFill>
            </a:endParaRPr>
          </a:p>
        </p:txBody>
      </p:sp>
      <p:pic>
        <p:nvPicPr>
          <p:cNvPr id="5" name="Picture 4" descr="Desk with productivity items">
            <a:extLst>
              <a:ext uri="{FF2B5EF4-FFF2-40B4-BE49-F238E27FC236}">
                <a16:creationId xmlns:a16="http://schemas.microsoft.com/office/drawing/2014/main" id="{D5149431-8B38-325F-A064-2DA37830CA6B}"/>
              </a:ext>
            </a:extLst>
          </p:cNvPr>
          <p:cNvPicPr>
            <a:picLocks noChangeAspect="1"/>
          </p:cNvPicPr>
          <p:nvPr/>
        </p:nvPicPr>
        <p:blipFill rotWithShape="1">
          <a:blip r:embed="rId2"/>
          <a:srcRect l="33523" r="18273" b="-2"/>
          <a:stretch/>
        </p:blipFill>
        <p:spPr>
          <a:xfrm>
            <a:off x="7236476" y="1"/>
            <a:ext cx="4952475" cy="6858000"/>
          </a:xfrm>
          <a:prstGeom prst="rect">
            <a:avLst/>
          </a:prstGeom>
        </p:spPr>
      </p:pic>
    </p:spTree>
    <p:extLst>
      <p:ext uri="{BB962C8B-B14F-4D97-AF65-F5344CB8AC3E}">
        <p14:creationId xmlns:p14="http://schemas.microsoft.com/office/powerpoint/2010/main" val="307704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ame 103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D714B-8FAB-B360-8569-0C1D17626DE1}"/>
              </a:ext>
            </a:extLst>
          </p:cNvPr>
          <p:cNvSpPr>
            <a:spLocks noGrp="1"/>
          </p:cNvSpPr>
          <p:nvPr>
            <p:ph type="title"/>
          </p:nvPr>
        </p:nvSpPr>
        <p:spPr>
          <a:xfrm>
            <a:off x="905932" y="757364"/>
            <a:ext cx="4581525" cy="678251"/>
          </a:xfrm>
        </p:spPr>
        <p:txBody>
          <a:bodyPr anchor="b">
            <a:normAutofit fontScale="90000"/>
          </a:bodyPr>
          <a:lstStyle/>
          <a:p>
            <a:r>
              <a:rPr lang="en-US" sz="4400" dirty="0">
                <a:gradFill flip="none" rotWithShape="1">
                  <a:gsLst>
                    <a:gs pos="0">
                      <a:schemeClr val="accent5">
                        <a:alpha val="70000"/>
                      </a:schemeClr>
                    </a:gs>
                    <a:gs pos="100000">
                      <a:schemeClr val="accent1">
                        <a:alpha val="70000"/>
                      </a:schemeClr>
                    </a:gs>
                  </a:gsLst>
                  <a:lin ang="0" scaled="1"/>
                  <a:tileRect/>
                </a:gradFill>
              </a:rPr>
              <a:t>Introduction</a:t>
            </a:r>
          </a:p>
        </p:txBody>
      </p:sp>
      <p:sp>
        <p:nvSpPr>
          <p:cNvPr id="3" name="Content Placeholder 2">
            <a:extLst>
              <a:ext uri="{FF2B5EF4-FFF2-40B4-BE49-F238E27FC236}">
                <a16:creationId xmlns:a16="http://schemas.microsoft.com/office/drawing/2014/main" id="{7210FE60-2DA7-87CE-E2C7-3544DCA51EB3}"/>
              </a:ext>
            </a:extLst>
          </p:cNvPr>
          <p:cNvSpPr>
            <a:spLocks noGrp="1"/>
          </p:cNvSpPr>
          <p:nvPr>
            <p:ph idx="1"/>
          </p:nvPr>
        </p:nvSpPr>
        <p:spPr>
          <a:xfrm>
            <a:off x="550334" y="1435615"/>
            <a:ext cx="5731933" cy="4433114"/>
          </a:xfrm>
        </p:spPr>
        <p:txBody>
          <a:bodyPr>
            <a:normAutofit fontScale="92500" lnSpcReduction="10000"/>
          </a:bodyPr>
          <a:lstStyle/>
          <a:p>
            <a:pPr marL="342900" indent="-342900" algn="l">
              <a:buFont typeface="Wingdings" panose="05000000000000000000" pitchFamily="2" charset="2"/>
              <a:buChar char="§"/>
            </a:pPr>
            <a:endParaRPr lang="en-IN" sz="1800" dirty="0"/>
          </a:p>
          <a:p>
            <a:pPr marL="342900" indent="-342900" algn="l">
              <a:buFont typeface="Wingdings" panose="05000000000000000000" pitchFamily="2" charset="2"/>
              <a:buChar char="§"/>
            </a:pPr>
            <a:r>
              <a:rPr lang="en-IN" sz="1800" dirty="0"/>
              <a:t>Understanding the role of various conditions in car crashes.</a:t>
            </a:r>
          </a:p>
          <a:p>
            <a:pPr marL="342900" indent="-342900" algn="l">
              <a:buFont typeface="Wingdings" panose="05000000000000000000" pitchFamily="2" charset="2"/>
              <a:buChar char="§"/>
            </a:pPr>
            <a:r>
              <a:rPr lang="en-US" sz="1800" dirty="0"/>
              <a:t>Utilizing the statistical data obtained from the National Highway Traffic Safety Administration to examine the influence of seasons, weather patterns, type of area and type of crash on several vehicles and persons being involved.</a:t>
            </a:r>
          </a:p>
          <a:p>
            <a:pPr marL="342900" indent="-342900" algn="l">
              <a:buFont typeface="Wingdings" panose="05000000000000000000" pitchFamily="2" charset="2"/>
              <a:buChar char="§"/>
            </a:pPr>
            <a:r>
              <a:rPr lang="en-US" sz="1800" dirty="0"/>
              <a:t>Identifying various factors affecting crash statistics across all fifty states.</a:t>
            </a:r>
          </a:p>
          <a:p>
            <a:pPr marL="342900" indent="-342900" algn="l">
              <a:buFont typeface="Wingdings" panose="05000000000000000000" pitchFamily="2" charset="2"/>
              <a:buChar char="§"/>
            </a:pPr>
            <a:r>
              <a:rPr lang="en-US" sz="1800" dirty="0"/>
              <a:t>Employing hypothesis testing to measure the influence of different conditions such as lighting, type of crash, number of vehicles involved, and pedestrians involved in accidents quantitatively.</a:t>
            </a:r>
            <a:endParaRPr lang="en-US" sz="1400" b="0" i="0" dirty="0">
              <a:solidFill>
                <a:schemeClr val="tx2">
                  <a:alpha val="60000"/>
                </a:schemeClr>
              </a:solidFill>
              <a:effectLst/>
              <a:latin typeface="Söhne"/>
            </a:endParaRPr>
          </a:p>
        </p:txBody>
      </p:sp>
      <p:pic>
        <p:nvPicPr>
          <p:cNvPr id="1026" name="Picture 2">
            <a:extLst>
              <a:ext uri="{FF2B5EF4-FFF2-40B4-BE49-F238E27FC236}">
                <a16:creationId xmlns:a16="http://schemas.microsoft.com/office/drawing/2014/main" id="{F8792368-0951-358B-F980-FED4417AFFB2}"/>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6415560" y="1980914"/>
            <a:ext cx="5022907" cy="3342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219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ame 205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02883-512E-C24A-4F1E-887E59600F94}"/>
              </a:ext>
            </a:extLst>
          </p:cNvPr>
          <p:cNvSpPr>
            <a:spLocks noGrp="1"/>
          </p:cNvSpPr>
          <p:nvPr>
            <p:ph type="title"/>
          </p:nvPr>
        </p:nvSpPr>
        <p:spPr>
          <a:xfrm>
            <a:off x="3391238" y="664235"/>
            <a:ext cx="4820655" cy="1043796"/>
          </a:xfrm>
        </p:spPr>
        <p:txBody>
          <a:bodyPr anchor="ctr">
            <a:normAutofit/>
          </a:bodyPr>
          <a:lstStyle/>
          <a:p>
            <a:pPr algn="ctr"/>
            <a:r>
              <a:rPr lang="en-US" sz="4400" dirty="0">
                <a:gradFill flip="none" rotWithShape="1">
                  <a:gsLst>
                    <a:gs pos="0">
                      <a:schemeClr val="accent5">
                        <a:alpha val="70000"/>
                      </a:schemeClr>
                    </a:gs>
                    <a:gs pos="100000">
                      <a:schemeClr val="accent1">
                        <a:alpha val="70000"/>
                      </a:schemeClr>
                    </a:gs>
                  </a:gsLst>
                  <a:lin ang="0" scaled="1"/>
                  <a:tileRect/>
                </a:gradFill>
              </a:rPr>
              <a:t>Research questions</a:t>
            </a:r>
          </a:p>
        </p:txBody>
      </p:sp>
      <p:sp>
        <p:nvSpPr>
          <p:cNvPr id="10" name="Content Placeholder 2">
            <a:extLst>
              <a:ext uri="{FF2B5EF4-FFF2-40B4-BE49-F238E27FC236}">
                <a16:creationId xmlns:a16="http://schemas.microsoft.com/office/drawing/2014/main" id="{8E853729-94B9-0E30-076C-9C38DC238ECE}"/>
              </a:ext>
            </a:extLst>
          </p:cNvPr>
          <p:cNvSpPr>
            <a:spLocks noGrp="1"/>
          </p:cNvSpPr>
          <p:nvPr>
            <p:ph idx="1"/>
          </p:nvPr>
        </p:nvSpPr>
        <p:spPr>
          <a:xfrm>
            <a:off x="5903167" y="2915919"/>
            <a:ext cx="5831634" cy="3277845"/>
          </a:xfrm>
        </p:spPr>
        <p:txBody>
          <a:bodyPr anchor="t">
            <a:normAutofit/>
          </a:bodyPr>
          <a:lstStyle/>
          <a:p>
            <a:pPr marL="285750" indent="-285750"/>
            <a:r>
              <a:rPr lang="en-US" sz="1800" dirty="0">
                <a:solidFill>
                  <a:schemeClr val="tx1">
                    <a:alpha val="60000"/>
                  </a:schemeClr>
                </a:solidFill>
              </a:rPr>
              <a:t>How does the seasonal variation influence the total number of fatalities in car crashes across states?</a:t>
            </a:r>
          </a:p>
          <a:p>
            <a:pPr marL="285750" indent="-285750"/>
            <a:r>
              <a:rPr lang="en-US" sz="1800" dirty="0">
                <a:solidFill>
                  <a:schemeClr val="tx1">
                    <a:alpha val="60000"/>
                  </a:schemeClr>
                </a:solidFill>
              </a:rPr>
              <a:t>What are the specific weather patterns that significantly impact the proportion of severe crashes in different regions?</a:t>
            </a:r>
          </a:p>
        </p:txBody>
      </p:sp>
      <p:pic>
        <p:nvPicPr>
          <p:cNvPr id="2050" name="Picture 2">
            <a:extLst>
              <a:ext uri="{FF2B5EF4-FFF2-40B4-BE49-F238E27FC236}">
                <a16:creationId xmlns:a16="http://schemas.microsoft.com/office/drawing/2014/main" id="{3E117CE4-E4ED-4334-C5C7-264D0682487B}"/>
              </a:ext>
            </a:extLst>
          </p:cNvPr>
          <p:cNvPicPr>
            <a:picLocks noChangeAspect="1" noChangeArrowheads="1"/>
          </p:cNvPicPr>
          <p:nvPr/>
        </p:nvPicPr>
        <p:blipFill>
          <a:blip r:embed="rId2">
            <a:alphaModFix amt="90000"/>
            <a:extLst>
              <a:ext uri="{28A0092B-C50C-407E-A947-70E740481C1C}">
                <a14:useLocalDpi xmlns:a14="http://schemas.microsoft.com/office/drawing/2010/main" val="0"/>
              </a:ext>
            </a:extLst>
          </a:blip>
          <a:stretch>
            <a:fillRect/>
          </a:stretch>
        </p:blipFill>
        <p:spPr bwMode="auto">
          <a:xfrm>
            <a:off x="696748" y="1889188"/>
            <a:ext cx="5206418" cy="3864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9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ame 2056">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02883-512E-C24A-4F1E-887E59600F94}"/>
              </a:ext>
            </a:extLst>
          </p:cNvPr>
          <p:cNvSpPr>
            <a:spLocks noGrp="1"/>
          </p:cNvSpPr>
          <p:nvPr>
            <p:ph type="title"/>
          </p:nvPr>
        </p:nvSpPr>
        <p:spPr>
          <a:xfrm>
            <a:off x="3391238" y="664235"/>
            <a:ext cx="4820655" cy="1043796"/>
          </a:xfrm>
        </p:spPr>
        <p:txBody>
          <a:bodyPr anchor="ctr">
            <a:normAutofit/>
          </a:bodyPr>
          <a:lstStyle/>
          <a:p>
            <a:pPr algn="ctr"/>
            <a:r>
              <a:rPr lang="en-US" sz="4400" dirty="0">
                <a:gradFill flip="none" rotWithShape="1">
                  <a:gsLst>
                    <a:gs pos="0">
                      <a:schemeClr val="accent5">
                        <a:alpha val="70000"/>
                      </a:schemeClr>
                    </a:gs>
                    <a:gs pos="100000">
                      <a:schemeClr val="accent1">
                        <a:alpha val="70000"/>
                      </a:schemeClr>
                    </a:gs>
                  </a:gsLst>
                  <a:lin ang="0" scaled="1"/>
                  <a:tileRect/>
                </a:gradFill>
              </a:rPr>
              <a:t>Data Source</a:t>
            </a:r>
          </a:p>
        </p:txBody>
      </p:sp>
      <p:sp>
        <p:nvSpPr>
          <p:cNvPr id="10" name="Content Placeholder 2">
            <a:extLst>
              <a:ext uri="{FF2B5EF4-FFF2-40B4-BE49-F238E27FC236}">
                <a16:creationId xmlns:a16="http://schemas.microsoft.com/office/drawing/2014/main" id="{8E853729-94B9-0E30-076C-9C38DC238ECE}"/>
              </a:ext>
            </a:extLst>
          </p:cNvPr>
          <p:cNvSpPr>
            <a:spLocks noGrp="1"/>
          </p:cNvSpPr>
          <p:nvPr>
            <p:ph idx="1"/>
          </p:nvPr>
        </p:nvSpPr>
        <p:spPr>
          <a:xfrm>
            <a:off x="431801" y="1862667"/>
            <a:ext cx="5596467" cy="4331098"/>
          </a:xfrm>
        </p:spPr>
        <p:txBody>
          <a:bodyPr anchor="t">
            <a:normAutofit lnSpcReduction="10000"/>
          </a:bodyPr>
          <a:lstStyle/>
          <a:p>
            <a:pPr>
              <a:lnSpc>
                <a:spcPct val="100000"/>
              </a:lnSpc>
            </a:pPr>
            <a:endParaRPr lang="en-US" sz="1600" dirty="0">
              <a:solidFill>
                <a:schemeClr val="tx1">
                  <a:alpha val="60000"/>
                </a:schemeClr>
              </a:solidFill>
            </a:endParaRPr>
          </a:p>
          <a:p>
            <a:pPr>
              <a:lnSpc>
                <a:spcPct val="100000"/>
              </a:lnSpc>
            </a:pPr>
            <a:r>
              <a:rPr lang="en-US" sz="1800" dirty="0">
                <a:solidFill>
                  <a:schemeClr val="tx1">
                    <a:alpha val="60000"/>
                  </a:schemeClr>
                </a:solidFill>
              </a:rPr>
              <a:t>National Highway Traffic Safety Administration (NHTSA’s) National Center for Statistics and Analysis </a:t>
            </a:r>
          </a:p>
          <a:p>
            <a:pPr>
              <a:lnSpc>
                <a:spcPct val="100000"/>
              </a:lnSpc>
            </a:pPr>
            <a:r>
              <a:rPr lang="en-US" sz="1800" dirty="0">
                <a:solidFill>
                  <a:schemeClr val="tx1">
                    <a:alpha val="60000"/>
                  </a:schemeClr>
                </a:solidFill>
              </a:rPr>
              <a:t> It is responsible for providing a wide range of analytical and statistical support to the highway safety community.</a:t>
            </a:r>
          </a:p>
          <a:p>
            <a:pPr>
              <a:lnSpc>
                <a:spcPct val="100000"/>
              </a:lnSpc>
            </a:pPr>
            <a:r>
              <a:rPr lang="en-US" sz="1800" dirty="0">
                <a:solidFill>
                  <a:schemeClr val="tx1">
                    <a:alpha val="60000"/>
                  </a:schemeClr>
                </a:solidFill>
              </a:rPr>
              <a:t>Fatality Analysis Reporting System (FARS) is a nationwide census providing yearly data regarding fatal injuries suffered in motor vehicle traffic crashes.</a:t>
            </a:r>
          </a:p>
          <a:p>
            <a:pPr>
              <a:lnSpc>
                <a:spcPct val="100000"/>
              </a:lnSpc>
            </a:pPr>
            <a:r>
              <a:rPr lang="en-US" sz="1800" dirty="0">
                <a:solidFill>
                  <a:schemeClr val="tx1">
                    <a:alpha val="60000"/>
                  </a:schemeClr>
                </a:solidFill>
              </a:rPr>
              <a:t>Data from the 2021 Fatality Analysis Reporting System (FARS) includes all police-reported crashes, capturing both fatalities and injuries.</a:t>
            </a:r>
          </a:p>
          <a:p>
            <a:pPr>
              <a:lnSpc>
                <a:spcPct val="100000"/>
              </a:lnSpc>
            </a:pPr>
            <a:endParaRPr lang="en-US" sz="1800" dirty="0">
              <a:solidFill>
                <a:schemeClr val="tx1">
                  <a:alpha val="60000"/>
                </a:schemeClr>
              </a:solidFill>
            </a:endParaRPr>
          </a:p>
          <a:p>
            <a:pPr>
              <a:lnSpc>
                <a:spcPct val="100000"/>
              </a:lnSpc>
            </a:pPr>
            <a:endParaRPr lang="en-US" sz="1600" dirty="0">
              <a:solidFill>
                <a:schemeClr val="tx1">
                  <a:alpha val="60000"/>
                </a:schemeClr>
              </a:solidFill>
            </a:endParaRPr>
          </a:p>
          <a:p>
            <a:pPr>
              <a:lnSpc>
                <a:spcPct val="100000"/>
              </a:lnSpc>
            </a:pPr>
            <a:endParaRPr lang="en-US" sz="1600" dirty="0">
              <a:solidFill>
                <a:schemeClr val="tx1">
                  <a:alpha val="60000"/>
                </a:schemeClr>
              </a:solidFill>
            </a:endParaRPr>
          </a:p>
          <a:p>
            <a:pPr marL="228600" indent="0">
              <a:lnSpc>
                <a:spcPct val="100000"/>
              </a:lnSpc>
              <a:buNone/>
            </a:pPr>
            <a:endParaRPr lang="en-US" sz="1600" dirty="0">
              <a:solidFill>
                <a:schemeClr val="tx1">
                  <a:alpha val="60000"/>
                </a:schemeClr>
              </a:solidFill>
            </a:endParaRPr>
          </a:p>
        </p:txBody>
      </p:sp>
      <p:pic>
        <p:nvPicPr>
          <p:cNvPr id="1026" name="Picture 2">
            <a:extLst>
              <a:ext uri="{FF2B5EF4-FFF2-40B4-BE49-F238E27FC236}">
                <a16:creationId xmlns:a16="http://schemas.microsoft.com/office/drawing/2014/main" id="{5C0AF09B-1814-F36D-099B-DC0ECDEFD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069" y="2787253"/>
            <a:ext cx="4885266" cy="164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67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F702-50C9-57B2-F365-EC439658D18C}"/>
              </a:ext>
            </a:extLst>
          </p:cNvPr>
          <p:cNvSpPr>
            <a:spLocks noGrp="1"/>
          </p:cNvSpPr>
          <p:nvPr>
            <p:ph type="title"/>
          </p:nvPr>
        </p:nvSpPr>
        <p:spPr>
          <a:xfrm>
            <a:off x="853440" y="439737"/>
            <a:ext cx="10439400" cy="1325563"/>
          </a:xfrm>
        </p:spPr>
        <p:txBody>
          <a:bodyPr>
            <a:normAutofit fontScale="90000"/>
          </a:bodyPr>
          <a:lstStyle/>
          <a:p>
            <a:r>
              <a:rPr lang="en-US" sz="4800" dirty="0">
                <a:solidFill>
                  <a:schemeClr val="tx2">
                    <a:alpha val="60000"/>
                  </a:schemeClr>
                </a:solidFill>
              </a:rPr>
              <a:t>Scatter Plot of Vehicles vs. People in Crashes</a:t>
            </a:r>
            <a:endParaRPr lang="en-US" dirty="0"/>
          </a:p>
        </p:txBody>
      </p:sp>
      <p:pic>
        <p:nvPicPr>
          <p:cNvPr id="4" name="Picture 3">
            <a:extLst>
              <a:ext uri="{FF2B5EF4-FFF2-40B4-BE49-F238E27FC236}">
                <a16:creationId xmlns:a16="http://schemas.microsoft.com/office/drawing/2014/main" id="{7F8EBD25-F6C3-732A-FA6E-8C9D0EFDF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 y="1412240"/>
            <a:ext cx="11115040" cy="4907280"/>
          </a:xfrm>
          <a:prstGeom prst="rect">
            <a:avLst/>
          </a:prstGeom>
        </p:spPr>
      </p:pic>
    </p:spTree>
    <p:extLst>
      <p:ext uri="{BB962C8B-B14F-4D97-AF65-F5344CB8AC3E}">
        <p14:creationId xmlns:p14="http://schemas.microsoft.com/office/powerpoint/2010/main" val="38429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7C68-137C-63AC-BDF5-A3ABC0758278}"/>
              </a:ext>
            </a:extLst>
          </p:cNvPr>
          <p:cNvSpPr>
            <a:spLocks noGrp="1"/>
          </p:cNvSpPr>
          <p:nvPr>
            <p:ph type="ctrTitle"/>
          </p:nvPr>
        </p:nvSpPr>
        <p:spPr>
          <a:xfrm>
            <a:off x="1524000" y="1229933"/>
            <a:ext cx="9144000" cy="777557"/>
          </a:xfrm>
        </p:spPr>
        <p:txBody>
          <a:bodyPr>
            <a:noAutofit/>
          </a:bodyPr>
          <a:lstStyle/>
          <a:p>
            <a:r>
              <a:rPr lang="en-IN" sz="3200" dirty="0"/>
              <a:t>Summary of </a:t>
            </a:r>
            <a:r>
              <a:rPr lang="en-US" sz="3200" dirty="0"/>
              <a:t>Scatter Plot of Vehicles vs. People in Crashes</a:t>
            </a:r>
            <a:endParaRPr lang="en-IN" sz="3200" dirty="0"/>
          </a:p>
        </p:txBody>
      </p:sp>
      <p:pic>
        <p:nvPicPr>
          <p:cNvPr id="5" name="Picture 4">
            <a:extLst>
              <a:ext uri="{FF2B5EF4-FFF2-40B4-BE49-F238E27FC236}">
                <a16:creationId xmlns:a16="http://schemas.microsoft.com/office/drawing/2014/main" id="{6ABA81F5-9EFD-4B07-4C3B-74B1E9DBC92F}"/>
              </a:ext>
            </a:extLst>
          </p:cNvPr>
          <p:cNvPicPr>
            <a:picLocks noChangeAspect="1"/>
          </p:cNvPicPr>
          <p:nvPr/>
        </p:nvPicPr>
        <p:blipFill>
          <a:blip r:embed="rId2"/>
          <a:stretch>
            <a:fillRect/>
          </a:stretch>
        </p:blipFill>
        <p:spPr>
          <a:xfrm>
            <a:off x="3220720" y="2007490"/>
            <a:ext cx="5953760" cy="4128577"/>
          </a:xfrm>
          <a:prstGeom prst="rect">
            <a:avLst/>
          </a:prstGeom>
        </p:spPr>
      </p:pic>
    </p:spTree>
    <p:extLst>
      <p:ext uri="{BB962C8B-B14F-4D97-AF65-F5344CB8AC3E}">
        <p14:creationId xmlns:p14="http://schemas.microsoft.com/office/powerpoint/2010/main" val="400824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7F74-2FD4-BF95-DB0C-239BEF6E4BAC}"/>
              </a:ext>
            </a:extLst>
          </p:cNvPr>
          <p:cNvSpPr>
            <a:spLocks noGrp="1"/>
          </p:cNvSpPr>
          <p:nvPr>
            <p:ph type="title"/>
          </p:nvPr>
        </p:nvSpPr>
        <p:spPr>
          <a:xfrm>
            <a:off x="838200" y="523874"/>
            <a:ext cx="10515600" cy="1325563"/>
          </a:xfrm>
        </p:spPr>
        <p:txBody>
          <a:bodyPr/>
          <a:lstStyle/>
          <a:p>
            <a:r>
              <a:rPr lang="en-US" sz="4800" dirty="0">
                <a:solidFill>
                  <a:schemeClr val="tx2">
                    <a:alpha val="60000"/>
                  </a:schemeClr>
                </a:solidFill>
              </a:rPr>
              <a:t>Heat Map of Type of Crashes per Month</a:t>
            </a:r>
            <a:endParaRPr lang="en-US" dirty="0"/>
          </a:p>
        </p:txBody>
      </p:sp>
      <p:pic>
        <p:nvPicPr>
          <p:cNvPr id="5" name="Picture 4">
            <a:extLst>
              <a:ext uri="{FF2B5EF4-FFF2-40B4-BE49-F238E27FC236}">
                <a16:creationId xmlns:a16="http://schemas.microsoft.com/office/drawing/2014/main" id="{75310F50-A5D1-2D35-7D8C-799D20E03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625601"/>
            <a:ext cx="10820400" cy="4551362"/>
          </a:xfrm>
          <a:prstGeom prst="rect">
            <a:avLst/>
          </a:prstGeom>
        </p:spPr>
      </p:pic>
    </p:spTree>
    <p:extLst>
      <p:ext uri="{BB962C8B-B14F-4D97-AF65-F5344CB8AC3E}">
        <p14:creationId xmlns:p14="http://schemas.microsoft.com/office/powerpoint/2010/main" val="52678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7F74-2FD4-BF95-DB0C-239BEF6E4BAC}"/>
              </a:ext>
            </a:extLst>
          </p:cNvPr>
          <p:cNvSpPr>
            <a:spLocks noGrp="1"/>
          </p:cNvSpPr>
          <p:nvPr>
            <p:ph type="title"/>
          </p:nvPr>
        </p:nvSpPr>
        <p:spPr>
          <a:xfrm>
            <a:off x="1188720" y="335597"/>
            <a:ext cx="12390120" cy="1325563"/>
          </a:xfrm>
        </p:spPr>
        <p:txBody>
          <a:bodyPr>
            <a:normAutofit/>
          </a:bodyPr>
          <a:lstStyle/>
          <a:p>
            <a:r>
              <a:rPr lang="en-US" sz="3600" dirty="0">
                <a:solidFill>
                  <a:schemeClr val="tx2">
                    <a:alpha val="60000"/>
                  </a:schemeClr>
                </a:solidFill>
              </a:rPr>
              <a:t>Count of Accidents Based on Weather Conditions</a:t>
            </a:r>
            <a:endParaRPr lang="en-US" sz="3600" dirty="0"/>
          </a:p>
        </p:txBody>
      </p:sp>
      <p:pic>
        <p:nvPicPr>
          <p:cNvPr id="8" name="Picture 7">
            <a:extLst>
              <a:ext uri="{FF2B5EF4-FFF2-40B4-BE49-F238E27FC236}">
                <a16:creationId xmlns:a16="http://schemas.microsoft.com/office/drawing/2014/main" id="{681B72AB-F98E-9DD4-C45C-04386EC4E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20" y="1176020"/>
            <a:ext cx="9692640" cy="5204460"/>
          </a:xfrm>
          <a:prstGeom prst="rect">
            <a:avLst/>
          </a:prstGeom>
        </p:spPr>
      </p:pic>
    </p:spTree>
    <p:extLst>
      <p:ext uri="{BB962C8B-B14F-4D97-AF65-F5344CB8AC3E}">
        <p14:creationId xmlns:p14="http://schemas.microsoft.com/office/powerpoint/2010/main" val="3024204862"/>
      </p:ext>
    </p:extLst>
  </p:cSld>
  <p:clrMapOvr>
    <a:masterClrMapping/>
  </p:clrMapOvr>
</p:sld>
</file>

<file path=ppt/theme/theme1.xml><?xml version="1.0" encoding="utf-8"?>
<a:theme xmlns:a="http://schemas.openxmlformats.org/drawingml/2006/main" name="LuminousVTI">
  <a:themeElements>
    <a:clrScheme name="AnalogousFromRegularSeedRightStep">
      <a:dk1>
        <a:srgbClr val="000000"/>
      </a:dk1>
      <a:lt1>
        <a:srgbClr val="FFFFFF"/>
      </a:lt1>
      <a:dk2>
        <a:srgbClr val="413424"/>
      </a:dk2>
      <a:lt2>
        <a:srgbClr val="E2E8E4"/>
      </a:lt2>
      <a:accent1>
        <a:srgbClr val="C34D96"/>
      </a:accent1>
      <a:accent2>
        <a:srgbClr val="B13B53"/>
      </a:accent2>
      <a:accent3>
        <a:srgbClr val="C3664D"/>
      </a:accent3>
      <a:accent4>
        <a:srgbClr val="B1863B"/>
      </a:accent4>
      <a:accent5>
        <a:srgbClr val="A4A942"/>
      </a:accent5>
      <a:accent6>
        <a:srgbClr val="7AB13B"/>
      </a:accent6>
      <a:hlink>
        <a:srgbClr val="319356"/>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2607</TotalTime>
  <Words>779</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Sabon Next LT</vt:lpstr>
      <vt:lpstr>Söhne</vt:lpstr>
      <vt:lpstr>Wingdings</vt:lpstr>
      <vt:lpstr>LuminousVTI</vt:lpstr>
      <vt:lpstr>A Comprehensive Statistical Analysis of Various Conditions on a Car Crash in the United States - 2021</vt:lpstr>
      <vt:lpstr>Table of Contents</vt:lpstr>
      <vt:lpstr>Introduction</vt:lpstr>
      <vt:lpstr>Research questions</vt:lpstr>
      <vt:lpstr>Data Source</vt:lpstr>
      <vt:lpstr>Scatter Plot of Vehicles vs. People in Crashes</vt:lpstr>
      <vt:lpstr>Summary of Scatter Plot of Vehicles vs. People in Crashes</vt:lpstr>
      <vt:lpstr>Heat Map of Type of Crashes per Month</vt:lpstr>
      <vt:lpstr>Count of Accidents Based on Weather Conditions</vt:lpstr>
      <vt:lpstr>Number of traffic crashes and fatalities throughout the year</vt:lpstr>
      <vt:lpstr>Number of Fatalities in Urban and Rural Area</vt:lpstr>
      <vt:lpstr>Number of accidents per region</vt:lpstr>
      <vt:lpstr>Statistical Methods</vt:lpstr>
      <vt:lpstr>Results and conclusions</vt:lpstr>
      <vt:lpstr>PowerPoint Presentation</vt:lpstr>
      <vt:lpstr>Results and conclusions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Unraveling the Influence of Weather Conditions on Car Crashes</dc:title>
  <dc:creator>Arun Hundia</dc:creator>
  <cp:lastModifiedBy>Shruti Wakchoure</cp:lastModifiedBy>
  <cp:revision>3</cp:revision>
  <dcterms:created xsi:type="dcterms:W3CDTF">2023-12-16T23:55:16Z</dcterms:created>
  <dcterms:modified xsi:type="dcterms:W3CDTF">2023-12-19T03:44:12Z</dcterms:modified>
</cp:coreProperties>
</file>