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9" r:id="rId3"/>
    <p:sldId id="260" r:id="rId4"/>
    <p:sldId id="261" r:id="rId5"/>
    <p:sldId id="262" r:id="rId6"/>
    <p:sldId id="269" r:id="rId7"/>
    <p:sldId id="270"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4BE"/>
    <a:srgbClr val="E7BEBF"/>
    <a:srgbClr val="F7E651"/>
    <a:srgbClr val="ED7C33"/>
    <a:srgbClr val="C8C9D0"/>
    <a:srgbClr val="A3A4A7"/>
    <a:srgbClr val="7595D6"/>
    <a:srgbClr val="87ADF7"/>
    <a:srgbClr val="9F27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87281" autoAdjust="0"/>
  </p:normalViewPr>
  <p:slideViewPr>
    <p:cSldViewPr snapToGrid="0">
      <p:cViewPr varScale="1">
        <p:scale>
          <a:sx n="38" d="100"/>
          <a:sy n="38" d="100"/>
        </p:scale>
        <p:origin x="4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6F63-835E-46F5-AEB3-90A06FD74112}" type="datetimeFigureOut">
              <a:rPr lang="en-US" smtClean="0"/>
              <a:t>8/14/2018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0B9DD-4E80-470F-B438-047D7BDD8590}" type="slidenum">
              <a:rPr lang="en-US" smtClean="0"/>
              <a:t>‹#›</a:t>
            </a:fld>
            <a:endParaRPr lang="en-US"/>
          </a:p>
        </p:txBody>
      </p:sp>
    </p:spTree>
    <p:extLst>
      <p:ext uri="{BB962C8B-B14F-4D97-AF65-F5344CB8AC3E}">
        <p14:creationId xmlns:p14="http://schemas.microsoft.com/office/powerpoint/2010/main" val="266400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Factory knows how to find the correct Prototype, and each Product knows how to spawn new instances of itself.</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8</a:t>
            </a:fld>
            <a:endParaRPr lang="en-US"/>
          </a:p>
        </p:txBody>
      </p:sp>
    </p:spTree>
    <p:extLst>
      <p:ext uri="{BB962C8B-B14F-4D97-AF65-F5344CB8AC3E}">
        <p14:creationId xmlns:p14="http://schemas.microsoft.com/office/powerpoint/2010/main" val="3250799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lick to edit Master title style</a:t>
            </a:r>
            <a:r>
              <a:rPr lang="ru-RU" dirty="0"/>
              <a:t>  в</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8" name="Group 7"/>
          <p:cNvGrpSpPr/>
          <p:nvPr userDrawn="1"/>
        </p:nvGrpSpPr>
        <p:grpSpPr>
          <a:xfrm>
            <a:off x="0" y="-171606"/>
            <a:ext cx="12538455" cy="1506912"/>
            <a:chOff x="0" y="-171606"/>
            <a:chExt cx="12538455" cy="1506912"/>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0" name="Straight Arrow Connector 9"/>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90549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313426" y="1274079"/>
            <a:ext cx="11515715" cy="5257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171606"/>
            <a:ext cx="12538455" cy="1506912"/>
            <a:chOff x="0" y="-171606"/>
            <a:chExt cx="12538455" cy="1506912"/>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9" name="Straight Arrow Connector 8"/>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956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32726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24854"/>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66960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73957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09369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3938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66960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7395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grpSp>
        <p:nvGrpSpPr>
          <p:cNvPr id="13" name="Group 12"/>
          <p:cNvGrpSpPr/>
          <p:nvPr userDrawn="1"/>
        </p:nvGrpSpPr>
        <p:grpSpPr>
          <a:xfrm>
            <a:off x="0" y="-171606"/>
            <a:ext cx="12538455" cy="1506912"/>
            <a:chOff x="0" y="-171606"/>
            <a:chExt cx="12538455" cy="1506912"/>
          </a:xfrm>
        </p:grpSpPr>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5" name="Straight Arrow Connector 14"/>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005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1" name="Group 10"/>
          <p:cNvGrpSpPr/>
          <p:nvPr userDrawn="1"/>
        </p:nvGrpSpPr>
        <p:grpSpPr>
          <a:xfrm>
            <a:off x="0" y="-171606"/>
            <a:ext cx="12538455" cy="1506912"/>
            <a:chOff x="0" y="-171606"/>
            <a:chExt cx="12538455" cy="1506912"/>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3" name="Straight Arrow Connector 12"/>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1337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10000">
              <a:srgbClr val="9F2728"/>
            </a:gs>
            <a:gs pos="100000">
              <a:schemeClr val="bg2">
                <a:shade val="96000"/>
                <a:satMod val="120000"/>
                <a:lumMod val="90000"/>
              </a:schemeClr>
            </a:gs>
          </a:gsLst>
          <a:lin ang="0" scaled="1"/>
          <a:tileRect/>
        </a:gradFill>
        <a:effectLst/>
      </p:bgPr>
    </p:bg>
    <p:spTree>
      <p:nvGrpSpPr>
        <p:cNvPr id="1" name=""/>
        <p:cNvGrpSpPr/>
        <p:nvPr/>
      </p:nvGrpSpPr>
      <p:grpSpPr>
        <a:xfrm>
          <a:off x="0" y="0"/>
          <a:ext cx="0" cy="0"/>
          <a:chOff x="0" y="0"/>
          <a:chExt cx="0" cy="0"/>
        </a:xfrm>
      </p:grpSpPr>
      <p:sp>
        <p:nvSpPr>
          <p:cNvPr id="8" name="Subtitle 2"/>
          <p:cNvSpPr>
            <a:spLocks noGrp="1"/>
          </p:cNvSpPr>
          <p:nvPr>
            <p:ph type="subTitle" idx="1"/>
          </p:nvPr>
        </p:nvSpPr>
        <p:spPr>
          <a:xfrm>
            <a:off x="838200" y="1869511"/>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12" name="Straight Connector 11"/>
          <p:cNvCxnSpPr/>
          <p:nvPr userDrawn="1"/>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46763" y="4599931"/>
            <a:ext cx="3808219" cy="2692174"/>
          </a:xfrm>
          <a:prstGeom prst="rect">
            <a:avLst/>
          </a:prstGeom>
        </p:spPr>
      </p:pic>
      <p:sp>
        <p:nvSpPr>
          <p:cNvPr id="11"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53096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08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Patterns. </a:t>
            </a:r>
            <a:r>
              <a:rPr lang="en-US" dirty="0" smtClean="0"/>
              <a:t>Proxy</a:t>
            </a:r>
            <a:endParaRPr lang="ru-RU" dirty="0"/>
          </a:p>
        </p:txBody>
      </p:sp>
    </p:spTree>
    <p:extLst>
      <p:ext uri="{BB962C8B-B14F-4D97-AF65-F5344CB8AC3E}">
        <p14:creationId xmlns:p14="http://schemas.microsoft.com/office/powerpoint/2010/main" val="3214009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a:t>
            </a:r>
            <a:r>
              <a:rPr lang="en-US" dirty="0" smtClean="0"/>
              <a:t>list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Identify the leverage or "aspect" that is best implemented as a wrapper or surrogate.</a:t>
            </a:r>
          </a:p>
          <a:p>
            <a:pPr marL="514350" indent="-514350">
              <a:buFont typeface="+mj-lt"/>
              <a:buAutoNum type="arabicPeriod"/>
            </a:pPr>
            <a:r>
              <a:rPr lang="en-US" dirty="0"/>
              <a:t>Define an interface that will make the proxy and the original component interchangeable.</a:t>
            </a:r>
          </a:p>
          <a:p>
            <a:pPr marL="514350" indent="-514350">
              <a:buFont typeface="+mj-lt"/>
              <a:buAutoNum type="arabicPeriod"/>
            </a:pPr>
            <a:r>
              <a:rPr lang="en-US" dirty="0"/>
              <a:t>Consider defining a Factory that can encapsulate the decision of whether a proxy or original object is desirable.</a:t>
            </a:r>
          </a:p>
          <a:p>
            <a:pPr marL="514350" indent="-514350">
              <a:buFont typeface="+mj-lt"/>
              <a:buAutoNum type="arabicPeriod"/>
            </a:pPr>
            <a:r>
              <a:rPr lang="en-US" dirty="0"/>
              <a:t>The wrapper class holds a pointer to the real class and implements the interface.</a:t>
            </a:r>
          </a:p>
          <a:p>
            <a:pPr marL="514350" indent="-514350">
              <a:buFont typeface="+mj-lt"/>
              <a:buAutoNum type="arabicPeriod"/>
            </a:pPr>
            <a:r>
              <a:rPr lang="en-US" dirty="0"/>
              <a:t>The pointer may be initialized at construction, or on first use.</a:t>
            </a:r>
          </a:p>
          <a:p>
            <a:pPr marL="514350" indent="-514350">
              <a:buFont typeface="+mj-lt"/>
              <a:buAutoNum type="arabicPeriod"/>
            </a:pPr>
            <a:r>
              <a:rPr lang="en-US" dirty="0"/>
              <a:t>Each wrapper method contributes its leverage, and delegates to the </a:t>
            </a:r>
            <a:r>
              <a:rPr lang="en-US" dirty="0" err="1"/>
              <a:t>wrappee</a:t>
            </a:r>
            <a:r>
              <a:rPr lang="en-US" dirty="0"/>
              <a:t> object.</a:t>
            </a:r>
          </a:p>
        </p:txBody>
      </p:sp>
    </p:spTree>
    <p:extLst>
      <p:ext uri="{BB962C8B-B14F-4D97-AF65-F5344CB8AC3E}">
        <p14:creationId xmlns:p14="http://schemas.microsoft.com/office/powerpoint/2010/main" val="2941395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a:t>
            </a:r>
            <a:r>
              <a:rPr lang="en-US" dirty="0" smtClean="0"/>
              <a:t>thumb</a:t>
            </a:r>
            <a:endParaRPr lang="en-US" dirty="0"/>
          </a:p>
        </p:txBody>
      </p:sp>
      <p:sp>
        <p:nvSpPr>
          <p:cNvPr id="3" name="Content Placeholder 2"/>
          <p:cNvSpPr>
            <a:spLocks noGrp="1"/>
          </p:cNvSpPr>
          <p:nvPr>
            <p:ph idx="1"/>
          </p:nvPr>
        </p:nvSpPr>
        <p:spPr/>
        <p:txBody>
          <a:bodyPr>
            <a:normAutofit/>
          </a:bodyPr>
          <a:lstStyle/>
          <a:p>
            <a:r>
              <a:rPr lang="en-US" dirty="0"/>
              <a:t>Adapter provides a different interface to its subject. Proxy provides the same interface. Decorator provides an enhanced interface.</a:t>
            </a:r>
          </a:p>
          <a:p>
            <a:r>
              <a:rPr lang="en-US" dirty="0"/>
              <a:t>Decorator and Proxy have different purposes but similar structures. Both describe how to provide a level of indirection to another object, and the implementations keep a reference to the object to which they forward requests.</a:t>
            </a:r>
            <a:endParaRPr lang="en-US" dirty="0"/>
          </a:p>
        </p:txBody>
      </p:sp>
    </p:spTree>
    <p:extLst>
      <p:ext uri="{BB962C8B-B14F-4D97-AF65-F5344CB8AC3E}">
        <p14:creationId xmlns:p14="http://schemas.microsoft.com/office/powerpoint/2010/main" val="3360830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ru-RU"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a:t>Intent</a:t>
            </a:r>
          </a:p>
          <a:p>
            <a:pPr marL="514350" indent="-514350">
              <a:buFont typeface="+mj-lt"/>
              <a:buAutoNum type="arabicPeriod"/>
            </a:pPr>
            <a:r>
              <a:rPr lang="en-US" sz="3200" dirty="0"/>
              <a:t>Problem</a:t>
            </a:r>
            <a:endParaRPr lang="en-US" sz="3200" dirty="0" smtClean="0"/>
          </a:p>
          <a:p>
            <a:pPr marL="514350" indent="-514350">
              <a:buFont typeface="+mj-lt"/>
              <a:buAutoNum type="arabicPeriod"/>
            </a:pPr>
            <a:r>
              <a:rPr lang="en-US" sz="3200" dirty="0"/>
              <a:t>Discussion </a:t>
            </a:r>
            <a:endParaRPr lang="en-US" sz="3200" dirty="0" smtClean="0"/>
          </a:p>
          <a:p>
            <a:pPr marL="514350" indent="-514350">
              <a:buFont typeface="+mj-lt"/>
              <a:buAutoNum type="arabicPeriod"/>
            </a:pPr>
            <a:r>
              <a:rPr lang="en-US" sz="3200" dirty="0"/>
              <a:t>Structure</a:t>
            </a:r>
          </a:p>
          <a:p>
            <a:pPr marL="514350" indent="-514350">
              <a:buFont typeface="+mj-lt"/>
              <a:buAutoNum type="arabicPeriod"/>
            </a:pPr>
            <a:r>
              <a:rPr lang="en-US" sz="3200" dirty="0"/>
              <a:t>Example</a:t>
            </a:r>
          </a:p>
        </p:txBody>
      </p:sp>
    </p:spTree>
    <p:extLst>
      <p:ext uri="{BB962C8B-B14F-4D97-AF65-F5344CB8AC3E}">
        <p14:creationId xmlns:p14="http://schemas.microsoft.com/office/powerpoint/2010/main" val="408797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a:t>
            </a:r>
            <a:endParaRPr lang="en-US" dirty="0"/>
          </a:p>
        </p:txBody>
      </p:sp>
      <p:sp>
        <p:nvSpPr>
          <p:cNvPr id="3" name="Content Placeholder 2"/>
          <p:cNvSpPr>
            <a:spLocks noGrp="1"/>
          </p:cNvSpPr>
          <p:nvPr>
            <p:ph idx="1"/>
          </p:nvPr>
        </p:nvSpPr>
        <p:spPr/>
        <p:txBody>
          <a:bodyPr/>
          <a:lstStyle/>
          <a:p>
            <a:r>
              <a:rPr lang="en-US" dirty="0"/>
              <a:t>Provide a surrogate or placeholder for another object to control access to it.</a:t>
            </a:r>
          </a:p>
          <a:p>
            <a:r>
              <a:rPr lang="en-US" dirty="0"/>
              <a:t>Use an extra level of indirection to support distributed, controlled, or intelligent access.</a:t>
            </a:r>
          </a:p>
          <a:p>
            <a:r>
              <a:rPr lang="en-US" dirty="0"/>
              <a:t>Add a wrapper and delegation to protect the real component from undue complexity.</a:t>
            </a:r>
          </a:p>
        </p:txBody>
      </p:sp>
    </p:spTree>
    <p:extLst>
      <p:ext uri="{BB962C8B-B14F-4D97-AF65-F5344CB8AC3E}">
        <p14:creationId xmlns:p14="http://schemas.microsoft.com/office/powerpoint/2010/main" val="33821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212942" y="1066799"/>
            <a:ext cx="11515715" cy="3966025"/>
          </a:xfrm>
        </p:spPr>
        <p:txBody>
          <a:bodyPr/>
          <a:lstStyle/>
          <a:p>
            <a:pPr marL="0" indent="0" algn="just">
              <a:lnSpc>
                <a:spcPct val="150000"/>
              </a:lnSpc>
              <a:buNone/>
            </a:pPr>
            <a:r>
              <a:rPr lang="en-US" dirty="0"/>
              <a:t>You need to support resource-hungry objects, and you do not want to instantiate such objects unless and until they are actually requested by the client.</a:t>
            </a:r>
            <a:endParaRPr lang="en-US" dirty="0"/>
          </a:p>
        </p:txBody>
      </p:sp>
    </p:spTree>
    <p:extLst>
      <p:ext uri="{BB962C8B-B14F-4D97-AF65-F5344CB8AC3E}">
        <p14:creationId xmlns:p14="http://schemas.microsoft.com/office/powerpoint/2010/main" val="2938365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a:t>Design a surrogate, or proxy, object that: instantiates the real object the first time the client makes a request of the proxy, remembers the identity of this real object, and forwards the instigating request to this real object. Then all subsequent requests are simply forwarded directly to the encapsulated real object.</a:t>
            </a:r>
            <a:endParaRPr lang="en-US" dirty="0"/>
          </a:p>
        </p:txBody>
      </p:sp>
    </p:spTree>
    <p:extLst>
      <p:ext uri="{BB962C8B-B14F-4D97-AF65-F5344CB8AC3E}">
        <p14:creationId xmlns:p14="http://schemas.microsoft.com/office/powerpoint/2010/main" val="2451525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a:t>There are four common situations in which the Proxy pattern is applicable.</a:t>
            </a:r>
          </a:p>
          <a:p>
            <a:pPr marL="514350" indent="-514350">
              <a:buFont typeface="+mj-lt"/>
              <a:buAutoNum type="arabicPeriod"/>
            </a:pPr>
            <a:r>
              <a:rPr lang="en-US" dirty="0"/>
              <a:t>A virtual proxy is a placeholder for "expensive to create" objects. The real object is only created when a client first requests/accesses the object.</a:t>
            </a:r>
          </a:p>
          <a:p>
            <a:pPr marL="514350" indent="-514350">
              <a:buFont typeface="+mj-lt"/>
              <a:buAutoNum type="arabicPeriod"/>
            </a:pPr>
            <a:r>
              <a:rPr lang="en-US" dirty="0"/>
              <a:t>A remote proxy provides a local representative for an object that resides in a different address space. This is what the "stub" code in RPC and CORBA provides.</a:t>
            </a:r>
          </a:p>
          <a:p>
            <a:pPr marL="514350" indent="-514350">
              <a:buFont typeface="+mj-lt"/>
              <a:buAutoNum type="arabicPeriod"/>
            </a:pPr>
            <a:r>
              <a:rPr lang="en-US" dirty="0"/>
              <a:t>A protective proxy controls access to a sensitive master object. The "surrogate" object checks that the caller has the access permissions required prior to forwarding the request.</a:t>
            </a:r>
          </a:p>
        </p:txBody>
      </p:sp>
    </p:spTree>
    <p:extLst>
      <p:ext uri="{BB962C8B-B14F-4D97-AF65-F5344CB8AC3E}">
        <p14:creationId xmlns:p14="http://schemas.microsoft.com/office/powerpoint/2010/main" val="4136523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514350" indent="-514350">
              <a:lnSpc>
                <a:spcPct val="150000"/>
              </a:lnSpc>
              <a:buFont typeface="+mj-lt"/>
              <a:buAutoNum type="arabicPeriod" startAt="4"/>
            </a:pPr>
            <a:r>
              <a:rPr lang="en-US" dirty="0" smtClean="0"/>
              <a:t>A </a:t>
            </a:r>
            <a:r>
              <a:rPr lang="en-US" dirty="0"/>
              <a:t>smart proxy interposes additional actions when an object is accessed. Typical uses include: </a:t>
            </a:r>
          </a:p>
          <a:p>
            <a:pPr lvl="1">
              <a:lnSpc>
                <a:spcPct val="150000"/>
              </a:lnSpc>
            </a:pPr>
            <a:r>
              <a:rPr lang="en-US" dirty="0"/>
              <a:t>Counting the number of references to the real object so that it can be freed automatically when there are no more references (aka smart pointer),</a:t>
            </a:r>
          </a:p>
          <a:p>
            <a:pPr lvl="1">
              <a:lnSpc>
                <a:spcPct val="150000"/>
              </a:lnSpc>
            </a:pPr>
            <a:r>
              <a:rPr lang="en-US" dirty="0"/>
              <a:t>Loading a persistent object into memory when it's first referenced,</a:t>
            </a:r>
          </a:p>
          <a:p>
            <a:pPr lvl="1">
              <a:lnSpc>
                <a:spcPct val="150000"/>
              </a:lnSpc>
            </a:pPr>
            <a:r>
              <a:rPr lang="en-US" dirty="0"/>
              <a:t>Checking that the real object is locked before it is accessed to ensure that no other object can change it.</a:t>
            </a:r>
            <a:endParaRPr lang="en-US" dirty="0"/>
          </a:p>
        </p:txBody>
      </p:sp>
    </p:spTree>
    <p:extLst>
      <p:ext uri="{BB962C8B-B14F-4D97-AF65-F5344CB8AC3E}">
        <p14:creationId xmlns:p14="http://schemas.microsoft.com/office/powerpoint/2010/main" val="3461625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Rectangle 2"/>
          <p:cNvSpPr/>
          <p:nvPr/>
        </p:nvSpPr>
        <p:spPr>
          <a:xfrm>
            <a:off x="212942" y="1189335"/>
            <a:ext cx="11801258" cy="954107"/>
          </a:xfrm>
          <a:prstGeom prst="rect">
            <a:avLst/>
          </a:prstGeom>
        </p:spPr>
        <p:txBody>
          <a:bodyPr wrap="square">
            <a:spAutoFit/>
          </a:bodyPr>
          <a:lstStyle/>
          <a:p>
            <a:r>
              <a:rPr lang="en-US" sz="2800" dirty="0"/>
              <a:t>By defining a Subject interface, the presence of the Proxy object standing in place of the </a:t>
            </a:r>
            <a:r>
              <a:rPr lang="en-US" sz="2800" dirty="0" err="1"/>
              <a:t>RealSubject</a:t>
            </a:r>
            <a:r>
              <a:rPr lang="en-US" sz="2800" dirty="0"/>
              <a:t> is transparent to the client.</a:t>
            </a:r>
          </a:p>
        </p:txBody>
      </p:sp>
      <p:pic>
        <p:nvPicPr>
          <p:cNvPr id="1026" name="Picture 2" descr="Proxy sch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774" y="2143442"/>
            <a:ext cx="6346825" cy="4706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001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Rectangle 3"/>
          <p:cNvSpPr/>
          <p:nvPr/>
        </p:nvSpPr>
        <p:spPr>
          <a:xfrm>
            <a:off x="212942" y="1191736"/>
            <a:ext cx="11648858" cy="1815882"/>
          </a:xfrm>
          <a:prstGeom prst="rect">
            <a:avLst/>
          </a:prstGeom>
        </p:spPr>
        <p:txBody>
          <a:bodyPr wrap="square">
            <a:spAutoFit/>
          </a:bodyPr>
          <a:lstStyle/>
          <a:p>
            <a:r>
              <a:rPr lang="en-US" sz="2800" dirty="0"/>
              <a:t>The Proxy provides a surrogate or place holder to provide access to an object. A check or bank draft is a proxy for funds in an account. A check can be used in place of cash for making purchases and ultimately controls access to cash in the issuer's account.</a:t>
            </a:r>
          </a:p>
        </p:txBody>
      </p:sp>
      <p:pic>
        <p:nvPicPr>
          <p:cNvPr id="2050" name="Picture 2" descr="Proxy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0575" y="2595562"/>
            <a:ext cx="6199424" cy="3995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886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SpaceTemplate.potx" id="{1DFD984F-CF35-4FD4-B109-42F16014EF75}" vid="{D0BF3553-D899-4979-8D82-D598906048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SimpleTemplatePowerPoint</Template>
  <TotalTime>1945</TotalTime>
  <Words>582</Words>
  <Application>Microsoft Office PowerPoint</Application>
  <PresentationFormat>Widescreen</PresentationFormat>
  <Paragraphs>41</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Design Patterns. Proxy</vt:lpstr>
      <vt:lpstr>Table of content</vt:lpstr>
      <vt:lpstr>Intent</vt:lpstr>
      <vt:lpstr>Problem</vt:lpstr>
      <vt:lpstr>Discussion</vt:lpstr>
      <vt:lpstr>Discussion</vt:lpstr>
      <vt:lpstr>Discussion</vt:lpstr>
      <vt:lpstr>Structure</vt:lpstr>
      <vt:lpstr>Example</vt:lpstr>
      <vt:lpstr>Check list</vt:lpstr>
      <vt:lpstr>Rules of thumb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Sergii Tischenko</dc:creator>
  <cp:lastModifiedBy>Sergii Tishchenko</cp:lastModifiedBy>
  <cp:revision>119</cp:revision>
  <dcterms:created xsi:type="dcterms:W3CDTF">2016-09-08T21:29:20Z</dcterms:created>
  <dcterms:modified xsi:type="dcterms:W3CDTF">2018-08-14T14:12:46Z</dcterms:modified>
</cp:coreProperties>
</file>