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59" r:id="rId3"/>
    <p:sldId id="261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1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1829" autoAdjust="0"/>
  </p:normalViewPr>
  <p:slideViewPr>
    <p:cSldViewPr snapToGrid="0">
      <p:cViewPr varScale="1">
        <p:scale>
          <a:sx n="61" d="100"/>
          <a:sy n="61" d="100"/>
        </p:scale>
        <p:origin x="4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08/26/18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2.6/3.0 has an improved mechanism for dealing with locks and critical sections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0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threading.Lock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Critical section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x_lock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 using x</a:t>
            </a:r>
            <a:b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This automatically acquires the lock and releases it when control enters/exits the associated block of statements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1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6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0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57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9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8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3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7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almost invariably ends up creating a program that mysteriously deadlocks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(even more fun to debug than a race condition)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5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4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7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938" y="2192642"/>
            <a:ext cx="9308123" cy="2472715"/>
          </a:xfrm>
        </p:spPr>
        <p:txBody>
          <a:bodyPr>
            <a:normAutofit fontScale="90000"/>
          </a:bodyPr>
          <a:lstStyle/>
          <a:p>
            <a:r>
              <a:rPr lang="en-US" dirty="0"/>
              <a:t>Asynchronous programming.</a:t>
            </a:r>
            <a:br>
              <a:rPr lang="en-US" dirty="0"/>
            </a:br>
            <a:r>
              <a:rPr lang="en-US" dirty="0"/>
              <a:t>Thread Synchronization Primitives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Management. Deadlock 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737062" y="1308638"/>
            <a:ext cx="1121664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Don't write code that acquires more than one mutex lock at a time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88A51-2741-4E5C-86F5-05239CB0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92" y="2607261"/>
            <a:ext cx="5123248" cy="32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RLock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737062" y="1308638"/>
            <a:ext cx="11216640" cy="557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Reentrant Mutex Lock</a:t>
            </a:r>
          </a:p>
          <a:p>
            <a:pPr marL="739775" lvl="2"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threading.RLock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		# Create a lock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m.acquire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				# Acquire the lock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m.release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			 	# Release the lock</a:t>
            </a:r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Similar to a normal lock except that it can be reacquired multiple times by the same thread</a:t>
            </a:r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However, each acquire() must have a release()</a:t>
            </a:r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Common use : Code-based locking (where you're locking function/method execution as opposed to data access)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RLock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737062" y="1308638"/>
            <a:ext cx="11216640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Implementing a kind of "monitor" object </a:t>
            </a:r>
            <a:br>
              <a:rPr lang="en-US" sz="2400" dirty="0"/>
            </a:br>
            <a:endParaRPr lang="en-US" sz="2400" dirty="0"/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Only one thread is allowed to execute methods in the class at any given time</a:t>
            </a:r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However, methods can call other methods that are holding the lock (in the same thread)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9B5D0-E4DD-4E79-BEEE-4F7C29E5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913" y="1957517"/>
            <a:ext cx="5853443" cy="30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7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326967" y="1015503"/>
            <a:ext cx="11538066" cy="556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counter-based synchronization primitive</a:t>
            </a:r>
          </a:p>
          <a:p>
            <a:pPr marL="739775" lvl="2"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threding.Semaphore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 	# Create a semaphore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m.acquire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				# Acquire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m.release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				# Release</a:t>
            </a:r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acquire() - Waits if the count is 0, otherwise decrements the count and continues</a:t>
            </a:r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release() - Increments the count and signals waiting threads (if any)</a:t>
            </a:r>
          </a:p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Unlike locks, acquire()/release() can be called in any order and by any thread </a:t>
            </a:r>
          </a:p>
        </p:txBody>
      </p:sp>
    </p:spTree>
    <p:extLst>
      <p:ext uri="{BB962C8B-B14F-4D97-AF65-F5344CB8AC3E}">
        <p14:creationId xmlns:p14="http://schemas.microsoft.com/office/powerpoint/2010/main" val="217087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Uses 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653934" y="1211446"/>
            <a:ext cx="11538066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Resource control. You can limit the number of threads performing certain operations. For example, performing database queries, making network connections, etc.</a:t>
            </a:r>
            <a:br>
              <a:rPr lang="en-US" sz="2800" dirty="0"/>
            </a:br>
            <a:r>
              <a:rPr lang="en-US" sz="2800" dirty="0"/>
              <a:t>• Signaling. Semaphores can be used to send "signals" between threads. For example, having one thread wake up another thread.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503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Semaphore. Resource Control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326967" y="1154834"/>
            <a:ext cx="115380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1">
              <a:lnSpc>
                <a:spcPct val="150000"/>
              </a:lnSpc>
            </a:pPr>
            <a:r>
              <a:rPr lang="en-US" sz="2800" dirty="0"/>
              <a:t>Using a semaphore to signal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C02D2-CFDD-482B-A7B9-B92CA720AC28}"/>
              </a:ext>
            </a:extLst>
          </p:cNvPr>
          <p:cNvSpPr/>
          <p:nvPr/>
        </p:nvSpPr>
        <p:spPr>
          <a:xfrm>
            <a:off x="666749" y="5703166"/>
            <a:ext cx="10858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Here, acquire() and release() occur in different threads and in a different order</a:t>
            </a:r>
            <a:br>
              <a:rPr lang="en-US" sz="2400" dirty="0"/>
            </a:br>
            <a:r>
              <a:rPr lang="en-US" sz="2400" dirty="0"/>
              <a:t>Often used with producer-consumer problems 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417CE-75B2-4685-9517-3EF56CB61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20" y="2286701"/>
            <a:ext cx="8394359" cy="31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2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326967" y="1154834"/>
            <a:ext cx="11538066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Event Objects</a:t>
            </a:r>
          </a:p>
          <a:p>
            <a:pPr marL="739775" lvl="2"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threading.Event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e.isSet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			# Return True if event set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			# Set event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			# Clear event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			# Wait for event</a:t>
            </a:r>
          </a:p>
          <a:p>
            <a:pPr marL="739775" lvl="2">
              <a:lnSpc>
                <a:spcPct val="15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3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can be used to have one or more threads wait for something to occur</a:t>
            </a:r>
          </a:p>
          <a:p>
            <a:pPr marL="5683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Setting an event will unblock all waiting threads simultaneously (if any)</a:t>
            </a:r>
          </a:p>
          <a:p>
            <a:pPr marL="5683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use : barriers, notification</a:t>
            </a:r>
          </a:p>
        </p:txBody>
      </p:sp>
    </p:spTree>
    <p:extLst>
      <p:ext uri="{BB962C8B-B14F-4D97-AF65-F5344CB8AC3E}">
        <p14:creationId xmlns:p14="http://schemas.microsoft.com/office/powerpoint/2010/main" val="230730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326967" y="1154834"/>
            <a:ext cx="115380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Using an event to ensure proper initialization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D90C8-EC65-4383-BBC9-C91C8E86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39" y="1826684"/>
            <a:ext cx="7224220" cy="48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5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326967" y="1154834"/>
            <a:ext cx="115380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1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GillSans"/>
              </a:rPr>
              <a:t>Using an event to signal "completion"</a:t>
            </a:r>
            <a:r>
              <a:rPr lang="en-US" sz="2800" dirty="0"/>
              <a:t>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A2D46-375C-4DDB-BB2E-357FB68BC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08" y="1826684"/>
            <a:ext cx="9143145" cy="4227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4F9E26-4289-4A3C-8863-26F6AAE46CE1}"/>
              </a:ext>
            </a:extLst>
          </p:cNvPr>
          <p:cNvSpPr/>
          <p:nvPr/>
        </p:nvSpPr>
        <p:spPr>
          <a:xfrm>
            <a:off x="660919" y="6053988"/>
            <a:ext cx="894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Sans"/>
              </a:rPr>
              <a:t>Might use for asynchronous processing, </a:t>
            </a:r>
            <a:r>
              <a:rPr lang="en-US" sz="2800" dirty="0" err="1">
                <a:solidFill>
                  <a:srgbClr val="000000"/>
                </a:solidFill>
                <a:latin typeface="GillSans"/>
              </a:rPr>
              <a:t>etc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11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212942" y="1154834"/>
            <a:ext cx="11652091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 Objects</a:t>
            </a:r>
          </a:p>
          <a:p>
            <a:pPr marL="739775" lvl="2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 =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threading.Condition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cv.acquire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		# Acquire the underlying lock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cv.release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		# Release the underlying lock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cv.wait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		# Wait for condition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cv.notify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		# Signal that a condition holds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cv.notifyAll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	# Signal all threads waiting</a:t>
            </a:r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combination of locking/signaling</a:t>
            </a:r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Lock is used to protect code that establishes some sort of "condition" (e.g., data available) </a:t>
            </a:r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Signal is used to notify other threads that a "condition" has changed state</a:t>
            </a:r>
            <a:r>
              <a:rPr lang="en-US" sz="24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119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Rlock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Semaphore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Threads and Queues</a:t>
            </a:r>
            <a:br>
              <a:rPr lang="en-US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00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212942" y="1154834"/>
            <a:ext cx="11652091" cy="575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Common Use : Producer/Consumer patterns</a:t>
            </a:r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2575" lvl="1">
              <a:lnSpc>
                <a:spcPct val="150000"/>
              </a:lnSpc>
            </a:pPr>
            <a:endParaRPr lang="en-US" sz="2800" dirty="0"/>
          </a:p>
          <a:p>
            <a:pPr marL="282575" lvl="1">
              <a:lnSpc>
                <a:spcPct val="150000"/>
              </a:lnSpc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First, you use the locking part of a CV synchronize access to shared data (items)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ED164-971E-46E2-AA52-5AE7BB28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27" y="2008247"/>
            <a:ext cx="9395701" cy="39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212942" y="1154834"/>
            <a:ext cx="11652091" cy="61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Use : Producer/Consumer patterns</a:t>
            </a:r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Sans"/>
              </a:rPr>
              <a:t>Next you add signaling and waiting</a:t>
            </a:r>
          </a:p>
          <a:p>
            <a:pPr marL="62547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Sans"/>
              </a:rPr>
              <a:t>Here, the producer signals the consumer that it put data into the shared list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BE54C-E755-4D68-847B-6F63ACD63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86" y="1821409"/>
            <a:ext cx="8691562" cy="38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7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467F2-60E3-430C-A7AB-F18344B2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51" y="1024758"/>
            <a:ext cx="9786445" cy="56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8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Queues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281EE-7178-43D0-A1F3-E11D721C9701}"/>
              </a:ext>
            </a:extLst>
          </p:cNvPr>
          <p:cNvSpPr/>
          <p:nvPr/>
        </p:nvSpPr>
        <p:spPr>
          <a:xfrm>
            <a:off x="106471" y="1603700"/>
            <a:ext cx="11979058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Threaded programs are often easier to manage if they can be organized into producer/consumer components connected by queues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Instead of "sharing" data, threads only coordinate by sending data to each other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Think Unix "pipes" if you will...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69592-C450-48F4-BE9F-864173A5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94" y="3235434"/>
            <a:ext cx="8538506" cy="20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5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Queues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281EE-7178-43D0-A1F3-E11D721C9701}"/>
              </a:ext>
            </a:extLst>
          </p:cNvPr>
          <p:cNvSpPr/>
          <p:nvPr/>
        </p:nvSpPr>
        <p:spPr>
          <a:xfrm>
            <a:off x="106471" y="1036141"/>
            <a:ext cx="11979058" cy="61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Sans"/>
              </a:rPr>
              <a:t>Python has a thread-safe queuing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Sans"/>
              </a:rPr>
              <a:t>Basic operations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queue import Queue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Queue([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		# Create a queue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 			# Put an item on the queue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q.get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		# Get an item from the queue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		# Check if empty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q.full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		# Check if full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Sans"/>
              </a:rPr>
              <a:t>Usage : You try to strictly adhere to get/put operations. If you do this, you don't need to</a:t>
            </a:r>
            <a:br>
              <a:rPr lang="en-US" sz="2400" dirty="0">
                <a:solidFill>
                  <a:srgbClr val="000000"/>
                </a:solidFill>
                <a:latin typeface="GillSans"/>
              </a:rPr>
            </a:br>
            <a:r>
              <a:rPr lang="en-US" sz="2400" dirty="0">
                <a:solidFill>
                  <a:srgbClr val="000000"/>
                </a:solidFill>
                <a:latin typeface="GillSans"/>
              </a:rPr>
              <a:t>use other synchronization primitives.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415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Usage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281EE-7178-43D0-A1F3-E11D721C9701}"/>
              </a:ext>
            </a:extLst>
          </p:cNvPr>
          <p:cNvSpPr/>
          <p:nvPr/>
        </p:nvSpPr>
        <p:spPr>
          <a:xfrm>
            <a:off x="212942" y="1036141"/>
            <a:ext cx="11979058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Sans"/>
              </a:rPr>
              <a:t>Most commonly used to set up various forms of producer/consumer problems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Critical point : You don't need locks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A5579-B27D-4502-A1E2-693FA8B4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3" y="2410847"/>
            <a:ext cx="10161076" cy="28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08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Signaling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281EE-7178-43D0-A1F3-E11D721C9701}"/>
              </a:ext>
            </a:extLst>
          </p:cNvPr>
          <p:cNvSpPr/>
          <p:nvPr/>
        </p:nvSpPr>
        <p:spPr>
          <a:xfrm>
            <a:off x="212942" y="1036141"/>
            <a:ext cx="11979058" cy="307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Queues also have a signaling mechanism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q.task_done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# Signal that work is done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q.join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			# Wait for all work to be done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Python programmers don't know about this (since it's relatively new)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determine when processing is done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4A433-981C-42D2-A8C2-E84999DB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65" y="4449972"/>
            <a:ext cx="8751366" cy="20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11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Programming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281EE-7178-43D0-A1F3-E11D721C9701}"/>
              </a:ext>
            </a:extLst>
          </p:cNvPr>
          <p:cNvSpPr/>
          <p:nvPr/>
        </p:nvSpPr>
        <p:spPr>
          <a:xfrm>
            <a:off x="212942" y="1036141"/>
            <a:ext cx="11979058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Sans"/>
              </a:rPr>
              <a:t>There are many ways to use queues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Sans"/>
              </a:rPr>
              <a:t>You can have as many consumers/producers as you want hooked up to the same queue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GillSans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000000"/>
              </a:solidFill>
              <a:latin typeface="GillSans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000000"/>
              </a:solidFill>
              <a:latin typeface="Gill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practice, try to keep it simple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E057A-F635-4F29-B6A9-B680CB4F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13" y="3273724"/>
            <a:ext cx="7673374" cy="22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7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281EE-7178-43D0-A1F3-E11D721C9701}"/>
              </a:ext>
            </a:extLst>
          </p:cNvPr>
          <p:cNvSpPr/>
          <p:nvPr/>
        </p:nvSpPr>
        <p:spPr>
          <a:xfrm>
            <a:off x="106471" y="1603700"/>
            <a:ext cx="11979058" cy="305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Working with all of the synchronization primitives is a lot trickier than it looks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There are a lot of nasty corner cases and horrible things that can go wrong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Bad performance, deadlock, </a:t>
            </a:r>
            <a:r>
              <a:rPr lang="en-US" sz="2800" dirty="0" err="1">
                <a:solidFill>
                  <a:srgbClr val="000000"/>
                </a:solidFill>
              </a:rPr>
              <a:t>livelock</a:t>
            </a:r>
            <a:r>
              <a:rPr lang="en-US" sz="2800" dirty="0">
                <a:solidFill>
                  <a:srgbClr val="000000"/>
                </a:solidFill>
              </a:rPr>
              <a:t>, starvation, bizarre CPU scheduling, etc...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All are valid reasons to not use threads</a:t>
            </a:r>
            <a:r>
              <a:rPr lang="en-US" sz="28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40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Threads?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281EE-7178-43D0-A1F3-E11D721C9701}"/>
              </a:ext>
            </a:extLst>
          </p:cNvPr>
          <p:cNvSpPr/>
          <p:nvPr/>
        </p:nvSpPr>
        <p:spPr>
          <a:xfrm>
            <a:off x="106471" y="1603700"/>
            <a:ext cx="11979058" cy="4758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Sans"/>
              </a:rPr>
              <a:t>Threads are still useful for I/O-bound apps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Sans"/>
              </a:rPr>
              <a:t>For example : A network server that needs to maintain several thousand long-lived TCP connections, but is not doing tons of heavy CPU processing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Sans"/>
              </a:rPr>
              <a:t>Here, you're really only limited by the host operating system's ability to manage and schedule a lot of threads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Sans"/>
              </a:rPr>
              <a:t>Most systems don't have much of a problem--even with thousands of threads</a:t>
            </a:r>
            <a:r>
              <a:rPr lang="en-US" sz="2800" dirty="0"/>
              <a:t> 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7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Options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3896437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 my experience, there is often a lot of  confusion concerning the intended use of the various synchronization objects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Maybe because this is where most students "space out" in their operating</a:t>
            </a:r>
            <a:br>
              <a:rPr lang="en-US" dirty="0"/>
            </a:br>
            <a:r>
              <a:rPr lang="en-US" dirty="0"/>
              <a:t>system course (well, yes actually)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Anyways, let's take a little tour </a:t>
            </a:r>
            <a:br>
              <a:rPr lang="en-US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65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Locks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42" y="1274079"/>
            <a:ext cx="11515715" cy="4727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Mutual Exclusion Lock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threading.Lock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Probably the most commonly used synchronization primitive</a:t>
            </a:r>
          </a:p>
          <a:p>
            <a:pPr>
              <a:lnSpc>
                <a:spcPct val="150000"/>
              </a:lnSpc>
            </a:pPr>
            <a:r>
              <a:rPr lang="en-US" dirty="0"/>
              <a:t>Primarily used to synchronize threads so that only one thread can make modifications to shared data at any given time </a:t>
            </a:r>
            <a:br>
              <a:rPr lang="en-US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66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Locks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42" y="1274079"/>
            <a:ext cx="11515715" cy="472771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300" dirty="0"/>
              <a:t>There are two basic operations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m.acquire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()				# Acquire the lock</a:t>
            </a:r>
            <a:b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m.release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()				# Release the lock</a:t>
            </a:r>
            <a:br>
              <a:rPr lang="en-US" sz="3300" dirty="0"/>
            </a:br>
            <a:r>
              <a:rPr lang="en-US" sz="3300" dirty="0"/>
              <a:t>• Only one thread can successfully acquire the lock at any given time</a:t>
            </a:r>
            <a:br>
              <a:rPr lang="en-US" sz="3300" dirty="0"/>
            </a:br>
            <a:r>
              <a:rPr lang="en-US" sz="3300" dirty="0"/>
              <a:t>• If another thread tries to acquire the lock when its already in use, it gets blocked until the lock is released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831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Mutex Locks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67C56-64FF-4134-BC1C-2275F1BF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63" y="1061950"/>
            <a:ext cx="9341273" cy="55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4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Mutex Locks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9BDD0-AF7D-44C8-B0E5-9E3A0498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51" y="912062"/>
            <a:ext cx="8506191" cy="59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Management 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737062" y="1308638"/>
            <a:ext cx="11216640" cy="305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Acquired locks must always be released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However, it gets evil with exceptions and other non-linear forms of control-flow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Always try to follow this prototype:</a:t>
            </a:r>
            <a:r>
              <a:rPr lang="en-US" sz="2800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C72E5-8E40-409E-A399-87EFADA6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93" y="2992581"/>
            <a:ext cx="4644330" cy="33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9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Management 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A30B8-1979-431B-A267-74D467091868}"/>
              </a:ext>
            </a:extLst>
          </p:cNvPr>
          <p:cNvSpPr/>
          <p:nvPr/>
        </p:nvSpPr>
        <p:spPr>
          <a:xfrm>
            <a:off x="737062" y="1308638"/>
            <a:ext cx="11216640" cy="305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Acquired locks must always be released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However, it gets evil with exceptions and other non-linear forms of control-flow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Always try to follow this prototype:</a:t>
            </a:r>
            <a:r>
              <a:rPr lang="en-US" sz="2800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C72E5-8E40-409E-A399-87EFADA6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93" y="2992581"/>
            <a:ext cx="4644330" cy="33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4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2357</TotalTime>
  <Words>682</Words>
  <Application>Microsoft Office PowerPoint</Application>
  <PresentationFormat>Widescreen</PresentationFormat>
  <Paragraphs>169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GillSans</vt:lpstr>
      <vt:lpstr>Office Theme</vt:lpstr>
      <vt:lpstr>Asynchronous programming. Thread Synchronization Primitives </vt:lpstr>
      <vt:lpstr>Table of content</vt:lpstr>
      <vt:lpstr>Synchronization Options </vt:lpstr>
      <vt:lpstr>Mutex Locks </vt:lpstr>
      <vt:lpstr>Mutex Locks </vt:lpstr>
      <vt:lpstr>Using a Mutex Locks </vt:lpstr>
      <vt:lpstr>Using a Mutex Locks</vt:lpstr>
      <vt:lpstr>Lock Management </vt:lpstr>
      <vt:lpstr>Lock Management </vt:lpstr>
      <vt:lpstr>Lock Management. Deadlock </vt:lpstr>
      <vt:lpstr>RLock</vt:lpstr>
      <vt:lpstr>RLock </vt:lpstr>
      <vt:lpstr>Semaphores </vt:lpstr>
      <vt:lpstr>Semaphore Uses </vt:lpstr>
      <vt:lpstr>Semaphore. Resource Control</vt:lpstr>
      <vt:lpstr>Events</vt:lpstr>
      <vt:lpstr>Events</vt:lpstr>
      <vt:lpstr>Events</vt:lpstr>
      <vt:lpstr>Condition Variables</vt:lpstr>
      <vt:lpstr>Condition Variables</vt:lpstr>
      <vt:lpstr>Condition Variables</vt:lpstr>
      <vt:lpstr>Condition Variables</vt:lpstr>
      <vt:lpstr>Threads and Queues</vt:lpstr>
      <vt:lpstr>Threads and Queues</vt:lpstr>
      <vt:lpstr>Queue Usage</vt:lpstr>
      <vt:lpstr>Queue Signaling</vt:lpstr>
      <vt:lpstr>Queue Programming</vt:lpstr>
      <vt:lpstr>Interlude</vt:lpstr>
      <vt:lpstr>Why Threads?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tishyk</cp:lastModifiedBy>
  <cp:revision>166</cp:revision>
  <dcterms:created xsi:type="dcterms:W3CDTF">2016-09-08T21:29:20Z</dcterms:created>
  <dcterms:modified xsi:type="dcterms:W3CDTF">2018-08-26T22:41:06Z</dcterms:modified>
</cp:coreProperties>
</file>