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ACF0-4FF4-46DE-BED6-B553B640E6B0}" type="datetimeFigureOut">
              <a:rPr lang="pt-PT" smtClean="0"/>
              <a:t>14/06/2018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E8BCE13-4D15-4770-AC14-A571E242946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2210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ACF0-4FF4-46DE-BED6-B553B640E6B0}" type="datetimeFigureOut">
              <a:rPr lang="pt-PT" smtClean="0"/>
              <a:t>14/06/2018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BCE13-4D15-4770-AC14-A571E242946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7032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ACF0-4FF4-46DE-BED6-B553B640E6B0}" type="datetimeFigureOut">
              <a:rPr lang="pt-PT" smtClean="0"/>
              <a:t>14/06/2018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BCE13-4D15-4770-AC14-A571E242946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31768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ACF0-4FF4-46DE-BED6-B553B640E6B0}" type="datetimeFigureOut">
              <a:rPr lang="pt-PT" smtClean="0"/>
              <a:t>14/06/2018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BCE13-4D15-4770-AC14-A571E242946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0889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9F4ACF0-4FF4-46DE-BED6-B553B640E6B0}" type="datetimeFigureOut">
              <a:rPr lang="pt-PT" smtClean="0"/>
              <a:t>14/06/2018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pt-PT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E8BCE13-4D15-4770-AC14-A571E242946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182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ACF0-4FF4-46DE-BED6-B553B640E6B0}" type="datetimeFigureOut">
              <a:rPr lang="pt-PT" smtClean="0"/>
              <a:t>14/06/2018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BCE13-4D15-4770-AC14-A571E242946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513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ACF0-4FF4-46DE-BED6-B553B640E6B0}" type="datetimeFigureOut">
              <a:rPr lang="pt-PT" smtClean="0"/>
              <a:t>14/06/2018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BCE13-4D15-4770-AC14-A571E242946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8414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ACF0-4FF4-46DE-BED6-B553B640E6B0}" type="datetimeFigureOut">
              <a:rPr lang="pt-PT" smtClean="0"/>
              <a:t>14/06/2018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BCE13-4D15-4770-AC14-A571E242946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51800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ACF0-4FF4-46DE-BED6-B553B640E6B0}" type="datetimeFigureOut">
              <a:rPr lang="pt-PT" smtClean="0"/>
              <a:t>14/06/2018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BCE13-4D15-4770-AC14-A571E242946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493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ACF0-4FF4-46DE-BED6-B553B640E6B0}" type="datetimeFigureOut">
              <a:rPr lang="pt-PT" smtClean="0"/>
              <a:t>14/06/2018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BCE13-4D15-4770-AC14-A571E242946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0881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ACF0-4FF4-46DE-BED6-B553B640E6B0}" type="datetimeFigureOut">
              <a:rPr lang="pt-PT" smtClean="0"/>
              <a:t>14/06/2018</a:t>
            </a:fld>
            <a:endParaRPr lang="pt-PT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BCE13-4D15-4770-AC14-A571E242946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434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9F4ACF0-4FF4-46DE-BED6-B553B640E6B0}" type="datetimeFigureOut">
              <a:rPr lang="pt-PT" smtClean="0"/>
              <a:t>14/06/2018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E8BCE13-4D15-4770-AC14-A571E242946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2956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131331-CD95-426A-84C9-39EB40B94D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PT" i="1" dirty="0"/>
              <a:t>Airbnb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31C2C8-AD90-473C-B112-F87E68D66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0552" y="4245419"/>
            <a:ext cx="6370894" cy="1180358"/>
          </a:xfrm>
        </p:spPr>
        <p:txBody>
          <a:bodyPr>
            <a:normAutofit/>
          </a:bodyPr>
          <a:lstStyle/>
          <a:p>
            <a:pPr algn="ctr"/>
            <a:r>
              <a:rPr lang="pt-PT" dirty="0"/>
              <a:t>Engenharia de </a:t>
            </a:r>
            <a:r>
              <a:rPr lang="pt-PT" i="1" dirty="0"/>
              <a:t>Software</a:t>
            </a:r>
          </a:p>
          <a:p>
            <a:pPr algn="ctr"/>
            <a:r>
              <a:rPr lang="pt-PT" i="1" dirty="0"/>
              <a:t>2017/18</a:t>
            </a:r>
          </a:p>
        </p:txBody>
      </p:sp>
      <p:pic>
        <p:nvPicPr>
          <p:cNvPr id="1026" name="Picture 2" descr="Resultado de imagem para ipbeja">
            <a:extLst>
              <a:ext uri="{FF2B5EF4-FFF2-40B4-BE49-F238E27FC236}">
                <a16:creationId xmlns:a16="http://schemas.microsoft.com/office/drawing/2014/main" id="{5E9A9E09-8201-4F12-A7D7-01CB18A13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344" y="251865"/>
            <a:ext cx="3209290" cy="1925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m relacionada">
            <a:extLst>
              <a:ext uri="{FF2B5EF4-FFF2-40B4-BE49-F238E27FC236}">
                <a16:creationId xmlns:a16="http://schemas.microsoft.com/office/drawing/2014/main" id="{D12097C5-D7A4-4577-AE45-78391B7FE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6" y="-44929"/>
            <a:ext cx="5363855" cy="222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airbnb">
            <a:extLst>
              <a:ext uri="{FF2B5EF4-FFF2-40B4-BE49-F238E27FC236}">
                <a16:creationId xmlns:a16="http://schemas.microsoft.com/office/drawing/2014/main" id="{A4C61010-9854-41DF-8997-F7B74C836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37" y="4897728"/>
            <a:ext cx="4804229" cy="150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099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76D983-5738-40F0-99B0-A33D7A997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8732"/>
            <a:ext cx="10058400" cy="1609344"/>
          </a:xfrm>
        </p:spPr>
        <p:txBody>
          <a:bodyPr/>
          <a:lstStyle/>
          <a:p>
            <a:pPr algn="ctr"/>
            <a:r>
              <a:rPr lang="pt-PT" dirty="0"/>
              <a:t>Diagrama de classes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BD288D0-4950-418D-BD60-D4F67BC9A6F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98" y="1695323"/>
            <a:ext cx="12068302" cy="516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378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223A4A-847D-4C2B-B470-FE4834E67E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Diagramas de Sequência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2F347D-57A9-4937-9D96-076FF4F3D6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8126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8AE360-DCB6-4A99-A6D1-8C5CDB703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/>
              <a:t>Registo no sistema</a:t>
            </a:r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872C95-FE57-4D90-90D0-75A80E44BFB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126" y="2320290"/>
            <a:ext cx="8397748" cy="405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190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8AE360-DCB6-4A99-A6D1-8C5CDB703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/>
              <a:t>Aluguer de uma propriedade</a:t>
            </a:r>
            <a:br>
              <a:rPr lang="pt-PT" dirty="0"/>
            </a:br>
            <a:endParaRPr lang="pt-PT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FEDF55B-8476-42C5-AA0A-57D8D96D45D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198" y="2093976"/>
            <a:ext cx="7995603" cy="436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569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8AE360-DCB6-4A99-A6D1-8C5CDB703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/>
              <a:t>Registo no sistema</a:t>
            </a:r>
            <a:endParaRPr lang="pt-PT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FAD12D6-082D-4939-A912-8CB9F0B4772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788" y="2452053"/>
            <a:ext cx="8968423" cy="392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766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8AE360-DCB6-4A99-A6D1-8C5CDB703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/>
              <a:t>Registo da propriedade</a:t>
            </a:r>
            <a:br>
              <a:rPr lang="pt-PT" dirty="0"/>
            </a:br>
            <a:endParaRPr lang="pt-PT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FCBD668-57C9-4475-B3E4-2B084788E9E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368" y="2413318"/>
            <a:ext cx="5783263" cy="386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551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762B0E-4613-4F85-9311-09C8DD700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7900" y="2018284"/>
            <a:ext cx="10144252" cy="2423668"/>
          </a:xfrm>
        </p:spPr>
        <p:txBody>
          <a:bodyPr/>
          <a:lstStyle/>
          <a:p>
            <a:r>
              <a:rPr lang="pt-PT" b="1" dirty="0"/>
              <a:t> </a:t>
            </a:r>
            <a:r>
              <a:rPr lang="pt-PT" sz="7200" b="1" dirty="0"/>
              <a:t>Mecanismos de validação e controlo de versões</a:t>
            </a:r>
            <a:br>
              <a:rPr lang="pt-PT" b="1" dirty="0"/>
            </a:b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11AD75-F52F-42D3-84BE-C877CDE1F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441952"/>
            <a:ext cx="9512300" cy="2423668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600" dirty="0"/>
              <a:t>Uso do GitHub</a:t>
            </a:r>
          </a:p>
        </p:txBody>
      </p:sp>
      <p:pic>
        <p:nvPicPr>
          <p:cNvPr id="2050" name="Picture 2" descr="Resultado de imagem para github">
            <a:extLst>
              <a:ext uri="{FF2B5EF4-FFF2-40B4-BE49-F238E27FC236}">
                <a16:creationId xmlns:a16="http://schemas.microsoft.com/office/drawing/2014/main" id="{FC7159D9-89C8-48C0-AE9B-17304DC35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017" y="4727642"/>
            <a:ext cx="2722587" cy="142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537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44FC10B2-BCD5-46E2-A2E0-F714BE70C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92C2962D-5AA6-4EB0-9A2C-F385BF76A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Rectangle 74">
            <a:extLst>
              <a:ext uri="{FF2B5EF4-FFF2-40B4-BE49-F238E27FC236}">
                <a16:creationId xmlns:a16="http://schemas.microsoft.com/office/drawing/2014/main" id="{5196A65C-A88E-4E6C-9882-A77D52FCE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1" name="Group 76">
            <a:extLst>
              <a:ext uri="{FF2B5EF4-FFF2-40B4-BE49-F238E27FC236}">
                <a16:creationId xmlns:a16="http://schemas.microsoft.com/office/drawing/2014/main" id="{9D656BC9-D198-47EB-BF65-7B922CED4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9C92DB27-596D-48D1-BB72-94081C9C1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AF33BFF-A87A-4022-BFF0-6C6E10173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032" name="Rectangle 80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sultado de imagem para conclusion">
            <a:extLst>
              <a:ext uri="{FF2B5EF4-FFF2-40B4-BE49-F238E27FC236}">
                <a16:creationId xmlns:a16="http://schemas.microsoft.com/office/drawing/2014/main" id="{93790D2B-4209-417D-AE92-980E78FBE2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00" b="11182"/>
          <a:stretch/>
        </p:blipFill>
        <p:spPr bwMode="auto">
          <a:xfrm>
            <a:off x="20" y="10"/>
            <a:ext cx="12191980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82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Rectangle 84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7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9854EA-BBB0-492D-B124-967E42168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1432223"/>
            <a:ext cx="9966960" cy="3035808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9600" kern="1200" cap="all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D693E1E-BD27-4121-A13D-0A810A6AA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389120"/>
            <a:ext cx="7891272" cy="1069848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378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39A70-A8B2-43A6-B392-690E99BCD3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Introdução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4EA985-F79D-45D8-A329-A4E2799EE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342" y="4468031"/>
            <a:ext cx="8774063" cy="1718169"/>
          </a:xfrm>
        </p:spPr>
        <p:txBody>
          <a:bodyPr>
            <a:normAutofit/>
          </a:bodyPr>
          <a:lstStyle/>
          <a:p>
            <a:endParaRPr lang="pt-PT" dirty="0"/>
          </a:p>
          <a:p>
            <a:r>
              <a:rPr lang="pt-PT" dirty="0"/>
              <a:t>Este trabalho surge no âmbito da unidade curricular Engenharia de </a:t>
            </a:r>
            <a:r>
              <a:rPr lang="pt-PT" i="1" dirty="0"/>
              <a:t>Software</a:t>
            </a:r>
            <a:r>
              <a:rPr lang="pt-PT" dirty="0"/>
              <a:t>, cujo objetivo é desenvolver um projeto de software que serve de base à empresa </a:t>
            </a:r>
            <a:r>
              <a:rPr lang="pt-PT" i="1" dirty="0"/>
              <a:t>Airbnb</a:t>
            </a:r>
            <a:r>
              <a:rPr lang="pt-PT" dirty="0"/>
              <a:t>. </a:t>
            </a:r>
          </a:p>
          <a:p>
            <a:endParaRPr lang="pt-PT" dirty="0"/>
          </a:p>
        </p:txBody>
      </p:sp>
      <p:pic>
        <p:nvPicPr>
          <p:cNvPr id="2050" name="Picture 2" descr="Imagem relacionada">
            <a:extLst>
              <a:ext uri="{FF2B5EF4-FFF2-40B4-BE49-F238E27FC236}">
                <a16:creationId xmlns:a16="http://schemas.microsoft.com/office/drawing/2014/main" id="{C6949BD3-02B9-4C28-A589-2762F0B48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383" y="1878564"/>
            <a:ext cx="32956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489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13A9D6-8FC5-4BD2-AC55-3332B8D7A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0840" y="0"/>
            <a:ext cx="9281160" cy="3520440"/>
          </a:xfrm>
        </p:spPr>
        <p:txBody>
          <a:bodyPr/>
          <a:lstStyle/>
          <a:p>
            <a:r>
              <a:rPr lang="pt-PT" dirty="0"/>
              <a:t>Análise e a recolha de informação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BB495D1-8EF0-47FE-960E-6DAA88263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3429000"/>
            <a:ext cx="11624734" cy="3429000"/>
          </a:xfrm>
        </p:spPr>
        <p:txBody>
          <a:bodyPr>
            <a:normAutofit fontScale="92500" lnSpcReduction="20000"/>
          </a:bodyPr>
          <a:lstStyle/>
          <a:p>
            <a:r>
              <a:rPr lang="pt-PT" dirty="0"/>
              <a:t>Fundada em 1 de agosto de 2008,foi funda a empresa </a:t>
            </a:r>
            <a:r>
              <a:rPr lang="pt-PT" i="1" dirty="0"/>
              <a:t>Airbnb</a:t>
            </a:r>
            <a:r>
              <a:rPr lang="pt-PT" dirty="0"/>
              <a:t>. Tendo recebido um financiamento maciço, é uma parte de um projeto de biliões de dólares. </a:t>
            </a:r>
          </a:p>
          <a:p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Fundadores: </a:t>
            </a:r>
            <a:r>
              <a:rPr lang="pt-PT" dirty="0" err="1"/>
              <a:t>Nathan</a:t>
            </a:r>
            <a:r>
              <a:rPr lang="pt-PT" dirty="0"/>
              <a:t> </a:t>
            </a:r>
            <a:r>
              <a:rPr lang="pt-PT" dirty="0" err="1"/>
              <a:t>Blecharczyk</a:t>
            </a:r>
            <a:r>
              <a:rPr lang="pt-PT" dirty="0"/>
              <a:t>, Joe </a:t>
            </a:r>
            <a:r>
              <a:rPr lang="pt-PT" dirty="0" err="1"/>
              <a:t>Gebbia</a:t>
            </a:r>
            <a:r>
              <a:rPr lang="pt-PT" dirty="0"/>
              <a:t> e Brian </a:t>
            </a:r>
            <a:r>
              <a:rPr lang="pt-PT" dirty="0" err="1"/>
              <a:t>Chesky</a:t>
            </a:r>
            <a:r>
              <a:rPr lang="pt-P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Financiamento recebido: $ 4,4B (até dezembro de 2017)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Avaliação da empresa: US $ 31 biliões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Presente em </a:t>
            </a:r>
            <a:r>
              <a:rPr lang="pt-PT" b="1" dirty="0"/>
              <a:t>34.000 cidades </a:t>
            </a:r>
            <a:r>
              <a:rPr lang="pt-PT" dirty="0"/>
              <a:t>em mais de </a:t>
            </a:r>
            <a:r>
              <a:rPr lang="pt-PT" b="1" dirty="0"/>
              <a:t>190 países</a:t>
            </a:r>
            <a:r>
              <a:rPr lang="pt-P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Tendo </a:t>
            </a:r>
            <a:r>
              <a:rPr lang="pt-PT" b="1" dirty="0"/>
              <a:t>1,2 milhões </a:t>
            </a:r>
            <a:r>
              <a:rPr lang="pt-PT" dirty="0"/>
              <a:t>de listagens, a empresa já atendeu mais de </a:t>
            </a:r>
            <a:r>
              <a:rPr lang="pt-PT" b="1" dirty="0"/>
              <a:t>35 milhões de visitantes</a:t>
            </a:r>
            <a:r>
              <a:rPr lang="pt-P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Sede: São Francisco, Califórnia, EUA.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Mais de </a:t>
            </a:r>
            <a:r>
              <a:rPr lang="pt-PT" b="1" dirty="0"/>
              <a:t>140.000 pessoas </a:t>
            </a:r>
            <a:r>
              <a:rPr lang="pt-PT" dirty="0"/>
              <a:t>ficam em um </a:t>
            </a:r>
            <a:r>
              <a:rPr lang="pt-PT" b="1" dirty="0"/>
              <a:t>local listado pelo Airbnb todos os dias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2720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Resultado de imagem para business">
            <a:extLst>
              <a:ext uri="{FF2B5EF4-FFF2-40B4-BE49-F238E27FC236}">
                <a16:creationId xmlns:a16="http://schemas.microsoft.com/office/drawing/2014/main" id="{E5FB151F-5836-4843-91D6-9D1D1390D7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3" r="5085" b="-1"/>
          <a:stretch/>
        </p:blipFill>
        <p:spPr bwMode="auto">
          <a:xfrm>
            <a:off x="20" y="10"/>
            <a:ext cx="12191980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F79FF99C-BAA9-404F-9C96-6DD456B4F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9C44AFD-C72D-4D9C-84C6-73E615CE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D25B14F-36E0-41E8-956F-CABEF1ADD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4AFB9EA5-DE4D-4E6B-A302-F55174E4B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E44092F4-4D9B-4D0A-8832-C29E786F8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EA961B2-DAF7-4454-993F-BF429CA1C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anchor="ctr">
            <a:normAutofit/>
          </a:bodyPr>
          <a:lstStyle/>
          <a:p>
            <a:r>
              <a:rPr lang="pt-PT">
                <a:solidFill>
                  <a:schemeClr val="tx1"/>
                </a:solidFill>
              </a:rPr>
              <a:t>Sistema da Airbnb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B80F2F1-F89C-4995-A38D-FF74FE893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/>
          </a:bodyPr>
          <a:lstStyle/>
          <a:p>
            <a:pPr lvl="0"/>
            <a:r>
              <a:rPr lang="pt-PT" sz="1700"/>
              <a:t> Os anfitriões disponibilizam os detalhes acerca das suas propriedades no </a:t>
            </a:r>
            <a:r>
              <a:rPr lang="pt-PT" sz="1700" i="1"/>
              <a:t>Airbnb</a:t>
            </a:r>
            <a:r>
              <a:rPr lang="pt-PT" sz="1700"/>
              <a:t>, juntamente com outros fatores de importante relevância, bem como os preços, comodidades fornecidas e outros aspetos considerados importantes e relevantes;</a:t>
            </a:r>
          </a:p>
          <a:p>
            <a:pPr lvl="0"/>
            <a:r>
              <a:rPr lang="pt-PT" sz="1700"/>
              <a:t>A empresa enviará um fotógrafo profissional (caso tenha disponível) para o local da propriedade, a fim de tirar fotografias de alta qualidade;</a:t>
            </a:r>
          </a:p>
          <a:p>
            <a:pPr lvl="0"/>
            <a:r>
              <a:rPr lang="pt-PT" sz="1700"/>
              <a:t>Os clientes pesquisam por uma propriedade na local onde pretendem hospedar-se e realizam uma navegação pelas opções disponíveis de acordo com o preço, comodidades e outros filtros disponíveis; </a:t>
            </a:r>
          </a:p>
          <a:p>
            <a:pPr lvl="0"/>
            <a:r>
              <a:rPr lang="pt-PT" sz="1700"/>
              <a:t>A reserva é feita através do website da </a:t>
            </a:r>
            <a:r>
              <a:rPr lang="pt-PT" sz="1700" i="1"/>
              <a:t>Airbnb</a:t>
            </a:r>
            <a:r>
              <a:rPr lang="pt-PT" sz="1700"/>
              <a:t>, onde o cliente paga o valor mencionado pelo anfitrião e também um custo adicional, bem como despesas de transação;</a:t>
            </a:r>
          </a:p>
          <a:p>
            <a:pPr lvl="0"/>
            <a:r>
              <a:rPr lang="pt-PT" sz="1700"/>
              <a:t>O anfitrião aprova a reserva. Assim o cliente desloca-se para o destino. Finalmente, a </a:t>
            </a:r>
            <a:r>
              <a:rPr lang="pt-PT" sz="1700" i="1"/>
              <a:t>Airbnb</a:t>
            </a:r>
            <a:r>
              <a:rPr lang="pt-PT" sz="1700"/>
              <a:t> paga o valor correspondente ao anfitrião depois de ter cobrado todas as taxas relativamente à sua comissão.</a:t>
            </a:r>
          </a:p>
          <a:p>
            <a:endParaRPr lang="pt-PT" sz="1700"/>
          </a:p>
        </p:txBody>
      </p:sp>
    </p:spTree>
    <p:extLst>
      <p:ext uri="{BB962C8B-B14F-4D97-AF65-F5344CB8AC3E}">
        <p14:creationId xmlns:p14="http://schemas.microsoft.com/office/powerpoint/2010/main" val="2433831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18928E-2AF3-4037-BF8F-0C03439E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302933"/>
          </a:xfrm>
        </p:spPr>
        <p:txBody>
          <a:bodyPr>
            <a:normAutofit/>
          </a:bodyPr>
          <a:lstStyle/>
          <a:p>
            <a:r>
              <a:rPr lang="pt-PT" dirty="0"/>
              <a:t>Clientes e modelo de negócio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96D485D-AB5B-4D12-87BE-CA117EE15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3872089"/>
            <a:ext cx="12191999" cy="2985911"/>
          </a:xfrm>
        </p:spPr>
        <p:txBody>
          <a:bodyPr>
            <a:normAutofit lnSpcReduction="10000"/>
          </a:bodyPr>
          <a:lstStyle/>
          <a:p>
            <a:pPr lvl="0"/>
            <a:r>
              <a:rPr lang="pt-PT" b="1" dirty="0"/>
              <a:t>Comissão dos Proprietários (Anfitriões)</a:t>
            </a:r>
            <a:endParaRPr lang="pt-PT" dirty="0"/>
          </a:p>
          <a:p>
            <a:r>
              <a:rPr lang="pt-PT" dirty="0"/>
              <a:t>A empresa </a:t>
            </a:r>
            <a:r>
              <a:rPr lang="pt-PT" i="1" dirty="0"/>
              <a:t>Airbnb</a:t>
            </a:r>
            <a:r>
              <a:rPr lang="pt-PT" dirty="0"/>
              <a:t> </a:t>
            </a:r>
            <a:r>
              <a:rPr lang="pt-PT" b="1" u="sng" dirty="0"/>
              <a:t>cobra uma comissão fixa de 10% dos anfitriões a cada reserva feita</a:t>
            </a:r>
            <a:r>
              <a:rPr lang="pt-PT" dirty="0"/>
              <a:t> através da plataforma.</a:t>
            </a:r>
          </a:p>
          <a:p>
            <a:r>
              <a:rPr lang="pt-PT" dirty="0"/>
              <a:t> </a:t>
            </a:r>
          </a:p>
          <a:p>
            <a:r>
              <a:rPr lang="pt-PT" dirty="0"/>
              <a:t> </a:t>
            </a:r>
          </a:p>
          <a:p>
            <a:pPr lvl="0"/>
            <a:r>
              <a:rPr lang="pt-PT" b="1" dirty="0"/>
              <a:t>Taxa de transação de viajantes (hóspedes)</a:t>
            </a:r>
            <a:endParaRPr lang="pt-PT" dirty="0"/>
          </a:p>
          <a:p>
            <a:r>
              <a:rPr lang="pt-PT" dirty="0"/>
              <a:t>A empresa </a:t>
            </a:r>
            <a:r>
              <a:rPr lang="pt-PT" i="1" dirty="0"/>
              <a:t>Airbnb</a:t>
            </a:r>
            <a:r>
              <a:rPr lang="pt-PT" dirty="0"/>
              <a:t> </a:t>
            </a:r>
            <a:r>
              <a:rPr lang="pt-PT" b="1" u="sng" dirty="0"/>
              <a:t>cobra 3% de uma comissão fixa do valor da reserva</a:t>
            </a:r>
            <a:r>
              <a:rPr lang="pt-PT" dirty="0"/>
              <a:t> como taxas de transação de viajantes em cada reserva confirmada.</a:t>
            </a:r>
          </a:p>
          <a:p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91EEA1B-21F9-454E-B5F0-E4BEDEEEABC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23" y="1964801"/>
            <a:ext cx="6113191" cy="167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742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Resultado de imagem para interview">
            <a:extLst>
              <a:ext uri="{FF2B5EF4-FFF2-40B4-BE49-F238E27FC236}">
                <a16:creationId xmlns:a16="http://schemas.microsoft.com/office/drawing/2014/main" id="{E74E406A-7C8C-4DD3-9C57-5CC3EFAE3D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 r="1" b="1"/>
          <a:stretch/>
        </p:blipFill>
        <p:spPr bwMode="auto">
          <a:xfrm>
            <a:off x="20" y="10"/>
            <a:ext cx="12191980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F79FF99C-BAA9-404F-9C96-6DD456B4F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9C44AFD-C72D-4D9C-84C6-73E615CE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D25B14F-36E0-41E8-956F-CABEF1ADD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AFB9EA5-DE4D-4E6B-A302-F55174E4B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44092F4-4D9B-4D0A-8832-C29E786F8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E025820-0760-459F-A36A-89B754DE7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anchor="ctr">
            <a:normAutofit/>
          </a:bodyPr>
          <a:lstStyle/>
          <a:p>
            <a:r>
              <a:rPr lang="pt-PT">
                <a:solidFill>
                  <a:schemeClr val="tx1"/>
                </a:solidFill>
              </a:rPr>
              <a:t>Análise: perguntas realizadas</a:t>
            </a:r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F0B42B77-AEB6-4474-B28B-B5403BF10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/>
          </a:bodyPr>
          <a:lstStyle/>
          <a:p>
            <a:pPr lvl="0"/>
            <a:r>
              <a:rPr lang="pt-PT" b="1" dirty="0"/>
              <a:t>O que lhe levou a ser cliente do Airbnb?</a:t>
            </a:r>
            <a:endParaRPr lang="pt-PT" dirty="0"/>
          </a:p>
          <a:p>
            <a:pPr lvl="0"/>
            <a:r>
              <a:rPr lang="pt-PT" b="1" dirty="0"/>
              <a:t>Quais são os principais motivos que lhe fizeram/fazem usar o Airbnb?</a:t>
            </a:r>
            <a:endParaRPr lang="pt-PT" dirty="0"/>
          </a:p>
          <a:p>
            <a:pPr lvl="0"/>
            <a:r>
              <a:rPr lang="pt-PT" b="1" dirty="0"/>
              <a:t>Com que frequência você usou/usa o Airbnb?</a:t>
            </a:r>
            <a:endParaRPr lang="pt-PT" dirty="0"/>
          </a:p>
          <a:p>
            <a:pPr lvl="0"/>
            <a:r>
              <a:rPr lang="pt-PT" b="1" dirty="0"/>
              <a:t>Como você vê o papel da Airbnb? </a:t>
            </a:r>
            <a:endParaRPr lang="pt-PT" dirty="0"/>
          </a:p>
          <a:p>
            <a:pPr lvl="0"/>
            <a:r>
              <a:rPr lang="pt-PT" b="1" dirty="0"/>
              <a:t>Como o preço do Airbnb pode ser mais barato em relação a outros serviços semelhantes?</a:t>
            </a:r>
            <a:endParaRPr lang="pt-PT" dirty="0"/>
          </a:p>
          <a:p>
            <a:pPr lvl="0"/>
            <a:r>
              <a:rPr lang="pt-PT" b="1" dirty="0"/>
              <a:t>O que você considera mais/menos importante na escolha do Airbnb?</a:t>
            </a:r>
            <a:endParaRPr lang="pt-PT" dirty="0"/>
          </a:p>
          <a:p>
            <a:pPr lvl="0"/>
            <a:r>
              <a:rPr lang="pt-PT" b="1" dirty="0"/>
              <a:t>Como o Airbnb está usando a sociedade ao seu favor?</a:t>
            </a:r>
            <a:endParaRPr lang="pt-PT" dirty="0"/>
          </a:p>
          <a:p>
            <a:pPr lvl="0"/>
            <a:r>
              <a:rPr lang="pt-PT" b="1" dirty="0"/>
              <a:t>Apresentou alguma má experiência durante a utilização do Airbnb?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78653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59A240-D22F-4D4A-9CEA-96EF0E536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8656" y="1009396"/>
            <a:ext cx="6774688" cy="2203704"/>
          </a:xfrm>
        </p:spPr>
        <p:txBody>
          <a:bodyPr/>
          <a:lstStyle/>
          <a:p>
            <a:pPr algn="ctr"/>
            <a:r>
              <a:rPr lang="pt-PT" dirty="0"/>
              <a:t>requisitos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F991A54-FC74-4FD3-80AE-F89AF94B1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374" y="3429000"/>
            <a:ext cx="12083626" cy="4181856"/>
          </a:xfrm>
        </p:spPr>
        <p:txBody>
          <a:bodyPr>
            <a:normAutofit/>
          </a:bodyPr>
          <a:lstStyle/>
          <a:p>
            <a:r>
              <a:rPr lang="pt-PT" dirty="0"/>
              <a:t>Compreendendo os objetivos e filosofias a que a </a:t>
            </a:r>
            <a:r>
              <a:rPr lang="pt-PT" i="1" dirty="0"/>
              <a:t>Airbnb</a:t>
            </a:r>
            <a:r>
              <a:rPr lang="pt-PT" dirty="0"/>
              <a:t> se propõe, é possível identificar e descrever as principais características e funcionalidades da aplicação, sob a forma de requisitos.</a:t>
            </a:r>
          </a:p>
          <a:p>
            <a:r>
              <a:rPr lang="pt-PT" dirty="0"/>
              <a:t> Na definição dos requisitos de qualquer sistema, é necessário ter em consideração alguns aspetos relevantes, nomeadamente as bases dos requisitos, que poderão partir dos seguintes pontos: </a:t>
            </a:r>
          </a:p>
          <a:p>
            <a:r>
              <a:rPr lang="pt-PT" dirty="0">
                <a:sym typeface="Symbol" panose="05050102010706020507" pitchFamily="18" charset="2"/>
              </a:rPr>
              <a:t></a:t>
            </a:r>
            <a:r>
              <a:rPr lang="pt-PT" dirty="0"/>
              <a:t> Objetivos do sistema; </a:t>
            </a:r>
          </a:p>
          <a:p>
            <a:r>
              <a:rPr lang="pt-PT" dirty="0">
                <a:sym typeface="Symbol" panose="05050102010706020507" pitchFamily="18" charset="2"/>
              </a:rPr>
              <a:t></a:t>
            </a:r>
            <a:r>
              <a:rPr lang="pt-PT" dirty="0"/>
              <a:t> Modelo do sistema; </a:t>
            </a:r>
          </a:p>
          <a:p>
            <a:r>
              <a:rPr lang="pt-PT" dirty="0">
                <a:sym typeface="Symbol" panose="05050102010706020507" pitchFamily="18" charset="2"/>
              </a:rPr>
              <a:t></a:t>
            </a:r>
            <a:r>
              <a:rPr lang="pt-PT" dirty="0"/>
              <a:t> Modelos de clientes e utilizadores;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33183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57EE58-5898-4CB5-90CF-801B2637D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Requisitos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D88D958-5000-45FA-85E5-C1CAF486F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2093976"/>
            <a:ext cx="6096000" cy="4764024"/>
          </a:xfrm>
        </p:spPr>
        <p:txBody>
          <a:bodyPr/>
          <a:lstStyle/>
          <a:p>
            <a:pPr algn="ctr"/>
            <a:r>
              <a:rPr lang="pt-PT" dirty="0"/>
              <a:t>Funcionais</a:t>
            </a:r>
          </a:p>
          <a:p>
            <a:r>
              <a:rPr lang="pt-PT" dirty="0"/>
              <a:t>O conceito de </a:t>
            </a:r>
            <a:r>
              <a:rPr lang="pt-PT" b="1" dirty="0"/>
              <a:t>requisito funcional</a:t>
            </a:r>
            <a:r>
              <a:rPr lang="pt-PT" dirty="0"/>
              <a:t> está associado a uma interação entre o sistema e o ambiente. </a:t>
            </a:r>
          </a:p>
          <a:p>
            <a:pPr lvl="0"/>
            <a:r>
              <a:rPr lang="pt-PT" dirty="0"/>
              <a:t>Efetuar registo no sistema;</a:t>
            </a:r>
          </a:p>
          <a:p>
            <a:pPr lvl="0"/>
            <a:r>
              <a:rPr lang="pt-PT" dirty="0"/>
              <a:t>Editar dados pessoais; </a:t>
            </a:r>
          </a:p>
          <a:p>
            <a:pPr lvl="0"/>
            <a:r>
              <a:rPr lang="pt-PT" dirty="0"/>
              <a:t>Consultar localização atual;</a:t>
            </a:r>
          </a:p>
          <a:p>
            <a:pPr lvl="0"/>
            <a:r>
              <a:rPr lang="pt-PT" dirty="0"/>
              <a:t>Consultar a pontuação do cliente que requisitou o aluguer;</a:t>
            </a:r>
          </a:p>
          <a:p>
            <a:pPr lvl="0"/>
            <a:r>
              <a:rPr lang="pt-PT" dirty="0"/>
              <a:t> Contactar cliente; </a:t>
            </a:r>
          </a:p>
          <a:p>
            <a:pPr lvl="0"/>
            <a:r>
              <a:rPr lang="pt-PT" dirty="0"/>
              <a:t> Cancelar aluguer;</a:t>
            </a:r>
          </a:p>
          <a:p>
            <a:endParaRPr lang="pt-PT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CA5B18E-FFE5-4063-9612-34776A5F2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194560"/>
            <a:ext cx="6096000" cy="4663440"/>
          </a:xfrm>
        </p:spPr>
        <p:txBody>
          <a:bodyPr/>
          <a:lstStyle/>
          <a:p>
            <a:pPr algn="ctr"/>
            <a:r>
              <a:rPr lang="pt-PT" dirty="0"/>
              <a:t>Não funcionais</a:t>
            </a:r>
          </a:p>
          <a:p>
            <a:r>
              <a:rPr lang="pt-PT" dirty="0"/>
              <a:t>Os </a:t>
            </a:r>
            <a:r>
              <a:rPr lang="pt-PT" b="1" dirty="0"/>
              <a:t>requisitos não funcionais</a:t>
            </a:r>
            <a:r>
              <a:rPr lang="pt-PT" dirty="0"/>
              <a:t> procuram garantir um funcionamento correto e seguro do sistema, ao imporem certas restrições ao mesmo, limitando as possibilidades de implementação.</a:t>
            </a:r>
          </a:p>
          <a:p>
            <a:r>
              <a:rPr lang="pt-PT" b="1" dirty="0"/>
              <a:t>Segurança</a:t>
            </a:r>
            <a:r>
              <a:rPr lang="pt-PT" dirty="0"/>
              <a:t> </a:t>
            </a:r>
          </a:p>
          <a:p>
            <a:r>
              <a:rPr lang="pt-PT" b="1" dirty="0"/>
              <a:t>Confidencialidade</a:t>
            </a:r>
            <a:endParaRPr lang="pt-PT" dirty="0"/>
          </a:p>
          <a:p>
            <a:r>
              <a:rPr lang="pt-PT" b="1" dirty="0"/>
              <a:t>Desempenho</a:t>
            </a:r>
            <a:endParaRPr lang="pt-PT" dirty="0"/>
          </a:p>
          <a:p>
            <a:r>
              <a:rPr lang="pt-PT" b="1" dirty="0"/>
              <a:t>Usabilidade</a:t>
            </a:r>
            <a:endParaRPr lang="pt-PT" dirty="0"/>
          </a:p>
          <a:p>
            <a:r>
              <a:rPr lang="pt-PT" b="1" dirty="0"/>
              <a:t>Manutenção</a:t>
            </a: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6146" name="Picture 2" descr="Resultado de imagem para requisitos">
            <a:extLst>
              <a:ext uri="{FF2B5EF4-FFF2-40B4-BE49-F238E27FC236}">
                <a16:creationId xmlns:a16="http://schemas.microsoft.com/office/drawing/2014/main" id="{A188076F-201A-4696-B427-8421F8824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53" y="186690"/>
            <a:ext cx="1715160" cy="1805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161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AD0A54-1404-4C93-BE13-49DC333FB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pPr algn="ctr"/>
            <a:r>
              <a:rPr lang="pt-PT"/>
              <a:t>Diagrama de casos de uso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61EEB35-5FF5-4D80-A534-043AE02E2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/>
          <a:lstStyle/>
          <a:p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EA35225-BF4C-407C-82F6-4028604A12F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5700"/>
            <a:ext cx="11122152" cy="52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1941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Tipo de Madei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i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i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Madeira</Template>
  <TotalTime>49</TotalTime>
  <Words>590</Words>
  <Application>Microsoft Office PowerPoint</Application>
  <PresentationFormat>Ecrã Panorâmico</PresentationFormat>
  <Paragraphs>69</Paragraphs>
  <Slides>17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5" baseType="lpstr">
      <vt:lpstr>Arial</vt:lpstr>
      <vt:lpstr>Calibri</vt:lpstr>
      <vt:lpstr>Rockwell</vt:lpstr>
      <vt:lpstr>Rockwell Condensed</vt:lpstr>
      <vt:lpstr>Rockwell Extra Bold</vt:lpstr>
      <vt:lpstr>Symbol</vt:lpstr>
      <vt:lpstr>Wingdings</vt:lpstr>
      <vt:lpstr>Tipo de Madeira</vt:lpstr>
      <vt:lpstr>Airbnb</vt:lpstr>
      <vt:lpstr>Introdução</vt:lpstr>
      <vt:lpstr>Análise e a recolha de informação</vt:lpstr>
      <vt:lpstr>Sistema da Airbnb</vt:lpstr>
      <vt:lpstr>Clientes e modelo de negócio</vt:lpstr>
      <vt:lpstr>Análise: perguntas realizadas</vt:lpstr>
      <vt:lpstr>requisitos</vt:lpstr>
      <vt:lpstr>Requisitos</vt:lpstr>
      <vt:lpstr>Diagrama de casos de uso</vt:lpstr>
      <vt:lpstr>Diagrama de classes</vt:lpstr>
      <vt:lpstr>Diagramas de Sequência</vt:lpstr>
      <vt:lpstr>Registo no sistema</vt:lpstr>
      <vt:lpstr>Aluguer de uma propriedade </vt:lpstr>
      <vt:lpstr>Registo no sistema</vt:lpstr>
      <vt:lpstr>Registo da propriedade </vt:lpstr>
      <vt:lpstr> Mecanismos de validação e controlo de versões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</dc:title>
  <dc:creator>Fausto Arquilino</dc:creator>
  <cp:lastModifiedBy>Fausto Arquilino</cp:lastModifiedBy>
  <cp:revision>10</cp:revision>
  <dcterms:created xsi:type="dcterms:W3CDTF">2018-06-14T16:10:38Z</dcterms:created>
  <dcterms:modified xsi:type="dcterms:W3CDTF">2018-06-14T17:02:40Z</dcterms:modified>
</cp:coreProperties>
</file>