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8" r:id="rId3"/>
    <p:sldId id="257" r:id="rId4"/>
    <p:sldId id="260" r:id="rId5"/>
    <p:sldId id="261" r:id="rId6"/>
    <p:sldId id="262" r:id="rId7"/>
    <p:sldId id="263" r:id="rId8"/>
    <p:sldId id="264" r:id="rId9"/>
    <p:sldId id="265" r:id="rId10"/>
    <p:sldId id="266" r:id="rId11"/>
    <p:sldId id="271" r:id="rId12"/>
    <p:sldId id="267" r:id="rId13"/>
    <p:sldId id="268" r:id="rId14"/>
    <p:sldId id="269" r:id="rId15"/>
    <p:sldId id="272"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84" d="100"/>
          <a:sy n="84" d="100"/>
        </p:scale>
        <p:origin x="583"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AFE86-D616-4191-90B5-F30D699FC81F}"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en-US"/>
        </a:p>
      </dgm:t>
    </dgm:pt>
    <dgm:pt modelId="{59AD25D8-520A-4907-B024-C362B9A395EB}">
      <dgm:prSet/>
      <dgm:spPr/>
      <dgm:t>
        <a:bodyPr/>
        <a:lstStyle/>
        <a:p>
          <a:r>
            <a:rPr lang="en-US"/>
            <a:t>Objects</a:t>
          </a:r>
        </a:p>
      </dgm:t>
    </dgm:pt>
    <dgm:pt modelId="{D26A8BA5-3F71-4FDA-B02F-D0A1D8722497}" type="parTrans" cxnId="{7897EEEC-E4A3-435D-8E5B-242A495AB57F}">
      <dgm:prSet/>
      <dgm:spPr/>
      <dgm:t>
        <a:bodyPr/>
        <a:lstStyle/>
        <a:p>
          <a:endParaRPr lang="en-US"/>
        </a:p>
      </dgm:t>
    </dgm:pt>
    <dgm:pt modelId="{BD53AC9A-2964-4200-9689-1764CDFF10AD}" type="sibTrans" cxnId="{7897EEEC-E4A3-435D-8E5B-242A495AB57F}">
      <dgm:prSet/>
      <dgm:spPr/>
      <dgm:t>
        <a:bodyPr/>
        <a:lstStyle/>
        <a:p>
          <a:endParaRPr lang="en-US"/>
        </a:p>
      </dgm:t>
    </dgm:pt>
    <dgm:pt modelId="{6B3F6214-7E93-4A41-934C-F1888B42B22B}">
      <dgm:prSet/>
      <dgm:spPr/>
      <dgm:t>
        <a:bodyPr/>
        <a:lstStyle/>
        <a:p>
          <a:r>
            <a:rPr lang="en-US"/>
            <a:t>Classes</a:t>
          </a:r>
        </a:p>
      </dgm:t>
    </dgm:pt>
    <dgm:pt modelId="{76FCF036-38B6-441B-9370-50FAF5960FBE}" type="parTrans" cxnId="{093C3E54-44A7-479B-8D86-D8D7642ADC2C}">
      <dgm:prSet/>
      <dgm:spPr/>
      <dgm:t>
        <a:bodyPr/>
        <a:lstStyle/>
        <a:p>
          <a:endParaRPr lang="en-US"/>
        </a:p>
      </dgm:t>
    </dgm:pt>
    <dgm:pt modelId="{9F5A6820-789D-408C-B87F-DFECDB355B7C}" type="sibTrans" cxnId="{093C3E54-44A7-479B-8D86-D8D7642ADC2C}">
      <dgm:prSet/>
      <dgm:spPr/>
      <dgm:t>
        <a:bodyPr/>
        <a:lstStyle/>
        <a:p>
          <a:endParaRPr lang="en-US"/>
        </a:p>
      </dgm:t>
    </dgm:pt>
    <dgm:pt modelId="{73CCD385-4B0C-44EC-9637-B040CBA15233}">
      <dgm:prSet/>
      <dgm:spPr/>
      <dgm:t>
        <a:bodyPr/>
        <a:lstStyle/>
        <a:p>
          <a:r>
            <a:rPr lang="en-US"/>
            <a:t>Methods</a:t>
          </a:r>
        </a:p>
      </dgm:t>
    </dgm:pt>
    <dgm:pt modelId="{50876E4D-0BE4-49C2-971A-7861C696DDED}" type="parTrans" cxnId="{61E62375-64D6-4FE6-85B9-706A4B2EB15B}">
      <dgm:prSet/>
      <dgm:spPr/>
      <dgm:t>
        <a:bodyPr/>
        <a:lstStyle/>
        <a:p>
          <a:endParaRPr lang="en-US"/>
        </a:p>
      </dgm:t>
    </dgm:pt>
    <dgm:pt modelId="{3EE44745-C837-465D-8244-54B4143F77E7}" type="sibTrans" cxnId="{61E62375-64D6-4FE6-85B9-706A4B2EB15B}">
      <dgm:prSet/>
      <dgm:spPr/>
      <dgm:t>
        <a:bodyPr/>
        <a:lstStyle/>
        <a:p>
          <a:endParaRPr lang="en-US"/>
        </a:p>
      </dgm:t>
    </dgm:pt>
    <dgm:pt modelId="{1DD95917-5176-46CA-96A6-02673E1A1749}">
      <dgm:prSet/>
      <dgm:spPr/>
      <dgm:t>
        <a:bodyPr/>
        <a:lstStyle/>
        <a:p>
          <a:r>
            <a:rPr lang="en-US"/>
            <a:t>Inheritance</a:t>
          </a:r>
        </a:p>
      </dgm:t>
    </dgm:pt>
    <dgm:pt modelId="{59567F26-DEBB-4554-AEC0-2E4D8A6CA73F}" type="parTrans" cxnId="{764869B8-8B75-4D3A-9834-1278DC35840B}">
      <dgm:prSet/>
      <dgm:spPr/>
      <dgm:t>
        <a:bodyPr/>
        <a:lstStyle/>
        <a:p>
          <a:endParaRPr lang="en-US"/>
        </a:p>
      </dgm:t>
    </dgm:pt>
    <dgm:pt modelId="{E692F293-B7BD-4CD5-AB09-25625210634E}" type="sibTrans" cxnId="{764869B8-8B75-4D3A-9834-1278DC35840B}">
      <dgm:prSet/>
      <dgm:spPr/>
      <dgm:t>
        <a:bodyPr/>
        <a:lstStyle/>
        <a:p>
          <a:endParaRPr lang="en-US"/>
        </a:p>
      </dgm:t>
    </dgm:pt>
    <dgm:pt modelId="{1F387D95-F452-4635-837F-E684F9322C7E}">
      <dgm:prSet/>
      <dgm:spPr/>
      <dgm:t>
        <a:bodyPr/>
        <a:lstStyle/>
        <a:p>
          <a:r>
            <a:rPr lang="en-US" dirty="0"/>
            <a:t>Types</a:t>
          </a:r>
        </a:p>
      </dgm:t>
    </dgm:pt>
    <dgm:pt modelId="{D15EED2E-D6D9-494F-9DD6-9C1895D0AD48}" type="parTrans" cxnId="{0552B08E-2A9A-4F5F-8860-3F3BE9FB84E9}">
      <dgm:prSet/>
      <dgm:spPr/>
      <dgm:t>
        <a:bodyPr/>
        <a:lstStyle/>
        <a:p>
          <a:endParaRPr lang="en-US"/>
        </a:p>
      </dgm:t>
    </dgm:pt>
    <dgm:pt modelId="{3A141FD2-8B3A-4CE8-91D2-00A6128BA408}" type="sibTrans" cxnId="{0552B08E-2A9A-4F5F-8860-3F3BE9FB84E9}">
      <dgm:prSet/>
      <dgm:spPr/>
      <dgm:t>
        <a:bodyPr/>
        <a:lstStyle/>
        <a:p>
          <a:endParaRPr lang="en-US"/>
        </a:p>
      </dgm:t>
    </dgm:pt>
    <dgm:pt modelId="{19927419-5D32-4561-B3D0-55D770407992}" type="pres">
      <dgm:prSet presAssocID="{DAFAFE86-D616-4191-90B5-F30D699FC81F}" presName="CompostProcess" presStyleCnt="0">
        <dgm:presLayoutVars>
          <dgm:dir/>
          <dgm:resizeHandles val="exact"/>
        </dgm:presLayoutVars>
      </dgm:prSet>
      <dgm:spPr/>
    </dgm:pt>
    <dgm:pt modelId="{EA79C99A-4ACD-4DAB-A1A6-0267FC8600D6}" type="pres">
      <dgm:prSet presAssocID="{DAFAFE86-D616-4191-90B5-F30D699FC81F}" presName="arrow" presStyleLbl="bgShp" presStyleIdx="0" presStyleCnt="1"/>
      <dgm:spPr/>
    </dgm:pt>
    <dgm:pt modelId="{98F4B7A9-EABF-43FE-B14A-90EC3AA3728F}" type="pres">
      <dgm:prSet presAssocID="{DAFAFE86-D616-4191-90B5-F30D699FC81F}" presName="linearProcess" presStyleCnt="0"/>
      <dgm:spPr/>
    </dgm:pt>
    <dgm:pt modelId="{B86E8383-9C37-42BF-8CC3-96D1090D835B}" type="pres">
      <dgm:prSet presAssocID="{59AD25D8-520A-4907-B024-C362B9A395EB}" presName="textNode" presStyleLbl="node1" presStyleIdx="0" presStyleCnt="5">
        <dgm:presLayoutVars>
          <dgm:bulletEnabled val="1"/>
        </dgm:presLayoutVars>
      </dgm:prSet>
      <dgm:spPr/>
    </dgm:pt>
    <dgm:pt modelId="{4EBED78A-347B-456C-B1F1-771BBCA1CD06}" type="pres">
      <dgm:prSet presAssocID="{BD53AC9A-2964-4200-9689-1764CDFF10AD}" presName="sibTrans" presStyleCnt="0"/>
      <dgm:spPr/>
    </dgm:pt>
    <dgm:pt modelId="{BF6225B8-AD7F-41DE-97A1-8AE6077E0F88}" type="pres">
      <dgm:prSet presAssocID="{6B3F6214-7E93-4A41-934C-F1888B42B22B}" presName="textNode" presStyleLbl="node1" presStyleIdx="1" presStyleCnt="5">
        <dgm:presLayoutVars>
          <dgm:bulletEnabled val="1"/>
        </dgm:presLayoutVars>
      </dgm:prSet>
      <dgm:spPr/>
    </dgm:pt>
    <dgm:pt modelId="{DF5D49C2-F953-417E-9EF0-8B44B7A52799}" type="pres">
      <dgm:prSet presAssocID="{9F5A6820-789D-408C-B87F-DFECDB355B7C}" presName="sibTrans" presStyleCnt="0"/>
      <dgm:spPr/>
    </dgm:pt>
    <dgm:pt modelId="{87B7DC4C-2E57-4801-ACEC-8CF9025DCD44}" type="pres">
      <dgm:prSet presAssocID="{73CCD385-4B0C-44EC-9637-B040CBA15233}" presName="textNode" presStyleLbl="node1" presStyleIdx="2" presStyleCnt="5">
        <dgm:presLayoutVars>
          <dgm:bulletEnabled val="1"/>
        </dgm:presLayoutVars>
      </dgm:prSet>
      <dgm:spPr/>
    </dgm:pt>
    <dgm:pt modelId="{F792C852-0D0A-4036-980C-77ED5BC7297F}" type="pres">
      <dgm:prSet presAssocID="{3EE44745-C837-465D-8244-54B4143F77E7}" presName="sibTrans" presStyleCnt="0"/>
      <dgm:spPr/>
    </dgm:pt>
    <dgm:pt modelId="{24B321C1-727D-4FA7-99C4-151FD47EB6CA}" type="pres">
      <dgm:prSet presAssocID="{1DD95917-5176-46CA-96A6-02673E1A1749}" presName="textNode" presStyleLbl="node1" presStyleIdx="3" presStyleCnt="5">
        <dgm:presLayoutVars>
          <dgm:bulletEnabled val="1"/>
        </dgm:presLayoutVars>
      </dgm:prSet>
      <dgm:spPr/>
    </dgm:pt>
    <dgm:pt modelId="{279C1732-D6EC-4596-A8B3-E676936C9131}" type="pres">
      <dgm:prSet presAssocID="{E692F293-B7BD-4CD5-AB09-25625210634E}" presName="sibTrans" presStyleCnt="0"/>
      <dgm:spPr/>
    </dgm:pt>
    <dgm:pt modelId="{EEF5D2EC-74ED-4C00-9563-AFDA960BDFC7}" type="pres">
      <dgm:prSet presAssocID="{1F387D95-F452-4635-837F-E684F9322C7E}" presName="textNode" presStyleLbl="node1" presStyleIdx="4" presStyleCnt="5">
        <dgm:presLayoutVars>
          <dgm:bulletEnabled val="1"/>
        </dgm:presLayoutVars>
      </dgm:prSet>
      <dgm:spPr/>
    </dgm:pt>
  </dgm:ptLst>
  <dgm:cxnLst>
    <dgm:cxn modelId="{5F5F7414-CC4B-491D-9DBC-235C4729FE10}" type="presOf" srcId="{59AD25D8-520A-4907-B024-C362B9A395EB}" destId="{B86E8383-9C37-42BF-8CC3-96D1090D835B}" srcOrd="0" destOrd="0" presId="urn:microsoft.com/office/officeart/2005/8/layout/hProcess9"/>
    <dgm:cxn modelId="{33CB612A-01B1-4103-A1FC-BB7D74E65F3F}" type="presOf" srcId="{1DD95917-5176-46CA-96A6-02673E1A1749}" destId="{24B321C1-727D-4FA7-99C4-151FD47EB6CA}" srcOrd="0" destOrd="0" presId="urn:microsoft.com/office/officeart/2005/8/layout/hProcess9"/>
    <dgm:cxn modelId="{08B92837-1B50-4379-B380-6A44CAA17CA5}" type="presOf" srcId="{73CCD385-4B0C-44EC-9637-B040CBA15233}" destId="{87B7DC4C-2E57-4801-ACEC-8CF9025DCD44}" srcOrd="0" destOrd="0" presId="urn:microsoft.com/office/officeart/2005/8/layout/hProcess9"/>
    <dgm:cxn modelId="{093C3E54-44A7-479B-8D86-D8D7642ADC2C}" srcId="{DAFAFE86-D616-4191-90B5-F30D699FC81F}" destId="{6B3F6214-7E93-4A41-934C-F1888B42B22B}" srcOrd="1" destOrd="0" parTransId="{76FCF036-38B6-441B-9370-50FAF5960FBE}" sibTransId="{9F5A6820-789D-408C-B87F-DFECDB355B7C}"/>
    <dgm:cxn modelId="{61E62375-64D6-4FE6-85B9-706A4B2EB15B}" srcId="{DAFAFE86-D616-4191-90B5-F30D699FC81F}" destId="{73CCD385-4B0C-44EC-9637-B040CBA15233}" srcOrd="2" destOrd="0" parTransId="{50876E4D-0BE4-49C2-971A-7861C696DDED}" sibTransId="{3EE44745-C837-465D-8244-54B4143F77E7}"/>
    <dgm:cxn modelId="{AF6C4155-8A09-40EE-A427-522042D78C7D}" type="presOf" srcId="{DAFAFE86-D616-4191-90B5-F30D699FC81F}" destId="{19927419-5D32-4561-B3D0-55D770407992}" srcOrd="0" destOrd="0" presId="urn:microsoft.com/office/officeart/2005/8/layout/hProcess9"/>
    <dgm:cxn modelId="{CA3CFC7E-1A55-427E-ACE5-072E8D6ED8C9}" type="presOf" srcId="{1F387D95-F452-4635-837F-E684F9322C7E}" destId="{EEF5D2EC-74ED-4C00-9563-AFDA960BDFC7}" srcOrd="0" destOrd="0" presId="urn:microsoft.com/office/officeart/2005/8/layout/hProcess9"/>
    <dgm:cxn modelId="{0552B08E-2A9A-4F5F-8860-3F3BE9FB84E9}" srcId="{DAFAFE86-D616-4191-90B5-F30D699FC81F}" destId="{1F387D95-F452-4635-837F-E684F9322C7E}" srcOrd="4" destOrd="0" parTransId="{D15EED2E-D6D9-494F-9DD6-9C1895D0AD48}" sibTransId="{3A141FD2-8B3A-4CE8-91D2-00A6128BA408}"/>
    <dgm:cxn modelId="{3DC485B2-0704-4A20-9C9C-426B542C0B78}" type="presOf" srcId="{6B3F6214-7E93-4A41-934C-F1888B42B22B}" destId="{BF6225B8-AD7F-41DE-97A1-8AE6077E0F88}" srcOrd="0" destOrd="0" presId="urn:microsoft.com/office/officeart/2005/8/layout/hProcess9"/>
    <dgm:cxn modelId="{764869B8-8B75-4D3A-9834-1278DC35840B}" srcId="{DAFAFE86-D616-4191-90B5-F30D699FC81F}" destId="{1DD95917-5176-46CA-96A6-02673E1A1749}" srcOrd="3" destOrd="0" parTransId="{59567F26-DEBB-4554-AEC0-2E4D8A6CA73F}" sibTransId="{E692F293-B7BD-4CD5-AB09-25625210634E}"/>
    <dgm:cxn modelId="{7897EEEC-E4A3-435D-8E5B-242A495AB57F}" srcId="{DAFAFE86-D616-4191-90B5-F30D699FC81F}" destId="{59AD25D8-520A-4907-B024-C362B9A395EB}" srcOrd="0" destOrd="0" parTransId="{D26A8BA5-3F71-4FDA-B02F-D0A1D8722497}" sibTransId="{BD53AC9A-2964-4200-9689-1764CDFF10AD}"/>
    <dgm:cxn modelId="{17320ECB-A3FD-4B46-93A3-3138C5A0BB6F}" type="presParOf" srcId="{19927419-5D32-4561-B3D0-55D770407992}" destId="{EA79C99A-4ACD-4DAB-A1A6-0267FC8600D6}" srcOrd="0" destOrd="0" presId="urn:microsoft.com/office/officeart/2005/8/layout/hProcess9"/>
    <dgm:cxn modelId="{63E06CCA-6717-4E1D-8655-0832C7BCF5CF}" type="presParOf" srcId="{19927419-5D32-4561-B3D0-55D770407992}" destId="{98F4B7A9-EABF-43FE-B14A-90EC3AA3728F}" srcOrd="1" destOrd="0" presId="urn:microsoft.com/office/officeart/2005/8/layout/hProcess9"/>
    <dgm:cxn modelId="{EFC31D44-334D-4BCC-8FA8-D9F49EBF5BDF}" type="presParOf" srcId="{98F4B7A9-EABF-43FE-B14A-90EC3AA3728F}" destId="{B86E8383-9C37-42BF-8CC3-96D1090D835B}" srcOrd="0" destOrd="0" presId="urn:microsoft.com/office/officeart/2005/8/layout/hProcess9"/>
    <dgm:cxn modelId="{D9E9E5D4-1516-4418-86BC-3D10F8C7AB55}" type="presParOf" srcId="{98F4B7A9-EABF-43FE-B14A-90EC3AA3728F}" destId="{4EBED78A-347B-456C-B1F1-771BBCA1CD06}" srcOrd="1" destOrd="0" presId="urn:microsoft.com/office/officeart/2005/8/layout/hProcess9"/>
    <dgm:cxn modelId="{CA908BDC-CE41-48F1-BDF6-DAB634962412}" type="presParOf" srcId="{98F4B7A9-EABF-43FE-B14A-90EC3AA3728F}" destId="{BF6225B8-AD7F-41DE-97A1-8AE6077E0F88}" srcOrd="2" destOrd="0" presId="urn:microsoft.com/office/officeart/2005/8/layout/hProcess9"/>
    <dgm:cxn modelId="{A3ED1C08-0127-4A60-A6AC-AC01405DD36E}" type="presParOf" srcId="{98F4B7A9-EABF-43FE-B14A-90EC3AA3728F}" destId="{DF5D49C2-F953-417E-9EF0-8B44B7A52799}" srcOrd="3" destOrd="0" presId="urn:microsoft.com/office/officeart/2005/8/layout/hProcess9"/>
    <dgm:cxn modelId="{68A26D29-A9BE-4949-BD40-D1A93CEA3CBF}" type="presParOf" srcId="{98F4B7A9-EABF-43FE-B14A-90EC3AA3728F}" destId="{87B7DC4C-2E57-4801-ACEC-8CF9025DCD44}" srcOrd="4" destOrd="0" presId="urn:microsoft.com/office/officeart/2005/8/layout/hProcess9"/>
    <dgm:cxn modelId="{D3B6ABAC-9C29-4FA2-91D4-7A028AB35A45}" type="presParOf" srcId="{98F4B7A9-EABF-43FE-B14A-90EC3AA3728F}" destId="{F792C852-0D0A-4036-980C-77ED5BC7297F}" srcOrd="5" destOrd="0" presId="urn:microsoft.com/office/officeart/2005/8/layout/hProcess9"/>
    <dgm:cxn modelId="{7C9BF73F-E71E-4876-8DBA-67E65ACA95B5}" type="presParOf" srcId="{98F4B7A9-EABF-43FE-B14A-90EC3AA3728F}" destId="{24B321C1-727D-4FA7-99C4-151FD47EB6CA}" srcOrd="6" destOrd="0" presId="urn:microsoft.com/office/officeart/2005/8/layout/hProcess9"/>
    <dgm:cxn modelId="{4021FACD-22B4-4F87-935B-D2C01A114E7E}" type="presParOf" srcId="{98F4B7A9-EABF-43FE-B14A-90EC3AA3728F}" destId="{279C1732-D6EC-4596-A8B3-E676936C9131}" srcOrd="7" destOrd="0" presId="urn:microsoft.com/office/officeart/2005/8/layout/hProcess9"/>
    <dgm:cxn modelId="{A07845D9-462D-4FCF-B4D9-6F5DF8A83C29}" type="presParOf" srcId="{98F4B7A9-EABF-43FE-B14A-90EC3AA3728F}" destId="{EEF5D2EC-74ED-4C00-9563-AFDA960BDFC7}"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9C99A-4ACD-4DAB-A1A6-0267FC8600D6}">
      <dsp:nvSpPr>
        <dsp:cNvPr id="0" name=""/>
        <dsp:cNvSpPr/>
      </dsp:nvSpPr>
      <dsp:spPr>
        <a:xfrm>
          <a:off x="742949" y="0"/>
          <a:ext cx="8420100" cy="354171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6E8383-9C37-42BF-8CC3-96D1090D835B}">
      <dsp:nvSpPr>
        <dsp:cNvPr id="0" name=""/>
        <dsp:cNvSpPr/>
      </dsp:nvSpPr>
      <dsp:spPr>
        <a:xfrm>
          <a:off x="2888" y="1062513"/>
          <a:ext cx="1809785" cy="141668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Objects</a:t>
          </a:r>
        </a:p>
      </dsp:txBody>
      <dsp:txXfrm>
        <a:off x="72045" y="1131670"/>
        <a:ext cx="1671471" cy="1278370"/>
      </dsp:txXfrm>
    </dsp:sp>
    <dsp:sp modelId="{BF6225B8-AD7F-41DE-97A1-8AE6077E0F88}">
      <dsp:nvSpPr>
        <dsp:cNvPr id="0" name=""/>
        <dsp:cNvSpPr/>
      </dsp:nvSpPr>
      <dsp:spPr>
        <a:xfrm>
          <a:off x="2025497" y="1062513"/>
          <a:ext cx="1809785" cy="1416684"/>
        </a:xfrm>
        <a:prstGeom prst="roundRect">
          <a:avLst/>
        </a:prstGeom>
        <a:solidFill>
          <a:schemeClr val="accent2">
            <a:hueOff val="-367258"/>
            <a:satOff val="-8124"/>
            <a:lumOff val="-16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Classes</a:t>
          </a:r>
        </a:p>
      </dsp:txBody>
      <dsp:txXfrm>
        <a:off x="2094654" y="1131670"/>
        <a:ext cx="1671471" cy="1278370"/>
      </dsp:txXfrm>
    </dsp:sp>
    <dsp:sp modelId="{87B7DC4C-2E57-4801-ACEC-8CF9025DCD44}">
      <dsp:nvSpPr>
        <dsp:cNvPr id="0" name=""/>
        <dsp:cNvSpPr/>
      </dsp:nvSpPr>
      <dsp:spPr>
        <a:xfrm>
          <a:off x="4048107" y="1062513"/>
          <a:ext cx="1809785" cy="1416684"/>
        </a:xfrm>
        <a:prstGeom prst="roundRect">
          <a:avLst/>
        </a:prstGeom>
        <a:solidFill>
          <a:schemeClr val="accent2">
            <a:hueOff val="-734515"/>
            <a:satOff val="-16247"/>
            <a:lumOff val="-3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Methods</a:t>
          </a:r>
        </a:p>
      </dsp:txBody>
      <dsp:txXfrm>
        <a:off x="4117264" y="1131670"/>
        <a:ext cx="1671471" cy="1278370"/>
      </dsp:txXfrm>
    </dsp:sp>
    <dsp:sp modelId="{24B321C1-727D-4FA7-99C4-151FD47EB6CA}">
      <dsp:nvSpPr>
        <dsp:cNvPr id="0" name=""/>
        <dsp:cNvSpPr/>
      </dsp:nvSpPr>
      <dsp:spPr>
        <a:xfrm>
          <a:off x="6070716" y="1062513"/>
          <a:ext cx="1809785" cy="1416684"/>
        </a:xfrm>
        <a:prstGeom prst="roundRect">
          <a:avLst/>
        </a:prstGeom>
        <a:solidFill>
          <a:schemeClr val="accent2">
            <a:hueOff val="-1101773"/>
            <a:satOff val="-24371"/>
            <a:lumOff val="-48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Inheritance</a:t>
          </a:r>
        </a:p>
      </dsp:txBody>
      <dsp:txXfrm>
        <a:off x="6139873" y="1131670"/>
        <a:ext cx="1671471" cy="1278370"/>
      </dsp:txXfrm>
    </dsp:sp>
    <dsp:sp modelId="{EEF5D2EC-74ED-4C00-9563-AFDA960BDFC7}">
      <dsp:nvSpPr>
        <dsp:cNvPr id="0" name=""/>
        <dsp:cNvSpPr/>
      </dsp:nvSpPr>
      <dsp:spPr>
        <a:xfrm>
          <a:off x="8093326" y="1062513"/>
          <a:ext cx="1809785" cy="1416684"/>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Types</a:t>
          </a:r>
        </a:p>
      </dsp:txBody>
      <dsp:txXfrm>
        <a:off x="8162483" y="1131670"/>
        <a:ext cx="1671471" cy="127837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8/27/2018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1983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230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2823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2621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7714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241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2259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7473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4317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1675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7451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0187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32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8400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4857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864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5793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8/27/2018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7660082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freestockphotos.biz/stockphoto/15685"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2000"/>
                <a:satMod val="150000"/>
                <a:lumMod val="15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C32B-5C10-47DD-A51D-E495D00F16F2}"/>
              </a:ext>
            </a:extLst>
          </p:cNvPr>
          <p:cNvSpPr>
            <a:spLocks noGrp="1"/>
          </p:cNvSpPr>
          <p:nvPr>
            <p:ph type="ctrTitle"/>
          </p:nvPr>
        </p:nvSpPr>
        <p:spPr>
          <a:xfrm>
            <a:off x="5291668" y="1215496"/>
            <a:ext cx="5367866" cy="2387600"/>
          </a:xfrm>
        </p:spPr>
        <p:txBody>
          <a:bodyPr>
            <a:normAutofit/>
          </a:bodyPr>
          <a:lstStyle/>
          <a:p>
            <a:r>
              <a:rPr lang="en-US" sz="4400"/>
              <a:t>Titan Robotics Training</a:t>
            </a:r>
          </a:p>
        </p:txBody>
      </p:sp>
      <p:sp>
        <p:nvSpPr>
          <p:cNvPr id="3" name="Subtitle 2">
            <a:extLst>
              <a:ext uri="{FF2B5EF4-FFF2-40B4-BE49-F238E27FC236}">
                <a16:creationId xmlns:a16="http://schemas.microsoft.com/office/drawing/2014/main" id="{ECD1B639-1FC8-4E7B-AA88-BDEC8E204013}"/>
              </a:ext>
            </a:extLst>
          </p:cNvPr>
          <p:cNvSpPr>
            <a:spLocks noGrp="1"/>
          </p:cNvSpPr>
          <p:nvPr>
            <p:ph type="subTitle" idx="1"/>
          </p:nvPr>
        </p:nvSpPr>
        <p:spPr>
          <a:xfrm>
            <a:off x="5291667" y="3602038"/>
            <a:ext cx="5376333" cy="1655762"/>
          </a:xfrm>
        </p:spPr>
        <p:txBody>
          <a:bodyPr>
            <a:normAutofit/>
          </a:bodyPr>
          <a:lstStyle/>
          <a:p>
            <a:r>
              <a:rPr lang="en-US" sz="1800"/>
              <a:t>Lesson 1: AN Introduction to Java</a:t>
            </a:r>
          </a:p>
          <a:p>
            <a:r>
              <a:rPr lang="en-US" sz="1800"/>
              <a:t>By: Ayush Agarwal</a:t>
            </a:r>
          </a:p>
        </p:txBody>
      </p:sp>
      <p:pic>
        <p:nvPicPr>
          <p:cNvPr id="5" name="Picture 4" descr="A close up of a sign&#10;&#10;Description generated with high confidence">
            <a:extLst>
              <a:ext uri="{FF2B5EF4-FFF2-40B4-BE49-F238E27FC236}">
                <a16:creationId xmlns:a16="http://schemas.microsoft.com/office/drawing/2014/main" id="{5E2F5CFC-D545-4C29-A7CF-13D7153B5330}"/>
              </a:ext>
            </a:extLst>
          </p:cNvPr>
          <p:cNvPicPr>
            <a:picLocks noChangeAspect="1"/>
          </p:cNvPicPr>
          <p:nvPr/>
        </p:nvPicPr>
        <p:blipFill>
          <a:blip r:embed="rId3"/>
          <a:stretch>
            <a:fillRect/>
          </a:stretch>
        </p:blipFill>
        <p:spPr>
          <a:xfrm>
            <a:off x="1480537" y="1527175"/>
            <a:ext cx="3203559"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103017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FC6BC0-F74E-4ADE-9DD1-30D6593A4DB6}"/>
              </a:ext>
            </a:extLst>
          </p:cNvPr>
          <p:cNvSpPr txBox="1"/>
          <p:nvPr/>
        </p:nvSpPr>
        <p:spPr>
          <a:xfrm>
            <a:off x="3343701" y="1178255"/>
            <a:ext cx="4517409"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public void </a:t>
            </a:r>
            <a:r>
              <a:rPr lang="en-US" sz="2000" dirty="0" err="1">
                <a:latin typeface="Times New Roman" panose="02020603050405020304" pitchFamily="18" charset="0"/>
                <a:cs typeface="Times New Roman" panose="02020603050405020304" pitchFamily="18" charset="0"/>
              </a:rPr>
              <a:t>changeGear</a:t>
            </a:r>
            <a:r>
              <a:rPr lang="en-US" sz="2000" dirty="0">
                <a:latin typeface="Times New Roman" panose="02020603050405020304" pitchFamily="18" charset="0"/>
                <a:cs typeface="Times New Roman" panose="02020603050405020304" pitchFamily="18" charset="0"/>
              </a:rPr>
              <a:t>(int </a:t>
            </a:r>
            <a:r>
              <a:rPr lang="en-US" sz="2000" dirty="0" err="1">
                <a:latin typeface="Times New Roman" panose="02020603050405020304" pitchFamily="18" charset="0"/>
                <a:cs typeface="Times New Roman" panose="02020603050405020304" pitchFamily="18" charset="0"/>
              </a:rPr>
              <a:t>newGear</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gear = </a:t>
            </a:r>
            <a:r>
              <a:rPr lang="en-US" sz="2000" dirty="0" err="1">
                <a:latin typeface="Times New Roman" panose="02020603050405020304" pitchFamily="18" charset="0"/>
                <a:cs typeface="Times New Roman" panose="02020603050405020304" pitchFamily="18" charset="0"/>
              </a:rPr>
              <a:t>newGear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EF539365-2719-4E01-9A43-9FA82B67729D}"/>
              </a:ext>
            </a:extLst>
          </p:cNvPr>
          <p:cNvSpPr txBox="1"/>
          <p:nvPr/>
        </p:nvSpPr>
        <p:spPr>
          <a:xfrm>
            <a:off x="3343702" y="3569679"/>
            <a:ext cx="4417326"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public int </a:t>
            </a:r>
            <a:r>
              <a:rPr lang="en-US" sz="2000" dirty="0" err="1">
                <a:latin typeface="Times New Roman" panose="02020603050405020304" pitchFamily="18" charset="0"/>
                <a:cs typeface="Times New Roman" panose="02020603050405020304" pitchFamily="18" charset="0"/>
              </a:rPr>
              <a:t>createInt</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int random = </a:t>
            </a:r>
            <a:r>
              <a:rPr lang="en-US" sz="2000" dirty="0" err="1">
                <a:latin typeface="Times New Roman" panose="02020603050405020304" pitchFamily="18" charset="0"/>
                <a:cs typeface="Times New Roman" panose="02020603050405020304" pitchFamily="18" charset="0"/>
              </a:rPr>
              <a:t>Math.random</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return random;</a:t>
            </a:r>
          </a:p>
          <a:p>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39783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42F3D3-685C-4E90-B018-14EE5577E7D3}"/>
              </a:ext>
            </a:extLst>
          </p:cNvPr>
          <p:cNvSpPr txBox="1"/>
          <p:nvPr/>
        </p:nvSpPr>
        <p:spPr>
          <a:xfrm>
            <a:off x="1096370" y="3266365"/>
            <a:ext cx="10431438" cy="1569660"/>
          </a:xfrm>
          <a:prstGeom prst="rect">
            <a:avLst/>
          </a:prstGeom>
          <a:noFill/>
        </p:spPr>
        <p:txBody>
          <a:bodyPr wrap="square" rtlCol="0">
            <a:spAutoFit/>
          </a:bodyPr>
          <a:lstStyle/>
          <a:p>
            <a:r>
              <a:rPr lang="en-US" sz="9600" dirty="0" err="1"/>
              <a:t>System.out.println</a:t>
            </a:r>
            <a:r>
              <a:rPr lang="en-US" sz="9600" dirty="0"/>
              <a:t>();</a:t>
            </a:r>
          </a:p>
        </p:txBody>
      </p:sp>
      <p:sp>
        <p:nvSpPr>
          <p:cNvPr id="3" name="Speech Bubble: Oval 2">
            <a:extLst>
              <a:ext uri="{FF2B5EF4-FFF2-40B4-BE49-F238E27FC236}">
                <a16:creationId xmlns:a16="http://schemas.microsoft.com/office/drawing/2014/main" id="{FE578555-9124-4F3B-86F3-5A748E713B8B}"/>
              </a:ext>
            </a:extLst>
          </p:cNvPr>
          <p:cNvSpPr/>
          <p:nvPr/>
        </p:nvSpPr>
        <p:spPr>
          <a:xfrm>
            <a:off x="1605886" y="1619535"/>
            <a:ext cx="2260979" cy="156039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name of the class</a:t>
            </a:r>
          </a:p>
        </p:txBody>
      </p:sp>
      <p:sp>
        <p:nvSpPr>
          <p:cNvPr id="4" name="Speech Bubble: Oval 3">
            <a:extLst>
              <a:ext uri="{FF2B5EF4-FFF2-40B4-BE49-F238E27FC236}">
                <a16:creationId xmlns:a16="http://schemas.microsoft.com/office/drawing/2014/main" id="{A27C6631-A81C-456E-9A08-6C003E255CBD}"/>
              </a:ext>
            </a:extLst>
          </p:cNvPr>
          <p:cNvSpPr/>
          <p:nvPr/>
        </p:nvSpPr>
        <p:spPr>
          <a:xfrm>
            <a:off x="4642513" y="1765278"/>
            <a:ext cx="2536209" cy="156039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name of the object</a:t>
            </a:r>
          </a:p>
        </p:txBody>
      </p:sp>
      <p:sp>
        <p:nvSpPr>
          <p:cNvPr id="5" name="Speech Bubble: Oval 4">
            <a:extLst>
              <a:ext uri="{FF2B5EF4-FFF2-40B4-BE49-F238E27FC236}">
                <a16:creationId xmlns:a16="http://schemas.microsoft.com/office/drawing/2014/main" id="{597B3235-370E-423B-91AC-2882C29B0A2E}"/>
              </a:ext>
            </a:extLst>
          </p:cNvPr>
          <p:cNvSpPr/>
          <p:nvPr/>
        </p:nvSpPr>
        <p:spPr>
          <a:xfrm>
            <a:off x="7954370" y="1919954"/>
            <a:ext cx="2754573" cy="156039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name of the method</a:t>
            </a:r>
          </a:p>
        </p:txBody>
      </p:sp>
    </p:spTree>
    <p:extLst>
      <p:ext uri="{BB962C8B-B14F-4D97-AF65-F5344CB8AC3E}">
        <p14:creationId xmlns:p14="http://schemas.microsoft.com/office/powerpoint/2010/main" val="258415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80">
                                          <p:stCondLst>
                                            <p:cond delay="0"/>
                                          </p:stCondLst>
                                        </p:cTn>
                                        <p:tgtEl>
                                          <p:spTgt spid="5"/>
                                        </p:tgtEl>
                                      </p:cBhvr>
                                    </p:animEffect>
                                    <p:anim calcmode="lin" valueType="num">
                                      <p:cBhvr>
                                        <p:cTn id="4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9" dur="26">
                                          <p:stCondLst>
                                            <p:cond delay="650"/>
                                          </p:stCondLst>
                                        </p:cTn>
                                        <p:tgtEl>
                                          <p:spTgt spid="5"/>
                                        </p:tgtEl>
                                      </p:cBhvr>
                                      <p:to x="100000" y="60000"/>
                                    </p:animScale>
                                    <p:animScale>
                                      <p:cBhvr>
                                        <p:cTn id="50" dur="166" decel="50000">
                                          <p:stCondLst>
                                            <p:cond delay="676"/>
                                          </p:stCondLst>
                                        </p:cTn>
                                        <p:tgtEl>
                                          <p:spTgt spid="5"/>
                                        </p:tgtEl>
                                      </p:cBhvr>
                                      <p:to x="100000" y="100000"/>
                                    </p:animScale>
                                    <p:animScale>
                                      <p:cBhvr>
                                        <p:cTn id="51" dur="26">
                                          <p:stCondLst>
                                            <p:cond delay="1312"/>
                                          </p:stCondLst>
                                        </p:cTn>
                                        <p:tgtEl>
                                          <p:spTgt spid="5"/>
                                        </p:tgtEl>
                                      </p:cBhvr>
                                      <p:to x="100000" y="80000"/>
                                    </p:animScale>
                                    <p:animScale>
                                      <p:cBhvr>
                                        <p:cTn id="52" dur="166" decel="50000">
                                          <p:stCondLst>
                                            <p:cond delay="1338"/>
                                          </p:stCondLst>
                                        </p:cTn>
                                        <p:tgtEl>
                                          <p:spTgt spid="5"/>
                                        </p:tgtEl>
                                      </p:cBhvr>
                                      <p:to x="100000" y="100000"/>
                                    </p:animScale>
                                    <p:animScale>
                                      <p:cBhvr>
                                        <p:cTn id="53" dur="26">
                                          <p:stCondLst>
                                            <p:cond delay="1642"/>
                                          </p:stCondLst>
                                        </p:cTn>
                                        <p:tgtEl>
                                          <p:spTgt spid="5"/>
                                        </p:tgtEl>
                                      </p:cBhvr>
                                      <p:to x="100000" y="90000"/>
                                    </p:animScale>
                                    <p:animScale>
                                      <p:cBhvr>
                                        <p:cTn id="54" dur="166" decel="50000">
                                          <p:stCondLst>
                                            <p:cond delay="1668"/>
                                          </p:stCondLst>
                                        </p:cTn>
                                        <p:tgtEl>
                                          <p:spTgt spid="5"/>
                                        </p:tgtEl>
                                      </p:cBhvr>
                                      <p:to x="100000" y="100000"/>
                                    </p:animScale>
                                    <p:animScale>
                                      <p:cBhvr>
                                        <p:cTn id="55" dur="26">
                                          <p:stCondLst>
                                            <p:cond delay="1808"/>
                                          </p:stCondLst>
                                        </p:cTn>
                                        <p:tgtEl>
                                          <p:spTgt spid="5"/>
                                        </p:tgtEl>
                                      </p:cBhvr>
                                      <p:to x="100000" y="95000"/>
                                    </p:animScale>
                                    <p:animScale>
                                      <p:cBhvr>
                                        <p:cTn id="5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86AB-4922-4522-9FCB-66CADD2FC304}"/>
              </a:ext>
            </a:extLst>
          </p:cNvPr>
          <p:cNvSpPr>
            <a:spLocks noGrp="1"/>
          </p:cNvSpPr>
          <p:nvPr>
            <p:ph type="title"/>
          </p:nvPr>
        </p:nvSpPr>
        <p:spPr/>
        <p:txBody>
          <a:bodyPr/>
          <a:lstStyle/>
          <a:p>
            <a:r>
              <a:rPr lang="en-US" dirty="0" err="1"/>
              <a:t>InHeritance</a:t>
            </a:r>
            <a:endParaRPr lang="en-US" dirty="0"/>
          </a:p>
        </p:txBody>
      </p:sp>
      <p:sp>
        <p:nvSpPr>
          <p:cNvPr id="3" name="Content Placeholder 2">
            <a:extLst>
              <a:ext uri="{FF2B5EF4-FFF2-40B4-BE49-F238E27FC236}">
                <a16:creationId xmlns:a16="http://schemas.microsoft.com/office/drawing/2014/main" id="{79E7188A-80C8-46BB-AF8B-DB2AB1B84CC8}"/>
              </a:ext>
            </a:extLst>
          </p:cNvPr>
          <p:cNvSpPr>
            <a:spLocks noGrp="1"/>
          </p:cNvSpPr>
          <p:nvPr>
            <p:ph idx="1"/>
          </p:nvPr>
        </p:nvSpPr>
        <p:spPr/>
        <p:txBody>
          <a:bodyPr/>
          <a:lstStyle/>
          <a:p>
            <a:r>
              <a:rPr lang="en-US" dirty="0"/>
              <a:t>Known as a parent-child relationship or </a:t>
            </a:r>
            <a:r>
              <a:rPr lang="en-US" b="1" dirty="0"/>
              <a:t>IS-A</a:t>
            </a:r>
            <a:r>
              <a:rPr lang="en-US" dirty="0"/>
              <a:t> relationship</a:t>
            </a:r>
          </a:p>
          <a:p>
            <a:r>
              <a:rPr lang="en-US" dirty="0"/>
              <a:t>Allows you to inherit methods and fields from another class</a:t>
            </a:r>
          </a:p>
          <a:p>
            <a:r>
              <a:rPr lang="en-US" dirty="0"/>
              <a:t>Very useful for code reusability and using external libraries</a:t>
            </a:r>
          </a:p>
          <a:p>
            <a:endParaRPr lang="en-US" dirty="0"/>
          </a:p>
        </p:txBody>
      </p:sp>
      <p:sp>
        <p:nvSpPr>
          <p:cNvPr id="4" name="Rectangle: Rounded Corners 3">
            <a:extLst>
              <a:ext uri="{FF2B5EF4-FFF2-40B4-BE49-F238E27FC236}">
                <a16:creationId xmlns:a16="http://schemas.microsoft.com/office/drawing/2014/main" id="{43E67DC7-0ED3-404E-B5D8-E2AD8923CFD6}"/>
              </a:ext>
            </a:extLst>
          </p:cNvPr>
          <p:cNvSpPr/>
          <p:nvPr/>
        </p:nvSpPr>
        <p:spPr>
          <a:xfrm>
            <a:off x="4672084" y="4299045"/>
            <a:ext cx="2329217" cy="595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sp>
        <p:nvSpPr>
          <p:cNvPr id="5" name="Rectangle: Rounded Corners 4">
            <a:extLst>
              <a:ext uri="{FF2B5EF4-FFF2-40B4-BE49-F238E27FC236}">
                <a16:creationId xmlns:a16="http://schemas.microsoft.com/office/drawing/2014/main" id="{F5DC4655-74CD-47BA-8530-EE8CF0E60E1A}"/>
              </a:ext>
            </a:extLst>
          </p:cNvPr>
          <p:cNvSpPr/>
          <p:nvPr/>
        </p:nvSpPr>
        <p:spPr>
          <a:xfrm>
            <a:off x="2338316" y="5445457"/>
            <a:ext cx="2470245" cy="664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Mechanical Person</a:t>
            </a:r>
          </a:p>
        </p:txBody>
      </p:sp>
      <p:sp>
        <p:nvSpPr>
          <p:cNvPr id="6" name="Rectangle: Rounded Corners 5">
            <a:extLst>
              <a:ext uri="{FF2B5EF4-FFF2-40B4-BE49-F238E27FC236}">
                <a16:creationId xmlns:a16="http://schemas.microsoft.com/office/drawing/2014/main" id="{35C19F26-F635-4A57-A642-994621359437}"/>
              </a:ext>
            </a:extLst>
          </p:cNvPr>
          <p:cNvSpPr/>
          <p:nvPr/>
        </p:nvSpPr>
        <p:spPr>
          <a:xfrm>
            <a:off x="6782939" y="5445457"/>
            <a:ext cx="2606722" cy="705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Programmer</a:t>
            </a:r>
          </a:p>
        </p:txBody>
      </p:sp>
      <p:cxnSp>
        <p:nvCxnSpPr>
          <p:cNvPr id="8" name="Straight Arrow Connector 7">
            <a:extLst>
              <a:ext uri="{FF2B5EF4-FFF2-40B4-BE49-F238E27FC236}">
                <a16:creationId xmlns:a16="http://schemas.microsoft.com/office/drawing/2014/main" id="{204DB80C-C5F0-40DC-861D-558BDC568C82}"/>
              </a:ext>
            </a:extLst>
          </p:cNvPr>
          <p:cNvCxnSpPr/>
          <p:nvPr/>
        </p:nvCxnSpPr>
        <p:spPr>
          <a:xfrm flipH="1">
            <a:off x="4080681" y="4922292"/>
            <a:ext cx="727880" cy="4958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139CD53-ACC9-497E-88BA-37EBD84B711C}"/>
              </a:ext>
            </a:extLst>
          </p:cNvPr>
          <p:cNvCxnSpPr>
            <a:cxnSpLocks/>
          </p:cNvCxnSpPr>
          <p:nvPr/>
        </p:nvCxnSpPr>
        <p:spPr>
          <a:xfrm>
            <a:off x="6876197" y="4922291"/>
            <a:ext cx="620973" cy="49587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825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77586C-B3DE-4954-B52C-F154BC773723}"/>
              </a:ext>
            </a:extLst>
          </p:cNvPr>
          <p:cNvSpPr txBox="1"/>
          <p:nvPr/>
        </p:nvSpPr>
        <p:spPr>
          <a:xfrm>
            <a:off x="1988023" y="550459"/>
            <a:ext cx="8816454" cy="563231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Public class Person {</a:t>
            </a:r>
          </a:p>
          <a:p>
            <a:r>
              <a:rPr lang="en-US" sz="2000" dirty="0">
                <a:latin typeface="Times New Roman" panose="02020603050405020304" pitchFamily="18" charset="0"/>
                <a:cs typeface="Times New Roman" panose="02020603050405020304" pitchFamily="18" charset="0"/>
              </a:rPr>
              <a:t>	public String name;</a:t>
            </a:r>
          </a:p>
          <a:p>
            <a:r>
              <a:rPr lang="en-US" sz="2000" dirty="0">
                <a:latin typeface="Times New Roman" panose="02020603050405020304" pitchFamily="18" charset="0"/>
                <a:cs typeface="Times New Roman" panose="02020603050405020304" pitchFamily="18" charset="0"/>
              </a:rPr>
              <a:t>	public int age;</a:t>
            </a:r>
          </a:p>
          <a:p>
            <a:r>
              <a:rPr lang="en-US" sz="2000" dirty="0">
                <a:latin typeface="Times New Roman" panose="02020603050405020304" pitchFamily="18" charset="0"/>
                <a:cs typeface="Times New Roman" panose="02020603050405020304" pitchFamily="18" charset="0"/>
              </a:rPr>
              <a:t>	public String </a:t>
            </a:r>
            <a:r>
              <a:rPr lang="en-US" sz="2000" dirty="0" err="1">
                <a:latin typeface="Times New Roman" panose="02020603050405020304" pitchFamily="18" charset="0"/>
                <a:cs typeface="Times New Roman" panose="02020603050405020304" pitchFamily="18" charset="0"/>
              </a:rPr>
              <a:t>subteam</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Public class </a:t>
            </a:r>
            <a:r>
              <a:rPr lang="en-US" sz="2000" dirty="0" err="1">
                <a:latin typeface="Times New Roman" panose="02020603050405020304" pitchFamily="18" charset="0"/>
                <a:cs typeface="Times New Roman" panose="02020603050405020304" pitchFamily="18" charset="0"/>
              </a:rPr>
              <a:t>Programer</a:t>
            </a:r>
            <a:r>
              <a:rPr lang="en-US" sz="2000" dirty="0">
                <a:latin typeface="Times New Roman" panose="02020603050405020304" pitchFamily="18" charset="0"/>
                <a:cs typeface="Times New Roman" panose="02020603050405020304" pitchFamily="18" charset="0"/>
              </a:rPr>
              <a:t> extends Person{</a:t>
            </a:r>
          </a:p>
          <a:p>
            <a:r>
              <a:rPr lang="en-US" sz="2000" dirty="0">
                <a:latin typeface="Times New Roman" panose="02020603050405020304" pitchFamily="18" charset="0"/>
                <a:cs typeface="Times New Roman" panose="02020603050405020304" pitchFamily="18" charset="0"/>
              </a:rPr>
              <a:t>	public String </a:t>
            </a:r>
            <a:r>
              <a:rPr lang="en-US" sz="2000" dirty="0" err="1">
                <a:latin typeface="Times New Roman" panose="02020603050405020304" pitchFamily="18" charset="0"/>
                <a:cs typeface="Times New Roman" panose="02020603050405020304" pitchFamily="18" charset="0"/>
              </a:rPr>
              <a:t>laptopModel</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public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Programmer head = new Programmer();</a:t>
            </a:r>
          </a:p>
          <a:p>
            <a:r>
              <a:rPr lang="en-US" sz="2000" dirty="0">
                <a:latin typeface="Times New Roman" panose="02020603050405020304" pitchFamily="18" charset="0"/>
                <a:cs typeface="Times New Roman" panose="02020603050405020304" pitchFamily="18" charset="0"/>
              </a:rPr>
              <a:t>		head.name = “Ayush Agarwal”;</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head.subteam</a:t>
            </a:r>
            <a:r>
              <a:rPr lang="en-US" sz="2000" dirty="0">
                <a:latin typeface="Times New Roman" panose="02020603050405020304" pitchFamily="18" charset="0"/>
                <a:cs typeface="Times New Roman" panose="02020603050405020304" pitchFamily="18" charset="0"/>
              </a:rPr>
              <a:t> = “programming”;</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head.laptopModel</a:t>
            </a:r>
            <a:r>
              <a:rPr lang="en-US" sz="2000" dirty="0">
                <a:latin typeface="Times New Roman" panose="02020603050405020304" pitchFamily="18" charset="0"/>
                <a:cs typeface="Times New Roman" panose="02020603050405020304" pitchFamily="18" charset="0"/>
              </a:rPr>
              <a:t> = “ASUS”;</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(“The programming head’s name is ” + head.name);</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(head.name + “’s laptop model is ” + </a:t>
            </a:r>
            <a:r>
              <a:rPr lang="en-US" sz="2000" dirty="0" err="1">
                <a:latin typeface="Times New Roman" panose="02020603050405020304" pitchFamily="18" charset="0"/>
                <a:cs typeface="Times New Roman" panose="02020603050405020304" pitchFamily="18" charset="0"/>
              </a:rPr>
              <a:t>head.laptopModel</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D2C4FC67-2617-4A32-B079-9485B26676BD}"/>
              </a:ext>
            </a:extLst>
          </p:cNvPr>
          <p:cNvSpPr/>
          <p:nvPr/>
        </p:nvSpPr>
        <p:spPr>
          <a:xfrm>
            <a:off x="5363570" y="605051"/>
            <a:ext cx="6446293" cy="168322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Output:</a:t>
            </a:r>
            <a:endParaRPr lang="en-US" dirty="0"/>
          </a:p>
          <a:p>
            <a:endParaRPr lang="en-US" sz="2500" dirty="0"/>
          </a:p>
          <a:p>
            <a:r>
              <a:rPr lang="en-US" sz="2500" dirty="0"/>
              <a:t>The programming head’s name is Ayush Agarwal</a:t>
            </a:r>
          </a:p>
          <a:p>
            <a:r>
              <a:rPr lang="en-US" sz="2500" dirty="0"/>
              <a:t>Ayush Agarwal’s laptop model is ASUS</a:t>
            </a:r>
          </a:p>
        </p:txBody>
      </p:sp>
    </p:spTree>
    <p:extLst>
      <p:ext uri="{BB962C8B-B14F-4D97-AF65-F5344CB8AC3E}">
        <p14:creationId xmlns:p14="http://schemas.microsoft.com/office/powerpoint/2010/main" val="240802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929FB-911F-4FD4-BC74-B505738B7048}"/>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ADDE3014-3D35-465D-80F8-45914B415961}"/>
              </a:ext>
            </a:extLst>
          </p:cNvPr>
          <p:cNvSpPr>
            <a:spLocks noGrp="1"/>
          </p:cNvSpPr>
          <p:nvPr>
            <p:ph idx="1"/>
          </p:nvPr>
        </p:nvSpPr>
        <p:spPr/>
        <p:txBody>
          <a:bodyPr/>
          <a:lstStyle/>
          <a:p>
            <a:r>
              <a:rPr lang="en-US" dirty="0"/>
              <a:t>There are several different types in java. They are:</a:t>
            </a:r>
          </a:p>
          <a:p>
            <a:pPr lvl="1"/>
            <a:r>
              <a:rPr lang="en-US" dirty="0"/>
              <a:t>int</a:t>
            </a:r>
          </a:p>
          <a:p>
            <a:pPr lvl="1"/>
            <a:r>
              <a:rPr lang="en-US" dirty="0" err="1"/>
              <a:t>boolean</a:t>
            </a:r>
            <a:endParaRPr lang="en-US" dirty="0"/>
          </a:p>
          <a:p>
            <a:pPr lvl="1"/>
            <a:r>
              <a:rPr lang="en-US" dirty="0"/>
              <a:t>String</a:t>
            </a:r>
          </a:p>
          <a:p>
            <a:pPr lvl="1"/>
            <a:r>
              <a:rPr lang="en-US" dirty="0"/>
              <a:t>double</a:t>
            </a:r>
          </a:p>
          <a:p>
            <a:pPr lvl="1"/>
            <a:r>
              <a:rPr lang="en-US" dirty="0"/>
              <a:t>float</a:t>
            </a:r>
          </a:p>
          <a:p>
            <a:pPr lvl="1"/>
            <a:r>
              <a:rPr lang="en-US" dirty="0"/>
              <a:t>long</a:t>
            </a:r>
          </a:p>
        </p:txBody>
      </p:sp>
    </p:spTree>
    <p:extLst>
      <p:ext uri="{BB962C8B-B14F-4D97-AF65-F5344CB8AC3E}">
        <p14:creationId xmlns:p14="http://schemas.microsoft.com/office/powerpoint/2010/main" val="3122558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9766A-AED1-47AC-BBB2-81BF56A08CAC}"/>
              </a:ext>
            </a:extLst>
          </p:cNvPr>
          <p:cNvSpPr>
            <a:spLocks noGrp="1"/>
          </p:cNvSpPr>
          <p:nvPr>
            <p:ph type="title"/>
          </p:nvPr>
        </p:nvSpPr>
        <p:spPr/>
        <p:txBody>
          <a:bodyPr/>
          <a:lstStyle/>
          <a:p>
            <a:r>
              <a:rPr lang="en-US" dirty="0"/>
              <a:t>Test Format</a:t>
            </a:r>
          </a:p>
        </p:txBody>
      </p:sp>
      <p:sp>
        <p:nvSpPr>
          <p:cNvPr id="3" name="Content Placeholder 2">
            <a:extLst>
              <a:ext uri="{FF2B5EF4-FFF2-40B4-BE49-F238E27FC236}">
                <a16:creationId xmlns:a16="http://schemas.microsoft.com/office/drawing/2014/main" id="{6E36B5E1-2E0A-4479-A255-D491E8C2D441}"/>
              </a:ext>
            </a:extLst>
          </p:cNvPr>
          <p:cNvSpPr>
            <a:spLocks noGrp="1"/>
          </p:cNvSpPr>
          <p:nvPr>
            <p:ph idx="1"/>
          </p:nvPr>
        </p:nvSpPr>
        <p:spPr/>
        <p:txBody>
          <a:bodyPr>
            <a:normAutofit fontScale="92500"/>
          </a:bodyPr>
          <a:lstStyle/>
          <a:p>
            <a:r>
              <a:rPr lang="en-US" dirty="0"/>
              <a:t>The first page will ask you for some background questions. Things like your name, your grade level, have you taken AP CS, what languages have you worked in, etc. Please answer truthfully. I will not make any decisions based off this, but it is important information if you are chosen.</a:t>
            </a:r>
          </a:p>
          <a:p>
            <a:r>
              <a:rPr lang="en-US" dirty="0"/>
              <a:t>Then there will be a series of questions that are all written responses (NO MULTIPLE CHOICE). Please bring a good pencil and eraser. YOU WILL BE WRITING CODE!</a:t>
            </a:r>
          </a:p>
          <a:p>
            <a:r>
              <a:rPr lang="en-US" dirty="0"/>
              <a:t>I will be grading from a pre-written rubric that will give certain points for having specific parts to your solution.</a:t>
            </a:r>
          </a:p>
        </p:txBody>
      </p:sp>
    </p:spTree>
    <p:extLst>
      <p:ext uri="{BB962C8B-B14F-4D97-AF65-F5344CB8AC3E}">
        <p14:creationId xmlns:p14="http://schemas.microsoft.com/office/powerpoint/2010/main" val="2936021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272AE-F8A6-4693-A2D2-FDB6ED6499CF}"/>
              </a:ext>
            </a:extLst>
          </p:cNvPr>
          <p:cNvSpPr>
            <a:spLocks noGrp="1"/>
          </p:cNvSpPr>
          <p:nvPr>
            <p:ph type="title"/>
          </p:nvPr>
        </p:nvSpPr>
        <p:spPr/>
        <p:txBody>
          <a:bodyPr/>
          <a:lstStyle/>
          <a:p>
            <a:r>
              <a:rPr lang="en-US" dirty="0" err="1"/>
              <a:t>QUestions</a:t>
            </a:r>
            <a:endParaRPr lang="en-US" dirty="0"/>
          </a:p>
        </p:txBody>
      </p:sp>
      <p:sp>
        <p:nvSpPr>
          <p:cNvPr id="3" name="Content Placeholder 2">
            <a:extLst>
              <a:ext uri="{FF2B5EF4-FFF2-40B4-BE49-F238E27FC236}">
                <a16:creationId xmlns:a16="http://schemas.microsoft.com/office/drawing/2014/main" id="{7075B012-71E4-4BCC-8603-0FADCBB11D93}"/>
              </a:ext>
            </a:extLst>
          </p:cNvPr>
          <p:cNvSpPr>
            <a:spLocks noGrp="1"/>
          </p:cNvSpPr>
          <p:nvPr>
            <p:ph idx="1"/>
          </p:nvPr>
        </p:nvSpPr>
        <p:spPr/>
        <p:txBody>
          <a:bodyPr>
            <a:normAutofit lnSpcReduction="10000"/>
          </a:bodyPr>
          <a:lstStyle/>
          <a:p>
            <a:pPr marL="0" indent="0">
              <a:buNone/>
            </a:pPr>
            <a:r>
              <a:rPr lang="en-US" sz="4000" dirty="0"/>
              <a:t>This is the last time you have to ask me any java related question before your test. If you have any questions about the test or java then…</a:t>
            </a:r>
          </a:p>
          <a:p>
            <a:pPr marL="0" indent="0" algn="ctr">
              <a:buNone/>
            </a:pPr>
            <a:r>
              <a:rPr lang="en-US" sz="7000" dirty="0"/>
              <a:t>ASK NOW!</a:t>
            </a:r>
          </a:p>
        </p:txBody>
      </p:sp>
    </p:spTree>
    <p:extLst>
      <p:ext uri="{BB962C8B-B14F-4D97-AF65-F5344CB8AC3E}">
        <p14:creationId xmlns:p14="http://schemas.microsoft.com/office/powerpoint/2010/main" val="257209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D626-B9F3-4ACB-8FC7-7D1F99FE771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883287B-4A89-46C5-965C-BA0B58D91AC0}"/>
              </a:ext>
            </a:extLst>
          </p:cNvPr>
          <p:cNvSpPr>
            <a:spLocks noGrp="1"/>
          </p:cNvSpPr>
          <p:nvPr>
            <p:ph idx="1"/>
          </p:nvPr>
        </p:nvSpPr>
        <p:spPr/>
        <p:txBody>
          <a:bodyPr/>
          <a:lstStyle/>
          <a:p>
            <a:pPr marL="457200" indent="-457200">
              <a:buAutoNum type="arabicPeriod"/>
            </a:pPr>
            <a:r>
              <a:rPr lang="en-US" dirty="0"/>
              <a:t>What is Java?</a:t>
            </a:r>
          </a:p>
          <a:p>
            <a:pPr marL="457200" indent="-457200">
              <a:buAutoNum type="arabicPeriod"/>
            </a:pPr>
            <a:r>
              <a:rPr lang="en-US" dirty="0"/>
              <a:t>Most important concepts in Java for FRC</a:t>
            </a:r>
          </a:p>
          <a:p>
            <a:pPr marL="457200" indent="-457200">
              <a:buAutoNum type="arabicPeriod"/>
            </a:pPr>
            <a:r>
              <a:rPr lang="en-US" dirty="0"/>
              <a:t>Examples</a:t>
            </a:r>
          </a:p>
          <a:p>
            <a:pPr marL="457200" indent="-457200">
              <a:buAutoNum type="arabicPeriod"/>
            </a:pPr>
            <a:r>
              <a:rPr lang="en-US" dirty="0"/>
              <a:t>Preparation for the programming exam</a:t>
            </a:r>
          </a:p>
          <a:p>
            <a:pPr marL="457200" indent="-457200">
              <a:buAutoNum type="arabicPeriod"/>
            </a:pPr>
            <a:endParaRPr lang="en-US" dirty="0"/>
          </a:p>
          <a:p>
            <a:pPr marL="0" indent="0">
              <a:buNone/>
            </a:pPr>
            <a:r>
              <a:rPr lang="en-US" dirty="0"/>
              <a:t>Next Session: TEST! Be prepared for the Java Proficiency Exam</a:t>
            </a:r>
          </a:p>
        </p:txBody>
      </p:sp>
    </p:spTree>
    <p:extLst>
      <p:ext uri="{BB962C8B-B14F-4D97-AF65-F5344CB8AC3E}">
        <p14:creationId xmlns:p14="http://schemas.microsoft.com/office/powerpoint/2010/main" val="1306817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1D65C-CDDF-4F9E-9E68-0D2F5D6E2028}"/>
              </a:ext>
            </a:extLst>
          </p:cNvPr>
          <p:cNvSpPr>
            <a:spLocks noGrp="1"/>
          </p:cNvSpPr>
          <p:nvPr>
            <p:ph type="title"/>
          </p:nvPr>
        </p:nvSpPr>
        <p:spPr/>
        <p:txBody>
          <a:bodyPr/>
          <a:lstStyle/>
          <a:p>
            <a:r>
              <a:rPr lang="en-US" dirty="0"/>
              <a:t>What is Java?</a:t>
            </a:r>
          </a:p>
        </p:txBody>
      </p:sp>
      <p:sp>
        <p:nvSpPr>
          <p:cNvPr id="3" name="Content Placeholder 2">
            <a:extLst>
              <a:ext uri="{FF2B5EF4-FFF2-40B4-BE49-F238E27FC236}">
                <a16:creationId xmlns:a16="http://schemas.microsoft.com/office/drawing/2014/main" id="{56D24BDB-AF3C-4B49-A3E2-0B813B9BFE68}"/>
              </a:ext>
            </a:extLst>
          </p:cNvPr>
          <p:cNvSpPr>
            <a:spLocks noGrp="1"/>
          </p:cNvSpPr>
          <p:nvPr>
            <p:ph idx="1"/>
          </p:nvPr>
        </p:nvSpPr>
        <p:spPr/>
        <p:txBody>
          <a:bodyPr/>
          <a:lstStyle/>
          <a:p>
            <a:r>
              <a:rPr lang="en-US" dirty="0"/>
              <a:t>Developed in 1995 by Sun Microsystems</a:t>
            </a:r>
          </a:p>
          <a:p>
            <a:r>
              <a:rPr lang="en-US" dirty="0"/>
              <a:t>Interpreted/compile-based language</a:t>
            </a:r>
          </a:p>
          <a:p>
            <a:r>
              <a:rPr lang="en-US" dirty="0"/>
              <a:t>One of the few languages that FRC supports. (sad)</a:t>
            </a:r>
          </a:p>
        </p:txBody>
      </p:sp>
    </p:spTree>
    <p:extLst>
      <p:ext uri="{BB962C8B-B14F-4D97-AF65-F5344CB8AC3E}">
        <p14:creationId xmlns:p14="http://schemas.microsoft.com/office/powerpoint/2010/main" val="1996771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2000"/>
                <a:satMod val="150000"/>
                <a:lumMod val="150000"/>
              </a:schemeClr>
            </a:duotone>
            <a:extLst/>
          </a:blip>
          <a:stretch/>
        </a:blipFill>
        <a:effectLst/>
      </p:bgPr>
    </p:bg>
    <p:spTree>
      <p:nvGrpSpPr>
        <p:cNvPr id="1" name=""/>
        <p:cNvGrpSpPr/>
        <p:nvPr/>
      </p:nvGrpSpPr>
      <p:grpSpPr>
        <a:xfrm>
          <a:off x="0" y="0"/>
          <a:ext cx="0" cy="0"/>
          <a:chOff x="0" y="0"/>
          <a:chExt cx="0" cy="0"/>
        </a:xfrm>
      </p:grpSpPr>
      <p:graphicFrame>
        <p:nvGraphicFramePr>
          <p:cNvPr id="4" name="TextBox 1">
            <a:extLst>
              <a:ext uri="{FF2B5EF4-FFF2-40B4-BE49-F238E27FC236}">
                <a16:creationId xmlns:a16="http://schemas.microsoft.com/office/drawing/2014/main" id="{D4E1EBB0-EC6E-41F5-9B81-FF8DA4ED0988}"/>
              </a:ext>
            </a:extLst>
          </p:cNvPr>
          <p:cNvGraphicFramePr/>
          <p:nvPr>
            <p:extLst>
              <p:ext uri="{D42A27DB-BD31-4B8C-83A1-F6EECF244321}">
                <p14:modId xmlns:p14="http://schemas.microsoft.com/office/powerpoint/2010/main" val="2165665972"/>
              </p:ext>
            </p:extLst>
          </p:nvPr>
        </p:nvGraphicFramePr>
        <p:xfrm>
          <a:off x="1141413" y="199472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8075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A6F8-A354-446A-BBEA-4FA8821A3D0A}"/>
              </a:ext>
            </a:extLst>
          </p:cNvPr>
          <p:cNvSpPr>
            <a:spLocks noGrp="1"/>
          </p:cNvSpPr>
          <p:nvPr>
            <p:ph type="title"/>
          </p:nvPr>
        </p:nvSpPr>
        <p:spPr/>
        <p:txBody>
          <a:bodyPr/>
          <a:lstStyle/>
          <a:p>
            <a:r>
              <a:rPr lang="en-US" dirty="0" err="1"/>
              <a:t>OBjects</a:t>
            </a:r>
            <a:endParaRPr lang="en-US" dirty="0"/>
          </a:p>
        </p:txBody>
      </p:sp>
      <p:sp>
        <p:nvSpPr>
          <p:cNvPr id="3" name="Content Placeholder 2">
            <a:extLst>
              <a:ext uri="{FF2B5EF4-FFF2-40B4-BE49-F238E27FC236}">
                <a16:creationId xmlns:a16="http://schemas.microsoft.com/office/drawing/2014/main" id="{5DCC42EF-2AA8-4433-8A04-A4BFE4D514FB}"/>
              </a:ext>
            </a:extLst>
          </p:cNvPr>
          <p:cNvSpPr>
            <a:spLocks noGrp="1"/>
          </p:cNvSpPr>
          <p:nvPr>
            <p:ph idx="1"/>
          </p:nvPr>
        </p:nvSpPr>
        <p:spPr/>
        <p:txBody>
          <a:bodyPr/>
          <a:lstStyle/>
          <a:p>
            <a:r>
              <a:rPr lang="en-US" dirty="0"/>
              <a:t>Basic building blocks </a:t>
            </a:r>
          </a:p>
          <a:p>
            <a:r>
              <a:rPr lang="en-US" dirty="0"/>
              <a:t>Similar to real world objects (robot, motor, dog)</a:t>
            </a:r>
          </a:p>
          <a:p>
            <a:r>
              <a:rPr lang="en-US" dirty="0"/>
              <a:t>Great for reusability!</a:t>
            </a:r>
          </a:p>
          <a:p>
            <a:r>
              <a:rPr lang="en-US" dirty="0"/>
              <a:t>They have a </a:t>
            </a:r>
            <a:r>
              <a:rPr lang="en-US" b="1" dirty="0"/>
              <a:t>STATE </a:t>
            </a:r>
            <a:r>
              <a:rPr lang="en-US" dirty="0"/>
              <a:t>and </a:t>
            </a:r>
            <a:r>
              <a:rPr lang="en-US" b="1" dirty="0"/>
              <a:t>BEHAVIOR</a:t>
            </a:r>
            <a:endParaRPr lang="en-US" dirty="0"/>
          </a:p>
          <a:p>
            <a:pPr marL="0" indent="0">
              <a:buNone/>
            </a:pPr>
            <a:endParaRPr lang="en-US" dirty="0"/>
          </a:p>
        </p:txBody>
      </p:sp>
      <p:sp>
        <p:nvSpPr>
          <p:cNvPr id="4" name="TextBox 3">
            <a:extLst>
              <a:ext uri="{FF2B5EF4-FFF2-40B4-BE49-F238E27FC236}">
                <a16:creationId xmlns:a16="http://schemas.microsoft.com/office/drawing/2014/main" id="{78A6A318-4A7D-4A99-8C25-27E74066BB6F}"/>
              </a:ext>
            </a:extLst>
          </p:cNvPr>
          <p:cNvSpPr txBox="1"/>
          <p:nvPr/>
        </p:nvSpPr>
        <p:spPr>
          <a:xfrm>
            <a:off x="2012647" y="4566646"/>
            <a:ext cx="2743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STATE</a:t>
            </a:r>
          </a:p>
          <a:p>
            <a:pPr marL="742950" lvl="1" indent="-285750">
              <a:buFont typeface="Arial" panose="020B0604020202020204" pitchFamily="34" charset="0"/>
              <a:buChar char="•"/>
            </a:pPr>
            <a:r>
              <a:rPr lang="en-US" dirty="0"/>
              <a:t>Number of wheels</a:t>
            </a:r>
          </a:p>
          <a:p>
            <a:pPr marL="742950" lvl="1" indent="-285750">
              <a:buFont typeface="Arial" panose="020B0604020202020204" pitchFamily="34" charset="0"/>
              <a:buChar char="•"/>
            </a:pPr>
            <a:r>
              <a:rPr lang="en-US" dirty="0"/>
              <a:t>Automatic/manual</a:t>
            </a:r>
          </a:p>
          <a:p>
            <a:pPr marL="742950" lvl="1" indent="-285750">
              <a:buFont typeface="Arial" panose="020B0604020202020204" pitchFamily="34" charset="0"/>
              <a:buChar char="•"/>
            </a:pPr>
            <a:r>
              <a:rPr lang="en-US" dirty="0"/>
              <a:t>Honk sound</a:t>
            </a:r>
          </a:p>
          <a:p>
            <a:pPr marL="742950" lvl="1"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36963524-EC97-49AC-967A-405B8C08F31F}"/>
              </a:ext>
            </a:extLst>
          </p:cNvPr>
          <p:cNvSpPr txBox="1"/>
          <p:nvPr/>
        </p:nvSpPr>
        <p:spPr>
          <a:xfrm>
            <a:off x="5169505" y="4566646"/>
            <a:ext cx="293430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BEHAVIOR</a:t>
            </a:r>
          </a:p>
          <a:p>
            <a:pPr marL="742950" lvl="1" indent="-285750">
              <a:buFont typeface="Arial" panose="020B0604020202020204" pitchFamily="34" charset="0"/>
              <a:buChar char="•"/>
            </a:pPr>
            <a:r>
              <a:rPr lang="en-US" dirty="0"/>
              <a:t>Move forward</a:t>
            </a:r>
          </a:p>
          <a:p>
            <a:pPr marL="742950" lvl="1" indent="-285750">
              <a:buFont typeface="Arial" panose="020B0604020202020204" pitchFamily="34" charset="0"/>
              <a:buChar char="•"/>
            </a:pPr>
            <a:r>
              <a:rPr lang="en-US" dirty="0"/>
              <a:t>Has gears?</a:t>
            </a:r>
          </a:p>
          <a:p>
            <a:pPr marL="742950" lvl="1" indent="-285750">
              <a:buFont typeface="Arial" panose="020B0604020202020204" pitchFamily="34" charset="0"/>
              <a:buChar char="•"/>
            </a:pPr>
            <a:r>
              <a:rPr lang="en-US" dirty="0"/>
              <a:t>Honk</a:t>
            </a:r>
          </a:p>
          <a:p>
            <a:pPr marL="742950" lvl="1" indent="-285750">
              <a:buFont typeface="Arial" panose="020B0604020202020204" pitchFamily="34" charset="0"/>
              <a:buChar char="•"/>
            </a:pPr>
            <a:endParaRPr lang="en-US" dirty="0"/>
          </a:p>
        </p:txBody>
      </p:sp>
      <p:pic>
        <p:nvPicPr>
          <p:cNvPr id="7" name="Picture 6" descr="A close up of a car&#10;&#10;Description generated with high confidence">
            <a:extLst>
              <a:ext uri="{FF2B5EF4-FFF2-40B4-BE49-F238E27FC236}">
                <a16:creationId xmlns:a16="http://schemas.microsoft.com/office/drawing/2014/main" id="{0942A6AE-99F3-4046-B023-7A27C314217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89723" y="348343"/>
            <a:ext cx="3401181" cy="3401181"/>
          </a:xfrm>
          <a:prstGeom prst="rect">
            <a:avLst/>
          </a:prstGeom>
        </p:spPr>
      </p:pic>
    </p:spTree>
    <p:extLst>
      <p:ext uri="{BB962C8B-B14F-4D97-AF65-F5344CB8AC3E}">
        <p14:creationId xmlns:p14="http://schemas.microsoft.com/office/powerpoint/2010/main" val="685145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A219-596E-441A-8F5A-AAF1A077C181}"/>
              </a:ext>
            </a:extLst>
          </p:cNvPr>
          <p:cNvSpPr>
            <a:spLocks noGrp="1"/>
          </p:cNvSpPr>
          <p:nvPr>
            <p:ph type="title"/>
          </p:nvPr>
        </p:nvSpPr>
        <p:spPr/>
        <p:txBody>
          <a:bodyPr/>
          <a:lstStyle/>
          <a:p>
            <a:r>
              <a:rPr lang="en-US" dirty="0"/>
              <a:t>Objects (</a:t>
            </a:r>
            <a:r>
              <a:rPr lang="en-US" dirty="0" err="1"/>
              <a:t>conT.</a:t>
            </a:r>
            <a:r>
              <a:rPr lang="en-US" dirty="0"/>
              <a:t>)</a:t>
            </a:r>
          </a:p>
        </p:txBody>
      </p:sp>
      <p:sp>
        <p:nvSpPr>
          <p:cNvPr id="3" name="Content Placeholder 2">
            <a:extLst>
              <a:ext uri="{FF2B5EF4-FFF2-40B4-BE49-F238E27FC236}">
                <a16:creationId xmlns:a16="http://schemas.microsoft.com/office/drawing/2014/main" id="{E29E1D84-20BE-4198-8DCC-B214CEE4509D}"/>
              </a:ext>
            </a:extLst>
          </p:cNvPr>
          <p:cNvSpPr>
            <a:spLocks noGrp="1"/>
          </p:cNvSpPr>
          <p:nvPr>
            <p:ph idx="1"/>
          </p:nvPr>
        </p:nvSpPr>
        <p:spPr>
          <a:xfrm>
            <a:off x="1141413" y="2249487"/>
            <a:ext cx="4877178" cy="3541714"/>
          </a:xfrm>
        </p:spPr>
        <p:txBody>
          <a:bodyPr/>
          <a:lstStyle/>
          <a:p>
            <a:r>
              <a:rPr lang="en-US" dirty="0"/>
              <a:t>The </a:t>
            </a:r>
            <a:r>
              <a:rPr lang="en-US" b="1" dirty="0"/>
              <a:t>STATE </a:t>
            </a:r>
            <a:r>
              <a:rPr lang="en-US" dirty="0"/>
              <a:t>of an object is always stored as a </a:t>
            </a:r>
            <a:r>
              <a:rPr lang="en-US" u="sng" dirty="0"/>
              <a:t>CLASS VARIABLE</a:t>
            </a:r>
          </a:p>
          <a:p>
            <a:r>
              <a:rPr lang="en-US" dirty="0"/>
              <a:t>The </a:t>
            </a:r>
            <a:r>
              <a:rPr lang="en-US" b="1" dirty="0"/>
              <a:t>BEHAVIOR</a:t>
            </a:r>
            <a:r>
              <a:rPr lang="en-US" dirty="0"/>
              <a:t> of an object is part of the </a:t>
            </a:r>
            <a:r>
              <a:rPr lang="en-US" u="sng" dirty="0"/>
              <a:t>METHOD</a:t>
            </a:r>
          </a:p>
          <a:p>
            <a:endParaRPr lang="en-US" u="sng" dirty="0"/>
          </a:p>
        </p:txBody>
      </p:sp>
      <p:sp>
        <p:nvSpPr>
          <p:cNvPr id="4" name="TextBox 3">
            <a:extLst>
              <a:ext uri="{FF2B5EF4-FFF2-40B4-BE49-F238E27FC236}">
                <a16:creationId xmlns:a16="http://schemas.microsoft.com/office/drawing/2014/main" id="{3CB64076-5B88-4B07-BF89-E572AFD49FC4}"/>
              </a:ext>
            </a:extLst>
          </p:cNvPr>
          <p:cNvSpPr txBox="1"/>
          <p:nvPr/>
        </p:nvSpPr>
        <p:spPr>
          <a:xfrm>
            <a:off x="6860419" y="1804609"/>
            <a:ext cx="5028820" cy="409342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public class Car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private int </a:t>
            </a:r>
            <a:r>
              <a:rPr lang="en-US" sz="2000" dirty="0" err="1">
                <a:latin typeface="Times New Roman" panose="02020603050405020304" pitchFamily="18" charset="0"/>
                <a:cs typeface="Times New Roman" panose="02020603050405020304" pitchFamily="18" charset="0"/>
              </a:rPr>
              <a:t>numWheels</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private final String honk = “beep”;</a:t>
            </a:r>
          </a:p>
          <a:p>
            <a:r>
              <a:rPr lang="en-US" sz="2000" dirty="0">
                <a:latin typeface="Times New Roman" panose="02020603050405020304" pitchFamily="18" charset="0"/>
                <a:cs typeface="Times New Roman" panose="02020603050405020304" pitchFamily="18" charset="0"/>
              </a:rPr>
              <a:t>	private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isAutomatic</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public void honk(int </a:t>
            </a:r>
            <a:r>
              <a:rPr lang="en-US" sz="2000" dirty="0" err="1">
                <a:latin typeface="Times New Roman" panose="02020603050405020304" pitchFamily="18" charset="0"/>
                <a:cs typeface="Times New Roman" panose="02020603050405020304" pitchFamily="18" charset="0"/>
              </a:rPr>
              <a:t>numSeconds</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while(</a:t>
            </a:r>
            <a:r>
              <a:rPr lang="en-US" sz="2000" dirty="0" err="1">
                <a:latin typeface="Times New Roman" panose="02020603050405020304" pitchFamily="18" charset="0"/>
                <a:cs typeface="Times New Roman" panose="02020603050405020304" pitchFamily="18" charset="0"/>
              </a:rPr>
              <a:t>numSeconds</a:t>
            </a:r>
            <a:r>
              <a:rPr lang="en-US" sz="2000" dirty="0">
                <a:latin typeface="Times New Roman" panose="02020603050405020304" pitchFamily="18" charset="0"/>
                <a:cs typeface="Times New Roman" panose="02020603050405020304" pitchFamily="18" charset="0"/>
              </a:rPr>
              <a:t> &gt; 0)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(honk);</a:t>
            </a:r>
          </a:p>
          <a:p>
            <a:r>
              <a:rPr lang="en-US" sz="2000" dirty="0">
                <a:latin typeface="Times New Roman" panose="02020603050405020304" pitchFamily="18" charset="0"/>
                <a:cs typeface="Times New Roman" panose="02020603050405020304" pitchFamily="18" charset="0"/>
              </a:rPr>
              <a:t>			honk(numSeconds-1);</a:t>
            </a:r>
          </a:p>
          <a:p>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971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BD88-1A2E-4E2F-B832-2FCA61E8DB80}"/>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FA3EFAE4-3EAE-4D66-A5EA-B15EEF0BB397}"/>
              </a:ext>
            </a:extLst>
          </p:cNvPr>
          <p:cNvSpPr>
            <a:spLocks noGrp="1"/>
          </p:cNvSpPr>
          <p:nvPr>
            <p:ph idx="1"/>
          </p:nvPr>
        </p:nvSpPr>
        <p:spPr/>
        <p:txBody>
          <a:bodyPr/>
          <a:lstStyle/>
          <a:p>
            <a:r>
              <a:rPr lang="en-US" dirty="0"/>
              <a:t>There can be several objects that are very similar so they need to be stored somewhere</a:t>
            </a:r>
          </a:p>
          <a:p>
            <a:r>
              <a:rPr lang="en-US" dirty="0"/>
              <a:t>Classes serve as a blueprint for objects</a:t>
            </a:r>
          </a:p>
          <a:p>
            <a:r>
              <a:rPr lang="en-US" dirty="0"/>
              <a:t>A Lamborghini and Bugatti are types of cars, but they have different traits </a:t>
            </a:r>
          </a:p>
          <a:p>
            <a:pPr lvl="1"/>
            <a:r>
              <a:rPr lang="en-US" dirty="0"/>
              <a:t>Therefore, they are known as </a:t>
            </a:r>
            <a:r>
              <a:rPr lang="en-US" u="sng" dirty="0"/>
              <a:t>INSTANCES</a:t>
            </a:r>
            <a:r>
              <a:rPr lang="en-US" dirty="0"/>
              <a:t> of a class</a:t>
            </a:r>
          </a:p>
          <a:p>
            <a:pPr lvl="1"/>
            <a:endParaRPr lang="en-US" dirty="0"/>
          </a:p>
          <a:p>
            <a:pPr marL="457200" lvl="1" indent="0">
              <a:buNone/>
            </a:pPr>
            <a:endParaRPr lang="en-US" dirty="0"/>
          </a:p>
        </p:txBody>
      </p:sp>
    </p:spTree>
    <p:extLst>
      <p:ext uri="{BB962C8B-B14F-4D97-AF65-F5344CB8AC3E}">
        <p14:creationId xmlns:p14="http://schemas.microsoft.com/office/powerpoint/2010/main" val="36957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C40108-E7AD-4165-B79D-E970827D11D3}"/>
              </a:ext>
            </a:extLst>
          </p:cNvPr>
          <p:cNvSpPr/>
          <p:nvPr/>
        </p:nvSpPr>
        <p:spPr>
          <a:xfrm>
            <a:off x="2607733" y="401918"/>
            <a:ext cx="6096000" cy="5632311"/>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public class Bicycle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private int gear = 1;</a:t>
            </a:r>
          </a:p>
          <a:p>
            <a:r>
              <a:rPr lang="en-US" sz="2000" dirty="0">
                <a:latin typeface="Times New Roman" panose="02020603050405020304" pitchFamily="18" charset="0"/>
                <a:cs typeface="Times New Roman" panose="02020603050405020304" pitchFamily="18" charset="0"/>
              </a:rPr>
              <a:t>	private int speed = 0;</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public void </a:t>
            </a:r>
            <a:r>
              <a:rPr lang="en-US" sz="2000" dirty="0" err="1">
                <a:latin typeface="Times New Roman" panose="02020603050405020304" pitchFamily="18" charset="0"/>
                <a:cs typeface="Times New Roman" panose="02020603050405020304" pitchFamily="18" charset="0"/>
              </a:rPr>
              <a:t>changeGear</a:t>
            </a:r>
            <a:r>
              <a:rPr lang="en-US" sz="2000" dirty="0">
                <a:latin typeface="Times New Roman" panose="02020603050405020304" pitchFamily="18" charset="0"/>
                <a:cs typeface="Times New Roman" panose="02020603050405020304" pitchFamily="18" charset="0"/>
              </a:rPr>
              <a:t>(int </a:t>
            </a:r>
            <a:r>
              <a:rPr lang="en-US" sz="2000" dirty="0" err="1">
                <a:latin typeface="Times New Roman" panose="02020603050405020304" pitchFamily="18" charset="0"/>
                <a:cs typeface="Times New Roman" panose="02020603050405020304" pitchFamily="18" charset="0"/>
              </a:rPr>
              <a:t>newGear</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gear = </a:t>
            </a:r>
            <a:r>
              <a:rPr lang="en-US" sz="2000" dirty="0" err="1">
                <a:latin typeface="Times New Roman" panose="02020603050405020304" pitchFamily="18" charset="0"/>
                <a:cs typeface="Times New Roman" panose="02020603050405020304" pitchFamily="18" charset="0"/>
              </a:rPr>
              <a:t>newValue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public void </a:t>
            </a:r>
            <a:r>
              <a:rPr lang="en-US" sz="2000" dirty="0" err="1">
                <a:latin typeface="Times New Roman" panose="02020603050405020304" pitchFamily="18" charset="0"/>
                <a:cs typeface="Times New Roman" panose="02020603050405020304" pitchFamily="18" charset="0"/>
              </a:rPr>
              <a:t>speedUp</a:t>
            </a:r>
            <a:r>
              <a:rPr lang="en-US" sz="2000" dirty="0">
                <a:latin typeface="Times New Roman" panose="02020603050405020304" pitchFamily="18" charset="0"/>
                <a:cs typeface="Times New Roman" panose="02020603050405020304" pitchFamily="18" charset="0"/>
              </a:rPr>
              <a:t>(int increment) {</a:t>
            </a:r>
          </a:p>
          <a:p>
            <a:r>
              <a:rPr lang="en-US" sz="2000" dirty="0">
                <a:latin typeface="Times New Roman" panose="02020603050405020304" pitchFamily="18" charset="0"/>
                <a:cs typeface="Times New Roman" panose="02020603050405020304" pitchFamily="18" charset="0"/>
              </a:rPr>
              <a:t>		speed += increment;</a:t>
            </a:r>
          </a:p>
          <a:p>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public void </a:t>
            </a:r>
            <a:r>
              <a:rPr lang="en-US" sz="2000" dirty="0" err="1">
                <a:latin typeface="Times New Roman" panose="02020603050405020304" pitchFamily="18" charset="0"/>
                <a:cs typeface="Times New Roman" panose="02020603050405020304" pitchFamily="18" charset="0"/>
              </a:rPr>
              <a:t>applyBrakes</a:t>
            </a:r>
            <a:r>
              <a:rPr lang="en-US" sz="2000" dirty="0">
                <a:latin typeface="Times New Roman" panose="02020603050405020304" pitchFamily="18" charset="0"/>
                <a:cs typeface="Times New Roman" panose="02020603050405020304" pitchFamily="18" charset="0"/>
              </a:rPr>
              <a:t>(int decrement) {</a:t>
            </a:r>
          </a:p>
          <a:p>
            <a:r>
              <a:rPr lang="en-US" sz="2000" dirty="0">
                <a:latin typeface="Times New Roman" panose="02020603050405020304" pitchFamily="18" charset="0"/>
                <a:cs typeface="Times New Roman" panose="02020603050405020304" pitchFamily="18" charset="0"/>
              </a:rPr>
              <a:t>		speed -= decrement;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0328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EC5C-ED65-4B0E-8905-F19ACEC7D922}"/>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A309C281-05DD-4292-9665-F36BF2B4BEEC}"/>
              </a:ext>
            </a:extLst>
          </p:cNvPr>
          <p:cNvSpPr>
            <a:spLocks noGrp="1"/>
          </p:cNvSpPr>
          <p:nvPr>
            <p:ph idx="1"/>
          </p:nvPr>
        </p:nvSpPr>
        <p:spPr/>
        <p:txBody>
          <a:bodyPr/>
          <a:lstStyle/>
          <a:p>
            <a:r>
              <a:rPr lang="en-US" dirty="0"/>
              <a:t>A method, known as a function in other programming languages, does an action on or using an object</a:t>
            </a:r>
          </a:p>
          <a:p>
            <a:r>
              <a:rPr lang="en-US" dirty="0"/>
              <a:t>Methods can either be void or have a return type</a:t>
            </a:r>
          </a:p>
          <a:p>
            <a:r>
              <a:rPr lang="en-US" dirty="0"/>
              <a:t>Methods can be written to take in any number of parameters</a:t>
            </a:r>
          </a:p>
        </p:txBody>
      </p:sp>
    </p:spTree>
    <p:extLst>
      <p:ext uri="{BB962C8B-B14F-4D97-AF65-F5344CB8AC3E}">
        <p14:creationId xmlns:p14="http://schemas.microsoft.com/office/powerpoint/2010/main" val="82401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3147</TotalTime>
  <Words>492</Words>
  <Application>Microsoft Office PowerPoint</Application>
  <PresentationFormat>Widescreen</PresentationFormat>
  <Paragraphs>130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Trebuchet MS</vt:lpstr>
      <vt:lpstr>Tw Cen MT</vt:lpstr>
      <vt:lpstr>Circuit</vt:lpstr>
      <vt:lpstr>Titan Robotics Training</vt:lpstr>
      <vt:lpstr>Agenda</vt:lpstr>
      <vt:lpstr>What is Java?</vt:lpstr>
      <vt:lpstr>PowerPoint Presentation</vt:lpstr>
      <vt:lpstr>OBjects</vt:lpstr>
      <vt:lpstr>Objects (conT.)</vt:lpstr>
      <vt:lpstr>Classes</vt:lpstr>
      <vt:lpstr>PowerPoint Presentation</vt:lpstr>
      <vt:lpstr>Methods</vt:lpstr>
      <vt:lpstr>PowerPoint Presentation</vt:lpstr>
      <vt:lpstr>PowerPoint Presentation</vt:lpstr>
      <vt:lpstr>InHeritance</vt:lpstr>
      <vt:lpstr>PowerPoint Presentation</vt:lpstr>
      <vt:lpstr>Types</vt:lpstr>
      <vt:lpstr>Test Format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 Robotics Training</dc:title>
  <dc:creator>Ayush Agarwal</dc:creator>
  <cp:lastModifiedBy>Ayush Agarwal</cp:lastModifiedBy>
  <cp:revision>15</cp:revision>
  <dcterms:created xsi:type="dcterms:W3CDTF">2018-08-27T17:10:16Z</dcterms:created>
  <dcterms:modified xsi:type="dcterms:W3CDTF">2018-08-29T21:37:57Z</dcterms:modified>
</cp:coreProperties>
</file>