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  <p:embeddedFont>
      <p:font typeface="Merriweather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.fntdata"/><Relationship Id="rId10" Type="http://schemas.openxmlformats.org/officeDocument/2006/relationships/slide" Target="slides/slide5.xml"/><Relationship Id="rId32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34" Type="http://schemas.openxmlformats.org/officeDocument/2006/relationships/font" Target="fonts/Merriweather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33ec44f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33ec44f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33e4907c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33e4907c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33e4907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33e4907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33e4907c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33e4907c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33e4907c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33e4907c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33e4907c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33e4907c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33e4907c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33e4907c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33e4907c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33e4907c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33e4907c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33e4907c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2dc6d3e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2dc6d3e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db15db5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db15db5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db15db54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db15db54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db15db5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db15db5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33e4907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33e4907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33e4907c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33e4907c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33e4907c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33e4907c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2dc6d3e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2dc6d3e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 Diagram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Class Diagram: Multiplicity</a:t>
            </a:r>
            <a:endParaRPr/>
          </a:p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Memahami Multiplicity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Multiplicity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menunjukkan berapa banyak objek yang dapat/harus berpartisipasi dalam suatu relasi.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Notasi: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[min..max]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 ujung garis relasi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Contoh notasi: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Tepat satu (exactly one)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0..1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Nol atau satu (optional)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atau </a:t>
            </a: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0..*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Nol atau lebih (many)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1..*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Satu atau lebih (at least one)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d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5..10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Antara 5 sampai 10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Multiplicity Sederhana</a:t>
            </a:r>
            <a:endParaRPr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04800" y="2626725"/>
            <a:ext cx="37044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/>
              <a:t>Setiap Car pasti memiliki tepat satu Engine, dan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/>
              <a:t>setiap Engine pasti dimiliki oleh tepat satu Car.</a:t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051" y="387587"/>
            <a:ext cx="1856374" cy="436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Multiplicity: One-to-Many</a:t>
            </a:r>
            <a:endParaRPr/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04800" y="2626725"/>
            <a:ext cx="37044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/>
              <a:t>Satu Professor dapat mengajar banyak Course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/>
              <a:t>Setiap Course diajar oleh tepat satu Professor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/>
              <a:t>Dibaca: "Satu Professor mengajar nol atau banyak Course"</a:t>
            </a:r>
            <a:endParaRPr/>
          </a:p>
        </p:txBody>
      </p:sp>
      <p:sp>
        <p:nvSpPr>
          <p:cNvPr id="152" name="Google Shape;152;p2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3141" y="653962"/>
            <a:ext cx="1905775" cy="383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Multiplicity: Many-to-Many</a:t>
            </a:r>
            <a:endParaRPr/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04800" y="2626725"/>
            <a:ext cx="37044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/>
              <a:t>Satu Student dapat mengambil banyak Course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/>
              <a:t>Satu Course dapat diambil oleh banyak Student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d"/>
              <a:t>Memerlukan class perantara untuk implementasi</a:t>
            </a:r>
            <a:endParaRPr/>
          </a:p>
        </p:txBody>
      </p:sp>
      <p:sp>
        <p:nvSpPr>
          <p:cNvPr id="160" name="Google Shape;160;p2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7888" y="453175"/>
            <a:ext cx="1856275" cy="42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Multiplicity: Optional dan Required</a:t>
            </a:r>
            <a:endParaRPr/>
          </a:p>
        </p:txBody>
      </p:sp>
      <p:sp>
        <p:nvSpPr>
          <p:cNvPr id="167" name="Google Shape;167;p27"/>
          <p:cNvSpPr txBox="1"/>
          <p:nvPr>
            <p:ph idx="1" type="subTitle"/>
          </p:nvPr>
        </p:nvSpPr>
        <p:spPr>
          <a:xfrm>
            <a:off x="304800" y="2626725"/>
            <a:ext cx="37044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Optional (0..1):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Setiap Person harus memiliki maksimal satu Address (bisa tidak punya)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Jika Address ada, ia dimiliki oleh tepat satu Person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Notasi 0..1 berarti "optional" (boleh tidak ada)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Required (1..*):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Setiap Order harus memiliki minimal satu OrderItem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Setiap OrderItem dimiliki oleh tepat satu Order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Notasi 1..* berarti "setidaknya satu" (required, minimal 1)</a:t>
            </a:r>
            <a:endParaRPr/>
          </a:p>
        </p:txBody>
      </p:sp>
      <p:sp>
        <p:nvSpPr>
          <p:cNvPr id="168" name="Google Shape;168;p2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824" y="958401"/>
            <a:ext cx="3704400" cy="322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Multiplicity: Kasus Spesifik</a:t>
            </a:r>
            <a:endParaRPr/>
          </a:p>
        </p:txBody>
      </p:sp>
      <p:sp>
        <p:nvSpPr>
          <p:cNvPr id="175" name="Google Shape;175;p28"/>
          <p:cNvSpPr txBox="1"/>
          <p:nvPr>
            <p:ph idx="1" type="subTitle"/>
          </p:nvPr>
        </p:nvSpPr>
        <p:spPr>
          <a:xfrm>
            <a:off x="304800" y="2626725"/>
            <a:ext cx="37044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FootballTeam -- Player (11..23):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Setiap FootballTeam memiliki antara 11 sampai 23 Player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Setiap Player adalah anggota dari tepat satu FootballTeam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Computer -- USBPort (2..8):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Setiap Computer memiliki antara 2 sampai 8 USBPort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Setiap USBPort adalah bagian dari tepat satu Computer</a:t>
            </a:r>
            <a:endParaRPr/>
          </a:p>
        </p:txBody>
      </p:sp>
      <p:sp>
        <p:nvSpPr>
          <p:cNvPr id="176" name="Google Shape;176;p2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426" y="710738"/>
            <a:ext cx="3749201" cy="37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Multiplicity: Aturan Praktis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Tentukan minimum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Wajib (1) atau Opsional (0)?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Tentukan maksimum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Tunggal (1) atau Jamak (*)?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Tentukan dari kedua arah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Relasi selalu memiliki dua sisi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Validasi dengan skenario nyata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"Dapatkah seorang siswa tidak mengambil mata kuliah? Dapatkah mata kuliah tidak memiliki siswa?"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Tugas: E-Commerce Class Diagram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Buatlah class diagram untuk aplikasi e-commerce sederhana dengan ketentuan: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 memiliki User yang dapat menjadi Customer atau Admin (gunakan inheritance)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memiliki kategori, harga, dan stok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dapat menambahkan Product ke ShoppingCart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dapat membuat Order yang berisi beberapa OrderItem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memiliki status dan dapat diproses melalui Payment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Payment dapat berupa CreditCardPayment, BankTransferPayment, atau EWalletPayment (gunakan inheritance)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dapat mengelola Product dan Order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Apa itu Class Diagram?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 struktural paling populer dalam UML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Menggambarkan struktur sistem melalui class, atribut, method, dan relasi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"Blueprint" dari sistem berorientasi objek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Notasi Class: Struktur Dasar</a:t>
            </a:r>
            <a:endParaRPr/>
          </a:p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304800" y="2626725"/>
            <a:ext cx="3704400" cy="15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Nama Class: Selalu diawali huruf kapital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Atribut: Properti/data yang dimiliki class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Method: Perilaku/operasi yang dapat dilakukan class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Visibility:</a:t>
            </a:r>
            <a:endParaRPr/>
          </a:p>
          <a:p>
            <a:pPr indent="-2997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+ public</a:t>
            </a:r>
            <a:endParaRPr/>
          </a:p>
          <a:p>
            <a:pPr indent="-2997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- private</a:t>
            </a:r>
            <a:endParaRPr/>
          </a:p>
          <a:p>
            <a:pPr indent="-2997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# protected</a:t>
            </a:r>
            <a:endParaRPr/>
          </a:p>
        </p:txBody>
      </p:sp>
      <p:sp>
        <p:nvSpPr>
          <p:cNvPr id="78" name="Google Shape;78;p15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875" y="1174675"/>
            <a:ext cx="3384299" cy="27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Relasi Antar Class: Association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Association: Hubungan struktural yang menggambarkan sekumpulan link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Contoh: Mahasiswa mengambil Matakuliah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Bisa memiliki nama asosiasi dan arah navigasi (→)</a:t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398" y="680337"/>
            <a:ext cx="1627249" cy="378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Relasi Antar Class: Inheritance</a:t>
            </a:r>
            <a:endParaRPr/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Inheritance (Generalization): Hubungan "is-a"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Subclass mewarisi atribut dan method dari superclass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Dilambangkan dengan panah segitiga tidak terisi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Contoh: Car, Motorcycle, dan Bicycle adalah Vehicle</a:t>
            </a: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988" y="877086"/>
            <a:ext cx="3606076" cy="33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Relasi Antar Class: Aggregation</a:t>
            </a:r>
            <a:endParaRPr/>
          </a:p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Aggregation: Hubungan "has-a" (whole-part)</a:t>
            </a:r>
            <a:endParaRPr/>
          </a:p>
          <a:p>
            <a:pPr indent="-3073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Part dapat hidup tanpa whole</a:t>
            </a:r>
            <a:endParaRPr/>
          </a:p>
          <a:p>
            <a:pPr indent="-3073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Dilambangkan dengan diamond kosong</a:t>
            </a:r>
            <a:endParaRPr/>
          </a:p>
          <a:p>
            <a:pPr indent="-3073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Contoh: University memiliki Department</a:t>
            </a:r>
            <a:endParaRPr/>
          </a:p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6102" y="559750"/>
            <a:ext cx="2099850" cy="40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Relasi Antar Class: Composition</a:t>
            </a:r>
            <a:endParaRPr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Composition: Hubungan "contains-a" (stronger whole-part)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Part tidak dapat hidup tanpa whole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Dilambangkan dengan diamond terisi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Contoh: House memiliki Room</a:t>
            </a:r>
            <a:endParaRPr/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313" y="400862"/>
            <a:ext cx="1917425" cy="43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Relasi Antar Class: Dependency</a:t>
            </a:r>
            <a:endParaRPr/>
          </a:p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Dependency: Hubungan "uses-a" (lebih lemah)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Class A menggunakan class B, tapi bukan bagian dari strukturnya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Dilambangkan dengan garis putus-putus dan panah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d"/>
              <a:t>Contoh: Order bergantung pada Payment</a:t>
            </a:r>
            <a:endParaRPr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998" y="468612"/>
            <a:ext cx="1582050" cy="420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Perbedaan Utama antar Jenis Relasi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361725"/>
            <a:ext cx="7525890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