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64" r:id="rId2"/>
    <p:sldId id="280" r:id="rId3"/>
    <p:sldId id="282" r:id="rId4"/>
    <p:sldId id="284" r:id="rId5"/>
    <p:sldId id="265" r:id="rId6"/>
    <p:sldId id="266" r:id="rId7"/>
    <p:sldId id="268" r:id="rId8"/>
    <p:sldId id="272" r:id="rId9"/>
    <p:sldId id="276" r:id="rId10"/>
    <p:sldId id="287" r:id="rId11"/>
    <p:sldId id="267" r:id="rId12"/>
    <p:sldId id="289" r:id="rId13"/>
    <p:sldId id="291" r:id="rId14"/>
    <p:sldId id="293" r:id="rId15"/>
    <p:sldId id="295" r:id="rId16"/>
    <p:sldId id="297" r:id="rId17"/>
    <p:sldId id="336" r:id="rId18"/>
    <p:sldId id="275" r:id="rId19"/>
    <p:sldId id="277" r:id="rId20"/>
    <p:sldId id="273" r:id="rId21"/>
    <p:sldId id="337" r:id="rId22"/>
    <p:sldId id="278" r:id="rId23"/>
    <p:sldId id="339" r:id="rId24"/>
    <p:sldId id="338" r:id="rId25"/>
    <p:sldId id="340" r:id="rId26"/>
    <p:sldId id="311" r:id="rId27"/>
    <p:sldId id="314" r:id="rId28"/>
    <p:sldId id="341" r:id="rId29"/>
    <p:sldId id="271" r:id="rId30"/>
    <p:sldId id="299" r:id="rId31"/>
    <p:sldId id="301" r:id="rId32"/>
    <p:sldId id="305" r:id="rId33"/>
    <p:sldId id="307" r:id="rId34"/>
    <p:sldId id="309" r:id="rId35"/>
    <p:sldId id="274" r:id="rId36"/>
    <p:sldId id="324" r:id="rId37"/>
    <p:sldId id="326" r:id="rId38"/>
    <p:sldId id="316" r:id="rId39"/>
    <p:sldId id="318" r:id="rId40"/>
    <p:sldId id="335" r:id="rId41"/>
    <p:sldId id="342" r:id="rId42"/>
    <p:sldId id="343" r:id="rId43"/>
    <p:sldId id="34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49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103" autoAdjust="0"/>
    <p:restoredTop sz="94660"/>
  </p:normalViewPr>
  <p:slideViewPr>
    <p:cSldViewPr snapToGrid="0">
      <p:cViewPr>
        <p:scale>
          <a:sx n="70" d="100"/>
          <a:sy n="70" d="100"/>
        </p:scale>
        <p:origin x="-1118" y="-5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pPr/>
              <a:t>5/24/2021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pPr/>
              <a:t>5/24/2021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pPr/>
              <a:t>5/24/2021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pPr/>
              <a:t>5/24/2021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pPr/>
              <a:t>5/24/2021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pPr/>
              <a:t>5/24/2021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pPr/>
              <a:t>5/24/2021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pPr/>
              <a:t>5/24/2021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10252"/>
          </a:xfrm>
        </p:spPr>
        <p:txBody>
          <a:bodyPr/>
          <a:lstStyle/>
          <a:p>
            <a:r>
              <a:rPr lang="en-US" dirty="0" smtClean="0"/>
              <a:t>What Is JavaScript?</a:t>
            </a:r>
            <a:endParaRPr lang="en-US" dirty="0"/>
          </a:p>
        </p:txBody>
      </p:sp>
      <p:sp>
        <p:nvSpPr>
          <p:cNvPr id="3" name="Content Placeholder 2"/>
          <p:cNvSpPr>
            <a:spLocks noGrp="1"/>
          </p:cNvSpPr>
          <p:nvPr>
            <p:ph idx="1"/>
          </p:nvPr>
        </p:nvSpPr>
        <p:spPr>
          <a:xfrm>
            <a:off x="1069848" y="1382234"/>
            <a:ext cx="10058400" cy="5252482"/>
          </a:xfrm>
        </p:spPr>
        <p:txBody>
          <a:bodyPr>
            <a:normAutofit fontScale="92500" lnSpcReduction="20000"/>
          </a:bodyPr>
          <a:lstStyle/>
          <a:p>
            <a:pPr>
              <a:lnSpc>
                <a:spcPct val="200000"/>
              </a:lnSpc>
            </a:pPr>
            <a:r>
              <a:rPr lang="en-US" b="1" dirty="0" smtClean="0"/>
              <a:t>JavaScript </a:t>
            </a:r>
            <a:r>
              <a:rPr lang="en-US" dirty="0" smtClean="0"/>
              <a:t>is a high level programming language used to create interactive effects within web browsers</a:t>
            </a:r>
          </a:p>
          <a:p>
            <a:pPr>
              <a:lnSpc>
                <a:spcPct val="200000"/>
              </a:lnSpc>
            </a:pPr>
            <a:r>
              <a:rPr lang="en-US" dirty="0" smtClean="0"/>
              <a:t>Case-sensitive language</a:t>
            </a:r>
          </a:p>
          <a:p>
            <a:pPr>
              <a:lnSpc>
                <a:spcPct val="210000"/>
              </a:lnSpc>
            </a:pPr>
            <a:r>
              <a:rPr lang="en-US" b="1" dirty="0"/>
              <a:t>JavaScript</a:t>
            </a:r>
            <a:r>
              <a:rPr lang="en-US" dirty="0"/>
              <a:t> is the programming language of HTML and the Web. It makes web page dynamic. It is an </a:t>
            </a:r>
            <a:r>
              <a:rPr lang="en-US" b="1" dirty="0"/>
              <a:t>interpreted programming language </a:t>
            </a:r>
            <a:r>
              <a:rPr lang="en-US" dirty="0"/>
              <a:t>with </a:t>
            </a:r>
            <a:r>
              <a:rPr lang="en-US" b="1" dirty="0"/>
              <a:t>object-oriented </a:t>
            </a:r>
            <a:r>
              <a:rPr lang="en-US" dirty="0"/>
              <a:t>capabilities. </a:t>
            </a:r>
            <a:endParaRPr lang="en-US" dirty="0" smtClean="0"/>
          </a:p>
          <a:p>
            <a:pPr>
              <a:lnSpc>
                <a:spcPct val="210000"/>
              </a:lnSpc>
            </a:pPr>
            <a:r>
              <a:rPr lang="en-IN" dirty="0"/>
              <a:t>It is client side scripting Language to interact with the user and make dynamic pages</a:t>
            </a:r>
            <a:r>
              <a:rPr lang="en-IN" dirty="0" smtClean="0"/>
              <a:t>.</a:t>
            </a:r>
          </a:p>
          <a:p>
            <a:pPr>
              <a:lnSpc>
                <a:spcPct val="210000"/>
              </a:lnSpc>
            </a:pPr>
            <a:r>
              <a:rPr lang="en-US" dirty="0"/>
              <a:t>Can be used on the server</a:t>
            </a:r>
          </a:p>
          <a:p>
            <a:pPr>
              <a:lnSpc>
                <a:spcPct val="210000"/>
              </a:lnSpc>
            </a:pPr>
            <a:r>
              <a:rPr lang="en-US" sz="2100" dirty="0" smtClean="0"/>
              <a:t>1995 </a:t>
            </a:r>
            <a:r>
              <a:rPr lang="en-US" sz="2100" dirty="0"/>
              <a:t>by Brendan </a:t>
            </a:r>
            <a:r>
              <a:rPr lang="en-US" sz="2100" dirty="0" err="1"/>
              <a:t>Eich</a:t>
            </a:r>
            <a:r>
              <a:rPr lang="en-US" sz="2100" dirty="0"/>
              <a:t> (</a:t>
            </a:r>
            <a:r>
              <a:rPr lang="en-US" sz="2100" dirty="0" err="1"/>
              <a:t>NetScape</a:t>
            </a:r>
            <a:r>
              <a:rPr lang="en-US" sz="2100" dirty="0"/>
              <a:t>)</a:t>
            </a:r>
          </a:p>
          <a:p>
            <a:pPr>
              <a:lnSpc>
                <a:spcPct val="210000"/>
              </a:lnSpc>
            </a:pPr>
            <a:endParaRPr lang="en-IN" dirty="0"/>
          </a:p>
          <a:p>
            <a:pPr>
              <a:lnSpc>
                <a:spcPct val="210000"/>
              </a:lnSpc>
            </a:pPr>
            <a:endParaRPr lang="en-US" dirty="0"/>
          </a:p>
          <a:p>
            <a:pPr>
              <a:lnSpc>
                <a:spcPct val="210000"/>
              </a:lnSpc>
            </a:pPr>
            <a:endParaRPr lang="en-US" sz="2400" dirty="0" smtClean="0"/>
          </a:p>
          <a:p>
            <a:pPr>
              <a:lnSpc>
                <a:spcPct val="210000"/>
              </a:lnSpc>
            </a:pPr>
            <a:endParaRPr lang="en-US" sz="2400" dirty="0"/>
          </a:p>
          <a:p>
            <a:pPr>
              <a:lnSpc>
                <a:spcPct val="200000"/>
              </a:lnSpc>
            </a:pPr>
            <a:endParaRPr lang="en-US" sz="2400" dirty="0" smtClean="0"/>
          </a:p>
        </p:txBody>
      </p:sp>
    </p:spTree>
    <p:extLst>
      <p:ext uri="{BB962C8B-B14F-4D97-AF65-F5344CB8AC3E}">
        <p14:creationId xmlns:p14="http://schemas.microsoft.com/office/powerpoint/2010/main" xmlns="" val="3056892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197600" y="3389629"/>
            <a:ext cx="1828800" cy="1461771"/>
          </a:xfrm>
          <a:prstGeom prst="rect">
            <a:avLst/>
          </a:prstGeom>
        </p:spPr>
        <p:style>
          <a:lnRef idx="1">
            <a:schemeClr val="accent4"/>
          </a:lnRef>
          <a:fillRef idx="2">
            <a:schemeClr val="accent4"/>
          </a:fillRef>
          <a:effectRef idx="1">
            <a:schemeClr val="accent4"/>
          </a:effectRef>
          <a:fontRef idx="minor">
            <a:schemeClr val="dk1"/>
          </a:fontRef>
        </p:style>
        <p:txBody>
          <a:bodyPr lIns="121917" tIns="60958" rIns="121917" bIns="60958" rtlCol="0" anchor="ctr"/>
          <a:lstStyle/>
          <a:p>
            <a:pPr algn="ctr"/>
            <a:endParaRPr lang="en-US"/>
          </a:p>
        </p:txBody>
      </p:sp>
      <p:sp>
        <p:nvSpPr>
          <p:cNvPr id="9" name="Rectangle 8"/>
          <p:cNvSpPr/>
          <p:nvPr/>
        </p:nvSpPr>
        <p:spPr>
          <a:xfrm>
            <a:off x="1625600" y="3311843"/>
            <a:ext cx="2235200" cy="2149157"/>
          </a:xfrm>
          <a:prstGeom prst="rect">
            <a:avLst/>
          </a:prstGeom>
        </p:spPr>
        <p:style>
          <a:lnRef idx="1">
            <a:schemeClr val="accent1"/>
          </a:lnRef>
          <a:fillRef idx="2">
            <a:schemeClr val="accent1"/>
          </a:fillRef>
          <a:effectRef idx="1">
            <a:schemeClr val="accent1"/>
          </a:effectRef>
          <a:fontRef idx="minor">
            <a:schemeClr val="dk1"/>
          </a:fontRef>
        </p:style>
        <p:txBody>
          <a:bodyPr lIns="121917" tIns="60958" rIns="121917" bIns="60958" rtlCol="0" anchor="ctr"/>
          <a:lstStyle/>
          <a:p>
            <a:pPr algn="ctr"/>
            <a:endParaRPr lang="en-US"/>
          </a:p>
        </p:txBody>
      </p:sp>
      <p:sp>
        <p:nvSpPr>
          <p:cNvPr id="3" name="Content Placeholder 2"/>
          <p:cNvSpPr>
            <a:spLocks noGrp="1"/>
          </p:cNvSpPr>
          <p:nvPr>
            <p:ph idx="1"/>
          </p:nvPr>
        </p:nvSpPr>
        <p:spPr>
          <a:xfrm>
            <a:off x="711200" y="616689"/>
            <a:ext cx="10972800" cy="2158410"/>
          </a:xfrm>
        </p:spPr>
        <p:txBody>
          <a:bodyPr>
            <a:normAutofit fontScale="85000" lnSpcReduction="20000"/>
          </a:bodyPr>
          <a:lstStyle/>
          <a:p>
            <a:pPr marL="0" indent="0">
              <a:buNone/>
            </a:pPr>
            <a:r>
              <a:rPr lang="en-US" sz="5600" dirty="0">
                <a:blipFill>
                  <a:blip r:embed="rId2">
                    <a:extLst>
                      <a:ext uri="{28A0092B-C50C-407E-A947-70E740481C1C}">
                        <a14:useLocalDpi xmlns:a14="http://schemas.microsoft.com/office/drawing/2010/main" xmlns="" val="0"/>
                      </a:ext>
                    </a:extLst>
                  </a:blip>
                  <a:tile tx="6350" ty="-127000" sx="65000" sy="64000" flip="none" algn="tl"/>
                </a:blipFill>
                <a:latin typeface="+mj-lt"/>
                <a:ea typeface="+mj-ea"/>
                <a:cs typeface="+mj-cs"/>
              </a:rPr>
              <a:t>Data Type:</a:t>
            </a:r>
          </a:p>
          <a:p>
            <a:pPr marL="0" indent="0">
              <a:buNone/>
            </a:pPr>
            <a:r>
              <a:rPr lang="en-US" sz="2700" dirty="0" smtClean="0">
                <a:latin typeface="Times New Roman" pitchFamily="18" charset="0"/>
                <a:cs typeface="Times New Roman" pitchFamily="18" charset="0"/>
              </a:rPr>
              <a:t>In </a:t>
            </a:r>
            <a:r>
              <a:rPr lang="en-US" sz="2700" dirty="0">
                <a:latin typeface="Times New Roman" pitchFamily="18" charset="0"/>
                <a:cs typeface="Times New Roman" pitchFamily="18" charset="0"/>
              </a:rPr>
              <a:t>JavaScript we do not need to specify type of the variable because it is dynamically used by JavaScript engine.</a:t>
            </a:r>
          </a:p>
          <a:p>
            <a:pPr marL="0" indent="0">
              <a:buNone/>
            </a:pPr>
            <a:r>
              <a:rPr lang="en-US" sz="2700" dirty="0">
                <a:latin typeface="Times New Roman" pitchFamily="18" charset="0"/>
                <a:cs typeface="Times New Roman" pitchFamily="18" charset="0"/>
              </a:rPr>
              <a:t>We can use </a:t>
            </a:r>
            <a:r>
              <a:rPr lang="en-US" sz="2700" b="1" dirty="0" err="1" smtClean="0">
                <a:latin typeface="Times New Roman" pitchFamily="18" charset="0"/>
                <a:cs typeface="Times New Roman" pitchFamily="18" charset="0"/>
              </a:rPr>
              <a:t>var</a:t>
            </a:r>
            <a:r>
              <a:rPr lang="en-US" sz="2700" dirty="0" smtClean="0">
                <a:latin typeface="Times New Roman" pitchFamily="18" charset="0"/>
                <a:cs typeface="Times New Roman" pitchFamily="18" charset="0"/>
              </a:rPr>
              <a:t> </a:t>
            </a:r>
            <a:r>
              <a:rPr lang="en-US" sz="2700" dirty="0">
                <a:latin typeface="Times New Roman" pitchFamily="18" charset="0"/>
                <a:cs typeface="Times New Roman" pitchFamily="18" charset="0"/>
              </a:rPr>
              <a:t>data type. It can hold any type of data like String, Number, Boolean, etc. </a:t>
            </a:r>
          </a:p>
          <a:p>
            <a:pPr marL="0" indent="0">
              <a:buNone/>
            </a:pPr>
            <a:r>
              <a:rPr lang="en-US" sz="2700" b="1" dirty="0">
                <a:latin typeface="Times New Roman" pitchFamily="18" charset="0"/>
                <a:cs typeface="Times New Roman" pitchFamily="18" charset="0"/>
              </a:rPr>
              <a:t>Two Types:-</a:t>
            </a:r>
          </a:p>
          <a:p>
            <a:pPr marL="0" indent="0">
              <a:buNone/>
            </a:pPr>
            <a:endParaRPr lang="en-US" sz="2700" dirty="0" smtClean="0">
              <a:latin typeface="Times New Roman" pitchFamily="18" charset="0"/>
              <a:cs typeface="Times New Roman" pitchFamily="18" charset="0"/>
            </a:endParaRPr>
          </a:p>
          <a:p>
            <a:pPr marL="0" indent="0">
              <a:buNone/>
            </a:pPr>
            <a:endParaRPr lang="en-US" sz="2700" dirty="0">
              <a:latin typeface="Times New Roman" pitchFamily="18" charset="0"/>
              <a:cs typeface="Times New Roman" pitchFamily="18" charset="0"/>
            </a:endParaRPr>
          </a:p>
          <a:p>
            <a:pPr marL="0" indent="0">
              <a:buNone/>
            </a:pPr>
            <a:endParaRPr lang="en-US" sz="2700" dirty="0" smtClean="0">
              <a:latin typeface="Times New Roman" pitchFamily="18" charset="0"/>
              <a:cs typeface="Times New Roman" pitchFamily="18" charset="0"/>
            </a:endParaRPr>
          </a:p>
          <a:p>
            <a:pPr marL="0" indent="0">
              <a:buNone/>
            </a:pPr>
            <a:endParaRPr lang="en-US" sz="2700" dirty="0">
              <a:latin typeface="Times New Roman" pitchFamily="18" charset="0"/>
              <a:cs typeface="Times New Roman" pitchFamily="18" charset="0"/>
            </a:endParaRPr>
          </a:p>
          <a:p>
            <a:pPr marL="0" indent="0">
              <a:buNone/>
            </a:pPr>
            <a:endParaRPr lang="en-US" sz="2700" dirty="0" smtClean="0">
              <a:latin typeface="Times New Roman" pitchFamily="18" charset="0"/>
              <a:cs typeface="Times New Roman" pitchFamily="18" charset="0"/>
            </a:endParaRPr>
          </a:p>
          <a:p>
            <a:pPr marL="0" indent="0">
              <a:buNone/>
            </a:pPr>
            <a:endParaRPr lang="en-US" sz="2700" dirty="0">
              <a:latin typeface="Times New Roman" pitchFamily="18" charset="0"/>
              <a:cs typeface="Times New Roman" pitchFamily="18" charset="0"/>
            </a:endParaRPr>
          </a:p>
          <a:p>
            <a:pPr marL="0" indent="0">
              <a:buNone/>
            </a:pPr>
            <a:endParaRPr lang="en-US" sz="2700" dirty="0" smtClean="0">
              <a:latin typeface="Times New Roman" pitchFamily="18" charset="0"/>
              <a:cs typeface="Times New Roman" pitchFamily="18" charset="0"/>
            </a:endParaRPr>
          </a:p>
          <a:p>
            <a:pPr marL="0" indent="0">
              <a:buNone/>
            </a:pPr>
            <a:endParaRPr lang="en-US" sz="2700" dirty="0">
              <a:latin typeface="Times New Roman" pitchFamily="18" charset="0"/>
              <a:cs typeface="Times New Roman" pitchFamily="18" charset="0"/>
            </a:endParaRPr>
          </a:p>
          <a:p>
            <a:pPr marL="0" indent="0">
              <a:buNone/>
            </a:pPr>
            <a:endParaRPr lang="en-US" sz="2700" dirty="0">
              <a:latin typeface="Times New Roman" pitchFamily="18" charset="0"/>
              <a:cs typeface="Times New Roman" pitchFamily="18" charset="0"/>
            </a:endParaRPr>
          </a:p>
          <a:p>
            <a:pPr marL="0" indent="0">
              <a:buNone/>
            </a:pPr>
            <a:endParaRPr lang="en-US" sz="2700" dirty="0">
              <a:latin typeface="Times New Roman" pitchFamily="18" charset="0"/>
              <a:cs typeface="Times New Roman" pitchFamily="18" charset="0"/>
            </a:endParaRPr>
          </a:p>
        </p:txBody>
      </p:sp>
      <p:sp>
        <p:nvSpPr>
          <p:cNvPr id="4" name="Rectangle 3"/>
          <p:cNvSpPr/>
          <p:nvPr/>
        </p:nvSpPr>
        <p:spPr>
          <a:xfrm>
            <a:off x="2032000" y="3389629"/>
            <a:ext cx="2336800" cy="1508101"/>
          </a:xfrm>
          <a:prstGeom prst="rect">
            <a:avLst/>
          </a:prstGeom>
        </p:spPr>
        <p:txBody>
          <a:bodyPr wrap="square" lIns="121917" tIns="60958" rIns="121917" bIns="60958">
            <a:spAutoFit/>
          </a:bodyPr>
          <a:lstStyle/>
          <a:p>
            <a:r>
              <a:rPr lang="en-US" dirty="0">
                <a:latin typeface="Times New Roman" pitchFamily="18" charset="0"/>
                <a:cs typeface="Times New Roman" pitchFamily="18" charset="0"/>
              </a:rPr>
              <a:t>String </a:t>
            </a:r>
          </a:p>
          <a:p>
            <a:r>
              <a:rPr lang="en-US" dirty="0">
                <a:latin typeface="Times New Roman" pitchFamily="18" charset="0"/>
                <a:cs typeface="Times New Roman" pitchFamily="18" charset="0"/>
              </a:rPr>
              <a:t>Number</a:t>
            </a:r>
          </a:p>
          <a:p>
            <a:r>
              <a:rPr lang="en-US" dirty="0">
                <a:latin typeface="Times New Roman" pitchFamily="18" charset="0"/>
                <a:cs typeface="Times New Roman" pitchFamily="18" charset="0"/>
              </a:rPr>
              <a:t>Boolean</a:t>
            </a:r>
          </a:p>
          <a:p>
            <a:r>
              <a:rPr lang="en-US" dirty="0">
                <a:latin typeface="Times New Roman" pitchFamily="18" charset="0"/>
                <a:cs typeface="Times New Roman" pitchFamily="18" charset="0"/>
              </a:rPr>
              <a:t>Undefined</a:t>
            </a:r>
          </a:p>
          <a:p>
            <a:r>
              <a:rPr lang="en-US" dirty="0">
                <a:latin typeface="Times New Roman" pitchFamily="18" charset="0"/>
                <a:cs typeface="Times New Roman" pitchFamily="18" charset="0"/>
              </a:rPr>
              <a:t>Null</a:t>
            </a:r>
          </a:p>
        </p:txBody>
      </p:sp>
      <p:sp>
        <p:nvSpPr>
          <p:cNvPr id="5" name="Rectangle 4"/>
          <p:cNvSpPr/>
          <p:nvPr/>
        </p:nvSpPr>
        <p:spPr>
          <a:xfrm>
            <a:off x="6400800" y="3429000"/>
            <a:ext cx="1828800" cy="954103"/>
          </a:xfrm>
          <a:prstGeom prst="rect">
            <a:avLst/>
          </a:prstGeom>
        </p:spPr>
        <p:txBody>
          <a:bodyPr wrap="square" lIns="121917" tIns="60958" rIns="121917" bIns="60958">
            <a:spAutoFit/>
          </a:bodyPr>
          <a:lstStyle/>
          <a:p>
            <a:r>
              <a:rPr lang="en-US" dirty="0">
                <a:latin typeface="Times New Roman" pitchFamily="18" charset="0"/>
                <a:cs typeface="Times New Roman" pitchFamily="18" charset="0"/>
              </a:rPr>
              <a:t>Object </a:t>
            </a:r>
          </a:p>
          <a:p>
            <a:r>
              <a:rPr lang="en-US" dirty="0">
                <a:latin typeface="Times New Roman" pitchFamily="18" charset="0"/>
                <a:cs typeface="Times New Roman" pitchFamily="18" charset="0"/>
              </a:rPr>
              <a:t>Array</a:t>
            </a:r>
          </a:p>
          <a:p>
            <a:r>
              <a:rPr lang="en-US" dirty="0" err="1">
                <a:latin typeface="Times New Roman" pitchFamily="18" charset="0"/>
                <a:cs typeface="Times New Roman" pitchFamily="18" charset="0"/>
              </a:rPr>
              <a:t>RegExp</a:t>
            </a:r>
            <a:endParaRPr lang="en-US" dirty="0">
              <a:latin typeface="Times New Roman" pitchFamily="18" charset="0"/>
              <a:cs typeface="Times New Roman" pitchFamily="18" charset="0"/>
            </a:endParaRPr>
          </a:p>
        </p:txBody>
      </p:sp>
      <p:sp>
        <p:nvSpPr>
          <p:cNvPr id="6" name="TextBox 5"/>
          <p:cNvSpPr txBox="1"/>
          <p:nvPr/>
        </p:nvSpPr>
        <p:spPr>
          <a:xfrm>
            <a:off x="1422400" y="2877511"/>
            <a:ext cx="2303445" cy="400105"/>
          </a:xfrm>
          <a:prstGeom prst="rect">
            <a:avLst/>
          </a:prstGeom>
          <a:noFill/>
        </p:spPr>
        <p:txBody>
          <a:bodyPr wrap="none" lIns="121917" tIns="60958" rIns="121917" bIns="60958" rtlCol="0">
            <a:spAutoFit/>
          </a:bodyPr>
          <a:lstStyle/>
          <a:p>
            <a:r>
              <a:rPr lang="en-US" dirty="0" smtClean="0">
                <a:latin typeface="Times New Roman" pitchFamily="18" charset="0"/>
                <a:cs typeface="Times New Roman" pitchFamily="18" charset="0"/>
              </a:rPr>
              <a:t>1)Primitive Data Type</a:t>
            </a:r>
            <a:endParaRPr lang="en-US" dirty="0">
              <a:latin typeface="Times New Roman" pitchFamily="18" charset="0"/>
              <a:cs typeface="Times New Roman" pitchFamily="18" charset="0"/>
            </a:endParaRPr>
          </a:p>
        </p:txBody>
      </p:sp>
      <p:sp>
        <p:nvSpPr>
          <p:cNvPr id="7" name="TextBox 6"/>
          <p:cNvSpPr txBox="1"/>
          <p:nvPr/>
        </p:nvSpPr>
        <p:spPr>
          <a:xfrm>
            <a:off x="5588000" y="2897187"/>
            <a:ext cx="2721252" cy="400105"/>
          </a:xfrm>
          <a:prstGeom prst="rect">
            <a:avLst/>
          </a:prstGeom>
          <a:noFill/>
        </p:spPr>
        <p:txBody>
          <a:bodyPr wrap="none" lIns="121917" tIns="60958" rIns="121917" bIns="60958" rtlCol="0">
            <a:spAutoFit/>
          </a:bodyPr>
          <a:lstStyle/>
          <a:p>
            <a:r>
              <a:rPr lang="en-US" dirty="0" smtClean="0">
                <a:latin typeface="Times New Roman" pitchFamily="18" charset="0"/>
                <a:cs typeface="Times New Roman" pitchFamily="18" charset="0"/>
              </a:rPr>
              <a:t>2)Non-Primitive Data type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6176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fade">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fade">
                                      <p:cBhvr>
                                        <p:cTn id="37" dur="500"/>
                                        <p:tgtEl>
                                          <p:spTgt spid="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animEffect transition="in" filter="fade">
                                      <p:cBhvr>
                                        <p:cTn id="65" dur="500"/>
                                        <p:tgtEl>
                                          <p:spTgt spid="5">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5">
                                            <p:txEl>
                                              <p:pRg st="2" end="2"/>
                                            </p:txEl>
                                          </p:spTgt>
                                        </p:tgtEl>
                                        <p:attrNameLst>
                                          <p:attrName>style.visibility</p:attrName>
                                        </p:attrNameLst>
                                      </p:cBhvr>
                                      <p:to>
                                        <p:strVal val="visible"/>
                                      </p:to>
                                    </p:set>
                                    <p:animEffect transition="in" filter="fade">
                                      <p:cBhvr>
                                        <p:cTn id="70" dur="500"/>
                                        <p:tgtEl>
                                          <p:spTgt spid="5">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3" grpId="0" build="p"/>
      <p:bldP spid="4" grpId="0" build="p"/>
      <p:bldP spid="5" grpId="0" build="p"/>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18681" y="3486241"/>
            <a:ext cx="5149049" cy="2698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3"/>
            <a:ext cx="10058400" cy="1003926"/>
          </a:xfrm>
        </p:spPr>
        <p:txBody>
          <a:bodyPr/>
          <a:lstStyle/>
          <a:p>
            <a:r>
              <a:rPr lang="en-US" dirty="0" smtClean="0"/>
              <a:t>Variable </a:t>
            </a:r>
            <a:r>
              <a:rPr lang="en-US" smtClean="0"/>
              <a:t>in JavaScript</a:t>
            </a:r>
            <a:endParaRPr lang="en-US" dirty="0"/>
          </a:p>
        </p:txBody>
      </p:sp>
      <p:sp>
        <p:nvSpPr>
          <p:cNvPr id="3" name="Content Placeholder 2"/>
          <p:cNvSpPr>
            <a:spLocks noGrp="1"/>
          </p:cNvSpPr>
          <p:nvPr>
            <p:ph idx="1"/>
          </p:nvPr>
        </p:nvSpPr>
        <p:spPr>
          <a:xfrm>
            <a:off x="867829" y="1463287"/>
            <a:ext cx="10058400" cy="4385930"/>
          </a:xfrm>
        </p:spPr>
        <p:txBody>
          <a:bodyPr>
            <a:normAutofit fontScale="77500" lnSpcReduction="20000"/>
          </a:bodyPr>
          <a:lstStyle/>
          <a:p>
            <a:pPr>
              <a:lnSpc>
                <a:spcPct val="150000"/>
              </a:lnSpc>
            </a:pPr>
            <a:r>
              <a:rPr lang="en-US" dirty="0" smtClean="0"/>
              <a:t>Variables are used to store values </a:t>
            </a:r>
          </a:p>
          <a:p>
            <a:pPr>
              <a:lnSpc>
                <a:spcPct val="150000"/>
              </a:lnSpc>
            </a:pPr>
            <a:r>
              <a:rPr lang="en-US" dirty="0"/>
              <a:t>I</a:t>
            </a:r>
            <a:r>
              <a:rPr lang="en-US" dirty="0" smtClean="0"/>
              <a:t>t is temporary memory location which hold value of any type of data type like string, number, null etc..</a:t>
            </a:r>
          </a:p>
          <a:p>
            <a:pPr>
              <a:lnSpc>
                <a:spcPct val="150000"/>
              </a:lnSpc>
            </a:pPr>
            <a:r>
              <a:rPr lang="en-US" dirty="0" smtClean="0"/>
              <a:t>JavaScript uses the </a:t>
            </a:r>
            <a:r>
              <a:rPr lang="en-US" b="1" dirty="0" smtClean="0"/>
              <a:t>“var” </a:t>
            </a:r>
            <a:r>
              <a:rPr lang="en-US" dirty="0" smtClean="0"/>
              <a:t>keyword (optional) to declare variables and an equal sign to assign values  </a:t>
            </a:r>
          </a:p>
          <a:p>
            <a:pPr marL="0" indent="0">
              <a:lnSpc>
                <a:spcPct val="150000"/>
              </a:lnSpc>
              <a:buNone/>
            </a:pPr>
            <a:r>
              <a:rPr lang="en-US" dirty="0" smtClean="0">
                <a:solidFill>
                  <a:srgbClr val="FF0000"/>
                </a:solidFill>
              </a:rPr>
              <a:t>Syntax:-    </a:t>
            </a:r>
            <a:r>
              <a:rPr lang="en-US" dirty="0" err="1" smtClean="0"/>
              <a:t>variablename</a:t>
            </a:r>
            <a:r>
              <a:rPr lang="en-US" dirty="0" smtClean="0"/>
              <a:t> =value;	       </a:t>
            </a:r>
            <a:r>
              <a:rPr lang="en-US" dirty="0" smtClean="0">
                <a:solidFill>
                  <a:srgbClr val="FF0000"/>
                </a:solidFill>
              </a:rPr>
              <a:t>Rules:</a:t>
            </a:r>
          </a:p>
          <a:p>
            <a:pPr marL="0" indent="0">
              <a:lnSpc>
                <a:spcPct val="150000"/>
              </a:lnSpc>
              <a:buNone/>
            </a:pPr>
            <a:endParaRPr lang="en-US" dirty="0" smtClean="0">
              <a:solidFill>
                <a:srgbClr val="FF0000"/>
              </a:solidFill>
            </a:endParaRPr>
          </a:p>
          <a:p>
            <a:pPr marL="0" indent="0">
              <a:lnSpc>
                <a:spcPct val="150000"/>
              </a:lnSpc>
              <a:buNone/>
            </a:pPr>
            <a:r>
              <a:rPr lang="en-US" b="1" dirty="0" smtClean="0"/>
              <a:t>var x;//declaration</a:t>
            </a:r>
          </a:p>
          <a:p>
            <a:pPr marL="0" indent="0">
              <a:lnSpc>
                <a:spcPct val="150000"/>
              </a:lnSpc>
              <a:buNone/>
            </a:pPr>
            <a:r>
              <a:rPr lang="en-US" b="1" dirty="0" smtClean="0"/>
              <a:t> x </a:t>
            </a:r>
            <a:r>
              <a:rPr lang="en-US" b="1" dirty="0"/>
              <a:t>= 100</a:t>
            </a:r>
            <a:r>
              <a:rPr lang="en-US" b="1" dirty="0" smtClean="0"/>
              <a:t>;//initialization</a:t>
            </a:r>
            <a:endParaRPr lang="en-US" b="1" dirty="0"/>
          </a:p>
          <a:p>
            <a:pPr marL="0" indent="0">
              <a:lnSpc>
                <a:spcPct val="150000"/>
              </a:lnSpc>
              <a:buNone/>
            </a:pPr>
            <a:r>
              <a:rPr lang="en-US" dirty="0" smtClean="0"/>
              <a:t>Same as</a:t>
            </a:r>
          </a:p>
          <a:p>
            <a:pPr marL="0" indent="0">
              <a:lnSpc>
                <a:spcPct val="150000"/>
              </a:lnSpc>
              <a:buNone/>
            </a:pPr>
            <a:r>
              <a:rPr lang="en-US" b="1" dirty="0"/>
              <a:t>var x = 100;</a:t>
            </a:r>
          </a:p>
          <a:p>
            <a:pPr marL="0" indent="0">
              <a:lnSpc>
                <a:spcPct val="150000"/>
              </a:lnSpc>
              <a:buNone/>
            </a:pPr>
            <a:endParaRPr lang="en-US" b="1" dirty="0"/>
          </a:p>
          <a:p>
            <a:endParaRPr lang="en-US" dirty="0"/>
          </a:p>
        </p:txBody>
      </p:sp>
      <p:sp>
        <p:nvSpPr>
          <p:cNvPr id="4" name="TextBox 3"/>
          <p:cNvSpPr txBox="1"/>
          <p:nvPr/>
        </p:nvSpPr>
        <p:spPr>
          <a:xfrm>
            <a:off x="5584054" y="3656252"/>
            <a:ext cx="4857117" cy="2031325"/>
          </a:xfrm>
          <a:prstGeom prst="rect">
            <a:avLst/>
          </a:prstGeom>
          <a:noFill/>
        </p:spPr>
        <p:txBody>
          <a:bodyPr wrap="square" rtlCol="0">
            <a:spAutoFit/>
          </a:bodyPr>
          <a:lstStyle/>
          <a:p>
            <a:pPr marL="342900" indent="-342900">
              <a:lnSpc>
                <a:spcPct val="150000"/>
              </a:lnSpc>
              <a:buFont typeface="+mj-lt"/>
              <a:buAutoNum type="arabicPeriod"/>
            </a:pPr>
            <a:r>
              <a:rPr lang="en-US" sz="1400" dirty="0" smtClean="0"/>
              <a:t>Variables can contain letters, numbers, underscores (_) and dollar signs </a:t>
            </a:r>
            <a:r>
              <a:rPr lang="en-US" sz="1400" dirty="0"/>
              <a:t>($) </a:t>
            </a:r>
            <a:r>
              <a:rPr lang="en-US" sz="1400" dirty="0" smtClean="0"/>
              <a:t>that means [a-z,A-Z,0-9</a:t>
            </a:r>
            <a:r>
              <a:rPr lang="en-US" sz="1400" dirty="0"/>
              <a:t>,_,$]</a:t>
            </a:r>
            <a:endParaRPr lang="en-US" sz="1400" dirty="0" smtClean="0"/>
          </a:p>
          <a:p>
            <a:pPr marL="342900" indent="-342900">
              <a:lnSpc>
                <a:spcPct val="150000"/>
              </a:lnSpc>
              <a:buFont typeface="+mj-lt"/>
              <a:buAutoNum type="arabicPeriod"/>
            </a:pPr>
            <a:r>
              <a:rPr lang="en-US" sz="1400" dirty="0" smtClean="0"/>
              <a:t>Can not start with number that means Variables MUST begin with a letter, underscore(_) or dollar sign ($)</a:t>
            </a:r>
          </a:p>
          <a:p>
            <a:pPr marL="342900" indent="-342900">
              <a:lnSpc>
                <a:spcPct val="150000"/>
              </a:lnSpc>
              <a:buFont typeface="+mj-lt"/>
              <a:buAutoNum type="arabicPeriod"/>
            </a:pPr>
            <a:r>
              <a:rPr lang="en-US" sz="1400" dirty="0" smtClean="0"/>
              <a:t>Can not contain space in between variable name.</a:t>
            </a:r>
          </a:p>
          <a:p>
            <a:pPr marL="342900" indent="-342900">
              <a:lnSpc>
                <a:spcPct val="150000"/>
              </a:lnSpc>
              <a:buFont typeface="+mj-lt"/>
              <a:buAutoNum type="arabicPeriod"/>
            </a:pPr>
            <a:r>
              <a:rPr lang="en-US" sz="1400" dirty="0" smtClean="0"/>
              <a:t>Can not use reserve keyword.</a:t>
            </a:r>
            <a:endParaRPr lang="en-US" sz="1400" dirty="0"/>
          </a:p>
        </p:txBody>
      </p:sp>
    </p:spTree>
    <p:extLst>
      <p:ext uri="{BB962C8B-B14F-4D97-AF65-F5344CB8AC3E}">
        <p14:creationId xmlns:p14="http://schemas.microsoft.com/office/powerpoint/2010/main" xmlns="" val="28446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711"/>
            <a:ext cx="10972800" cy="1956391"/>
          </a:xfrm>
        </p:spPr>
        <p:txBody>
          <a:bodyPr>
            <a:normAutofit/>
          </a:bodyPr>
          <a:lstStyle/>
          <a:p>
            <a:r>
              <a:rPr lang="en-US" dirty="0"/>
              <a:t>JavaScript </a:t>
            </a:r>
            <a:r>
              <a:rPr lang="en-US" dirty="0" smtClean="0"/>
              <a:t>Operators:</a:t>
            </a:r>
            <a:endParaRPr lang="en-US" dirty="0"/>
          </a:p>
        </p:txBody>
      </p:sp>
      <p:sp>
        <p:nvSpPr>
          <p:cNvPr id="3" name="Content Placeholder 2"/>
          <p:cNvSpPr>
            <a:spLocks noGrp="1"/>
          </p:cNvSpPr>
          <p:nvPr>
            <p:ph idx="1"/>
          </p:nvPr>
        </p:nvSpPr>
        <p:spPr>
          <a:xfrm>
            <a:off x="609600" y="2360428"/>
            <a:ext cx="10972800" cy="3359335"/>
          </a:xfrm>
        </p:spPr>
        <p:txBody>
          <a:bodyPr>
            <a:normAutofit fontScale="92500" lnSpcReduction="10000"/>
          </a:bodyPr>
          <a:lstStyle/>
          <a:p>
            <a:pPr marL="0" indent="0">
              <a:buNone/>
            </a:pPr>
            <a:r>
              <a:rPr lang="en-US" sz="2400" dirty="0" smtClean="0">
                <a:solidFill>
                  <a:srgbClr val="FF0000"/>
                </a:solidFill>
              </a:rPr>
              <a:t>Operators are used to perform operation on variable and value</a:t>
            </a:r>
            <a:r>
              <a:rPr lang="en-US" sz="2400" dirty="0" smtClean="0"/>
              <a:t>.</a:t>
            </a:r>
          </a:p>
          <a:p>
            <a:pPr marL="0" indent="0">
              <a:buNone/>
            </a:pPr>
            <a:endParaRPr lang="en-US" sz="2400" dirty="0" smtClean="0"/>
          </a:p>
          <a:p>
            <a:r>
              <a:rPr lang="en-US" sz="2400" dirty="0" smtClean="0"/>
              <a:t>Arithmetic </a:t>
            </a:r>
            <a:r>
              <a:rPr lang="en-US" sz="2400" dirty="0"/>
              <a:t>Operators</a:t>
            </a:r>
          </a:p>
          <a:p>
            <a:r>
              <a:rPr lang="en-US" sz="2400" dirty="0"/>
              <a:t>Comparison (Relational) Operators</a:t>
            </a:r>
          </a:p>
          <a:p>
            <a:r>
              <a:rPr lang="en-US" sz="2400" dirty="0"/>
              <a:t>Logical Operators</a:t>
            </a:r>
          </a:p>
          <a:p>
            <a:r>
              <a:rPr lang="en-IN" sz="2400" dirty="0"/>
              <a:t>String Operators</a:t>
            </a:r>
            <a:r>
              <a:rPr lang="en-IN" sz="2400" dirty="0" smtClean="0"/>
              <a:t>(+)For </a:t>
            </a:r>
            <a:r>
              <a:rPr lang="en-IN" sz="2400" dirty="0"/>
              <a:t>concatenation</a:t>
            </a:r>
            <a:endParaRPr lang="en-US" sz="2400" dirty="0"/>
          </a:p>
          <a:p>
            <a:r>
              <a:rPr lang="en-US" sz="2400" dirty="0"/>
              <a:t>Assignment </a:t>
            </a:r>
            <a:r>
              <a:rPr lang="en-US" sz="2400" dirty="0" smtClean="0"/>
              <a:t>Operators</a:t>
            </a:r>
          </a:p>
          <a:p>
            <a:r>
              <a:rPr lang="en-US" sz="2400" dirty="0" smtClean="0"/>
              <a:t>Ternary Operator</a:t>
            </a:r>
            <a:endParaRPr lang="en-US" sz="2400" dirty="0"/>
          </a:p>
          <a:p>
            <a:pPr marL="0" indent="0">
              <a:buNone/>
            </a:pPr>
            <a:endParaRPr lang="en-US" sz="2400" dirty="0"/>
          </a:p>
          <a:p>
            <a:pPr marL="0" indent="0">
              <a:buNone/>
            </a:pPr>
            <a:endParaRPr lang="en-US" sz="37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505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7000"/>
            <a:ext cx="10972800" cy="1143000"/>
          </a:xfrm>
        </p:spPr>
        <p:txBody>
          <a:bodyPr>
            <a:normAutofit/>
          </a:bodyPr>
          <a:lstStyle/>
          <a:p>
            <a:r>
              <a:rPr lang="en-US" dirty="0"/>
              <a:t>Arithmetic Operators</a:t>
            </a:r>
          </a:p>
        </p:txBody>
      </p:sp>
      <mc:AlternateContent xmlns:mc="http://schemas.openxmlformats.org/markup-compatibility/2006">
        <mc:Choice xmlns:a14="http://schemas.microsoft.com/office/drawing/2010/main" xmlns="" Requires="a14">
          <p:graphicFrame>
            <p:nvGraphicFramePr>
              <p:cNvPr id="3" name="Table 2"/>
              <p:cNvGraphicFramePr>
                <a:graphicFrameLocks noGrp="1"/>
              </p:cNvGraphicFramePr>
              <p:nvPr>
                <p:extLst>
                  <p:ext uri="{D42A27DB-BD31-4B8C-83A1-F6EECF244321}">
                    <p14:modId xmlns:p14="http://schemas.microsoft.com/office/powerpoint/2010/main" val="4046731287"/>
                  </p:ext>
                </p:extLst>
              </p:nvPr>
            </p:nvGraphicFramePr>
            <p:xfrm>
              <a:off x="1523997" y="1193800"/>
              <a:ext cx="9144002" cy="4795520"/>
            </p:xfrm>
            <a:graphic>
              <a:graphicData uri="http://schemas.openxmlformats.org/drawingml/2006/table">
                <a:tbl>
                  <a:tblPr firstRow="1" bandRow="1">
                    <a:tableStyleId>{5940675A-B579-460E-94D1-54222C63F5DA}</a:tableStyleId>
                  </a:tblPr>
                  <a:tblGrid>
                    <a:gridCol w="1727201"/>
                    <a:gridCol w="4267200"/>
                    <a:gridCol w="1778001"/>
                    <a:gridCol w="1371600"/>
                  </a:tblGrid>
                  <a:tr h="457200">
                    <a:tc>
                      <a:txBody>
                        <a:bodyPr/>
                        <a:lstStyle/>
                        <a:p>
                          <a:pPr algn="ctr"/>
                          <a:r>
                            <a:rPr lang="en-US" sz="2400" kern="1200" dirty="0" smtClean="0">
                              <a:solidFill>
                                <a:schemeClr val="tx1"/>
                              </a:solidFill>
                              <a:latin typeface="+mn-lt"/>
                              <a:ea typeface="+mn-ea"/>
                              <a:cs typeface="+mn-cs"/>
                            </a:rPr>
                            <a:t>Operators </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c>
                      <a:txBody>
                        <a:bodyPr/>
                        <a:lstStyle/>
                        <a:p>
                          <a:pPr algn="ctr"/>
                          <a:r>
                            <a:rPr lang="en-US" sz="2400" kern="1200" dirty="0" smtClean="0">
                              <a:solidFill>
                                <a:schemeClr val="tx1"/>
                              </a:solidFill>
                              <a:latin typeface="+mn-lt"/>
                              <a:ea typeface="+mn-ea"/>
                              <a:cs typeface="+mn-cs"/>
                            </a:rPr>
                            <a:t>Meaning</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c>
                      <a:txBody>
                        <a:bodyPr/>
                        <a:lstStyle/>
                        <a:p>
                          <a:pPr algn="ctr"/>
                          <a:r>
                            <a:rPr lang="en-US" sz="2400" kern="1200" dirty="0" smtClean="0">
                              <a:solidFill>
                                <a:schemeClr val="tx1"/>
                              </a:solidFill>
                              <a:latin typeface="+mn-lt"/>
                              <a:ea typeface="+mn-ea"/>
                              <a:cs typeface="+mn-cs"/>
                            </a:rPr>
                            <a:t>Example</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c>
                      <a:txBody>
                        <a:bodyPr/>
                        <a:lstStyle/>
                        <a:p>
                          <a:pPr algn="ctr"/>
                          <a:r>
                            <a:rPr lang="en-US" sz="2400" kern="1200" dirty="0" smtClean="0">
                              <a:solidFill>
                                <a:schemeClr val="tx1"/>
                              </a:solidFill>
                              <a:latin typeface="+mn-lt"/>
                              <a:ea typeface="+mn-ea"/>
                              <a:cs typeface="+mn-cs"/>
                            </a:rPr>
                            <a:t>Result</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Addition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6</a:t>
                          </a:r>
                          <a:endParaRPr lang="en-US" sz="2400" kern="1200" dirty="0">
                            <a:solidFill>
                              <a:schemeClr val="tx1"/>
                            </a:solidFill>
                            <a:latin typeface="+mn-lt"/>
                            <a:ea typeface="+mn-ea"/>
                            <a:cs typeface="+mn-cs"/>
                          </a:endParaRPr>
                        </a:p>
                      </a:txBody>
                      <a:tcPr marL="121920" marR="121920"/>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Subtraction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2</a:t>
                          </a:r>
                          <a:endParaRPr lang="en-US" sz="2400" kern="1200" dirty="0">
                            <a:solidFill>
                              <a:schemeClr val="tx1"/>
                            </a:solidFill>
                            <a:latin typeface="+mn-lt"/>
                            <a:ea typeface="+mn-ea"/>
                            <a:cs typeface="+mn-cs"/>
                          </a:endParaRPr>
                        </a:p>
                      </a:txBody>
                      <a:tcPr marL="121920" marR="121920"/>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Multiplication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8</a:t>
                          </a:r>
                          <a:endParaRPr lang="en-US" sz="2400" kern="1200" dirty="0">
                            <a:solidFill>
                              <a:schemeClr val="tx1"/>
                            </a:solidFill>
                            <a:latin typeface="+mn-lt"/>
                            <a:ea typeface="+mn-ea"/>
                            <a:cs typeface="+mn-cs"/>
                          </a:endParaRPr>
                        </a:p>
                      </a:txBody>
                      <a:tcPr marL="121920" marR="121920"/>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Division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2</a:t>
                          </a:r>
                          <a:endParaRPr lang="en-US" sz="2400" kern="1200" dirty="0">
                            <a:solidFill>
                              <a:schemeClr val="tx1"/>
                            </a:solidFill>
                            <a:latin typeface="+mn-lt"/>
                            <a:ea typeface="+mn-ea"/>
                            <a:cs typeface="+mn-cs"/>
                          </a:endParaRPr>
                        </a:p>
                      </a:txBody>
                      <a:tcPr marL="121920" marR="121920"/>
                    </a:tc>
                  </a:tr>
                  <a:tr h="863600">
                    <a:tc>
                      <a:txBody>
                        <a:bodyPr/>
                        <a:lstStyle/>
                        <a:p>
                          <a:pPr algn="ctr"/>
                          <a:endParaRPr lang="en-US" sz="2400" kern="1200" dirty="0" smtClean="0">
                            <a:solidFill>
                              <a:schemeClr val="tx1"/>
                            </a:solidFill>
                            <a:latin typeface="+mn-lt"/>
                            <a:ea typeface="+mn-ea"/>
                            <a:cs typeface="+mn-cs"/>
                          </a:endParaRPr>
                        </a:p>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r>
                            <a:rPr lang="en-US" sz="2400" kern="1200" dirty="0" smtClean="0">
                              <a:solidFill>
                                <a:schemeClr val="tx1"/>
                              </a:solidFill>
                              <a:latin typeface="+mn-lt"/>
                              <a:ea typeface="+mn-ea"/>
                              <a:cs typeface="+mn-cs"/>
                            </a:rPr>
                            <a:t>Modulus operator:- to get remainder in integer division</a:t>
                          </a:r>
                          <a:endParaRPr lang="en-US" sz="2400" kern="1200" dirty="0">
                            <a:solidFill>
                              <a:schemeClr val="tx1"/>
                            </a:solidFill>
                            <a:latin typeface="+mn-lt"/>
                            <a:ea typeface="+mn-ea"/>
                            <a:cs typeface="+mn-cs"/>
                          </a:endParaRPr>
                        </a:p>
                      </a:txBody>
                      <a:tcPr marL="121920" marR="121920"/>
                    </a:tc>
                    <a:tc>
                      <a:txBody>
                        <a:bodyPr/>
                        <a:lstStyle/>
                        <a:p>
                          <a:pPr algn="ctr"/>
                          <a:endParaRPr lang="en-US" sz="2400" kern="1200" dirty="0" smtClean="0">
                            <a:solidFill>
                              <a:schemeClr val="tx1"/>
                            </a:solidFill>
                            <a:latin typeface="+mn-lt"/>
                            <a:ea typeface="+mn-ea"/>
                            <a:cs typeface="+mn-cs"/>
                          </a:endParaRPr>
                        </a:p>
                        <a:p>
                          <a:pPr algn="ctr"/>
                          <a:r>
                            <a:rPr lang="en-US" sz="2400" kern="1200" dirty="0" smtClean="0">
                              <a:solidFill>
                                <a:schemeClr val="tx1"/>
                              </a:solidFill>
                              <a:latin typeface="+mn-lt"/>
                              <a:ea typeface="+mn-ea"/>
                              <a:cs typeface="+mn-cs"/>
                            </a:rPr>
                            <a:t>5%2</a:t>
                          </a:r>
                          <a:endParaRPr lang="en-US" sz="2400" kern="1200" dirty="0">
                            <a:solidFill>
                              <a:schemeClr val="tx1"/>
                            </a:solidFill>
                            <a:latin typeface="+mn-lt"/>
                            <a:ea typeface="+mn-ea"/>
                            <a:cs typeface="+mn-cs"/>
                          </a:endParaRPr>
                        </a:p>
                      </a:txBody>
                      <a:tcPr marL="121920" marR="121920"/>
                    </a:tc>
                    <a:tc>
                      <a:txBody>
                        <a:bodyPr/>
                        <a:lstStyle/>
                        <a:p>
                          <a:pPr algn="ctr"/>
                          <a:endParaRPr lang="en-US" sz="2400" kern="1200" dirty="0" smtClean="0">
                            <a:solidFill>
                              <a:schemeClr val="tx1"/>
                            </a:solidFill>
                            <a:latin typeface="+mn-lt"/>
                            <a:ea typeface="+mn-ea"/>
                            <a:cs typeface="+mn-cs"/>
                          </a:endParaRPr>
                        </a:p>
                        <a:p>
                          <a:pPr algn="ctr"/>
                          <a:r>
                            <a:rPr lang="en-US" sz="2400" kern="1200" dirty="0" smtClean="0">
                              <a:solidFill>
                                <a:schemeClr val="tx1"/>
                              </a:solidFill>
                              <a:latin typeface="+mn-lt"/>
                              <a:ea typeface="+mn-ea"/>
                              <a:cs typeface="+mn-cs"/>
                            </a:rPr>
                            <a:t>1</a:t>
                          </a:r>
                          <a:endParaRPr lang="en-US" sz="2400" kern="1200" dirty="0">
                            <a:solidFill>
                              <a:schemeClr val="tx1"/>
                            </a:solidFill>
                            <a:latin typeface="+mn-lt"/>
                            <a:ea typeface="+mn-ea"/>
                            <a:cs typeface="+mn-cs"/>
                          </a:endParaRPr>
                        </a:p>
                      </a:txBody>
                      <a:tcPr marL="121920" marR="121920"/>
                    </a:tc>
                  </a:tr>
                  <a:tr h="822960">
                    <a:tc>
                      <a:txBody>
                        <a:bodyPr/>
                        <a:lstStyle/>
                        <a:p>
                          <a:pPr algn="ctr"/>
                          <a14:m>
                            <m:oMathPara xmlns:m="http://schemas.openxmlformats.org/officeDocument/2006/math">
                              <m:oMathParaPr>
                                <m:jc m:val="centerGroup"/>
                              </m:oMathParaPr>
                              <m:oMath xmlns:m="http://schemas.openxmlformats.org/officeDocument/2006/math">
                                <m:r>
                                  <a:rPr lang="en-US" sz="2400" kern="1200" dirty="0" smtClean="0">
                                    <a:solidFill>
                                      <a:schemeClr val="tx1"/>
                                    </a:solidFill>
                                    <a:latin typeface="Cambria Math"/>
                                    <a:ea typeface="+mn-ea"/>
                                    <a:cs typeface="+mn-cs"/>
                                  </a:rPr>
                                  <m:t>++</m:t>
                                </m:r>
                              </m:oMath>
                            </m:oMathPara>
                          </a14:m>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Increment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A = 10;</a:t>
                          </a:r>
                        </a:p>
                        <a:p>
                          <a:pPr algn="ctr"/>
                          <a14:m>
                            <m:oMathPara xmlns:m="http://schemas.openxmlformats.org/officeDocument/2006/math">
                              <m:oMathParaPr>
                                <m:jc m:val="centerGroup"/>
                              </m:oMathParaPr>
                              <m:oMath xmlns:m="http://schemas.openxmlformats.org/officeDocument/2006/math">
                                <m:r>
                                  <a:rPr lang="en-US" sz="2400" kern="1200" dirty="0" smtClean="0">
                                    <a:solidFill>
                                      <a:schemeClr val="tx1"/>
                                    </a:solidFill>
                                    <a:latin typeface="Cambria Math"/>
                                    <a:ea typeface="+mn-ea"/>
                                    <a:cs typeface="+mn-cs"/>
                                  </a:rPr>
                                  <m:t>++</m:t>
                                </m:r>
                                <m:r>
                                  <m:rPr>
                                    <m:sty m:val="p"/>
                                  </m:rPr>
                                  <a:rPr lang="en-US" sz="2400" b="0" i="0" kern="1200" dirty="0" smtClean="0">
                                    <a:solidFill>
                                      <a:schemeClr val="tx1"/>
                                    </a:solidFill>
                                    <a:latin typeface="Cambria Math"/>
                                    <a:ea typeface="+mn-ea"/>
                                    <a:cs typeface="+mn-cs"/>
                                  </a:rPr>
                                  <m:t>A</m:t>
                                </m:r>
                              </m:oMath>
                            </m:oMathPara>
                          </a14:m>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11</a:t>
                          </a:r>
                          <a:endParaRPr lang="en-US" sz="2400" kern="1200" dirty="0">
                            <a:solidFill>
                              <a:schemeClr val="tx1"/>
                            </a:solidFill>
                            <a:latin typeface="+mn-lt"/>
                            <a:ea typeface="+mn-ea"/>
                            <a:cs typeface="+mn-cs"/>
                          </a:endParaRPr>
                        </a:p>
                      </a:txBody>
                      <a:tcPr marL="121920" marR="121920"/>
                    </a:tc>
                  </a:tr>
                  <a:tr h="822960">
                    <a:tc>
                      <a:txBody>
                        <a:bodyPr/>
                        <a:lstStyle/>
                        <a:p>
                          <a:pPr algn="ctr"/>
                          <a14:m>
                            <m:oMathPara xmlns:m="http://schemas.openxmlformats.org/officeDocument/2006/math">
                              <m:oMathParaPr>
                                <m:jc m:val="centerGroup"/>
                              </m:oMathParaPr>
                              <m:oMath xmlns:m="http://schemas.openxmlformats.org/officeDocument/2006/math">
                                <m:r>
                                  <a:rPr lang="en-US" sz="2400" kern="1200" dirty="0" smtClean="0">
                                    <a:solidFill>
                                      <a:schemeClr val="tx1"/>
                                    </a:solidFill>
                                    <a:latin typeface="Cambria Math"/>
                                    <a:ea typeface="+mn-ea"/>
                                    <a:cs typeface="+mn-cs"/>
                                  </a:rPr>
                                  <m:t>−−</m:t>
                                </m:r>
                              </m:oMath>
                            </m:oMathPara>
                          </a14:m>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Decrement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A = 10;</a:t>
                          </a:r>
                        </a:p>
                        <a:p>
                          <a:pPr algn="ctr"/>
                          <a14:m>
                            <m:oMath xmlns:m="http://schemas.openxmlformats.org/officeDocument/2006/math">
                              <m:r>
                                <a:rPr lang="en-US" sz="2400" kern="1200" dirty="0" smtClean="0">
                                  <a:solidFill>
                                    <a:schemeClr val="tx1"/>
                                  </a:solidFill>
                                  <a:latin typeface="Cambria Math"/>
                                  <a:ea typeface="+mn-ea"/>
                                  <a:cs typeface="+mn-cs"/>
                                </a:rPr>
                                <m:t>−−</m:t>
                              </m:r>
                              <m:r>
                                <m:rPr>
                                  <m:sty m:val="p"/>
                                </m:rPr>
                                <a:rPr lang="en-US" sz="2400" b="0" i="0" kern="1200" dirty="0" smtClean="0">
                                  <a:solidFill>
                                    <a:schemeClr val="tx1"/>
                                  </a:solidFill>
                                  <a:latin typeface="Cambria Math"/>
                                  <a:ea typeface="+mn-ea"/>
                                  <a:cs typeface="+mn-cs"/>
                                </a:rPr>
                                <m:t>A</m:t>
                              </m:r>
                            </m:oMath>
                          </a14:m>
                          <a:r>
                            <a:rPr lang="en-US" sz="2400" kern="1200" dirty="0" smtClean="0">
                              <a:solidFill>
                                <a:schemeClr val="tx1"/>
                              </a:solidFill>
                              <a:latin typeface="+mn-lt"/>
                              <a:ea typeface="+mn-ea"/>
                              <a:cs typeface="+mn-cs"/>
                            </a:rPr>
                            <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9</a:t>
                          </a:r>
                          <a:endParaRPr lang="en-US" sz="2400" kern="1200" dirty="0">
                            <a:solidFill>
                              <a:schemeClr val="tx1"/>
                            </a:solidFill>
                            <a:latin typeface="+mn-lt"/>
                            <a:ea typeface="+mn-ea"/>
                            <a:cs typeface="+mn-cs"/>
                          </a:endParaRPr>
                        </a:p>
                      </a:txBody>
                      <a:tcPr marL="121920" marR="121920"/>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xmlns="" xmlns:a14="http://schemas.microsoft.com/office/drawing/2010/main" val="4046731287"/>
                  </p:ext>
                </p:extLst>
              </p:nvPr>
            </p:nvGraphicFramePr>
            <p:xfrm>
              <a:off x="1523997" y="1193800"/>
              <a:ext cx="9144002" cy="4795520"/>
            </p:xfrm>
            <a:graphic>
              <a:graphicData uri="http://schemas.openxmlformats.org/drawingml/2006/table">
                <a:tbl>
                  <a:tblPr firstRow="1" bandRow="1">
                    <a:tableStyleId>{5940675A-B579-460E-94D1-54222C63F5DA}</a:tableStyleId>
                  </a:tblPr>
                  <a:tblGrid>
                    <a:gridCol w="1727201"/>
                    <a:gridCol w="4267200"/>
                    <a:gridCol w="1778001"/>
                    <a:gridCol w="1371600"/>
                  </a:tblGrid>
                  <a:tr h="457200">
                    <a:tc>
                      <a:txBody>
                        <a:bodyPr/>
                        <a:lstStyle/>
                        <a:p>
                          <a:pPr algn="ctr"/>
                          <a:r>
                            <a:rPr lang="en-US" sz="2400" kern="1200" dirty="0" smtClean="0">
                              <a:solidFill>
                                <a:schemeClr val="tx1"/>
                              </a:solidFill>
                              <a:latin typeface="+mn-lt"/>
                              <a:ea typeface="+mn-ea"/>
                              <a:cs typeface="+mn-cs"/>
                            </a:rPr>
                            <a:t>Operators </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c>
                      <a:txBody>
                        <a:bodyPr/>
                        <a:lstStyle/>
                        <a:p>
                          <a:pPr algn="ctr"/>
                          <a:r>
                            <a:rPr lang="en-US" sz="2400" kern="1200" dirty="0" smtClean="0">
                              <a:solidFill>
                                <a:schemeClr val="tx1"/>
                              </a:solidFill>
                              <a:latin typeface="+mn-lt"/>
                              <a:ea typeface="+mn-ea"/>
                              <a:cs typeface="+mn-cs"/>
                            </a:rPr>
                            <a:t>Meaning</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c>
                      <a:txBody>
                        <a:bodyPr/>
                        <a:lstStyle/>
                        <a:p>
                          <a:pPr algn="ctr"/>
                          <a:r>
                            <a:rPr lang="en-US" sz="2400" kern="1200" dirty="0" smtClean="0">
                              <a:solidFill>
                                <a:schemeClr val="tx1"/>
                              </a:solidFill>
                              <a:latin typeface="+mn-lt"/>
                              <a:ea typeface="+mn-ea"/>
                              <a:cs typeface="+mn-cs"/>
                            </a:rPr>
                            <a:t>Example</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c>
                      <a:txBody>
                        <a:bodyPr/>
                        <a:lstStyle/>
                        <a:p>
                          <a:pPr algn="ctr"/>
                          <a:r>
                            <a:rPr lang="en-US" sz="2400" kern="1200" dirty="0" smtClean="0">
                              <a:solidFill>
                                <a:schemeClr val="tx1"/>
                              </a:solidFill>
                              <a:latin typeface="+mn-lt"/>
                              <a:ea typeface="+mn-ea"/>
                              <a:cs typeface="+mn-cs"/>
                            </a:rPr>
                            <a:t>Result</a:t>
                          </a:r>
                          <a:endParaRPr lang="en-US" sz="2400" kern="1200" dirty="0">
                            <a:solidFill>
                              <a:schemeClr val="tx1"/>
                            </a:solidFill>
                            <a:latin typeface="+mn-lt"/>
                            <a:ea typeface="+mn-ea"/>
                            <a:cs typeface="+mn-cs"/>
                          </a:endParaRPr>
                        </a:p>
                      </a:txBody>
                      <a:tcPr marL="121920" marR="121920">
                        <a:solidFill>
                          <a:schemeClr val="accent6">
                            <a:lumMod val="40000"/>
                            <a:lumOff val="60000"/>
                          </a:schemeClr>
                        </a:solidFill>
                      </a:tcPr>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Addition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6</a:t>
                          </a:r>
                          <a:endParaRPr lang="en-US" sz="2400" kern="1200" dirty="0">
                            <a:solidFill>
                              <a:schemeClr val="tx1"/>
                            </a:solidFill>
                            <a:latin typeface="+mn-lt"/>
                            <a:ea typeface="+mn-ea"/>
                            <a:cs typeface="+mn-cs"/>
                          </a:endParaRPr>
                        </a:p>
                      </a:txBody>
                      <a:tcPr marL="121920" marR="121920"/>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Subtraction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2</a:t>
                          </a:r>
                          <a:endParaRPr lang="en-US" sz="2400" kern="1200" dirty="0">
                            <a:solidFill>
                              <a:schemeClr val="tx1"/>
                            </a:solidFill>
                            <a:latin typeface="+mn-lt"/>
                            <a:ea typeface="+mn-ea"/>
                            <a:cs typeface="+mn-cs"/>
                          </a:endParaRPr>
                        </a:p>
                      </a:txBody>
                      <a:tcPr marL="121920" marR="121920"/>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Multiplication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8</a:t>
                          </a:r>
                          <a:endParaRPr lang="en-US" sz="2400" kern="1200" dirty="0">
                            <a:solidFill>
                              <a:schemeClr val="tx1"/>
                            </a:solidFill>
                            <a:latin typeface="+mn-lt"/>
                            <a:ea typeface="+mn-ea"/>
                            <a:cs typeface="+mn-cs"/>
                          </a:endParaRPr>
                        </a:p>
                      </a:txBody>
                      <a:tcPr marL="121920" marR="121920"/>
                    </a:tc>
                  </a:tr>
                  <a:tr h="457200">
                    <a:tc>
                      <a:txBody>
                        <a:bodyPr/>
                        <a:lstStyle/>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Division</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4/2</a:t>
                          </a:r>
                          <a:endParaRPr lang="en-US" sz="2400" kern="1200" dirty="0">
                            <a:solidFill>
                              <a:schemeClr val="tx1"/>
                            </a:solidFill>
                            <a:latin typeface="+mn-lt"/>
                            <a:ea typeface="+mn-ea"/>
                            <a:cs typeface="+mn-cs"/>
                          </a:endParaRPr>
                        </a:p>
                      </a:txBody>
                      <a:tcPr marL="121920" marR="121920"/>
                    </a:tc>
                    <a:tc>
                      <a:txBody>
                        <a:bodyPr/>
                        <a:lstStyle/>
                        <a:p>
                          <a:pPr algn="ctr"/>
                          <a:r>
                            <a:rPr lang="en-US" sz="2400" kern="1200" dirty="0" smtClean="0">
                              <a:solidFill>
                                <a:schemeClr val="tx1"/>
                              </a:solidFill>
                              <a:latin typeface="+mn-lt"/>
                              <a:ea typeface="+mn-ea"/>
                              <a:cs typeface="+mn-cs"/>
                            </a:rPr>
                            <a:t>2</a:t>
                          </a:r>
                          <a:endParaRPr lang="en-US" sz="2400" kern="1200" dirty="0">
                            <a:solidFill>
                              <a:schemeClr val="tx1"/>
                            </a:solidFill>
                            <a:latin typeface="+mn-lt"/>
                            <a:ea typeface="+mn-ea"/>
                            <a:cs typeface="+mn-cs"/>
                          </a:endParaRPr>
                        </a:p>
                      </a:txBody>
                      <a:tcPr marL="121920" marR="121920"/>
                    </a:tc>
                  </a:tr>
                  <a:tr h="863600">
                    <a:tc>
                      <a:txBody>
                        <a:bodyPr/>
                        <a:lstStyle/>
                        <a:p>
                          <a:pPr algn="ctr"/>
                          <a:endParaRPr lang="en-US" sz="2400" kern="1200" dirty="0" smtClean="0">
                            <a:solidFill>
                              <a:schemeClr val="tx1"/>
                            </a:solidFill>
                            <a:latin typeface="+mn-lt"/>
                            <a:ea typeface="+mn-ea"/>
                            <a:cs typeface="+mn-cs"/>
                          </a:endParaRPr>
                        </a:p>
                        <a:p>
                          <a:pPr algn="ctr"/>
                          <a:r>
                            <a:rPr lang="en-US" sz="2400" kern="1200" dirty="0" smtClean="0">
                              <a:solidFill>
                                <a:schemeClr val="tx1"/>
                              </a:solidFill>
                              <a:latin typeface="+mn-lt"/>
                              <a:ea typeface="+mn-ea"/>
                              <a:cs typeface="+mn-cs"/>
                            </a:rPr>
                            <a:t>%</a:t>
                          </a:r>
                          <a:endParaRPr lang="en-US" sz="2400" kern="1200" dirty="0">
                            <a:solidFill>
                              <a:schemeClr val="tx1"/>
                            </a:solidFill>
                            <a:latin typeface="+mn-lt"/>
                            <a:ea typeface="+mn-ea"/>
                            <a:cs typeface="+mn-cs"/>
                          </a:endParaRPr>
                        </a:p>
                      </a:txBody>
                      <a:tcPr marL="121920" marR="121920"/>
                    </a:tc>
                    <a:tc>
                      <a:txBody>
                        <a:bodyPr/>
                        <a:lstStyle/>
                        <a:p>
                          <a:r>
                            <a:rPr lang="en-US" sz="2400" kern="1200" dirty="0" smtClean="0">
                              <a:solidFill>
                                <a:schemeClr val="tx1"/>
                              </a:solidFill>
                              <a:latin typeface="+mn-lt"/>
                              <a:ea typeface="+mn-ea"/>
                              <a:cs typeface="+mn-cs"/>
                            </a:rPr>
                            <a:t>Modulus operator:- to get remainder in integer division</a:t>
                          </a:r>
                          <a:endParaRPr lang="en-US" sz="2400" kern="1200" dirty="0">
                            <a:solidFill>
                              <a:schemeClr val="tx1"/>
                            </a:solidFill>
                            <a:latin typeface="+mn-lt"/>
                            <a:ea typeface="+mn-ea"/>
                            <a:cs typeface="+mn-cs"/>
                          </a:endParaRPr>
                        </a:p>
                      </a:txBody>
                      <a:tcPr marL="121920" marR="121920"/>
                    </a:tc>
                    <a:tc>
                      <a:txBody>
                        <a:bodyPr/>
                        <a:lstStyle/>
                        <a:p>
                          <a:pPr algn="ctr"/>
                          <a:endParaRPr lang="en-US" sz="2400" kern="1200" dirty="0" smtClean="0">
                            <a:solidFill>
                              <a:schemeClr val="tx1"/>
                            </a:solidFill>
                            <a:latin typeface="+mn-lt"/>
                            <a:ea typeface="+mn-ea"/>
                            <a:cs typeface="+mn-cs"/>
                          </a:endParaRPr>
                        </a:p>
                        <a:p>
                          <a:pPr algn="ctr"/>
                          <a:r>
                            <a:rPr lang="en-US" sz="2400" kern="1200" dirty="0" smtClean="0">
                              <a:solidFill>
                                <a:schemeClr val="tx1"/>
                              </a:solidFill>
                              <a:latin typeface="+mn-lt"/>
                              <a:ea typeface="+mn-ea"/>
                              <a:cs typeface="+mn-cs"/>
                            </a:rPr>
                            <a:t>5%2</a:t>
                          </a:r>
                          <a:endParaRPr lang="en-US" sz="2400" kern="1200" dirty="0">
                            <a:solidFill>
                              <a:schemeClr val="tx1"/>
                            </a:solidFill>
                            <a:latin typeface="+mn-lt"/>
                            <a:ea typeface="+mn-ea"/>
                            <a:cs typeface="+mn-cs"/>
                          </a:endParaRPr>
                        </a:p>
                      </a:txBody>
                      <a:tcPr marL="121920" marR="121920"/>
                    </a:tc>
                    <a:tc>
                      <a:txBody>
                        <a:bodyPr/>
                        <a:lstStyle/>
                        <a:p>
                          <a:pPr algn="ctr"/>
                          <a:endParaRPr lang="en-US" sz="2400" kern="1200" dirty="0" smtClean="0">
                            <a:solidFill>
                              <a:schemeClr val="tx1"/>
                            </a:solidFill>
                            <a:latin typeface="+mn-lt"/>
                            <a:ea typeface="+mn-ea"/>
                            <a:cs typeface="+mn-cs"/>
                          </a:endParaRPr>
                        </a:p>
                        <a:p>
                          <a:pPr algn="ctr"/>
                          <a:r>
                            <a:rPr lang="en-US" sz="2400" kern="1200" dirty="0" smtClean="0">
                              <a:solidFill>
                                <a:schemeClr val="tx1"/>
                              </a:solidFill>
                              <a:latin typeface="+mn-lt"/>
                              <a:ea typeface="+mn-ea"/>
                              <a:cs typeface="+mn-cs"/>
                            </a:rPr>
                            <a:t>1</a:t>
                          </a:r>
                          <a:endParaRPr lang="en-US" sz="2400" kern="1200" dirty="0">
                            <a:solidFill>
                              <a:schemeClr val="tx1"/>
                            </a:solidFill>
                            <a:latin typeface="+mn-lt"/>
                            <a:ea typeface="+mn-ea"/>
                            <a:cs typeface="+mn-cs"/>
                          </a:endParaRPr>
                        </a:p>
                      </a:txBody>
                      <a:tcPr marL="121920" marR="121920"/>
                    </a:tc>
                  </a:tr>
                  <a:tr h="822960">
                    <a:tc>
                      <a:txBody>
                        <a:bodyPr/>
                        <a:lstStyle/>
                        <a:p>
                          <a:endParaRPr lang="en-US"/>
                        </a:p>
                      </a:txBody>
                      <a:tcPr marL="121920" marR="121920">
                        <a:blipFill rotWithShape="1">
                          <a:blip r:embed="rId2"/>
                          <a:stretch>
                            <a:fillRect t="-388148" r="-430035" b="-117037"/>
                          </a:stretch>
                        </a:blipFill>
                      </a:tcPr>
                    </a:tc>
                    <a:tc>
                      <a:txBody>
                        <a:bodyPr/>
                        <a:lstStyle/>
                        <a:p>
                          <a:pPr algn="ctr"/>
                          <a:r>
                            <a:rPr lang="en-US" sz="2400" kern="1200" dirty="0" smtClean="0">
                              <a:solidFill>
                                <a:schemeClr val="tx1"/>
                              </a:solidFill>
                              <a:latin typeface="+mn-lt"/>
                              <a:ea typeface="+mn-ea"/>
                              <a:cs typeface="+mn-cs"/>
                            </a:rPr>
                            <a:t>Increment</a:t>
                          </a:r>
                          <a:endParaRPr lang="en-US" sz="2400" kern="1200" dirty="0">
                            <a:solidFill>
                              <a:schemeClr val="tx1"/>
                            </a:solidFill>
                            <a:latin typeface="+mn-lt"/>
                            <a:ea typeface="+mn-ea"/>
                            <a:cs typeface="+mn-cs"/>
                          </a:endParaRPr>
                        </a:p>
                      </a:txBody>
                      <a:tcPr marL="121920" marR="121920"/>
                    </a:tc>
                    <a:tc>
                      <a:txBody>
                        <a:bodyPr/>
                        <a:lstStyle/>
                        <a:p>
                          <a:endParaRPr lang="en-US"/>
                        </a:p>
                      </a:txBody>
                      <a:tcPr marL="121920" marR="121920">
                        <a:blipFill rotWithShape="1">
                          <a:blip r:embed="rId2"/>
                          <a:stretch>
                            <a:fillRect l="-336644" t="-388148" r="-77055" b="-117037"/>
                          </a:stretch>
                        </a:blipFill>
                      </a:tcPr>
                    </a:tc>
                    <a:tc>
                      <a:txBody>
                        <a:bodyPr/>
                        <a:lstStyle/>
                        <a:p>
                          <a:pPr algn="ctr"/>
                          <a:r>
                            <a:rPr lang="en-US" sz="2400" kern="1200" dirty="0" smtClean="0">
                              <a:solidFill>
                                <a:schemeClr val="tx1"/>
                              </a:solidFill>
                              <a:latin typeface="+mn-lt"/>
                              <a:ea typeface="+mn-ea"/>
                              <a:cs typeface="+mn-cs"/>
                            </a:rPr>
                            <a:t>11</a:t>
                          </a:r>
                          <a:endParaRPr lang="en-US" sz="2400" kern="1200" dirty="0">
                            <a:solidFill>
                              <a:schemeClr val="tx1"/>
                            </a:solidFill>
                            <a:latin typeface="+mn-lt"/>
                            <a:ea typeface="+mn-ea"/>
                            <a:cs typeface="+mn-cs"/>
                          </a:endParaRPr>
                        </a:p>
                      </a:txBody>
                      <a:tcPr marL="121920" marR="121920"/>
                    </a:tc>
                  </a:tr>
                  <a:tr h="822960">
                    <a:tc>
                      <a:txBody>
                        <a:bodyPr/>
                        <a:lstStyle/>
                        <a:p>
                          <a:endParaRPr lang="en-US"/>
                        </a:p>
                      </a:txBody>
                      <a:tcPr marL="121920" marR="121920">
                        <a:blipFill rotWithShape="1">
                          <a:blip r:embed="rId2"/>
                          <a:stretch>
                            <a:fillRect t="-488148" r="-430035" b="-17037"/>
                          </a:stretch>
                        </a:blipFill>
                      </a:tcPr>
                    </a:tc>
                    <a:tc>
                      <a:txBody>
                        <a:bodyPr/>
                        <a:lstStyle/>
                        <a:p>
                          <a:pPr algn="ctr"/>
                          <a:r>
                            <a:rPr lang="en-US" sz="2400" kern="1200" dirty="0" smtClean="0">
                              <a:solidFill>
                                <a:schemeClr val="tx1"/>
                              </a:solidFill>
                              <a:latin typeface="+mn-lt"/>
                              <a:ea typeface="+mn-ea"/>
                              <a:cs typeface="+mn-cs"/>
                            </a:rPr>
                            <a:t>Decrement</a:t>
                          </a:r>
                          <a:endParaRPr lang="en-US" sz="2400" kern="1200" dirty="0">
                            <a:solidFill>
                              <a:schemeClr val="tx1"/>
                            </a:solidFill>
                            <a:latin typeface="+mn-lt"/>
                            <a:ea typeface="+mn-ea"/>
                            <a:cs typeface="+mn-cs"/>
                          </a:endParaRPr>
                        </a:p>
                      </a:txBody>
                      <a:tcPr marL="121920" marR="121920"/>
                    </a:tc>
                    <a:tc>
                      <a:txBody>
                        <a:bodyPr/>
                        <a:lstStyle/>
                        <a:p>
                          <a:endParaRPr lang="en-US"/>
                        </a:p>
                      </a:txBody>
                      <a:tcPr marL="121920" marR="121920">
                        <a:blipFill rotWithShape="1">
                          <a:blip r:embed="rId2"/>
                          <a:stretch>
                            <a:fillRect l="-336644" t="-488148" r="-77055" b="-17037"/>
                          </a:stretch>
                        </a:blipFill>
                      </a:tcPr>
                    </a:tc>
                    <a:tc>
                      <a:txBody>
                        <a:bodyPr/>
                        <a:lstStyle/>
                        <a:p>
                          <a:pPr algn="ctr"/>
                          <a:r>
                            <a:rPr lang="en-US" sz="2400" kern="1200" dirty="0" smtClean="0">
                              <a:solidFill>
                                <a:schemeClr val="tx1"/>
                              </a:solidFill>
                              <a:latin typeface="+mn-lt"/>
                              <a:ea typeface="+mn-ea"/>
                              <a:cs typeface="+mn-cs"/>
                            </a:rPr>
                            <a:t>9</a:t>
                          </a:r>
                          <a:endParaRPr lang="en-US" sz="2400" kern="1200" dirty="0">
                            <a:solidFill>
                              <a:schemeClr val="tx1"/>
                            </a:solidFill>
                            <a:latin typeface="+mn-lt"/>
                            <a:ea typeface="+mn-ea"/>
                            <a:cs typeface="+mn-cs"/>
                          </a:endParaRPr>
                        </a:p>
                      </a:txBody>
                      <a:tcPr marL="121920" marR="121920"/>
                    </a:tc>
                  </a:tr>
                </a:tbl>
              </a:graphicData>
            </a:graphic>
          </p:graphicFrame>
        </mc:Fallback>
      </mc:AlternateContent>
    </p:spTree>
    <p:extLst>
      <p:ext uri="{BB962C8B-B14F-4D97-AF65-F5344CB8AC3E}">
        <p14:creationId xmlns:p14="http://schemas.microsoft.com/office/powerpoint/2010/main" xmlns="" val="351451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dirty="0"/>
              <a:t>Relational Operators </a:t>
            </a:r>
          </a:p>
        </p:txBody>
      </p:sp>
      <p:graphicFrame>
        <p:nvGraphicFramePr>
          <p:cNvPr id="3" name="Table 2"/>
          <p:cNvGraphicFramePr>
            <a:graphicFrameLocks noGrp="1"/>
          </p:cNvGraphicFramePr>
          <p:nvPr>
            <p:extLst>
              <p:ext uri="{D42A27DB-BD31-4B8C-83A1-F6EECF244321}">
                <p14:modId xmlns:p14="http://schemas.microsoft.com/office/powerpoint/2010/main" xmlns="" val="3667442005"/>
              </p:ext>
            </p:extLst>
          </p:nvPr>
        </p:nvGraphicFramePr>
        <p:xfrm>
          <a:off x="1219200" y="1092200"/>
          <a:ext cx="9347200" cy="5394960"/>
        </p:xfrm>
        <a:graphic>
          <a:graphicData uri="http://schemas.openxmlformats.org/drawingml/2006/table">
            <a:tbl>
              <a:tblPr firstRow="1" bandRow="1">
                <a:tableStyleId>{5940675A-B579-460E-94D1-54222C63F5DA}</a:tableStyleId>
              </a:tblPr>
              <a:tblGrid>
                <a:gridCol w="1655233"/>
                <a:gridCol w="3602567"/>
                <a:gridCol w="1955800"/>
                <a:gridCol w="2133600"/>
              </a:tblGrid>
              <a:tr h="457200">
                <a:tc>
                  <a:txBody>
                    <a:bodyPr/>
                    <a:lstStyle/>
                    <a:p>
                      <a:pPr algn="ctr"/>
                      <a:r>
                        <a:rPr lang="en-US" sz="2400" dirty="0" smtClean="0">
                          <a:latin typeface="Times New Roman" pitchFamily="18" charset="0"/>
                          <a:cs typeface="Times New Roman" pitchFamily="18" charset="0"/>
                        </a:rPr>
                        <a:t>Operators </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latin typeface="Times New Roman" pitchFamily="18" charset="0"/>
                          <a:cs typeface="Times New Roman" pitchFamily="18" charset="0"/>
                        </a:rPr>
                        <a:t>Meaning</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latin typeface="Times New Roman" pitchFamily="18" charset="0"/>
                          <a:cs typeface="Times New Roman" pitchFamily="18" charset="0"/>
                        </a:rPr>
                        <a:t>Result</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r>
              <a:tr h="457200">
                <a:tc>
                  <a:txBody>
                    <a:bodyPr/>
                    <a:lstStyle/>
                    <a:p>
                      <a:endParaRPr lang="en-US" sz="2400"/>
                    </a:p>
                  </a:txBody>
                  <a:tcPr marL="121920" marR="121920">
                    <a:blipFill rotWithShape="1">
                      <a:blip r:embed="rId2"/>
                      <a:stretch>
                        <a:fillRect t="-108772" r="-463725" b="-919298"/>
                      </a:stretch>
                    </a:blipFill>
                  </a:tcPr>
                </a:tc>
                <a:tc>
                  <a:txBody>
                    <a:bodyPr/>
                    <a:lstStyle/>
                    <a:p>
                      <a:r>
                        <a:rPr lang="en-US" sz="2400" dirty="0" smtClean="0">
                          <a:latin typeface="Times New Roman" pitchFamily="18" charset="0"/>
                          <a:cs typeface="Times New Roman" pitchFamily="18" charset="0"/>
                        </a:rPr>
                        <a:t>Less</a:t>
                      </a:r>
                      <a:r>
                        <a:rPr lang="en-US" sz="2400" baseline="0" dirty="0" smtClean="0">
                          <a:latin typeface="Times New Roman" pitchFamily="18" charset="0"/>
                          <a:cs typeface="Times New Roman" pitchFamily="18" charset="0"/>
                        </a:rPr>
                        <a:t> than</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blipFill rotWithShape="1">
                      <a:blip r:embed="rId2"/>
                      <a:stretch>
                        <a:fillRect l="-268465" t="-108772" r="-108714" b="-919298"/>
                      </a:stretch>
                    </a:blipFill>
                  </a:tcPr>
                </a:tc>
                <a:tc>
                  <a:txBody>
                    <a:bodyPr/>
                    <a:lstStyle/>
                    <a:p>
                      <a:pPr algn="ctr"/>
                      <a:r>
                        <a:rPr lang="en-US" sz="2400" dirty="0" smtClean="0">
                          <a:latin typeface="Times New Roman" pitchFamily="18" charset="0"/>
                          <a:cs typeface="Times New Roman" pitchFamily="18" charset="0"/>
                        </a:rPr>
                        <a:t>False</a:t>
                      </a:r>
                      <a:endParaRPr lang="en-US" sz="2400" dirty="0">
                        <a:latin typeface="Times New Roman" pitchFamily="18" charset="0"/>
                        <a:cs typeface="Times New Roman" pitchFamily="18" charset="0"/>
                      </a:endParaRPr>
                    </a:p>
                  </a:txBody>
                  <a:tcPr marL="121920" marR="121920"/>
                </a:tc>
              </a:tr>
              <a:tr h="457200">
                <a:tc>
                  <a:txBody>
                    <a:bodyPr/>
                    <a:lstStyle/>
                    <a:p>
                      <a:endParaRPr lang="en-US" sz="2400"/>
                    </a:p>
                  </a:txBody>
                  <a:tcPr marL="121920" marR="121920">
                    <a:blipFill rotWithShape="1">
                      <a:blip r:embed="rId2"/>
                      <a:stretch>
                        <a:fillRect t="-212500" r="-463725" b="-835714"/>
                      </a:stretch>
                    </a:blipFill>
                  </a:tcPr>
                </a:tc>
                <a:tc>
                  <a:txBody>
                    <a:bodyPr/>
                    <a:lstStyle/>
                    <a:p>
                      <a:r>
                        <a:rPr lang="en-US" sz="2400" dirty="0" smtClean="0">
                          <a:latin typeface="Times New Roman" pitchFamily="18" charset="0"/>
                          <a:cs typeface="Times New Roman" pitchFamily="18" charset="0"/>
                        </a:rPr>
                        <a:t>Greater than</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blipFill rotWithShape="1">
                      <a:blip r:embed="rId2"/>
                      <a:stretch>
                        <a:fillRect l="-268465" t="-212500" r="-108714" b="-835714"/>
                      </a:stretch>
                    </a:blipFill>
                  </a:tcPr>
                </a:tc>
                <a:tc>
                  <a:txBody>
                    <a:bodyPr/>
                    <a:lstStyle/>
                    <a:p>
                      <a:pPr algn="ctr"/>
                      <a:r>
                        <a:rPr lang="en-US" sz="2400" dirty="0" smtClean="0">
                          <a:latin typeface="Times New Roman" pitchFamily="18" charset="0"/>
                          <a:cs typeface="Times New Roman" pitchFamily="18" charset="0"/>
                        </a:rPr>
                        <a:t>True</a:t>
                      </a:r>
                      <a:endParaRPr lang="en-US" sz="2400" dirty="0">
                        <a:latin typeface="Times New Roman" pitchFamily="18" charset="0"/>
                        <a:cs typeface="Times New Roman" pitchFamily="18" charset="0"/>
                      </a:endParaRPr>
                    </a:p>
                  </a:txBody>
                  <a:tcPr marL="121920" marR="121920"/>
                </a:tc>
              </a:tr>
              <a:tr h="457200">
                <a:tc>
                  <a:txBody>
                    <a:bodyPr/>
                    <a:lstStyle/>
                    <a:p>
                      <a:endParaRPr lang="en-US" sz="2400"/>
                    </a:p>
                  </a:txBody>
                  <a:tcPr marL="121920" marR="121920">
                    <a:blipFill rotWithShape="1">
                      <a:blip r:embed="rId2"/>
                      <a:stretch>
                        <a:fillRect t="-312500" r="-463725" b="-735714"/>
                      </a:stretch>
                    </a:blipFill>
                  </a:tcPr>
                </a:tc>
                <a:tc>
                  <a:txBody>
                    <a:bodyPr/>
                    <a:lstStyle/>
                    <a:p>
                      <a:r>
                        <a:rPr lang="en-US" sz="2400" dirty="0" smtClean="0">
                          <a:latin typeface="Times New Roman" pitchFamily="18" charset="0"/>
                          <a:cs typeface="Times New Roman" pitchFamily="18" charset="0"/>
                        </a:rPr>
                        <a:t>Less than or</a:t>
                      </a:r>
                      <a:r>
                        <a:rPr lang="en-US" sz="2400" baseline="0" dirty="0" smtClean="0">
                          <a:latin typeface="Times New Roman" pitchFamily="18" charset="0"/>
                          <a:cs typeface="Times New Roman" pitchFamily="18" charset="0"/>
                        </a:rPr>
                        <a:t> equal to</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blipFill rotWithShape="1">
                      <a:blip r:embed="rId2"/>
                      <a:stretch>
                        <a:fillRect l="-268465" t="-312500" r="-108714" b="-735714"/>
                      </a:stretch>
                    </a:blipFill>
                  </a:tcPr>
                </a:tc>
                <a:tc>
                  <a:txBody>
                    <a:bodyPr/>
                    <a:lstStyle/>
                    <a:p>
                      <a:pPr algn="ctr"/>
                      <a:r>
                        <a:rPr lang="en-US" sz="2400" dirty="0" smtClean="0">
                          <a:latin typeface="Times New Roman" pitchFamily="18" charset="0"/>
                          <a:cs typeface="Times New Roman" pitchFamily="18" charset="0"/>
                        </a:rPr>
                        <a:t>False</a:t>
                      </a:r>
                      <a:endParaRPr lang="en-US" sz="2400" dirty="0">
                        <a:latin typeface="Times New Roman" pitchFamily="18" charset="0"/>
                        <a:cs typeface="Times New Roman" pitchFamily="18" charset="0"/>
                      </a:endParaRPr>
                    </a:p>
                  </a:txBody>
                  <a:tcPr marL="121920" marR="121920"/>
                </a:tc>
              </a:tr>
              <a:tr h="457200">
                <a:tc>
                  <a:txBody>
                    <a:bodyPr/>
                    <a:lstStyle/>
                    <a:p>
                      <a:endParaRPr lang="en-US" sz="2400"/>
                    </a:p>
                  </a:txBody>
                  <a:tcPr marL="121920" marR="121920">
                    <a:blipFill rotWithShape="1">
                      <a:blip r:embed="rId2"/>
                      <a:stretch>
                        <a:fillRect t="-412500" r="-463725" b="-635714"/>
                      </a:stretch>
                    </a:blipFill>
                  </a:tcPr>
                </a:tc>
                <a:tc>
                  <a:txBody>
                    <a:bodyPr/>
                    <a:lstStyle/>
                    <a:p>
                      <a:r>
                        <a:rPr lang="en-US" sz="2400" dirty="0" smtClean="0">
                          <a:latin typeface="Times New Roman" pitchFamily="18" charset="0"/>
                          <a:cs typeface="Times New Roman" pitchFamily="18" charset="0"/>
                        </a:rPr>
                        <a:t>Greater than or equal</a:t>
                      </a:r>
                      <a:r>
                        <a:rPr lang="en-US" sz="2400" baseline="0" dirty="0" smtClean="0">
                          <a:latin typeface="Times New Roman" pitchFamily="18" charset="0"/>
                          <a:cs typeface="Times New Roman" pitchFamily="18" charset="0"/>
                        </a:rPr>
                        <a:t> to </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blipFill rotWithShape="1">
                      <a:blip r:embed="rId2"/>
                      <a:stretch>
                        <a:fillRect l="-268465" t="-412500" r="-108714" b="-635714"/>
                      </a:stretch>
                    </a:blipFill>
                  </a:tcPr>
                </a:tc>
                <a:tc>
                  <a:txBody>
                    <a:bodyPr/>
                    <a:lstStyle/>
                    <a:p>
                      <a:pPr algn="ctr"/>
                      <a:r>
                        <a:rPr lang="en-US" sz="2400" dirty="0" smtClean="0">
                          <a:latin typeface="Times New Roman" pitchFamily="18" charset="0"/>
                          <a:cs typeface="Times New Roman" pitchFamily="18" charset="0"/>
                        </a:rPr>
                        <a:t>True</a:t>
                      </a:r>
                      <a:endParaRPr lang="en-US" sz="2400" dirty="0">
                        <a:latin typeface="Times New Roman" pitchFamily="18" charset="0"/>
                        <a:cs typeface="Times New Roman" pitchFamily="18" charset="0"/>
                      </a:endParaRPr>
                    </a:p>
                  </a:txBody>
                  <a:tcPr marL="121920" marR="121920"/>
                </a:tc>
              </a:tr>
              <a:tr h="822960">
                <a:tc>
                  <a:txBody>
                    <a:bodyPr/>
                    <a:lstStyle/>
                    <a:p>
                      <a:endParaRPr lang="en-US" sz="2400"/>
                    </a:p>
                  </a:txBody>
                  <a:tcPr marL="121920" marR="121920">
                    <a:blipFill rotWithShape="1">
                      <a:blip r:embed="rId2"/>
                      <a:stretch>
                        <a:fillRect t="-503509" r="-463725" b="-524561"/>
                      </a:stretch>
                    </a:blipFill>
                  </a:tcPr>
                </a:tc>
                <a:tc>
                  <a:txBody>
                    <a:bodyPr/>
                    <a:lstStyle/>
                    <a:p>
                      <a:r>
                        <a:rPr lang="en-US" sz="2400" dirty="0" smtClean="0">
                          <a:latin typeface="Times New Roman" pitchFamily="18" charset="0"/>
                          <a:cs typeface="Times New Roman" pitchFamily="18" charset="0"/>
                        </a:rPr>
                        <a:t>Equal to value check  but not data type check</a:t>
                      </a:r>
                      <a:endParaRPr lang="en-US" sz="2400" dirty="0">
                        <a:latin typeface="Times New Roman" pitchFamily="18" charset="0"/>
                        <a:cs typeface="Times New Roman" pitchFamily="18" charset="0"/>
                      </a:endParaRPr>
                    </a:p>
                  </a:txBody>
                  <a:tcPr marL="121920" marR="121920"/>
                </a:tc>
                <a:tc>
                  <a:txBody>
                    <a:bodyPr/>
                    <a:lstStyle/>
                    <a:p>
                      <a:endParaRPr lang="en-US" sz="2400" dirty="0"/>
                    </a:p>
                  </a:txBody>
                  <a:tcPr marL="121920" marR="121920">
                    <a:blipFill rotWithShape="1">
                      <a:blip r:embed="rId2"/>
                      <a:stretch>
                        <a:fillRect l="-268465" t="-503509" r="-108714" b="-524561"/>
                      </a:stretch>
                    </a:blipFill>
                  </a:tcPr>
                </a:tc>
                <a:tc>
                  <a:txBody>
                    <a:bodyPr/>
                    <a:lstStyle/>
                    <a:p>
                      <a:pPr algn="ctr"/>
                      <a:r>
                        <a:rPr lang="en-US" sz="2400" dirty="0" smtClean="0">
                          <a:latin typeface="Times New Roman" pitchFamily="18" charset="0"/>
                          <a:cs typeface="Times New Roman" pitchFamily="18" charset="0"/>
                        </a:rPr>
                        <a:t>False</a:t>
                      </a:r>
                      <a:endParaRPr lang="en-US" sz="2400" dirty="0">
                        <a:latin typeface="Times New Roman" pitchFamily="18" charset="0"/>
                        <a:cs typeface="Times New Roman" pitchFamily="18" charset="0"/>
                      </a:endParaRPr>
                    </a:p>
                  </a:txBody>
                  <a:tcPr marL="121920" marR="121920"/>
                </a:tc>
              </a:tr>
              <a:tr h="457200">
                <a:tc>
                  <a:txBody>
                    <a:bodyPr/>
                    <a:lstStyle/>
                    <a:p>
                      <a:endParaRPr lang="en-US" sz="2400"/>
                    </a:p>
                  </a:txBody>
                  <a:tcPr marL="121920" marR="121920">
                    <a:blipFill rotWithShape="1">
                      <a:blip r:embed="rId2"/>
                      <a:stretch>
                        <a:fillRect t="-614286" r="-463725" b="-433929"/>
                      </a:stretch>
                    </a:blipFill>
                  </a:tcPr>
                </a:tc>
                <a:tc>
                  <a:txBody>
                    <a:bodyPr/>
                    <a:lstStyle/>
                    <a:p>
                      <a:r>
                        <a:rPr lang="en-US" sz="2400" dirty="0" smtClean="0">
                          <a:latin typeface="Times New Roman" pitchFamily="18" charset="0"/>
                          <a:cs typeface="Times New Roman" pitchFamily="18" charset="0"/>
                        </a:rPr>
                        <a:t>Not equal to</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blipFill rotWithShape="1">
                      <a:blip r:embed="rId2"/>
                      <a:stretch>
                        <a:fillRect l="-268465" t="-614286" r="-108714" b="-433929"/>
                      </a:stretch>
                    </a:blipFill>
                  </a:tcPr>
                </a:tc>
                <a:tc>
                  <a:txBody>
                    <a:bodyPr/>
                    <a:lstStyle/>
                    <a:p>
                      <a:pPr algn="ctr"/>
                      <a:r>
                        <a:rPr lang="en-US" sz="2400" dirty="0" smtClean="0">
                          <a:latin typeface="Times New Roman" pitchFamily="18" charset="0"/>
                          <a:cs typeface="Times New Roman" pitchFamily="18" charset="0"/>
                        </a:rPr>
                        <a:t>True</a:t>
                      </a:r>
                      <a:endParaRPr lang="en-US" sz="2400" dirty="0">
                        <a:latin typeface="Times New Roman" pitchFamily="18" charset="0"/>
                        <a:cs typeface="Times New Roman" pitchFamily="18" charset="0"/>
                      </a:endParaRPr>
                    </a:p>
                  </a:txBody>
                  <a:tcPr marL="121920" marR="121920"/>
                </a:tc>
              </a:tr>
              <a:tr h="457200">
                <a:tc rowSpan="2">
                  <a:txBody>
                    <a:bodyPr/>
                    <a:lstStyle/>
                    <a:p>
                      <a:endParaRPr lang="en-US" sz="2400"/>
                    </a:p>
                  </a:txBody>
                  <a:tcPr marL="121920" marR="121920">
                    <a:blipFill rotWithShape="1">
                      <a:blip r:embed="rId2"/>
                      <a:stretch>
                        <a:fillRect t="-357143" r="-463725" b="-116964"/>
                      </a:stretch>
                    </a:blipFill>
                  </a:tcPr>
                </a:tc>
                <a:tc rowSpan="2">
                  <a:txBody>
                    <a:bodyPr/>
                    <a:lstStyle/>
                    <a:p>
                      <a:r>
                        <a:rPr lang="en-US" sz="2400" dirty="0" smtClean="0">
                          <a:latin typeface="Times New Roman" pitchFamily="18" charset="0"/>
                          <a:cs typeface="Times New Roman" pitchFamily="18" charset="0"/>
                        </a:rPr>
                        <a:t>Equal value and same data type(Identical operator)</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lnB w="12700" cap="flat" cmpd="sng" algn="ctr">
                      <a:solidFill>
                        <a:schemeClr val="tx1"/>
                      </a:solidFill>
                      <a:prstDash val="solid"/>
                      <a:round/>
                      <a:headEnd type="none" w="med" len="med"/>
                      <a:tailEnd type="none" w="med" len="med"/>
                    </a:lnB>
                    <a:blipFill rotWithShape="1">
                      <a:blip r:embed="rId2"/>
                      <a:stretch>
                        <a:fillRect l="-268465" t="-714286" r="-108714" b="-333929"/>
                      </a:stretch>
                    </a:blipFill>
                  </a:tcPr>
                </a:tc>
                <a:tc>
                  <a:txBody>
                    <a:bodyPr/>
                    <a:lstStyle/>
                    <a:p>
                      <a:pPr algn="ctr"/>
                      <a:r>
                        <a:rPr lang="en-US" sz="2400" dirty="0" smtClean="0">
                          <a:latin typeface="Times New Roman" pitchFamily="18" charset="0"/>
                          <a:cs typeface="Times New Roman" pitchFamily="18" charset="0"/>
                        </a:rPr>
                        <a:t>True</a:t>
                      </a:r>
                    </a:p>
                  </a:txBody>
                  <a:tcPr marL="121920" marR="121920">
                    <a:lnB w="12700" cap="flat" cmpd="sng" algn="ctr">
                      <a:solidFill>
                        <a:schemeClr val="tx1"/>
                      </a:solidFill>
                      <a:prstDash val="solid"/>
                      <a:round/>
                      <a:headEnd type="none" w="med" len="med"/>
                      <a:tailEnd type="none" w="med" len="med"/>
                    </a:lnB>
                  </a:tcPr>
                </a:tc>
              </a:tr>
              <a:tr h="457200">
                <a:tc vMerge="1">
                  <a:txBody>
                    <a:bodyPr/>
                    <a:lstStyle/>
                    <a:p>
                      <a:endParaRPr lang="en-US"/>
                    </a:p>
                  </a:txBody>
                  <a:tcPr/>
                </a:tc>
                <a:tc vMerge="1">
                  <a:txBody>
                    <a:bodyPr/>
                    <a:lstStyle/>
                    <a:p>
                      <a:endParaRPr lang="en-US"/>
                    </a:p>
                  </a:txBody>
                  <a:tcPr/>
                </a:tc>
                <a:tc>
                  <a:txBody>
                    <a:bodyPr/>
                    <a:lstStyle/>
                    <a:p>
                      <a:endParaRPr lang="en-US" sz="2400" dirty="0"/>
                    </a:p>
                  </a:txBody>
                  <a:tcPr marL="121920" marR="121920">
                    <a:lnT w="12700" cap="flat" cmpd="sng" algn="ctr">
                      <a:solidFill>
                        <a:schemeClr val="tx1"/>
                      </a:solidFill>
                      <a:prstDash val="solid"/>
                      <a:round/>
                      <a:headEnd type="none" w="med" len="med"/>
                      <a:tailEnd type="none" w="med" len="med"/>
                    </a:lnT>
                    <a:blipFill rotWithShape="1">
                      <a:blip r:embed="rId2"/>
                      <a:stretch>
                        <a:fillRect l="-268465" t="-814286" r="-108714" b="-23392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False</a:t>
                      </a:r>
                    </a:p>
                  </a:txBody>
                  <a:tcPr marL="121920" marR="121920">
                    <a:lnT w="12700" cap="flat" cmpd="sng" algn="ctr">
                      <a:solidFill>
                        <a:schemeClr val="tx1"/>
                      </a:solidFill>
                      <a:prstDash val="solid"/>
                      <a:round/>
                      <a:headEnd type="none" w="med" len="med"/>
                      <a:tailEnd type="none" w="med" len="med"/>
                    </a:lnT>
                  </a:tcPr>
                </a:tc>
              </a:tr>
              <a:tr h="457200">
                <a:tc rowSpan="2">
                  <a:txBody>
                    <a:bodyPr/>
                    <a:lstStyle/>
                    <a:p>
                      <a:endParaRPr lang="en-US" sz="2400"/>
                    </a:p>
                  </a:txBody>
                  <a:tcPr marL="121920" marR="121920">
                    <a:blipFill rotWithShape="1">
                      <a:blip r:embed="rId2"/>
                      <a:stretch>
                        <a:fillRect t="-453097" r="-463725" b="-15929"/>
                      </a:stretch>
                    </a:blipFill>
                  </a:tcPr>
                </a:tc>
                <a:tc rowSpan="2">
                  <a:txBody>
                    <a:bodyPr/>
                    <a:lstStyle/>
                    <a:p>
                      <a:r>
                        <a:rPr lang="en-US" sz="2400" dirty="0" smtClean="0">
                          <a:latin typeface="Times New Roman" pitchFamily="18" charset="0"/>
                          <a:cs typeface="Times New Roman" pitchFamily="18" charset="0"/>
                        </a:rPr>
                        <a:t>Not Equal</a:t>
                      </a:r>
                      <a:r>
                        <a:rPr lang="en-US" sz="2400" baseline="0" dirty="0" smtClean="0">
                          <a:latin typeface="Times New Roman" pitchFamily="18" charset="0"/>
                          <a:cs typeface="Times New Roman" pitchFamily="18" charset="0"/>
                        </a:rPr>
                        <a:t> value or Not </a:t>
                      </a:r>
                      <a:r>
                        <a:rPr lang="en-US" sz="2400" baseline="0" smtClean="0">
                          <a:latin typeface="Times New Roman" pitchFamily="18" charset="0"/>
                          <a:cs typeface="Times New Roman" pitchFamily="18" charset="0"/>
                        </a:rPr>
                        <a:t>same data </a:t>
                      </a:r>
                      <a:r>
                        <a:rPr lang="en-US" sz="2400" baseline="0" dirty="0" smtClean="0">
                          <a:latin typeface="Times New Roman" pitchFamily="18" charset="0"/>
                          <a:cs typeface="Times New Roman" pitchFamily="18" charset="0"/>
                        </a:rPr>
                        <a:t>type</a:t>
                      </a:r>
                      <a:endParaRPr lang="en-US" sz="2400" dirty="0">
                        <a:latin typeface="Times New Roman" pitchFamily="18" charset="0"/>
                        <a:cs typeface="Times New Roman" pitchFamily="18" charset="0"/>
                      </a:endParaRPr>
                    </a:p>
                  </a:txBody>
                  <a:tcPr marL="121920" marR="121920"/>
                </a:tc>
                <a:tc>
                  <a:txBody>
                    <a:bodyPr/>
                    <a:lstStyle/>
                    <a:p>
                      <a:endParaRPr lang="en-US" sz="2400"/>
                    </a:p>
                  </a:txBody>
                  <a:tcPr marL="121920" marR="121920">
                    <a:lnB w="12700" cap="flat" cmpd="sng" algn="ctr">
                      <a:solidFill>
                        <a:schemeClr val="tx1"/>
                      </a:solidFill>
                      <a:prstDash val="solid"/>
                      <a:round/>
                      <a:headEnd type="none" w="med" len="med"/>
                      <a:tailEnd type="none" w="med" len="med"/>
                    </a:lnB>
                    <a:blipFill rotWithShape="1">
                      <a:blip r:embed="rId2"/>
                      <a:stretch>
                        <a:fillRect l="-268465" t="-898246" r="-108714" b="-129825"/>
                      </a:stretch>
                    </a:blipFill>
                  </a:tcPr>
                </a:tc>
                <a:tc>
                  <a:txBody>
                    <a:bodyPr/>
                    <a:lstStyle/>
                    <a:p>
                      <a:pPr algn="ctr"/>
                      <a:r>
                        <a:rPr lang="en-US" sz="2400" dirty="0" smtClean="0">
                          <a:latin typeface="Times New Roman" pitchFamily="18" charset="0"/>
                          <a:cs typeface="Times New Roman" pitchFamily="18" charset="0"/>
                        </a:rPr>
                        <a:t>False</a:t>
                      </a:r>
                    </a:p>
                  </a:txBody>
                  <a:tcPr marL="121920" marR="121920">
                    <a:lnB w="12700" cap="flat" cmpd="sng" algn="ctr">
                      <a:solidFill>
                        <a:schemeClr val="tx1"/>
                      </a:solidFill>
                      <a:prstDash val="solid"/>
                      <a:round/>
                      <a:headEnd type="none" w="med" len="med"/>
                      <a:tailEnd type="none" w="med" len="med"/>
                    </a:lnB>
                  </a:tcPr>
                </a:tc>
              </a:tr>
              <a:tr h="457200">
                <a:tc vMerge="1">
                  <a:txBody>
                    <a:bodyPr/>
                    <a:lstStyle/>
                    <a:p>
                      <a:endParaRPr lang="en-US"/>
                    </a:p>
                  </a:txBody>
                  <a:tcPr/>
                </a:tc>
                <a:tc vMerge="1">
                  <a:txBody>
                    <a:bodyPr/>
                    <a:lstStyle/>
                    <a:p>
                      <a:endParaRPr lang="en-US"/>
                    </a:p>
                  </a:txBody>
                  <a:tcPr/>
                </a:tc>
                <a:tc>
                  <a:txBody>
                    <a:bodyPr/>
                    <a:lstStyle/>
                    <a:p>
                      <a:endParaRPr lang="en-US" sz="2400"/>
                    </a:p>
                  </a:txBody>
                  <a:tcPr marL="121920" marR="121920">
                    <a:lnT w="12700" cap="flat" cmpd="sng" algn="ctr">
                      <a:solidFill>
                        <a:schemeClr val="tx1"/>
                      </a:solidFill>
                      <a:prstDash val="solid"/>
                      <a:round/>
                      <a:headEnd type="none" w="med" len="med"/>
                      <a:tailEnd type="none" w="med" len="med"/>
                    </a:lnT>
                    <a:blipFill rotWithShape="1">
                      <a:blip r:embed="rId2"/>
                      <a:stretch>
                        <a:fillRect l="-268465" t="-1016071" r="-108714" b="-32143"/>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True</a:t>
                      </a:r>
                    </a:p>
                  </a:txBody>
                  <a:tcPr marL="121920" marR="121920">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xmlns="" val="349765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dirty="0"/>
              <a:t>Logical Operators</a:t>
            </a:r>
          </a:p>
        </p:txBody>
      </p:sp>
      <p:graphicFrame>
        <p:nvGraphicFramePr>
          <p:cNvPr id="3" name="Table 2"/>
          <p:cNvGraphicFramePr>
            <a:graphicFrameLocks noGrp="1"/>
          </p:cNvGraphicFramePr>
          <p:nvPr>
            <p:extLst>
              <p:ext uri="{D42A27DB-BD31-4B8C-83A1-F6EECF244321}">
                <p14:modId xmlns:p14="http://schemas.microsoft.com/office/powerpoint/2010/main" xmlns="" val="1211547671"/>
              </p:ext>
            </p:extLst>
          </p:nvPr>
        </p:nvGraphicFramePr>
        <p:xfrm>
          <a:off x="1320800" y="1498600"/>
          <a:ext cx="9550400" cy="1828800"/>
        </p:xfrm>
        <a:graphic>
          <a:graphicData uri="http://schemas.openxmlformats.org/drawingml/2006/table">
            <a:tbl>
              <a:tblPr firstRow="1" bandRow="1">
                <a:tableStyleId>{5940675A-B579-460E-94D1-54222C63F5DA}</a:tableStyleId>
              </a:tblPr>
              <a:tblGrid>
                <a:gridCol w="2029460"/>
                <a:gridCol w="2506980"/>
                <a:gridCol w="2865120"/>
                <a:gridCol w="2148840"/>
              </a:tblGrid>
              <a:tr h="457200">
                <a:tc>
                  <a:txBody>
                    <a:bodyPr/>
                    <a:lstStyle/>
                    <a:p>
                      <a:pPr algn="ctr"/>
                      <a:r>
                        <a:rPr lang="en-US" sz="2400" dirty="0" smtClean="0">
                          <a:latin typeface="Times New Roman" pitchFamily="18" charset="0"/>
                          <a:cs typeface="Times New Roman" pitchFamily="18" charset="0"/>
                        </a:rPr>
                        <a:t>Operator</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latin typeface="Times New Roman" pitchFamily="18" charset="0"/>
                          <a:cs typeface="Times New Roman" pitchFamily="18" charset="0"/>
                        </a:rPr>
                        <a:t>Meaning</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latin typeface="Times New Roman" pitchFamily="18" charset="0"/>
                          <a:cs typeface="Times New Roman" pitchFamily="18" charset="0"/>
                        </a:rPr>
                        <a:t>Example</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400" dirty="0" smtClean="0">
                          <a:latin typeface="Times New Roman" pitchFamily="18" charset="0"/>
                          <a:cs typeface="Times New Roman" pitchFamily="18" charset="0"/>
                        </a:rPr>
                        <a:t>Result</a:t>
                      </a:r>
                      <a:endParaRPr lang="en-US" sz="2400" dirty="0">
                        <a:latin typeface="Times New Roman" pitchFamily="18" charset="0"/>
                        <a:cs typeface="Times New Roman" pitchFamily="18" charset="0"/>
                      </a:endParaRPr>
                    </a:p>
                  </a:txBody>
                  <a:tcPr marL="121920" marR="121920">
                    <a:solidFill>
                      <a:schemeClr val="accent6">
                        <a:lumMod val="40000"/>
                        <a:lumOff val="60000"/>
                      </a:schemeClr>
                    </a:solidFill>
                  </a:tcPr>
                </a:tc>
              </a:tr>
              <a:tr h="457200">
                <a:tc>
                  <a:txBody>
                    <a:bodyPr/>
                    <a:lstStyle/>
                    <a:p>
                      <a:pPr algn="ctr"/>
                      <a:r>
                        <a:rPr lang="en-US" sz="2400" dirty="0" smtClean="0">
                          <a:latin typeface="Times New Roman" pitchFamily="18" charset="0"/>
                          <a:cs typeface="Times New Roman" pitchFamily="18" charset="0"/>
                        </a:rPr>
                        <a:t>&amp;&amp;</a:t>
                      </a:r>
                      <a:endParaRPr lang="en-US" sz="2400" b="1" dirty="0">
                        <a:latin typeface="Times New Roman" pitchFamily="18" charset="0"/>
                        <a:cs typeface="Times New Roman" pitchFamily="18" charset="0"/>
                      </a:endParaRPr>
                    </a:p>
                  </a:txBody>
                  <a:tcPr marL="121920" marR="121920"/>
                </a:tc>
                <a:tc>
                  <a:txBody>
                    <a:bodyPr/>
                    <a:lstStyle/>
                    <a:p>
                      <a:pPr algn="ctr"/>
                      <a:r>
                        <a:rPr lang="en-US" sz="2400" dirty="0" smtClean="0">
                          <a:latin typeface="Times New Roman" pitchFamily="18" charset="0"/>
                          <a:cs typeface="Times New Roman" pitchFamily="18" charset="0"/>
                        </a:rPr>
                        <a:t>Logical</a:t>
                      </a:r>
                      <a:r>
                        <a:rPr lang="en-US" sz="2400" baseline="0" dirty="0" smtClean="0">
                          <a:latin typeface="Times New Roman" pitchFamily="18" charset="0"/>
                          <a:cs typeface="Times New Roman" pitchFamily="18" charset="0"/>
                        </a:rPr>
                        <a:t> and </a:t>
                      </a:r>
                      <a:endParaRPr lang="en-US" sz="2400" dirty="0">
                        <a:latin typeface="Times New Roman" pitchFamily="18" charset="0"/>
                        <a:cs typeface="Times New Roman" pitchFamily="18" charset="0"/>
                      </a:endParaRPr>
                    </a:p>
                  </a:txBody>
                  <a:tcPr marL="121920" marR="121920"/>
                </a:tc>
                <a:tc>
                  <a:txBody>
                    <a:bodyPr/>
                    <a:lstStyle/>
                    <a:p>
                      <a:r>
                        <a:rPr lang="en-US" sz="2400" dirty="0" smtClean="0">
                          <a:latin typeface="Times New Roman" pitchFamily="18" charset="0"/>
                          <a:cs typeface="Times New Roman" pitchFamily="18" charset="0"/>
                        </a:rPr>
                        <a:t>(5&lt;2)&amp;&amp;(5&gt;3)</a:t>
                      </a:r>
                      <a:endParaRPr lang="en-US" sz="2400" dirty="0">
                        <a:latin typeface="Times New Roman" pitchFamily="18" charset="0"/>
                        <a:cs typeface="Times New Roman" pitchFamily="18" charset="0"/>
                      </a:endParaRPr>
                    </a:p>
                  </a:txBody>
                  <a:tcPr marL="121920" marR="121920"/>
                </a:tc>
                <a:tc>
                  <a:txBody>
                    <a:bodyPr/>
                    <a:lstStyle/>
                    <a:p>
                      <a:pPr algn="ctr"/>
                      <a:r>
                        <a:rPr lang="en-US" sz="2400" dirty="0" smtClean="0">
                          <a:latin typeface="Times New Roman" pitchFamily="18" charset="0"/>
                          <a:cs typeface="Times New Roman" pitchFamily="18" charset="0"/>
                        </a:rPr>
                        <a:t>False</a:t>
                      </a:r>
                      <a:endParaRPr lang="en-US" sz="2400" dirty="0">
                        <a:latin typeface="Times New Roman" pitchFamily="18" charset="0"/>
                        <a:cs typeface="Times New Roman" pitchFamily="18" charset="0"/>
                      </a:endParaRPr>
                    </a:p>
                  </a:txBody>
                  <a:tcPr marL="121920" marR="121920"/>
                </a:tc>
              </a:tr>
              <a:tr h="457200">
                <a:tc>
                  <a:txBody>
                    <a:bodyPr/>
                    <a:lstStyle/>
                    <a:p>
                      <a:pPr algn="ctr"/>
                      <a:r>
                        <a:rPr lang="en-US" sz="2400"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marL="121920" marR="121920"/>
                </a:tc>
                <a:tc>
                  <a:txBody>
                    <a:bodyPr/>
                    <a:lstStyle/>
                    <a:p>
                      <a:pPr algn="ctr"/>
                      <a:r>
                        <a:rPr lang="en-US" sz="2400" dirty="0" smtClean="0">
                          <a:latin typeface="Times New Roman" pitchFamily="18" charset="0"/>
                          <a:cs typeface="Times New Roman" pitchFamily="18" charset="0"/>
                        </a:rPr>
                        <a:t>Logical or</a:t>
                      </a:r>
                      <a:endParaRPr lang="en-US" sz="2400" dirty="0">
                        <a:latin typeface="Times New Roman" pitchFamily="18" charset="0"/>
                        <a:cs typeface="Times New Roman" pitchFamily="18" charset="0"/>
                      </a:endParaRPr>
                    </a:p>
                  </a:txBody>
                  <a:tcPr marL="121920" marR="121920"/>
                </a:tc>
                <a:tc>
                  <a:txBody>
                    <a:bodyPr/>
                    <a:lstStyle/>
                    <a:p>
                      <a:r>
                        <a:rPr lang="en-US" sz="2400" dirty="0" smtClean="0">
                          <a:latin typeface="Times New Roman" pitchFamily="18" charset="0"/>
                          <a:cs typeface="Times New Roman" pitchFamily="18" charset="0"/>
                        </a:rPr>
                        <a:t>(5&lt;2)||(5&gt;3)</a:t>
                      </a:r>
                      <a:endParaRPr lang="en-US" sz="2400" dirty="0">
                        <a:latin typeface="Times New Roman" pitchFamily="18" charset="0"/>
                        <a:cs typeface="Times New Roman" pitchFamily="18" charset="0"/>
                      </a:endParaRPr>
                    </a:p>
                  </a:txBody>
                  <a:tcPr marL="121920" marR="121920"/>
                </a:tc>
                <a:tc>
                  <a:txBody>
                    <a:bodyPr/>
                    <a:lstStyle/>
                    <a:p>
                      <a:pPr algn="ctr"/>
                      <a:r>
                        <a:rPr lang="en-US" sz="2400" dirty="0" smtClean="0">
                          <a:latin typeface="Times New Roman" pitchFamily="18" charset="0"/>
                          <a:cs typeface="Times New Roman" pitchFamily="18" charset="0"/>
                        </a:rPr>
                        <a:t>True</a:t>
                      </a:r>
                      <a:endParaRPr lang="en-US" sz="2400" dirty="0">
                        <a:latin typeface="Times New Roman" pitchFamily="18" charset="0"/>
                        <a:cs typeface="Times New Roman" pitchFamily="18" charset="0"/>
                      </a:endParaRPr>
                    </a:p>
                  </a:txBody>
                  <a:tcPr marL="121920" marR="121920"/>
                </a:tc>
              </a:tr>
              <a:tr h="457200">
                <a:tc>
                  <a:txBody>
                    <a:bodyPr/>
                    <a:lstStyle/>
                    <a:p>
                      <a:pPr algn="ctr"/>
                      <a:r>
                        <a:rPr lang="en-US" sz="2400"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marL="121920" marR="121920"/>
                </a:tc>
                <a:tc>
                  <a:txBody>
                    <a:bodyPr/>
                    <a:lstStyle/>
                    <a:p>
                      <a:pPr algn="ctr"/>
                      <a:r>
                        <a:rPr lang="en-US" sz="2400" dirty="0" smtClean="0">
                          <a:latin typeface="Times New Roman" pitchFamily="18" charset="0"/>
                          <a:cs typeface="Times New Roman" pitchFamily="18" charset="0"/>
                        </a:rPr>
                        <a:t>Logical not</a:t>
                      </a:r>
                      <a:endParaRPr lang="en-US" sz="2400" dirty="0">
                        <a:latin typeface="Times New Roman" pitchFamily="18" charset="0"/>
                        <a:cs typeface="Times New Roman" pitchFamily="18" charset="0"/>
                      </a:endParaRPr>
                    </a:p>
                  </a:txBody>
                  <a:tcPr marL="121920" marR="121920"/>
                </a:tc>
                <a:tc>
                  <a:txBody>
                    <a:bodyPr/>
                    <a:lstStyle/>
                    <a:p>
                      <a:r>
                        <a:rPr lang="en-US" sz="2400" dirty="0" smtClean="0">
                          <a:latin typeface="Times New Roman" pitchFamily="18" charset="0"/>
                          <a:cs typeface="Times New Roman" pitchFamily="18" charset="0"/>
                        </a:rPr>
                        <a:t>!(5&lt;2)</a:t>
                      </a:r>
                      <a:endParaRPr lang="en-US" sz="2400" dirty="0">
                        <a:latin typeface="Times New Roman" pitchFamily="18" charset="0"/>
                        <a:cs typeface="Times New Roman" pitchFamily="18" charset="0"/>
                      </a:endParaRPr>
                    </a:p>
                  </a:txBody>
                  <a:tcPr marL="121920" marR="121920"/>
                </a:tc>
                <a:tc>
                  <a:txBody>
                    <a:bodyPr/>
                    <a:lstStyle/>
                    <a:p>
                      <a:pPr algn="ctr"/>
                      <a:r>
                        <a:rPr lang="en-US" sz="2400" dirty="0" smtClean="0">
                          <a:latin typeface="Times New Roman" pitchFamily="18" charset="0"/>
                          <a:cs typeface="Times New Roman" pitchFamily="18" charset="0"/>
                        </a:rPr>
                        <a:t>True </a:t>
                      </a:r>
                      <a:endParaRPr lang="en-US" sz="2400" dirty="0">
                        <a:latin typeface="Times New Roman" pitchFamily="18" charset="0"/>
                        <a:cs typeface="Times New Roman" pitchFamily="18" charset="0"/>
                      </a:endParaRPr>
                    </a:p>
                  </a:txBody>
                  <a:tcPr marL="121920" marR="121920"/>
                </a:tc>
              </a:tr>
            </a:tbl>
          </a:graphicData>
        </a:graphic>
      </p:graphicFrame>
    </p:spTree>
    <p:extLst>
      <p:ext uri="{BB962C8B-B14F-4D97-AF65-F5344CB8AC3E}">
        <p14:creationId xmlns:p14="http://schemas.microsoft.com/office/powerpoint/2010/main" xmlns="" val="210538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7078"/>
            <a:ext cx="10972800" cy="1350335"/>
          </a:xfrm>
        </p:spPr>
        <p:txBody>
          <a:bodyPr>
            <a:normAutofit/>
          </a:bodyPr>
          <a:lstStyle/>
          <a:p>
            <a:r>
              <a:rPr lang="en-US" dirty="0"/>
              <a:t>Assignment Operators</a:t>
            </a:r>
          </a:p>
        </p:txBody>
      </p:sp>
      <p:graphicFrame>
        <p:nvGraphicFramePr>
          <p:cNvPr id="3" name="Table 2"/>
          <p:cNvGraphicFramePr>
            <a:graphicFrameLocks noGrp="1"/>
          </p:cNvGraphicFramePr>
          <p:nvPr>
            <p:extLst>
              <p:ext uri="{D42A27DB-BD31-4B8C-83A1-F6EECF244321}">
                <p14:modId xmlns:p14="http://schemas.microsoft.com/office/powerpoint/2010/main" xmlns="" val="1231956841"/>
              </p:ext>
            </p:extLst>
          </p:nvPr>
        </p:nvGraphicFramePr>
        <p:xfrm>
          <a:off x="2095472" y="1722475"/>
          <a:ext cx="8313802" cy="4571998"/>
        </p:xfrm>
        <a:graphic>
          <a:graphicData uri="http://schemas.openxmlformats.org/drawingml/2006/table">
            <a:tbl>
              <a:tblPr firstRow="1" bandRow="1">
                <a:tableStyleId>{5940675A-B579-460E-94D1-54222C63F5DA}</a:tableStyleId>
              </a:tblPr>
              <a:tblGrid>
                <a:gridCol w="1979985"/>
                <a:gridCol w="2111271"/>
                <a:gridCol w="4222546"/>
              </a:tblGrid>
              <a:tr h="577048">
                <a:tc>
                  <a:txBody>
                    <a:bodyPr/>
                    <a:lstStyle/>
                    <a:p>
                      <a:pPr algn="ctr"/>
                      <a:r>
                        <a:rPr lang="en-US" sz="2000" dirty="0" smtClean="0">
                          <a:latin typeface="Times New Roman" pitchFamily="18" charset="0"/>
                          <a:cs typeface="Times New Roman" pitchFamily="18" charset="0"/>
                        </a:rPr>
                        <a:t>Operator</a:t>
                      </a:r>
                      <a:endParaRPr lang="en-US" sz="20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000" dirty="0" smtClean="0">
                          <a:latin typeface="Times New Roman" pitchFamily="18" charset="0"/>
                          <a:cs typeface="Times New Roman" pitchFamily="18" charset="0"/>
                        </a:rPr>
                        <a:t>Example</a:t>
                      </a:r>
                      <a:endParaRPr lang="en-US" sz="2000" dirty="0">
                        <a:latin typeface="Times New Roman" pitchFamily="18" charset="0"/>
                        <a:cs typeface="Times New Roman" pitchFamily="18" charset="0"/>
                      </a:endParaRPr>
                    </a:p>
                  </a:txBody>
                  <a:tcPr marL="121920" marR="121920">
                    <a:solidFill>
                      <a:schemeClr val="accent6">
                        <a:lumMod val="40000"/>
                        <a:lumOff val="60000"/>
                      </a:schemeClr>
                    </a:solidFill>
                  </a:tcPr>
                </a:tc>
                <a:tc>
                  <a:txBody>
                    <a:bodyPr/>
                    <a:lstStyle/>
                    <a:p>
                      <a:pPr algn="ctr"/>
                      <a:r>
                        <a:rPr lang="en-US" sz="2000" dirty="0" smtClean="0">
                          <a:latin typeface="Times New Roman" pitchFamily="18" charset="0"/>
                          <a:cs typeface="Times New Roman" pitchFamily="18" charset="0"/>
                        </a:rPr>
                        <a:t>Equivalent Expression </a:t>
                      </a:r>
                      <a:endParaRPr lang="en-US" sz="2000" dirty="0">
                        <a:latin typeface="Times New Roman" pitchFamily="18" charset="0"/>
                        <a:cs typeface="Times New Roman" pitchFamily="18" charset="0"/>
                      </a:endParaRPr>
                    </a:p>
                  </a:txBody>
                  <a:tcPr marL="121920" marR="121920">
                    <a:solidFill>
                      <a:schemeClr val="accent6">
                        <a:lumMod val="40000"/>
                        <a:lumOff val="60000"/>
                      </a:schemeClr>
                    </a:solidFill>
                  </a:tcPr>
                </a:tc>
              </a:tr>
              <a:tr h="665825">
                <a:tc>
                  <a:txBody>
                    <a:bodyPr/>
                    <a:lstStyle/>
                    <a:p>
                      <a:endParaRPr lang="en-US" sz="2400" dirty="0"/>
                    </a:p>
                  </a:txBody>
                  <a:tcPr marL="121920" marR="121920">
                    <a:blipFill rotWithShape="1">
                      <a:blip r:embed="rId2"/>
                      <a:stretch>
                        <a:fillRect t="-112500" r="-338830" b="-1135417"/>
                      </a:stretch>
                    </a:blipFill>
                  </a:tcPr>
                </a:tc>
                <a:tc>
                  <a:txBody>
                    <a:bodyPr/>
                    <a:lstStyle/>
                    <a:p>
                      <a:endParaRPr lang="en-US" sz="2400"/>
                    </a:p>
                  </a:txBody>
                  <a:tcPr marL="121920" marR="121920">
                    <a:blipFill rotWithShape="1">
                      <a:blip r:embed="rId2"/>
                      <a:stretch>
                        <a:fillRect l="-88679" t="-112500" r="-200472" b="-1135417"/>
                      </a:stretch>
                    </a:blipFill>
                  </a:tcPr>
                </a:tc>
                <a:tc>
                  <a:txBody>
                    <a:bodyPr/>
                    <a:lstStyle/>
                    <a:p>
                      <a:endParaRPr lang="en-US" sz="2400"/>
                    </a:p>
                  </a:txBody>
                  <a:tcPr marL="121920" marR="121920">
                    <a:blipFill rotWithShape="1">
                      <a:blip r:embed="rId2"/>
                      <a:stretch>
                        <a:fillRect l="-94118" t="-112500" b="-1135417"/>
                      </a:stretch>
                    </a:blipFill>
                  </a:tcPr>
                </a:tc>
              </a:tr>
              <a:tr h="665825">
                <a:tc>
                  <a:txBody>
                    <a:bodyPr/>
                    <a:lstStyle/>
                    <a:p>
                      <a:endParaRPr lang="en-US" sz="2400"/>
                    </a:p>
                  </a:txBody>
                  <a:tcPr marL="121920" marR="121920">
                    <a:blipFill rotWithShape="1">
                      <a:blip r:embed="rId2"/>
                      <a:stretch>
                        <a:fillRect t="-208163" r="-338830" b="-1012245"/>
                      </a:stretch>
                    </a:blipFill>
                  </a:tcPr>
                </a:tc>
                <a:tc>
                  <a:txBody>
                    <a:bodyPr/>
                    <a:lstStyle/>
                    <a:p>
                      <a:endParaRPr lang="en-US" sz="2400" dirty="0"/>
                    </a:p>
                  </a:txBody>
                  <a:tcPr marL="121920" marR="121920">
                    <a:blipFill rotWithShape="1">
                      <a:blip r:embed="rId2"/>
                      <a:stretch>
                        <a:fillRect l="-88679" t="-208163" r="-200472" b="-1012245"/>
                      </a:stretch>
                    </a:blipFill>
                  </a:tcPr>
                </a:tc>
                <a:tc>
                  <a:txBody>
                    <a:bodyPr/>
                    <a:lstStyle/>
                    <a:p>
                      <a:endParaRPr lang="en-US" sz="2400"/>
                    </a:p>
                  </a:txBody>
                  <a:tcPr marL="121920" marR="121920">
                    <a:blipFill rotWithShape="1">
                      <a:blip r:embed="rId2"/>
                      <a:stretch>
                        <a:fillRect l="-94118" t="-208163" b="-1012245"/>
                      </a:stretch>
                    </a:blipFill>
                  </a:tcPr>
                </a:tc>
              </a:tr>
              <a:tr h="665825">
                <a:tc>
                  <a:txBody>
                    <a:bodyPr/>
                    <a:lstStyle/>
                    <a:p>
                      <a:endParaRPr lang="en-US" sz="2400" dirty="0"/>
                    </a:p>
                  </a:txBody>
                  <a:tcPr marL="121920" marR="121920">
                    <a:blipFill rotWithShape="1">
                      <a:blip r:embed="rId2"/>
                      <a:stretch>
                        <a:fillRect t="-308163" r="-338830" b="-912245"/>
                      </a:stretch>
                    </a:blipFill>
                  </a:tcPr>
                </a:tc>
                <a:tc>
                  <a:txBody>
                    <a:bodyPr/>
                    <a:lstStyle/>
                    <a:p>
                      <a:endParaRPr lang="en-US" sz="2400" dirty="0"/>
                    </a:p>
                  </a:txBody>
                  <a:tcPr marL="121920" marR="121920">
                    <a:blipFill rotWithShape="1">
                      <a:blip r:embed="rId2"/>
                      <a:stretch>
                        <a:fillRect l="-88679" t="-308163" r="-200472" b="-912245"/>
                      </a:stretch>
                    </a:blipFill>
                  </a:tcPr>
                </a:tc>
                <a:tc>
                  <a:txBody>
                    <a:bodyPr/>
                    <a:lstStyle/>
                    <a:p>
                      <a:endParaRPr lang="en-US" sz="2400"/>
                    </a:p>
                  </a:txBody>
                  <a:tcPr marL="121920" marR="121920">
                    <a:blipFill rotWithShape="1">
                      <a:blip r:embed="rId2"/>
                      <a:stretch>
                        <a:fillRect l="-94118" t="-308163" b="-912245"/>
                      </a:stretch>
                    </a:blipFill>
                  </a:tcPr>
                </a:tc>
              </a:tr>
              <a:tr h="665825">
                <a:tc>
                  <a:txBody>
                    <a:bodyPr/>
                    <a:lstStyle/>
                    <a:p>
                      <a:endParaRPr lang="en-US" sz="2400"/>
                    </a:p>
                  </a:txBody>
                  <a:tcPr marL="121920" marR="121920">
                    <a:blipFill rotWithShape="1">
                      <a:blip r:embed="rId2"/>
                      <a:stretch>
                        <a:fillRect t="-408163" r="-338830" b="-812245"/>
                      </a:stretch>
                    </a:blipFill>
                  </a:tcPr>
                </a:tc>
                <a:tc>
                  <a:txBody>
                    <a:bodyPr/>
                    <a:lstStyle/>
                    <a:p>
                      <a:endParaRPr lang="en-US" sz="2400"/>
                    </a:p>
                  </a:txBody>
                  <a:tcPr marL="121920" marR="121920">
                    <a:blipFill rotWithShape="1">
                      <a:blip r:embed="rId2"/>
                      <a:stretch>
                        <a:fillRect l="-88679" t="-408163" r="-200472" b="-812245"/>
                      </a:stretch>
                    </a:blipFill>
                  </a:tcPr>
                </a:tc>
                <a:tc>
                  <a:txBody>
                    <a:bodyPr/>
                    <a:lstStyle/>
                    <a:p>
                      <a:endParaRPr lang="en-US" sz="2400"/>
                    </a:p>
                  </a:txBody>
                  <a:tcPr marL="121920" marR="121920">
                    <a:blipFill rotWithShape="1">
                      <a:blip r:embed="rId2"/>
                      <a:stretch>
                        <a:fillRect l="-94118" t="-408163" b="-812245"/>
                      </a:stretch>
                    </a:blipFill>
                  </a:tcPr>
                </a:tc>
              </a:tr>
              <a:tr h="665825">
                <a:tc>
                  <a:txBody>
                    <a:bodyPr/>
                    <a:lstStyle/>
                    <a:p>
                      <a:endParaRPr lang="en-US" sz="2400"/>
                    </a:p>
                  </a:txBody>
                  <a:tcPr marL="121920" marR="121920">
                    <a:blipFill rotWithShape="1">
                      <a:blip r:embed="rId2"/>
                      <a:stretch>
                        <a:fillRect t="-518750" r="-338830" b="-729167"/>
                      </a:stretch>
                    </a:blipFill>
                  </a:tcPr>
                </a:tc>
                <a:tc>
                  <a:txBody>
                    <a:bodyPr/>
                    <a:lstStyle/>
                    <a:p>
                      <a:endParaRPr lang="en-US" sz="2400"/>
                    </a:p>
                  </a:txBody>
                  <a:tcPr marL="121920" marR="121920">
                    <a:blipFill rotWithShape="1">
                      <a:blip r:embed="rId2"/>
                      <a:stretch>
                        <a:fillRect l="-88679" t="-518750" r="-200472" b="-729167"/>
                      </a:stretch>
                    </a:blipFill>
                  </a:tcPr>
                </a:tc>
                <a:tc>
                  <a:txBody>
                    <a:bodyPr/>
                    <a:lstStyle/>
                    <a:p>
                      <a:endParaRPr lang="en-US" sz="2400"/>
                    </a:p>
                  </a:txBody>
                  <a:tcPr marL="121920" marR="121920">
                    <a:blipFill rotWithShape="1">
                      <a:blip r:embed="rId2"/>
                      <a:stretch>
                        <a:fillRect l="-94118" t="-518750" b="-729167"/>
                      </a:stretch>
                    </a:blipFill>
                  </a:tcPr>
                </a:tc>
              </a:tr>
              <a:tr h="665825">
                <a:tc>
                  <a:txBody>
                    <a:bodyPr/>
                    <a:lstStyle/>
                    <a:p>
                      <a:endParaRPr lang="en-US" sz="2400"/>
                    </a:p>
                  </a:txBody>
                  <a:tcPr marL="121920" marR="121920">
                    <a:blipFill rotWithShape="1">
                      <a:blip r:embed="rId2"/>
                      <a:stretch>
                        <a:fillRect t="-606122" r="-338830" b="-614286"/>
                      </a:stretch>
                    </a:blipFill>
                  </a:tcPr>
                </a:tc>
                <a:tc>
                  <a:txBody>
                    <a:bodyPr/>
                    <a:lstStyle/>
                    <a:p>
                      <a:endParaRPr lang="en-US" sz="2400"/>
                    </a:p>
                  </a:txBody>
                  <a:tcPr marL="121920" marR="121920">
                    <a:blipFill rotWithShape="1">
                      <a:blip r:embed="rId2"/>
                      <a:stretch>
                        <a:fillRect l="-88679" t="-606122" r="-200472" b="-614286"/>
                      </a:stretch>
                    </a:blipFill>
                  </a:tcPr>
                </a:tc>
                <a:tc>
                  <a:txBody>
                    <a:bodyPr/>
                    <a:lstStyle/>
                    <a:p>
                      <a:endParaRPr lang="en-US" sz="2400" dirty="0"/>
                    </a:p>
                  </a:txBody>
                  <a:tcPr marL="121920" marR="121920">
                    <a:blipFill rotWithShape="1">
                      <a:blip r:embed="rId2"/>
                      <a:stretch>
                        <a:fillRect l="-94118" t="-606122" b="-614286"/>
                      </a:stretch>
                    </a:blipFill>
                  </a:tcPr>
                </a:tc>
              </a:tr>
            </a:tbl>
          </a:graphicData>
        </a:graphic>
      </p:graphicFrame>
    </p:spTree>
    <p:extLst>
      <p:ext uri="{BB962C8B-B14F-4D97-AF65-F5344CB8AC3E}">
        <p14:creationId xmlns:p14="http://schemas.microsoft.com/office/powerpoint/2010/main" xmlns="" val="148542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Operator</a:t>
            </a:r>
            <a:endParaRPr lang="en-US" dirty="0"/>
          </a:p>
        </p:txBody>
      </p:sp>
      <p:sp>
        <p:nvSpPr>
          <p:cNvPr id="3" name="Rectangle 2"/>
          <p:cNvSpPr/>
          <p:nvPr/>
        </p:nvSpPr>
        <p:spPr>
          <a:xfrm>
            <a:off x="803189" y="1805800"/>
            <a:ext cx="8340811" cy="369332"/>
          </a:xfrm>
          <a:prstGeom prst="rect">
            <a:avLst/>
          </a:prstGeom>
        </p:spPr>
        <p:txBody>
          <a:bodyPr wrap="square">
            <a:spAutoFit/>
          </a:bodyPr>
          <a:lstStyle/>
          <a:p>
            <a:r>
              <a:rPr lang="en-US" dirty="0" smtClean="0"/>
              <a:t> </a:t>
            </a:r>
            <a:r>
              <a:rPr lang="en-US" dirty="0"/>
              <a:t>The conditional (ternary) operator </a:t>
            </a:r>
            <a:r>
              <a:rPr lang="en-US" dirty="0" smtClean="0"/>
              <a:t> that </a:t>
            </a:r>
            <a:r>
              <a:rPr lang="en-US" dirty="0"/>
              <a:t>takes three operands</a:t>
            </a:r>
          </a:p>
        </p:txBody>
      </p:sp>
      <p:sp>
        <p:nvSpPr>
          <p:cNvPr id="4" name="Rectangle 3"/>
          <p:cNvSpPr/>
          <p:nvPr/>
        </p:nvSpPr>
        <p:spPr>
          <a:xfrm>
            <a:off x="803189" y="2967335"/>
            <a:ext cx="8340811" cy="1477328"/>
          </a:xfrm>
          <a:prstGeom prst="rect">
            <a:avLst/>
          </a:prstGeom>
        </p:spPr>
        <p:txBody>
          <a:bodyPr wrap="square">
            <a:spAutoFit/>
          </a:bodyPr>
          <a:lstStyle/>
          <a:p>
            <a:r>
              <a:rPr lang="en-US" dirty="0" smtClean="0"/>
              <a:t>Syntax:-</a:t>
            </a:r>
          </a:p>
          <a:p>
            <a:r>
              <a:rPr lang="en-US" dirty="0"/>
              <a:t>	</a:t>
            </a:r>
            <a:r>
              <a:rPr lang="en-US" dirty="0" smtClean="0"/>
              <a:t>(condition</a:t>
            </a:r>
            <a:r>
              <a:rPr lang="en-US" dirty="0"/>
              <a:t>)? </a:t>
            </a:r>
            <a:r>
              <a:rPr lang="en-US" dirty="0" smtClean="0"/>
              <a:t>true : false</a:t>
            </a:r>
          </a:p>
          <a:p>
            <a:r>
              <a:rPr lang="en-US" dirty="0" err="1" smtClean="0"/>
              <a:t>Eg</a:t>
            </a:r>
            <a:r>
              <a:rPr lang="en-US" dirty="0" smtClean="0"/>
              <a:t>.</a:t>
            </a:r>
            <a:endParaRPr lang="en-US" dirty="0"/>
          </a:p>
          <a:p>
            <a:r>
              <a:rPr lang="en-US" dirty="0" err="1" smtClean="0"/>
              <a:t>var</a:t>
            </a:r>
            <a:r>
              <a:rPr lang="en-US" dirty="0" smtClean="0"/>
              <a:t> </a:t>
            </a:r>
            <a:r>
              <a:rPr lang="en-US" dirty="0"/>
              <a:t>age = 18;</a:t>
            </a:r>
          </a:p>
          <a:p>
            <a:r>
              <a:rPr lang="en-US" dirty="0" smtClean="0"/>
              <a:t> </a:t>
            </a:r>
            <a:r>
              <a:rPr lang="en-US" dirty="0" err="1" smtClean="0"/>
              <a:t>document.write</a:t>
            </a:r>
            <a:r>
              <a:rPr lang="en-US" dirty="0" smtClean="0"/>
              <a:t>((</a:t>
            </a:r>
            <a:r>
              <a:rPr lang="en-US" dirty="0"/>
              <a:t>age &gt;= 18) ? "you can vote" : "you can't vote");</a:t>
            </a:r>
          </a:p>
        </p:txBody>
      </p:sp>
    </p:spTree>
    <p:extLst>
      <p:ext uri="{BB962C8B-B14F-4D97-AF65-F5344CB8AC3E}">
        <p14:creationId xmlns:p14="http://schemas.microsoft.com/office/powerpoint/2010/main" xmlns="" val="31998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 Statement</a:t>
            </a:r>
            <a:endParaRPr lang="en-US" dirty="0"/>
          </a:p>
        </p:txBody>
      </p:sp>
      <p:sp>
        <p:nvSpPr>
          <p:cNvPr id="3" name="Content Placeholder 2"/>
          <p:cNvSpPr>
            <a:spLocks noGrp="1"/>
          </p:cNvSpPr>
          <p:nvPr>
            <p:ph idx="1"/>
          </p:nvPr>
        </p:nvSpPr>
        <p:spPr/>
        <p:txBody>
          <a:bodyPr/>
          <a:lstStyle/>
          <a:p>
            <a:pPr marL="0" indent="0">
              <a:buNone/>
            </a:pPr>
            <a:r>
              <a:rPr lang="en-US" dirty="0" smtClean="0"/>
              <a:t>Runs a block of code if something is true</a:t>
            </a:r>
          </a:p>
          <a:p>
            <a:pPr marL="0" indent="0">
              <a:buNone/>
            </a:pPr>
            <a:endParaRPr lang="en-US" dirty="0" smtClean="0"/>
          </a:p>
          <a:p>
            <a:pPr marL="0" indent="0">
              <a:buNone/>
            </a:pPr>
            <a:r>
              <a:rPr lang="en-US" dirty="0" smtClean="0"/>
              <a:t>if else</a:t>
            </a:r>
          </a:p>
          <a:p>
            <a:pPr marL="0" indent="0">
              <a:buNone/>
            </a:pPr>
            <a:r>
              <a:rPr lang="en-US" dirty="0" smtClean="0"/>
              <a:t>if -else if- else</a:t>
            </a:r>
          </a:p>
          <a:p>
            <a:pPr marL="0" indent="0">
              <a:buNone/>
            </a:pPr>
            <a:r>
              <a:rPr lang="en-US" smtClean="0"/>
              <a:t>Nested </a:t>
            </a:r>
            <a:r>
              <a:rPr lang="en-US" dirty="0" smtClean="0"/>
              <a:t>if</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xmlns="" val="17593231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065872"/>
          </a:xfrm>
        </p:spPr>
        <p:txBody>
          <a:bodyPr/>
          <a:lstStyle/>
          <a:p>
            <a:r>
              <a:rPr lang="en-US" dirty="0" smtClean="0"/>
              <a:t>Switch</a:t>
            </a:r>
            <a:endParaRPr lang="en-US" dirty="0"/>
          </a:p>
        </p:txBody>
      </p:sp>
      <p:sp>
        <p:nvSpPr>
          <p:cNvPr id="3" name="Content Placeholder 2"/>
          <p:cNvSpPr>
            <a:spLocks noGrp="1"/>
          </p:cNvSpPr>
          <p:nvPr>
            <p:ph idx="1"/>
          </p:nvPr>
        </p:nvSpPr>
        <p:spPr>
          <a:xfrm>
            <a:off x="1069847" y="1457739"/>
            <a:ext cx="10781841" cy="5178319"/>
          </a:xfrm>
        </p:spPr>
        <p:txBody>
          <a:bodyPr>
            <a:normAutofit fontScale="77500" lnSpcReduction="20000"/>
          </a:bodyPr>
          <a:lstStyle/>
          <a:p>
            <a:pPr marL="0" indent="0">
              <a:lnSpc>
                <a:spcPct val="150000"/>
              </a:lnSpc>
              <a:buNone/>
            </a:pPr>
            <a:r>
              <a:rPr lang="en-US" dirty="0" smtClean="0"/>
              <a:t>Selects one of many blocks of code to execute. Often used as an alternative for an if –else  statement</a:t>
            </a:r>
          </a:p>
          <a:p>
            <a:pPr marL="0" indent="0">
              <a:lnSpc>
                <a:spcPct val="150000"/>
              </a:lnSpc>
              <a:buNone/>
            </a:pPr>
            <a:r>
              <a:rPr lang="en-US" dirty="0" smtClean="0"/>
              <a:t>-processing fast</a:t>
            </a:r>
          </a:p>
          <a:p>
            <a:pPr marL="0" indent="0">
              <a:lnSpc>
                <a:spcPct val="150000"/>
              </a:lnSpc>
              <a:buNone/>
            </a:pPr>
            <a:r>
              <a:rPr lang="en-US" dirty="0" smtClean="0"/>
              <a:t>-multi-decision making</a:t>
            </a:r>
          </a:p>
          <a:p>
            <a:pPr marL="0" indent="0">
              <a:lnSpc>
                <a:spcPct val="150000"/>
              </a:lnSpc>
              <a:buNone/>
            </a:pPr>
            <a:r>
              <a:rPr lang="en-US" dirty="0" smtClean="0"/>
              <a:t>Syntax:-</a:t>
            </a:r>
          </a:p>
          <a:p>
            <a:pPr marL="0" indent="0">
              <a:lnSpc>
                <a:spcPct val="120000"/>
              </a:lnSpc>
              <a:spcBef>
                <a:spcPts val="0"/>
              </a:spcBef>
              <a:buNone/>
            </a:pPr>
            <a:r>
              <a:rPr lang="en-US" b="1" dirty="0"/>
              <a:t>s</a:t>
            </a:r>
            <a:r>
              <a:rPr lang="en-US" b="1" dirty="0" smtClean="0"/>
              <a:t>witch(</a:t>
            </a:r>
            <a:r>
              <a:rPr lang="en-US" b="1" dirty="0" err="1" smtClean="0"/>
              <a:t>variablename</a:t>
            </a:r>
            <a:r>
              <a:rPr lang="en-US" b="1" dirty="0" smtClean="0"/>
              <a:t>)</a:t>
            </a:r>
          </a:p>
          <a:p>
            <a:pPr marL="0" indent="0">
              <a:lnSpc>
                <a:spcPct val="120000"/>
              </a:lnSpc>
              <a:spcBef>
                <a:spcPts val="0"/>
              </a:spcBef>
              <a:buNone/>
            </a:pPr>
            <a:r>
              <a:rPr lang="en-US" b="1" dirty="0" smtClean="0"/>
              <a:t>{</a:t>
            </a:r>
          </a:p>
          <a:p>
            <a:pPr marL="0" indent="0">
              <a:lnSpc>
                <a:spcPct val="120000"/>
              </a:lnSpc>
              <a:spcBef>
                <a:spcPts val="0"/>
              </a:spcBef>
              <a:buNone/>
            </a:pPr>
            <a:r>
              <a:rPr lang="en-US" b="1" dirty="0"/>
              <a:t>	</a:t>
            </a:r>
            <a:r>
              <a:rPr lang="en-US" b="1" dirty="0" smtClean="0"/>
              <a:t>case ‘val1’:</a:t>
            </a:r>
          </a:p>
          <a:p>
            <a:pPr marL="0" indent="0">
              <a:lnSpc>
                <a:spcPct val="120000"/>
              </a:lnSpc>
              <a:spcBef>
                <a:spcPts val="0"/>
              </a:spcBef>
              <a:buNone/>
            </a:pPr>
            <a:r>
              <a:rPr lang="en-US" b="1" dirty="0"/>
              <a:t>	</a:t>
            </a:r>
            <a:r>
              <a:rPr lang="en-US" b="1" dirty="0" smtClean="0"/>
              <a:t>	//code</a:t>
            </a:r>
          </a:p>
          <a:p>
            <a:pPr marL="0" indent="0">
              <a:lnSpc>
                <a:spcPct val="120000"/>
              </a:lnSpc>
              <a:spcBef>
                <a:spcPts val="0"/>
              </a:spcBef>
              <a:buNone/>
            </a:pPr>
            <a:r>
              <a:rPr lang="en-US" b="1" dirty="0" smtClean="0"/>
              <a:t>		break;</a:t>
            </a:r>
          </a:p>
          <a:p>
            <a:pPr marL="0" indent="0">
              <a:lnSpc>
                <a:spcPct val="120000"/>
              </a:lnSpc>
              <a:spcBef>
                <a:spcPts val="0"/>
              </a:spcBef>
              <a:buNone/>
            </a:pPr>
            <a:r>
              <a:rPr lang="en-US" b="1" dirty="0"/>
              <a:t>	</a:t>
            </a:r>
            <a:r>
              <a:rPr lang="en-US" b="1" dirty="0" smtClean="0"/>
              <a:t>case ‘val2’:</a:t>
            </a:r>
          </a:p>
          <a:p>
            <a:pPr marL="0" indent="0">
              <a:lnSpc>
                <a:spcPct val="120000"/>
              </a:lnSpc>
              <a:spcBef>
                <a:spcPts val="0"/>
              </a:spcBef>
              <a:buNone/>
            </a:pPr>
            <a:r>
              <a:rPr lang="en-US" b="1" dirty="0"/>
              <a:t>	</a:t>
            </a:r>
            <a:r>
              <a:rPr lang="en-US" b="1" dirty="0" smtClean="0"/>
              <a:t>	//code</a:t>
            </a:r>
          </a:p>
          <a:p>
            <a:pPr marL="0" indent="0">
              <a:lnSpc>
                <a:spcPct val="120000"/>
              </a:lnSpc>
              <a:spcBef>
                <a:spcPts val="0"/>
              </a:spcBef>
              <a:buNone/>
            </a:pPr>
            <a:r>
              <a:rPr lang="en-US" b="1" dirty="0"/>
              <a:t>		break;</a:t>
            </a:r>
          </a:p>
          <a:p>
            <a:pPr marL="0" indent="0">
              <a:lnSpc>
                <a:spcPct val="120000"/>
              </a:lnSpc>
              <a:spcBef>
                <a:spcPts val="0"/>
              </a:spcBef>
              <a:buNone/>
            </a:pPr>
            <a:r>
              <a:rPr lang="en-US" b="1" dirty="0" smtClean="0"/>
              <a:t>	--------</a:t>
            </a:r>
          </a:p>
          <a:p>
            <a:pPr marL="0" indent="0">
              <a:lnSpc>
                <a:spcPct val="120000"/>
              </a:lnSpc>
              <a:spcBef>
                <a:spcPts val="0"/>
              </a:spcBef>
              <a:buNone/>
            </a:pPr>
            <a:r>
              <a:rPr lang="en-US" b="1" dirty="0"/>
              <a:t>	</a:t>
            </a:r>
            <a:r>
              <a:rPr lang="en-US" b="1" dirty="0" smtClean="0"/>
              <a:t>--------</a:t>
            </a:r>
          </a:p>
          <a:p>
            <a:pPr marL="0" indent="0">
              <a:lnSpc>
                <a:spcPct val="120000"/>
              </a:lnSpc>
              <a:spcBef>
                <a:spcPts val="0"/>
              </a:spcBef>
              <a:buNone/>
            </a:pPr>
            <a:r>
              <a:rPr lang="en-US" b="1" dirty="0"/>
              <a:t>	</a:t>
            </a:r>
            <a:r>
              <a:rPr lang="en-US" b="1" dirty="0" smtClean="0"/>
              <a:t>default:</a:t>
            </a:r>
          </a:p>
          <a:p>
            <a:pPr marL="0" indent="0">
              <a:lnSpc>
                <a:spcPct val="120000"/>
              </a:lnSpc>
              <a:spcBef>
                <a:spcPts val="0"/>
              </a:spcBef>
              <a:buNone/>
            </a:pPr>
            <a:r>
              <a:rPr lang="en-US" b="1" dirty="0"/>
              <a:t>	</a:t>
            </a:r>
            <a:r>
              <a:rPr lang="en-US" b="1" dirty="0" smtClean="0"/>
              <a:t>	</a:t>
            </a:r>
            <a:r>
              <a:rPr lang="en-US" b="1" dirty="0" err="1"/>
              <a:t>document.write</a:t>
            </a:r>
            <a:r>
              <a:rPr lang="en-US" b="1" dirty="0"/>
              <a:t>("not matches any cases…");	</a:t>
            </a:r>
            <a:r>
              <a:rPr lang="en-US" b="1" dirty="0" smtClean="0"/>
              <a:t>	</a:t>
            </a:r>
          </a:p>
          <a:p>
            <a:pPr marL="0" indent="0">
              <a:lnSpc>
                <a:spcPct val="120000"/>
              </a:lnSpc>
              <a:spcBef>
                <a:spcPts val="0"/>
              </a:spcBef>
              <a:buNone/>
            </a:pPr>
            <a:r>
              <a:rPr lang="en-US" b="1" dirty="0"/>
              <a:t>}</a:t>
            </a:r>
          </a:p>
          <a:p>
            <a:pPr marL="0" indent="0">
              <a:lnSpc>
                <a:spcPct val="100000"/>
              </a:lnSpc>
              <a:buNone/>
            </a:pPr>
            <a:endParaRPr lang="en-US" dirty="0"/>
          </a:p>
        </p:txBody>
      </p:sp>
    </p:spTree>
    <p:extLst>
      <p:ext uri="{BB962C8B-B14F-4D97-AF65-F5344CB8AC3E}">
        <p14:creationId xmlns:p14="http://schemas.microsoft.com/office/powerpoint/2010/main" xmlns="" val="175389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7600" y="1193800"/>
            <a:ext cx="3149600" cy="4572000"/>
          </a:xfrm>
          <a:prstGeom prst="rect">
            <a:avLst/>
          </a:prstGeom>
        </p:spPr>
        <p:style>
          <a:lnRef idx="2">
            <a:schemeClr val="accent1"/>
          </a:lnRef>
          <a:fillRef idx="1">
            <a:schemeClr val="lt1"/>
          </a:fillRef>
          <a:effectRef idx="0">
            <a:schemeClr val="accent1"/>
          </a:effectRef>
          <a:fontRef idx="minor">
            <a:schemeClr val="dk1"/>
          </a:fontRef>
        </p:style>
        <p:txBody>
          <a:bodyPr lIns="121917" tIns="60958" rIns="121917" bIns="60958" rtlCol="0" anchor="ctr"/>
          <a:lstStyle/>
          <a:p>
            <a:pPr algn="ctr"/>
            <a:endParaRPr lang="en-US"/>
          </a:p>
        </p:txBody>
      </p:sp>
      <p:sp>
        <p:nvSpPr>
          <p:cNvPr id="5" name="TextBox 4"/>
          <p:cNvSpPr txBox="1"/>
          <p:nvPr/>
        </p:nvSpPr>
        <p:spPr>
          <a:xfrm>
            <a:off x="2133601" y="687748"/>
            <a:ext cx="682232" cy="400105"/>
          </a:xfrm>
          <a:prstGeom prst="rect">
            <a:avLst/>
          </a:prstGeom>
          <a:noFill/>
        </p:spPr>
        <p:txBody>
          <a:bodyPr wrap="none" lIns="121917" tIns="60958" rIns="121917" bIns="60958" rtlCol="0">
            <a:spAutoFit/>
          </a:bodyPr>
          <a:lstStyle/>
          <a:p>
            <a:r>
              <a:rPr lang="en-US" dirty="0" smtClean="0">
                <a:latin typeface="Times New Roman" pitchFamily="18" charset="0"/>
                <a:cs typeface="Times New Roman" pitchFamily="18" charset="0"/>
              </a:rPr>
              <a:t>User</a:t>
            </a:r>
            <a:endParaRPr lang="en-US" dirty="0">
              <a:latin typeface="Times New Roman" pitchFamily="18" charset="0"/>
              <a:cs typeface="Times New Roman" pitchFamily="18" charset="0"/>
            </a:endParaRPr>
          </a:p>
        </p:txBody>
      </p:sp>
      <p:sp>
        <p:nvSpPr>
          <p:cNvPr id="6" name="Rectangle 5"/>
          <p:cNvSpPr/>
          <p:nvPr/>
        </p:nvSpPr>
        <p:spPr>
          <a:xfrm>
            <a:off x="7112000" y="787400"/>
            <a:ext cx="3962400" cy="5384800"/>
          </a:xfrm>
          <a:prstGeom prst="rect">
            <a:avLst/>
          </a:prstGeom>
        </p:spPr>
        <p:style>
          <a:lnRef idx="1">
            <a:schemeClr val="accent4"/>
          </a:lnRef>
          <a:fillRef idx="2">
            <a:schemeClr val="accent4"/>
          </a:fillRef>
          <a:effectRef idx="1">
            <a:schemeClr val="accent4"/>
          </a:effectRef>
          <a:fontRef idx="minor">
            <a:schemeClr val="dk1"/>
          </a:fontRef>
        </p:style>
        <p:txBody>
          <a:bodyPr lIns="121917" tIns="60958" rIns="121917" bIns="60958" rtlCol="0" anchor="ctr"/>
          <a:lstStyle/>
          <a:p>
            <a:pPr algn="ctr"/>
            <a:endParaRPr lang="en-US"/>
          </a:p>
        </p:txBody>
      </p:sp>
      <p:sp>
        <p:nvSpPr>
          <p:cNvPr id="7" name="TextBox 6"/>
          <p:cNvSpPr txBox="1"/>
          <p:nvPr/>
        </p:nvSpPr>
        <p:spPr>
          <a:xfrm>
            <a:off x="8568270" y="335915"/>
            <a:ext cx="848944" cy="400105"/>
          </a:xfrm>
          <a:prstGeom prst="rect">
            <a:avLst/>
          </a:prstGeom>
          <a:noFill/>
        </p:spPr>
        <p:txBody>
          <a:bodyPr wrap="none" lIns="121917" tIns="60958" rIns="121917" bIns="60958" rtlCol="0">
            <a:spAutoFit/>
          </a:bodyPr>
          <a:lstStyle/>
          <a:p>
            <a:r>
              <a:rPr lang="en-US" dirty="0" smtClean="0">
                <a:latin typeface="Times New Roman" pitchFamily="18" charset="0"/>
                <a:cs typeface="Times New Roman" pitchFamily="18" charset="0"/>
              </a:rPr>
              <a:t>Server</a:t>
            </a:r>
            <a:endParaRPr lang="en-US" dirty="0">
              <a:latin typeface="Times New Roman" pitchFamily="18" charset="0"/>
              <a:cs typeface="Times New Roman" pitchFamily="18" charset="0"/>
            </a:endParaRPr>
          </a:p>
        </p:txBody>
      </p:sp>
      <p:cxnSp>
        <p:nvCxnSpPr>
          <p:cNvPr id="9" name="Straight Arrow Connector 8"/>
          <p:cNvCxnSpPr/>
          <p:nvPr/>
        </p:nvCxnSpPr>
        <p:spPr>
          <a:xfrm flipV="1">
            <a:off x="4267200" y="1701800"/>
            <a:ext cx="2743200" cy="71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20883929">
            <a:off x="4384124" y="1611258"/>
            <a:ext cx="2562106" cy="446272"/>
          </a:xfrm>
          <a:prstGeom prst="rect">
            <a:avLst/>
          </a:prstGeom>
          <a:noFill/>
        </p:spPr>
        <p:txBody>
          <a:bodyPr wrap="none" lIns="121917" tIns="60958" rIns="121917" bIns="60958" rtlCol="0">
            <a:spAutoFit/>
          </a:bodyPr>
          <a:lstStyle/>
          <a:p>
            <a:r>
              <a:rPr lang="en-US" sz="2100" dirty="0"/>
              <a:t>www.facebook.com</a:t>
            </a:r>
          </a:p>
        </p:txBody>
      </p:sp>
      <p:cxnSp>
        <p:nvCxnSpPr>
          <p:cNvPr id="12" name="Straight Arrow Connector 11"/>
          <p:cNvCxnSpPr/>
          <p:nvPr/>
        </p:nvCxnSpPr>
        <p:spPr>
          <a:xfrm flipH="1">
            <a:off x="4267200" y="2057400"/>
            <a:ext cx="2844800" cy="863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17600" y="1193800"/>
            <a:ext cx="3149600" cy="4572000"/>
          </a:xfrm>
          <a:prstGeom prst="rect">
            <a:avLst/>
          </a:prstGeom>
        </p:spPr>
        <p:style>
          <a:lnRef idx="1">
            <a:schemeClr val="accent3"/>
          </a:lnRef>
          <a:fillRef idx="2">
            <a:schemeClr val="accent3"/>
          </a:fillRef>
          <a:effectRef idx="1">
            <a:schemeClr val="accent3"/>
          </a:effectRef>
          <a:fontRef idx="minor">
            <a:schemeClr val="dk1"/>
          </a:fontRef>
        </p:style>
        <p:txBody>
          <a:bodyPr lIns="121917" tIns="60958" rIns="121917" bIns="60958" rtlCol="0" anchor="ctr"/>
          <a:lstStyle/>
          <a:p>
            <a:pPr algn="ctr"/>
            <a:endParaRPr lang="en-US">
              <a:solidFill>
                <a:schemeClr val="bg1"/>
              </a:solidFill>
            </a:endParaRPr>
          </a:p>
        </p:txBody>
      </p:sp>
      <p:sp>
        <p:nvSpPr>
          <p:cNvPr id="13" name="TextBox 12"/>
          <p:cNvSpPr txBox="1"/>
          <p:nvPr/>
        </p:nvSpPr>
        <p:spPr>
          <a:xfrm>
            <a:off x="7823200" y="2344994"/>
            <a:ext cx="2454091" cy="1846660"/>
          </a:xfrm>
          <a:prstGeom prst="rect">
            <a:avLst/>
          </a:prstGeom>
          <a:noFill/>
        </p:spPr>
        <p:txBody>
          <a:bodyPr wrap="none" lIns="121917" tIns="60958" rIns="121917" bIns="60958" rtlCol="0">
            <a:spAutoFit/>
          </a:bodyPr>
          <a:lstStyle/>
          <a:p>
            <a:pPr algn="ctr"/>
            <a:r>
              <a:rPr lang="en-US" sz="3700" b="1" dirty="0">
                <a:latin typeface="Times New Roman" pitchFamily="18" charset="0"/>
                <a:cs typeface="Times New Roman" pitchFamily="18" charset="0"/>
              </a:rPr>
              <a:t>HTML</a:t>
            </a:r>
          </a:p>
          <a:p>
            <a:pPr algn="ctr"/>
            <a:r>
              <a:rPr lang="en-US" sz="3700" b="1" dirty="0">
                <a:latin typeface="Times New Roman" pitchFamily="18" charset="0"/>
                <a:cs typeface="Times New Roman" pitchFamily="18" charset="0"/>
              </a:rPr>
              <a:t>CSS</a:t>
            </a:r>
          </a:p>
          <a:p>
            <a:pPr algn="ctr"/>
            <a:r>
              <a:rPr lang="en-US" sz="3700" b="1" dirty="0">
                <a:latin typeface="Times New Roman" pitchFamily="18" charset="0"/>
                <a:cs typeface="Times New Roman" pitchFamily="18" charset="0"/>
              </a:rPr>
              <a:t>JavaScript</a:t>
            </a:r>
          </a:p>
        </p:txBody>
      </p:sp>
    </p:spTree>
    <p:extLst>
      <p:ext uri="{BB962C8B-B14F-4D97-AF65-F5344CB8AC3E}">
        <p14:creationId xmlns:p14="http://schemas.microsoft.com/office/powerpoint/2010/main" xmlns="" val="44742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decel="50000" fill="hold" grpId="1" nodeType="clickEffect">
                                  <p:stCondLst>
                                    <p:cond delay="0"/>
                                  </p:stCondLst>
                                  <p:childTnLst>
                                    <p:animMotion origin="layout" path="M -4.44444E-6 -3.20988E-6 L -0.52361 0.00865 " pathEditMode="relative" rAng="0" ptsTypes="AA">
                                      <p:cBhvr>
                                        <p:cTn id="40" dur="2000" fill="hold"/>
                                        <p:tgtEl>
                                          <p:spTgt spid="13"/>
                                        </p:tgtEl>
                                        <p:attrNameLst>
                                          <p:attrName>ppt_x</p:attrName>
                                          <p:attrName>ppt_y</p:attrName>
                                        </p:attrNameLst>
                                      </p:cBhvr>
                                      <p:rCtr x="-26181" y="432"/>
                                    </p:animMotion>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0" grpId="0"/>
      <p:bldP spid="14" grpId="0" animBg="1"/>
      <p:bldP spid="13" grpId="0"/>
      <p:bldP spid="1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70010"/>
          </a:xfrm>
        </p:spPr>
        <p:txBody>
          <a:bodyPr/>
          <a:lstStyle/>
          <a:p>
            <a:r>
              <a:rPr lang="en-US" dirty="0" smtClean="0"/>
              <a:t>Loops</a:t>
            </a:r>
            <a:endParaRPr lang="en-US" dirty="0"/>
          </a:p>
        </p:txBody>
      </p:sp>
      <p:sp>
        <p:nvSpPr>
          <p:cNvPr id="3" name="Content Placeholder 2"/>
          <p:cNvSpPr>
            <a:spLocks noGrp="1"/>
          </p:cNvSpPr>
          <p:nvPr>
            <p:ph idx="1"/>
          </p:nvPr>
        </p:nvSpPr>
        <p:spPr>
          <a:xfrm>
            <a:off x="1069848" y="1127052"/>
            <a:ext cx="10058400" cy="5635256"/>
          </a:xfrm>
        </p:spPr>
        <p:txBody>
          <a:bodyPr>
            <a:normAutofit fontScale="62500" lnSpcReduction="20000"/>
          </a:bodyPr>
          <a:lstStyle/>
          <a:p>
            <a:pPr marL="0" indent="0">
              <a:buNone/>
            </a:pPr>
            <a:r>
              <a:rPr lang="en-US" dirty="0" smtClean="0"/>
              <a:t>Execute a block of code as long as a condition is true and repeat</a:t>
            </a:r>
          </a:p>
          <a:p>
            <a:pPr marL="0" indent="0">
              <a:buNone/>
            </a:pPr>
            <a:r>
              <a:rPr lang="en-US" b="1" dirty="0" smtClean="0">
                <a:solidFill>
                  <a:srgbClr val="FF0000"/>
                </a:solidFill>
              </a:rPr>
              <a:t>For Loop:</a:t>
            </a:r>
          </a:p>
          <a:p>
            <a:pPr marL="0" indent="0">
              <a:buNone/>
            </a:pPr>
            <a:r>
              <a:rPr lang="en-US" b="1" dirty="0" smtClean="0"/>
              <a:t>for(initialization; condition; </a:t>
            </a:r>
            <a:r>
              <a:rPr lang="en-US" b="1" dirty="0" err="1" smtClean="0"/>
              <a:t>inc</a:t>
            </a:r>
            <a:r>
              <a:rPr lang="en-US" b="1" dirty="0" smtClean="0"/>
              <a:t>/</a:t>
            </a:r>
            <a:r>
              <a:rPr lang="en-US" b="1" dirty="0" err="1" smtClean="0"/>
              <a:t>dec</a:t>
            </a:r>
            <a:r>
              <a:rPr lang="en-US" b="1" dirty="0" smtClean="0"/>
              <a:t>){</a:t>
            </a:r>
          </a:p>
          <a:p>
            <a:pPr marL="0" indent="0">
              <a:buNone/>
            </a:pPr>
            <a:r>
              <a:rPr lang="en-US" b="1" dirty="0" smtClean="0"/>
              <a:t>	//</a:t>
            </a:r>
            <a:r>
              <a:rPr lang="en-US" b="1" dirty="0" err="1" smtClean="0"/>
              <a:t>stmt</a:t>
            </a:r>
            <a:endParaRPr lang="en-US" b="1" dirty="0"/>
          </a:p>
          <a:p>
            <a:pPr marL="0" indent="0">
              <a:buNone/>
            </a:pPr>
            <a:r>
              <a:rPr lang="en-US" b="1" dirty="0" smtClean="0"/>
              <a:t>}</a:t>
            </a:r>
          </a:p>
          <a:p>
            <a:pPr marL="0" indent="0">
              <a:buNone/>
            </a:pPr>
            <a:endParaRPr lang="en-US" b="1" dirty="0"/>
          </a:p>
          <a:p>
            <a:pPr marL="0" indent="0">
              <a:buNone/>
            </a:pPr>
            <a:r>
              <a:rPr lang="en-US" dirty="0" smtClean="0">
                <a:solidFill>
                  <a:srgbClr val="FF0000"/>
                </a:solidFill>
              </a:rPr>
              <a:t>While Loop:</a:t>
            </a:r>
          </a:p>
          <a:p>
            <a:pPr marL="0" indent="0">
              <a:buNone/>
            </a:pPr>
            <a:r>
              <a:rPr lang="en-US" b="1" dirty="0" smtClean="0"/>
              <a:t>Initialization;</a:t>
            </a:r>
            <a:endParaRPr lang="en-US" dirty="0" smtClean="0">
              <a:solidFill>
                <a:srgbClr val="FF0000"/>
              </a:solidFill>
            </a:endParaRPr>
          </a:p>
          <a:p>
            <a:pPr marL="0" indent="0">
              <a:buNone/>
            </a:pPr>
            <a:r>
              <a:rPr lang="en-US" b="1" dirty="0"/>
              <a:t>while(condition){</a:t>
            </a:r>
            <a:endParaRPr lang="en-US" b="1" dirty="0" smtClean="0"/>
          </a:p>
          <a:p>
            <a:pPr marL="0" indent="0">
              <a:buNone/>
            </a:pPr>
            <a:r>
              <a:rPr lang="en-US" b="1" dirty="0"/>
              <a:t>	</a:t>
            </a:r>
            <a:r>
              <a:rPr lang="en-US" b="1" dirty="0" smtClean="0"/>
              <a:t>//</a:t>
            </a:r>
            <a:r>
              <a:rPr lang="en-US" b="1" dirty="0" err="1" smtClean="0"/>
              <a:t>stmt</a:t>
            </a:r>
            <a:endParaRPr lang="en-US" b="1" dirty="0" smtClean="0"/>
          </a:p>
          <a:p>
            <a:pPr marL="0" indent="0">
              <a:buNone/>
            </a:pPr>
            <a:r>
              <a:rPr lang="en-US" b="1" dirty="0"/>
              <a:t>	</a:t>
            </a:r>
            <a:r>
              <a:rPr lang="en-US" b="1" dirty="0" err="1" smtClean="0"/>
              <a:t>i</a:t>
            </a:r>
            <a:r>
              <a:rPr lang="en-US" b="1" dirty="0" err="1"/>
              <a:t>n</a:t>
            </a:r>
            <a:r>
              <a:rPr lang="en-US" b="1" dirty="0" err="1" smtClean="0"/>
              <a:t>c</a:t>
            </a:r>
            <a:r>
              <a:rPr lang="en-US" b="1" dirty="0" smtClean="0"/>
              <a:t>/</a:t>
            </a:r>
            <a:r>
              <a:rPr lang="en-US" b="1" dirty="0" err="1" smtClean="0"/>
              <a:t>dec</a:t>
            </a:r>
            <a:endParaRPr lang="en-US" b="1" dirty="0" smtClean="0"/>
          </a:p>
          <a:p>
            <a:pPr marL="0" indent="0">
              <a:buNone/>
            </a:pPr>
            <a:r>
              <a:rPr lang="en-US" b="1" dirty="0" smtClean="0"/>
              <a:t>}</a:t>
            </a:r>
          </a:p>
          <a:p>
            <a:pPr marL="0" indent="0">
              <a:buNone/>
            </a:pPr>
            <a:endParaRPr lang="en-US" b="1" dirty="0" smtClean="0"/>
          </a:p>
          <a:p>
            <a:pPr marL="0" indent="0">
              <a:buNone/>
            </a:pPr>
            <a:r>
              <a:rPr lang="en-US" dirty="0" smtClean="0">
                <a:solidFill>
                  <a:srgbClr val="FF0000"/>
                </a:solidFill>
              </a:rPr>
              <a:t>Do While Loop:</a:t>
            </a:r>
          </a:p>
          <a:p>
            <a:pPr marL="0" indent="0">
              <a:buNone/>
            </a:pPr>
            <a:r>
              <a:rPr lang="en-US" b="1" dirty="0" smtClean="0"/>
              <a:t>Initialization;</a:t>
            </a:r>
            <a:endParaRPr lang="en-US" dirty="0" smtClean="0">
              <a:solidFill>
                <a:srgbClr val="FF0000"/>
              </a:solidFill>
            </a:endParaRPr>
          </a:p>
          <a:p>
            <a:pPr marL="0" indent="0">
              <a:buNone/>
            </a:pPr>
            <a:r>
              <a:rPr lang="en-US" b="1" dirty="0"/>
              <a:t>d</a:t>
            </a:r>
            <a:r>
              <a:rPr lang="en-US" b="1" dirty="0" smtClean="0"/>
              <a:t>o{</a:t>
            </a:r>
          </a:p>
          <a:p>
            <a:pPr marL="0" indent="0">
              <a:buNone/>
            </a:pPr>
            <a:r>
              <a:rPr lang="en-US" b="1" dirty="0" smtClean="0"/>
              <a:t>	//</a:t>
            </a:r>
            <a:r>
              <a:rPr lang="en-US" b="1" dirty="0" err="1" smtClean="0"/>
              <a:t>stmt</a:t>
            </a:r>
            <a:endParaRPr lang="en-US" b="1" dirty="0" smtClean="0"/>
          </a:p>
          <a:p>
            <a:pPr marL="0" indent="0">
              <a:buNone/>
            </a:pPr>
            <a:r>
              <a:rPr lang="en-US" b="1" dirty="0" smtClean="0"/>
              <a:t>	</a:t>
            </a:r>
            <a:r>
              <a:rPr lang="en-US" b="1" dirty="0" err="1"/>
              <a:t>inc</a:t>
            </a:r>
            <a:r>
              <a:rPr lang="en-US" b="1" dirty="0"/>
              <a:t>/</a:t>
            </a:r>
            <a:r>
              <a:rPr lang="en-US" b="1" dirty="0" err="1"/>
              <a:t>dec</a:t>
            </a:r>
            <a:endParaRPr lang="en-US" b="1" dirty="0"/>
          </a:p>
          <a:p>
            <a:pPr marL="0" indent="0">
              <a:buNone/>
            </a:pPr>
            <a:r>
              <a:rPr lang="en-US" b="1" dirty="0" smtClean="0"/>
              <a:t>}while(condition);</a:t>
            </a:r>
            <a:endParaRPr lang="en-US" b="1" dirty="0"/>
          </a:p>
        </p:txBody>
      </p:sp>
    </p:spTree>
    <p:extLst>
      <p:ext uri="{BB962C8B-B14F-4D97-AF65-F5344CB8AC3E}">
        <p14:creationId xmlns:p14="http://schemas.microsoft.com/office/powerpoint/2010/main" xmlns="" val="3749555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Function?</a:t>
            </a:r>
            <a:endParaRPr lang="en-US" dirty="0"/>
          </a:p>
        </p:txBody>
      </p:sp>
      <p:sp>
        <p:nvSpPr>
          <p:cNvPr id="3" name="Content Placeholder 2"/>
          <p:cNvSpPr>
            <a:spLocks noGrp="1"/>
          </p:cNvSpPr>
          <p:nvPr>
            <p:ph idx="1"/>
          </p:nvPr>
        </p:nvSpPr>
        <p:spPr/>
        <p:txBody>
          <a:bodyPr/>
          <a:lstStyle/>
          <a:p>
            <a:r>
              <a:rPr lang="en-US" dirty="0"/>
              <a:t>Why Functions? </a:t>
            </a:r>
          </a:p>
          <a:p>
            <a:endParaRPr lang="en-US" dirty="0"/>
          </a:p>
          <a:p>
            <a:r>
              <a:rPr lang="en-US" dirty="0" smtClean="0"/>
              <a:t>You </a:t>
            </a:r>
            <a:r>
              <a:rPr lang="en-US" dirty="0"/>
              <a:t>can reuse code: Define the code once, and use it many times.</a:t>
            </a:r>
          </a:p>
          <a:p>
            <a:r>
              <a:rPr lang="en-US" dirty="0" smtClean="0"/>
              <a:t>You </a:t>
            </a:r>
            <a:r>
              <a:rPr lang="en-US" dirty="0"/>
              <a:t>can use the same code many times with different arguments</a:t>
            </a:r>
            <a:r>
              <a:rPr lang="en-US"/>
              <a:t>, </a:t>
            </a:r>
            <a:r>
              <a:rPr lang="en-US" smtClean="0"/>
              <a:t>to </a:t>
            </a:r>
            <a:r>
              <a:rPr lang="en-US" dirty="0"/>
              <a:t>produce different results.</a:t>
            </a:r>
          </a:p>
        </p:txBody>
      </p:sp>
    </p:spTree>
    <p:extLst>
      <p:ext uri="{BB962C8B-B14F-4D97-AF65-F5344CB8AC3E}">
        <p14:creationId xmlns:p14="http://schemas.microsoft.com/office/powerpoint/2010/main" xmlns="" val="301132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174047"/>
          </a:xfrm>
        </p:spPr>
        <p:txBody>
          <a:bodyPr/>
          <a:lstStyle/>
          <a:p>
            <a:r>
              <a:rPr lang="en-US" dirty="0" smtClean="0"/>
              <a:t>Function</a:t>
            </a:r>
            <a:endParaRPr lang="en-US" dirty="0"/>
          </a:p>
        </p:txBody>
      </p:sp>
      <p:sp>
        <p:nvSpPr>
          <p:cNvPr id="3" name="Content Placeholder 2"/>
          <p:cNvSpPr>
            <a:spLocks noGrp="1"/>
          </p:cNvSpPr>
          <p:nvPr>
            <p:ph idx="1"/>
          </p:nvPr>
        </p:nvSpPr>
        <p:spPr>
          <a:xfrm>
            <a:off x="1069848" y="1562986"/>
            <a:ext cx="10058400" cy="4609214"/>
          </a:xfrm>
        </p:spPr>
        <p:txBody>
          <a:bodyPr>
            <a:normAutofit fontScale="77500" lnSpcReduction="20000"/>
          </a:bodyPr>
          <a:lstStyle/>
          <a:p>
            <a:pPr marL="0" indent="0">
              <a:buNone/>
            </a:pPr>
            <a:r>
              <a:rPr lang="en-US" dirty="0" smtClean="0"/>
              <a:t>-Block of code designed to run a task. Can be created and then invoked later or earlier on </a:t>
            </a:r>
          </a:p>
          <a:p>
            <a:pPr marL="0" indent="0">
              <a:buNone/>
            </a:pPr>
            <a:r>
              <a:rPr lang="en-US" dirty="0" smtClean="0"/>
              <a:t>-reusability</a:t>
            </a:r>
            <a:endParaRPr lang="en-US" dirty="0"/>
          </a:p>
          <a:p>
            <a:pPr marL="0" indent="0">
              <a:buNone/>
            </a:pPr>
            <a:r>
              <a:rPr lang="en-US" b="1" dirty="0" smtClean="0">
                <a:solidFill>
                  <a:srgbClr val="FF0000"/>
                </a:solidFill>
              </a:rPr>
              <a:t>Syntax-</a:t>
            </a:r>
          </a:p>
          <a:p>
            <a:pPr marL="0" indent="0">
              <a:buNone/>
            </a:pPr>
            <a:r>
              <a:rPr lang="en-US" b="1" dirty="0" smtClean="0"/>
              <a:t>function </a:t>
            </a:r>
            <a:r>
              <a:rPr lang="en-US" b="1" dirty="0" err="1" smtClean="0"/>
              <a:t>function_name</a:t>
            </a:r>
            <a:r>
              <a:rPr lang="en-US" b="1" dirty="0" smtClean="0"/>
              <a:t>()</a:t>
            </a:r>
          </a:p>
          <a:p>
            <a:pPr marL="0" indent="0">
              <a:buNone/>
            </a:pPr>
            <a:r>
              <a:rPr lang="en-US" b="1" dirty="0" smtClean="0"/>
              <a:t>{</a:t>
            </a:r>
          </a:p>
          <a:p>
            <a:pPr marL="0" indent="0">
              <a:buNone/>
            </a:pPr>
            <a:r>
              <a:rPr lang="en-US" b="1" dirty="0" smtClean="0"/>
              <a:t>	//</a:t>
            </a:r>
            <a:r>
              <a:rPr lang="en-US" b="1" dirty="0" err="1" smtClean="0"/>
              <a:t>stmt</a:t>
            </a:r>
            <a:r>
              <a:rPr lang="en-US" b="1" dirty="0" smtClean="0"/>
              <a:t> of code</a:t>
            </a:r>
            <a:endParaRPr lang="en-US" b="1" dirty="0"/>
          </a:p>
          <a:p>
            <a:pPr marL="0" indent="0">
              <a:buNone/>
            </a:pPr>
            <a:endParaRPr lang="en-US" b="1" dirty="0" smtClean="0"/>
          </a:p>
          <a:p>
            <a:pPr marL="0" indent="0">
              <a:buNone/>
            </a:pPr>
            <a:r>
              <a:rPr lang="en-US" b="1" dirty="0" smtClean="0"/>
              <a:t>}</a:t>
            </a:r>
          </a:p>
          <a:p>
            <a:pPr marL="0" indent="0">
              <a:buNone/>
            </a:pPr>
            <a:r>
              <a:rPr lang="en-US" b="1" dirty="0" smtClean="0">
                <a:solidFill>
                  <a:srgbClr val="FF0000"/>
                </a:solidFill>
              </a:rPr>
              <a:t>Call:- </a:t>
            </a:r>
            <a:r>
              <a:rPr lang="en-US" b="1" dirty="0" smtClean="0"/>
              <a:t>	</a:t>
            </a:r>
            <a:r>
              <a:rPr lang="en-US" b="1" dirty="0" err="1" smtClean="0"/>
              <a:t>function_name</a:t>
            </a:r>
            <a:r>
              <a:rPr lang="en-US" b="1" dirty="0" smtClean="0"/>
              <a:t>();</a:t>
            </a:r>
          </a:p>
          <a:p>
            <a:pPr marL="0" indent="0">
              <a:buNone/>
            </a:pPr>
            <a:r>
              <a:rPr lang="en-US" b="1" dirty="0" smtClean="0">
                <a:solidFill>
                  <a:srgbClr val="FF0000"/>
                </a:solidFill>
              </a:rPr>
              <a:t>Function have two types:-</a:t>
            </a:r>
          </a:p>
          <a:p>
            <a:pPr marL="0" indent="0">
              <a:buNone/>
            </a:pPr>
            <a:r>
              <a:rPr lang="en-US" b="1" dirty="0" smtClean="0"/>
              <a:t>1-predefined(</a:t>
            </a:r>
            <a:r>
              <a:rPr lang="en-US" b="1" dirty="0" err="1" smtClean="0"/>
              <a:t>Javascript</a:t>
            </a:r>
            <a:r>
              <a:rPr lang="en-US" b="1" dirty="0" smtClean="0"/>
              <a:t> own function)</a:t>
            </a:r>
            <a:endParaRPr lang="en-US" b="1" dirty="0"/>
          </a:p>
          <a:p>
            <a:pPr marL="0" indent="0">
              <a:buNone/>
            </a:pPr>
            <a:r>
              <a:rPr lang="en-US" b="1" dirty="0" smtClean="0"/>
              <a:t>2-user </a:t>
            </a:r>
            <a:r>
              <a:rPr lang="en-US" b="1" dirty="0"/>
              <a:t>defined</a:t>
            </a:r>
          </a:p>
          <a:p>
            <a:pPr marL="0" indent="0">
              <a:buNone/>
            </a:pPr>
            <a:r>
              <a:rPr lang="en-US" b="1" dirty="0"/>
              <a:t>	</a:t>
            </a:r>
            <a:r>
              <a:rPr lang="en-US" b="1" dirty="0" smtClean="0"/>
              <a:t>A-with </a:t>
            </a:r>
            <a:r>
              <a:rPr lang="en-US" b="1" dirty="0"/>
              <a:t>argument</a:t>
            </a:r>
          </a:p>
          <a:p>
            <a:pPr marL="0" indent="0">
              <a:buNone/>
            </a:pPr>
            <a:r>
              <a:rPr lang="en-US" b="1" dirty="0"/>
              <a:t>	</a:t>
            </a:r>
            <a:r>
              <a:rPr lang="en-US" b="1" dirty="0" smtClean="0"/>
              <a:t>B-without </a:t>
            </a:r>
            <a:r>
              <a:rPr lang="en-US" b="1" dirty="0"/>
              <a:t>argument</a:t>
            </a:r>
            <a:endParaRPr lang="en-US" b="1" dirty="0" smtClean="0"/>
          </a:p>
          <a:p>
            <a:pPr marL="0" indent="0">
              <a:buNone/>
            </a:pPr>
            <a:endParaRPr lang="en-US" b="1" dirty="0"/>
          </a:p>
        </p:txBody>
      </p:sp>
    </p:spTree>
    <p:extLst>
      <p:ext uri="{BB962C8B-B14F-4D97-AF65-F5344CB8AC3E}">
        <p14:creationId xmlns:p14="http://schemas.microsoft.com/office/powerpoint/2010/main" xmlns="" val="2725686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Keyword</a:t>
            </a: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JavaScript reaches a return statement, </a:t>
            </a:r>
            <a:r>
              <a:rPr lang="en-US" dirty="0" smtClean="0"/>
              <a:t>the </a:t>
            </a:r>
            <a:r>
              <a:rPr lang="en-US" dirty="0"/>
              <a:t>function will stop executing</a:t>
            </a:r>
            <a:r>
              <a:rPr lang="en-US" dirty="0" smtClean="0"/>
              <a:t>.</a:t>
            </a:r>
          </a:p>
          <a:p>
            <a:r>
              <a:rPr lang="en-US" dirty="0"/>
              <a:t>Functions often compute a return value.</a:t>
            </a:r>
          </a:p>
          <a:p>
            <a:r>
              <a:rPr lang="en-US" dirty="0" smtClean="0"/>
              <a:t>The </a:t>
            </a:r>
            <a:r>
              <a:rPr lang="en-US" dirty="0"/>
              <a:t>return value is "returned" back to the </a:t>
            </a:r>
            <a:r>
              <a:rPr lang="en-US"/>
              <a:t>"</a:t>
            </a:r>
            <a:r>
              <a:rPr lang="en-US" smtClean="0"/>
              <a:t>caller”</a:t>
            </a:r>
            <a:endParaRPr lang="en-US" dirty="0" smtClean="0"/>
          </a:p>
          <a:p>
            <a:pPr marL="0" indent="0">
              <a:buNone/>
            </a:pPr>
            <a:endParaRPr lang="en-US" dirty="0" smtClean="0"/>
          </a:p>
        </p:txBody>
      </p:sp>
    </p:spTree>
    <p:extLst>
      <p:ext uri="{BB962C8B-B14F-4D97-AF65-F5344CB8AC3E}">
        <p14:creationId xmlns:p14="http://schemas.microsoft.com/office/powerpoint/2010/main" xmlns="" val="284398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Expression</a:t>
            </a:r>
            <a:endParaRPr lang="en-US" dirty="0"/>
          </a:p>
        </p:txBody>
      </p:sp>
      <p:sp>
        <p:nvSpPr>
          <p:cNvPr id="3" name="Content Placeholder 2"/>
          <p:cNvSpPr>
            <a:spLocks noGrp="1"/>
          </p:cNvSpPr>
          <p:nvPr>
            <p:ph idx="1"/>
          </p:nvPr>
        </p:nvSpPr>
        <p:spPr/>
        <p:txBody>
          <a:bodyPr/>
          <a:lstStyle/>
          <a:p>
            <a:r>
              <a:rPr lang="en-US" dirty="0" smtClean="0"/>
              <a:t>Function </a:t>
            </a:r>
            <a:r>
              <a:rPr lang="en-US" dirty="0"/>
              <a:t>expressions simply means </a:t>
            </a:r>
            <a:r>
              <a:rPr lang="en-US" dirty="0" smtClean="0"/>
              <a:t>Create </a:t>
            </a:r>
            <a:r>
              <a:rPr lang="en-US" dirty="0"/>
              <a:t>a function and put it into the variable </a:t>
            </a:r>
            <a:endParaRPr lang="en-US" dirty="0" smtClean="0"/>
          </a:p>
          <a:p>
            <a:pPr marL="0" indent="0">
              <a:buNone/>
            </a:pPr>
            <a:r>
              <a:rPr lang="en-US" dirty="0"/>
              <a:t>function sum(</a:t>
            </a:r>
            <a:r>
              <a:rPr lang="en-US" dirty="0" err="1"/>
              <a:t>a,b</a:t>
            </a:r>
            <a:r>
              <a:rPr lang="en-US" dirty="0"/>
              <a:t>){</a:t>
            </a:r>
          </a:p>
          <a:p>
            <a:pPr marL="0" indent="0">
              <a:buNone/>
            </a:pPr>
            <a:r>
              <a:rPr lang="en-US" dirty="0"/>
              <a:t>   return total = </a:t>
            </a:r>
            <a:r>
              <a:rPr lang="en-US" dirty="0" err="1"/>
              <a:t>a+b</a:t>
            </a:r>
            <a:r>
              <a:rPr lang="en-US" dirty="0"/>
              <a:t>;</a:t>
            </a:r>
          </a:p>
          <a:p>
            <a:pPr marL="0" indent="0">
              <a:buNone/>
            </a:pPr>
            <a:r>
              <a:rPr lang="en-US" dirty="0"/>
              <a:t> }</a:t>
            </a:r>
          </a:p>
          <a:p>
            <a:pPr marL="0" indent="0">
              <a:buNone/>
            </a:pPr>
            <a:endParaRPr lang="en-US" dirty="0"/>
          </a:p>
          <a:p>
            <a:pPr marL="0" indent="0">
              <a:buNone/>
            </a:pPr>
            <a:r>
              <a:rPr lang="en-US" dirty="0"/>
              <a:t> </a:t>
            </a:r>
            <a:r>
              <a:rPr lang="en-US" dirty="0" err="1"/>
              <a:t>var</a:t>
            </a:r>
            <a:r>
              <a:rPr lang="en-US" dirty="0"/>
              <a:t> </a:t>
            </a:r>
            <a:r>
              <a:rPr lang="en-US" dirty="0" err="1"/>
              <a:t>funExp</a:t>
            </a:r>
            <a:r>
              <a:rPr lang="en-US" dirty="0"/>
              <a:t> = sum(5,6);</a:t>
            </a:r>
          </a:p>
          <a:p>
            <a:pPr marL="0" indent="0">
              <a:buNone/>
            </a:pPr>
            <a:endParaRPr lang="en-US" dirty="0"/>
          </a:p>
          <a:p>
            <a:pPr marL="0" indent="0">
              <a:buNone/>
            </a:pPr>
            <a:r>
              <a:rPr lang="en-US" dirty="0"/>
              <a:t>console.log('the sum of two no is ' + </a:t>
            </a:r>
            <a:r>
              <a:rPr lang="en-US" dirty="0" err="1"/>
              <a:t>funExp</a:t>
            </a:r>
            <a:r>
              <a:rPr lang="en-US" dirty="0"/>
              <a:t> );</a:t>
            </a:r>
          </a:p>
          <a:p>
            <a:endParaRPr lang="en-US" dirty="0"/>
          </a:p>
        </p:txBody>
      </p:sp>
    </p:spTree>
    <p:extLst>
      <p:ext uri="{BB962C8B-B14F-4D97-AF65-F5344CB8AC3E}">
        <p14:creationId xmlns:p14="http://schemas.microsoft.com/office/powerpoint/2010/main" xmlns="" val="166291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Function</a:t>
            </a:r>
          </a:p>
        </p:txBody>
      </p:sp>
      <p:sp>
        <p:nvSpPr>
          <p:cNvPr id="3" name="Content Placeholder 2"/>
          <p:cNvSpPr>
            <a:spLocks noGrp="1"/>
          </p:cNvSpPr>
          <p:nvPr>
            <p:ph idx="1"/>
          </p:nvPr>
        </p:nvSpPr>
        <p:spPr/>
        <p:txBody>
          <a:bodyPr/>
          <a:lstStyle/>
          <a:p>
            <a:r>
              <a:rPr lang="en-US" dirty="0"/>
              <a:t>A function expression is similar to and has the same syntax </a:t>
            </a:r>
            <a:r>
              <a:rPr lang="en-US" dirty="0" smtClean="0"/>
              <a:t>as </a:t>
            </a:r>
            <a:r>
              <a:rPr lang="en-US" dirty="0"/>
              <a:t>a function declaration One can define "named" </a:t>
            </a:r>
          </a:p>
          <a:p>
            <a:r>
              <a:rPr lang="en-US" dirty="0"/>
              <a:t>function expressions (where the name of the expression might </a:t>
            </a:r>
            <a:r>
              <a:rPr lang="en-US" dirty="0" smtClean="0"/>
              <a:t>be </a:t>
            </a:r>
            <a:r>
              <a:rPr lang="en-US" dirty="0"/>
              <a:t>used in the call stack for example) </a:t>
            </a:r>
            <a:r>
              <a:rPr lang="en-US" dirty="0" smtClean="0"/>
              <a:t>or </a:t>
            </a:r>
            <a:r>
              <a:rPr lang="en-US" dirty="0"/>
              <a:t>"anonymous" function expressions.</a:t>
            </a:r>
          </a:p>
        </p:txBody>
      </p:sp>
    </p:spTree>
    <p:extLst>
      <p:ext uri="{BB962C8B-B14F-4D97-AF65-F5344CB8AC3E}">
        <p14:creationId xmlns:p14="http://schemas.microsoft.com/office/powerpoint/2010/main" xmlns="" val="194259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93800"/>
            <a:ext cx="10972800" cy="5181600"/>
          </a:xfrm>
        </p:spPr>
        <p:txBody>
          <a:bodyPr>
            <a:normAutofit/>
          </a:bodyPr>
          <a:lstStyle/>
          <a:p>
            <a:pPr marL="0" indent="0">
              <a:buNone/>
            </a:pPr>
            <a:r>
              <a:rPr lang="en-IN" dirty="0">
                <a:solidFill>
                  <a:srgbClr val="FF0000"/>
                </a:solidFill>
              </a:rPr>
              <a:t>Syntax: </a:t>
            </a:r>
            <a:r>
              <a:rPr lang="en-IN" dirty="0"/>
              <a:t>(para1, para2) =&gt; expression;</a:t>
            </a:r>
          </a:p>
          <a:p>
            <a:pPr marL="0" indent="0">
              <a:buNone/>
            </a:pPr>
            <a:r>
              <a:rPr lang="en-IN"/>
              <a:t>Ex</a:t>
            </a:r>
            <a:r>
              <a:rPr lang="en-IN" smtClean="0"/>
              <a:t>:</a:t>
            </a:r>
          </a:p>
          <a:p>
            <a:pPr marL="0" indent="0">
              <a:buNone/>
            </a:pPr>
            <a:r>
              <a:rPr lang="en-IN" smtClean="0"/>
              <a:t> </a:t>
            </a:r>
            <a:r>
              <a:rPr lang="en-IN" dirty="0"/>
              <a:t>(a, b) =&gt; </a:t>
            </a:r>
            <a:r>
              <a:rPr lang="en-IN" dirty="0" err="1"/>
              <a:t>a+b</a:t>
            </a:r>
            <a:r>
              <a:rPr lang="en-IN" dirty="0"/>
              <a:t>;</a:t>
            </a:r>
          </a:p>
          <a:p>
            <a:pPr marL="0" indent="0">
              <a:buNone/>
            </a:pPr>
            <a:r>
              <a:rPr lang="en-IN" dirty="0"/>
              <a:t>Above code is equivalent to:</a:t>
            </a:r>
          </a:p>
          <a:p>
            <a:pPr marL="0" indent="0">
              <a:buNone/>
            </a:pPr>
            <a:r>
              <a:rPr lang="en-IN" dirty="0"/>
              <a:t>function add(a, b) {</a:t>
            </a:r>
          </a:p>
          <a:p>
            <a:pPr marL="0" indent="0">
              <a:buNone/>
            </a:pPr>
            <a:r>
              <a:rPr lang="en-IN" dirty="0"/>
              <a:t>	return a + b; </a:t>
            </a:r>
          </a:p>
          <a:p>
            <a:pPr marL="0" indent="0">
              <a:buNone/>
            </a:pPr>
            <a:r>
              <a:rPr lang="en-IN" dirty="0"/>
              <a:t>}</a:t>
            </a:r>
          </a:p>
          <a:p>
            <a:pPr marL="0" indent="0">
              <a:buNone/>
            </a:pPr>
            <a:r>
              <a:rPr lang="en-IN" dirty="0">
                <a:solidFill>
                  <a:srgbClr val="FF0000"/>
                </a:solidFill>
              </a:rPr>
              <a:t>Syntax: </a:t>
            </a:r>
            <a:r>
              <a:rPr lang="en-IN" dirty="0"/>
              <a:t>(para1, para2) =&gt; {expression};	// it won’t work</a:t>
            </a:r>
          </a:p>
          <a:p>
            <a:pPr marL="0" indent="0">
              <a:buNone/>
            </a:pPr>
            <a:r>
              <a:rPr lang="en-IN" dirty="0"/>
              <a:t>Ex: (a, b) =&gt; {</a:t>
            </a:r>
            <a:r>
              <a:rPr lang="en-IN" dirty="0" err="1"/>
              <a:t>a+b</a:t>
            </a:r>
            <a:r>
              <a:rPr lang="en-IN" dirty="0"/>
              <a:t>};</a:t>
            </a:r>
          </a:p>
          <a:p>
            <a:pPr marL="0" indent="0">
              <a:buNone/>
            </a:pPr>
            <a:r>
              <a:rPr lang="en-IN" dirty="0"/>
              <a:t>Syntax: (para1, para2) =&gt; {return expression};</a:t>
            </a:r>
          </a:p>
          <a:p>
            <a:pPr marL="0" indent="0">
              <a:buNone/>
            </a:pPr>
            <a:r>
              <a:rPr lang="en-IN" dirty="0"/>
              <a:t>Ex: (a, b) =&gt; {return </a:t>
            </a:r>
            <a:r>
              <a:rPr lang="en-IN" dirty="0" err="1"/>
              <a:t>a+b</a:t>
            </a:r>
            <a:r>
              <a:rPr lang="en-IN" dirty="0"/>
              <a:t>};</a:t>
            </a:r>
          </a:p>
        </p:txBody>
      </p:sp>
      <p:sp>
        <p:nvSpPr>
          <p:cNvPr id="4" name="Title 1"/>
          <p:cNvSpPr>
            <a:spLocks noGrp="1"/>
          </p:cNvSpPr>
          <p:nvPr>
            <p:ph type="title"/>
          </p:nvPr>
        </p:nvSpPr>
        <p:spPr>
          <a:xfrm>
            <a:off x="609600" y="-25400"/>
            <a:ext cx="10972800" cy="1143000"/>
          </a:xfrm>
        </p:spPr>
        <p:txBody>
          <a:bodyPr>
            <a:normAutofit/>
          </a:bodyPr>
          <a:lstStyle/>
          <a:p>
            <a:r>
              <a:rPr lang="en-IN" dirty="0"/>
              <a:t>Arrow Function</a:t>
            </a:r>
          </a:p>
        </p:txBody>
      </p:sp>
    </p:spTree>
    <p:extLst>
      <p:ext uri="{BB962C8B-B14F-4D97-AF65-F5344CB8AC3E}">
        <p14:creationId xmlns:p14="http://schemas.microsoft.com/office/powerpoint/2010/main" xmlns="" val="206231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Autofit/>
          </a:bodyPr>
          <a:lstStyle/>
          <a:p>
            <a:r>
              <a:rPr lang="en-US" sz="3200" dirty="0"/>
              <a:t>Immediately Invoked Function Expression (IIFE)</a:t>
            </a:r>
            <a:endParaRPr lang="en-IN" sz="3200" dirty="0"/>
          </a:p>
        </p:txBody>
      </p:sp>
      <p:sp>
        <p:nvSpPr>
          <p:cNvPr id="3" name="Content Placeholder 2"/>
          <p:cNvSpPr>
            <a:spLocks noGrp="1"/>
          </p:cNvSpPr>
          <p:nvPr>
            <p:ph idx="1"/>
          </p:nvPr>
        </p:nvSpPr>
        <p:spPr>
          <a:xfrm>
            <a:off x="609600" y="1092200"/>
            <a:ext cx="10972800" cy="4525963"/>
          </a:xfrm>
        </p:spPr>
        <p:txBody>
          <a:bodyPr>
            <a:normAutofit/>
          </a:bodyPr>
          <a:lstStyle/>
          <a:p>
            <a:pPr marL="0" indent="0">
              <a:buNone/>
            </a:pPr>
            <a:r>
              <a:rPr lang="en-US" dirty="0"/>
              <a:t>IIFE (Immediately Invoked Function Expression) is a JavaScript function that runs as soon as it is defined.</a:t>
            </a:r>
          </a:p>
          <a:p>
            <a:pPr marL="0" indent="0">
              <a:buNone/>
            </a:pPr>
            <a:r>
              <a:rPr lang="en-US" dirty="0"/>
              <a:t>It is a design pattern which is also known as Self-Executing Anonymous Function and contains two major parts. The first is the anonymous function with lexical scope enclosed within the Grouping Operator (). This prevents accessing variables within the IIFE idiom as well as polluting the global scope.</a:t>
            </a:r>
          </a:p>
          <a:p>
            <a:pPr marL="0" indent="0">
              <a:buNone/>
            </a:pPr>
            <a:r>
              <a:rPr lang="en-US" dirty="0"/>
              <a:t>The second part is creating the immediately executing function expression (), through which the JavaScript engine will directly interpret the function.</a:t>
            </a:r>
          </a:p>
          <a:p>
            <a:pPr marL="0" indent="0">
              <a:buNone/>
            </a:pPr>
            <a:r>
              <a:rPr lang="en-US" dirty="0"/>
              <a:t>Ex: -</a:t>
            </a:r>
          </a:p>
          <a:p>
            <a:pPr marL="0" indent="0">
              <a:buNone/>
            </a:pPr>
            <a:r>
              <a:rPr lang="en-US" dirty="0"/>
              <a:t>(function( ) { </a:t>
            </a:r>
            <a:r>
              <a:rPr lang="en-US" dirty="0" err="1"/>
              <a:t>document.write</a:t>
            </a:r>
            <a:r>
              <a:rPr lang="en-US" dirty="0"/>
              <a:t>(“</a:t>
            </a:r>
            <a:r>
              <a:rPr lang="en-US" dirty="0" err="1"/>
              <a:t>Javascript</a:t>
            </a:r>
            <a:r>
              <a:rPr lang="en-US" dirty="0"/>
              <a:t>”);})( );</a:t>
            </a:r>
          </a:p>
          <a:p>
            <a:pPr marL="0" indent="0">
              <a:buNone/>
            </a:pPr>
            <a:r>
              <a:rPr lang="en-US" dirty="0"/>
              <a:t>(function(a, b) { </a:t>
            </a:r>
            <a:r>
              <a:rPr lang="en-US" dirty="0" err="1"/>
              <a:t>document.write</a:t>
            </a:r>
            <a:r>
              <a:rPr lang="en-US" dirty="0"/>
              <a:t>(a + “ ” + b);})(10, 20);</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4904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literals (Template strings)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Template Literal :- string interpolation (concatenation)</a:t>
            </a:r>
          </a:p>
          <a:p>
            <a:pPr marL="0" indent="0">
              <a:buNone/>
            </a:pPr>
            <a:r>
              <a:rPr lang="en-US" dirty="0"/>
              <a:t>   we use </a:t>
            </a:r>
            <a:r>
              <a:rPr lang="en-US" dirty="0" err="1"/>
              <a:t>backricks</a:t>
            </a:r>
            <a:r>
              <a:rPr lang="en-US" dirty="0"/>
              <a:t> symbol(``)</a:t>
            </a:r>
          </a:p>
          <a:p>
            <a:pPr marL="0" indent="0">
              <a:buNone/>
            </a:pPr>
            <a:r>
              <a:rPr lang="en-US" dirty="0" err="1" smtClean="0"/>
              <a:t>eg</a:t>
            </a:r>
            <a:r>
              <a:rPr lang="en-US" dirty="0"/>
              <a:t>:</a:t>
            </a:r>
          </a:p>
          <a:p>
            <a:pPr marL="0" indent="0">
              <a:buNone/>
            </a:pPr>
            <a:r>
              <a:rPr lang="en-US" dirty="0"/>
              <a:t>  let a=10;</a:t>
            </a:r>
          </a:p>
          <a:p>
            <a:pPr marL="0" indent="0">
              <a:buNone/>
            </a:pPr>
            <a:r>
              <a:rPr lang="en-US" dirty="0"/>
              <a:t>  let b=20;</a:t>
            </a:r>
          </a:p>
          <a:p>
            <a:pPr marL="0" indent="0">
              <a:buNone/>
            </a:pPr>
            <a:r>
              <a:rPr lang="en-US" dirty="0"/>
              <a:t>  let sum=</a:t>
            </a:r>
            <a:r>
              <a:rPr lang="en-US" dirty="0" err="1"/>
              <a:t>a+b</a:t>
            </a:r>
            <a:r>
              <a:rPr lang="en-US" dirty="0"/>
              <a:t>;</a:t>
            </a:r>
          </a:p>
          <a:p>
            <a:pPr marL="0" indent="0">
              <a:buNone/>
            </a:pPr>
            <a:r>
              <a:rPr lang="en-US" dirty="0"/>
              <a:t>  //old es5 </a:t>
            </a:r>
          </a:p>
          <a:p>
            <a:pPr marL="0" indent="0">
              <a:buNone/>
            </a:pPr>
            <a:r>
              <a:rPr lang="en-US" dirty="0"/>
              <a:t>  console.log("The sum of "+a+" and "+b+" is "+sum);</a:t>
            </a:r>
          </a:p>
          <a:p>
            <a:pPr marL="0" indent="0">
              <a:buNone/>
            </a:pPr>
            <a:r>
              <a:rPr lang="en-US" dirty="0"/>
              <a:t>  </a:t>
            </a:r>
          </a:p>
          <a:p>
            <a:pPr marL="0" indent="0">
              <a:buNone/>
            </a:pPr>
            <a:r>
              <a:rPr lang="en-US" dirty="0"/>
              <a:t>//es6 template Literal</a:t>
            </a:r>
          </a:p>
          <a:p>
            <a:pPr marL="0" indent="0">
              <a:buNone/>
            </a:pPr>
            <a:r>
              <a:rPr lang="en-US" dirty="0"/>
              <a:t>  console.log(`The sum of ${a} and ${b} is ${sum}`)</a:t>
            </a:r>
          </a:p>
        </p:txBody>
      </p:sp>
    </p:spTree>
    <p:extLst>
      <p:ext uri="{BB962C8B-B14F-4D97-AF65-F5344CB8AC3E}">
        <p14:creationId xmlns:p14="http://schemas.microsoft.com/office/powerpoint/2010/main" xmlns="" val="839828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01907"/>
          </a:xfrm>
        </p:spPr>
        <p:txBody>
          <a:bodyPr>
            <a:normAutofit/>
          </a:bodyPr>
          <a:lstStyle/>
          <a:p>
            <a:r>
              <a:rPr lang="en-US" dirty="0" smtClean="0"/>
              <a:t>Arrays</a:t>
            </a:r>
            <a:endParaRPr lang="en-US" dirty="0"/>
          </a:p>
        </p:txBody>
      </p:sp>
      <p:sp>
        <p:nvSpPr>
          <p:cNvPr id="3" name="Content Placeholder 2"/>
          <p:cNvSpPr>
            <a:spLocks noGrp="1"/>
          </p:cNvSpPr>
          <p:nvPr>
            <p:ph idx="1"/>
          </p:nvPr>
        </p:nvSpPr>
        <p:spPr>
          <a:xfrm>
            <a:off x="1069848" y="1329070"/>
            <a:ext cx="10058400" cy="5022303"/>
          </a:xfrm>
          <a:noFill/>
        </p:spPr>
        <p:txBody>
          <a:bodyPr>
            <a:normAutofit/>
          </a:bodyPr>
          <a:lstStyle/>
          <a:p>
            <a:r>
              <a:rPr lang="en-US" dirty="0" smtClean="0"/>
              <a:t>JavaScript arrays allow us to store multiple values in a single variable and value of any data type</a:t>
            </a:r>
          </a:p>
          <a:p>
            <a:r>
              <a:rPr lang="en-US" dirty="0" smtClean="0"/>
              <a:t>Array’s  index always start from 0 </a:t>
            </a:r>
          </a:p>
          <a:p>
            <a:pPr marL="0" indent="0">
              <a:buNone/>
            </a:pPr>
            <a:r>
              <a:rPr lang="en-US" dirty="0" smtClean="0">
                <a:solidFill>
                  <a:srgbClr val="FF0000"/>
                </a:solidFill>
              </a:rPr>
              <a:t>Syntax-</a:t>
            </a:r>
          </a:p>
          <a:p>
            <a:pPr marL="548640" lvl="2" indent="0">
              <a:buNone/>
            </a:pPr>
            <a:r>
              <a:rPr lang="en-US" sz="2000" dirty="0" err="1" smtClean="0"/>
              <a:t>arrayname</a:t>
            </a:r>
            <a:r>
              <a:rPr lang="en-US" sz="2000" dirty="0" smtClean="0"/>
              <a:t>=['val1','val2',.......];//array literal</a:t>
            </a:r>
          </a:p>
          <a:p>
            <a:pPr marL="548640" lvl="2" indent="0">
              <a:buNone/>
            </a:pPr>
            <a:r>
              <a:rPr lang="en-US" sz="2000" dirty="0" err="1" smtClean="0"/>
              <a:t>arrayname</a:t>
            </a:r>
            <a:r>
              <a:rPr lang="en-US" sz="2000" dirty="0" smtClean="0"/>
              <a:t>=new </a:t>
            </a:r>
            <a:r>
              <a:rPr lang="en-US" sz="2000" dirty="0"/>
              <a:t>Array('val1','val2',.......);// Array constructor</a:t>
            </a:r>
          </a:p>
          <a:p>
            <a:pPr marL="0" indent="0">
              <a:buNone/>
            </a:pPr>
            <a:endParaRPr lang="en-US" b="1" dirty="0" smtClean="0">
              <a:solidFill>
                <a:schemeClr val="bg2"/>
              </a:solidFill>
            </a:endParaRPr>
          </a:p>
          <a:p>
            <a:pPr marL="0" indent="0">
              <a:lnSpc>
                <a:spcPct val="100000"/>
              </a:lnSpc>
              <a:spcBef>
                <a:spcPct val="0"/>
              </a:spcBef>
              <a:buNone/>
            </a:pPr>
            <a:r>
              <a:rPr lang="en-IN" sz="2400" dirty="0">
                <a:blipFill>
                  <a:blip r:embed="rId2">
                    <a:extLst>
                      <a:ext uri="{28A0092B-C50C-407E-A947-70E740481C1C}">
                        <a14:useLocalDpi xmlns:a14="http://schemas.microsoft.com/office/drawing/2010/main" xmlns="" val="0"/>
                      </a:ext>
                    </a:extLst>
                  </a:blip>
                  <a:tile tx="6350" ty="-127000" sx="65000" sy="64000" flip="none" algn="tl"/>
                </a:blipFill>
                <a:latin typeface="+mj-lt"/>
                <a:ea typeface="+mj-ea"/>
                <a:cs typeface="+mj-cs"/>
              </a:rPr>
              <a:t>To Get the length of an Array</a:t>
            </a:r>
          </a:p>
          <a:p>
            <a:pPr marL="0" indent="0">
              <a:buNone/>
            </a:pPr>
            <a:r>
              <a:rPr lang="en-US" sz="2100" dirty="0" err="1" smtClean="0"/>
              <a:t>arrayname</a:t>
            </a:r>
            <a:r>
              <a:rPr lang="en-IN" sz="2100" dirty="0" smtClean="0"/>
              <a:t>.length   // length </a:t>
            </a:r>
            <a:r>
              <a:rPr lang="en-IN" sz="2100" dirty="0"/>
              <a:t>start from 1 </a:t>
            </a:r>
          </a:p>
          <a:p>
            <a:pPr marL="0" indent="0">
              <a:buNone/>
            </a:pPr>
            <a:endParaRPr lang="en-US" b="1" dirty="0">
              <a:solidFill>
                <a:schemeClr val="bg2"/>
              </a:solidFill>
            </a:endParaRPr>
          </a:p>
        </p:txBody>
      </p:sp>
    </p:spTree>
    <p:extLst>
      <p:ext uri="{BB962C8B-B14F-4D97-AF65-F5344CB8AC3E}">
        <p14:creationId xmlns:p14="http://schemas.microsoft.com/office/powerpoint/2010/main" xmlns="" val="376064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US" dirty="0"/>
              <a:t>Advantage of JavaScript</a:t>
            </a:r>
          </a:p>
        </p:txBody>
      </p:sp>
      <p:sp>
        <p:nvSpPr>
          <p:cNvPr id="3" name="Content Placeholder 2"/>
          <p:cNvSpPr>
            <a:spLocks noGrp="1"/>
          </p:cNvSpPr>
          <p:nvPr>
            <p:ph idx="1"/>
          </p:nvPr>
        </p:nvSpPr>
        <p:spPr>
          <a:xfrm>
            <a:off x="609600" y="1193800"/>
            <a:ext cx="10972800" cy="4525963"/>
          </a:xfrm>
        </p:spPr>
        <p:txBody>
          <a:bodyPr>
            <a:normAutofit/>
          </a:bodyPr>
          <a:lstStyle/>
          <a:p>
            <a:pPr>
              <a:lnSpc>
                <a:spcPct val="200000"/>
              </a:lnSpc>
            </a:pPr>
            <a:r>
              <a:rPr lang="en-US" sz="1900" dirty="0"/>
              <a:t>Client Side Execution</a:t>
            </a:r>
          </a:p>
          <a:p>
            <a:pPr>
              <a:lnSpc>
                <a:spcPct val="200000"/>
              </a:lnSpc>
            </a:pPr>
            <a:r>
              <a:rPr lang="en-IN" sz="1900" dirty="0" smtClean="0"/>
              <a:t>Immediate </a:t>
            </a:r>
            <a:r>
              <a:rPr lang="en-IN" sz="1900" dirty="0"/>
              <a:t>feedback to the visitors</a:t>
            </a:r>
            <a:endParaRPr lang="en-US" sz="1900" dirty="0"/>
          </a:p>
          <a:p>
            <a:pPr>
              <a:lnSpc>
                <a:spcPct val="200000"/>
              </a:lnSpc>
            </a:pPr>
            <a:r>
              <a:rPr lang="en-US" sz="1900" dirty="0"/>
              <a:t>Validation on Browser </a:t>
            </a:r>
          </a:p>
          <a:p>
            <a:pPr>
              <a:lnSpc>
                <a:spcPct val="200000"/>
              </a:lnSpc>
            </a:pPr>
            <a:r>
              <a:rPr lang="en-US" sz="1900" dirty="0"/>
              <a:t>Easy Language  to learn</a:t>
            </a:r>
          </a:p>
        </p:txBody>
      </p:sp>
    </p:spTree>
    <p:extLst>
      <p:ext uri="{BB962C8B-B14F-4D97-AF65-F5344CB8AC3E}">
        <p14:creationId xmlns:p14="http://schemas.microsoft.com/office/powerpoint/2010/main" xmlns="" val="7555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915"/>
            <a:ext cx="10972800" cy="1041991"/>
          </a:xfrm>
        </p:spPr>
        <p:txBody>
          <a:bodyPr>
            <a:normAutofit fontScale="90000"/>
          </a:bodyPr>
          <a:lstStyle/>
          <a:p>
            <a:r>
              <a:rPr lang="en-IN" dirty="0" smtClean="0"/>
              <a:t>Modifying or new add </a:t>
            </a:r>
            <a:r>
              <a:rPr lang="en-IN" dirty="0"/>
              <a:t>Array Elements</a:t>
            </a:r>
          </a:p>
        </p:txBody>
      </p:sp>
      <p:sp>
        <p:nvSpPr>
          <p:cNvPr id="3" name="Content Placeholder 2"/>
          <p:cNvSpPr>
            <a:spLocks noGrp="1"/>
          </p:cNvSpPr>
          <p:nvPr>
            <p:ph idx="1"/>
          </p:nvPr>
        </p:nvSpPr>
        <p:spPr>
          <a:xfrm>
            <a:off x="609600" y="1193800"/>
            <a:ext cx="10972800" cy="5181600"/>
          </a:xfrm>
        </p:spPr>
        <p:txBody>
          <a:bodyPr>
            <a:normAutofit/>
          </a:bodyPr>
          <a:lstStyle/>
          <a:p>
            <a:pPr marL="0" indent="0">
              <a:buNone/>
            </a:pPr>
            <a:endParaRPr lang="nl-NL" sz="2700" dirty="0" smtClean="0">
              <a:latin typeface="Times New Roman" pitchFamily="18" charset="0"/>
              <a:cs typeface="Times New Roman" pitchFamily="18" charset="0"/>
            </a:endParaRPr>
          </a:p>
          <a:p>
            <a:pPr marL="0" indent="0">
              <a:buNone/>
            </a:pPr>
            <a:r>
              <a:rPr lang="en-IN" dirty="0" smtClean="0">
                <a:solidFill>
                  <a:srgbClr val="FF0000"/>
                </a:solidFill>
              </a:rPr>
              <a:t>Syntax:-</a:t>
            </a:r>
          </a:p>
          <a:p>
            <a:pPr marL="0" indent="0">
              <a:buNone/>
            </a:pPr>
            <a:r>
              <a:rPr lang="en-IN" dirty="0">
                <a:solidFill>
                  <a:srgbClr val="FF0000"/>
                </a:solidFill>
              </a:rPr>
              <a:t>	</a:t>
            </a:r>
            <a:r>
              <a:rPr lang="en-IN" dirty="0" err="1" smtClean="0">
                <a:solidFill>
                  <a:srgbClr val="FF0000"/>
                </a:solidFill>
              </a:rPr>
              <a:t>arrname</a:t>
            </a:r>
            <a:r>
              <a:rPr lang="en-IN" dirty="0" smtClean="0">
                <a:solidFill>
                  <a:srgbClr val="FF0000"/>
                </a:solidFill>
              </a:rPr>
              <a:t>[</a:t>
            </a:r>
            <a:r>
              <a:rPr lang="en-IN" dirty="0" err="1" smtClean="0">
                <a:solidFill>
                  <a:srgbClr val="FF0000"/>
                </a:solidFill>
              </a:rPr>
              <a:t>index_numer</a:t>
            </a:r>
            <a:r>
              <a:rPr lang="en-IN" dirty="0" smtClean="0">
                <a:solidFill>
                  <a:srgbClr val="FF0000"/>
                </a:solidFill>
              </a:rPr>
              <a:t>] </a:t>
            </a:r>
            <a:r>
              <a:rPr lang="en-IN">
                <a:solidFill>
                  <a:srgbClr val="FF0000"/>
                </a:solidFill>
              </a:rPr>
              <a:t>= </a:t>
            </a:r>
            <a:r>
              <a:rPr lang="en-IN" smtClean="0">
                <a:solidFill>
                  <a:srgbClr val="FF0000"/>
                </a:solidFill>
              </a:rPr>
              <a:t>value;</a:t>
            </a:r>
            <a:endParaRPr lang="en-IN" dirty="0">
              <a:solidFill>
                <a:srgbClr val="FF0000"/>
              </a:solidFill>
            </a:endParaRPr>
          </a:p>
        </p:txBody>
      </p:sp>
    </p:spTree>
    <p:extLst>
      <p:ext uri="{BB962C8B-B14F-4D97-AF65-F5344CB8AC3E}">
        <p14:creationId xmlns:p14="http://schemas.microsoft.com/office/powerpoint/2010/main" xmlns="" val="13945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7078"/>
            <a:ext cx="10972800" cy="1148317"/>
          </a:xfrm>
        </p:spPr>
        <p:txBody>
          <a:bodyPr>
            <a:normAutofit/>
          </a:bodyPr>
          <a:lstStyle/>
          <a:p>
            <a:r>
              <a:rPr lang="en-IN" dirty="0"/>
              <a:t>Removing Array Elements</a:t>
            </a:r>
          </a:p>
        </p:txBody>
      </p:sp>
      <p:sp>
        <p:nvSpPr>
          <p:cNvPr id="3" name="Content Placeholder 2"/>
          <p:cNvSpPr>
            <a:spLocks noGrp="1"/>
          </p:cNvSpPr>
          <p:nvPr>
            <p:ph idx="1"/>
          </p:nvPr>
        </p:nvSpPr>
        <p:spPr>
          <a:xfrm>
            <a:off x="609600" y="1669312"/>
            <a:ext cx="10972800" cy="3948851"/>
          </a:xfrm>
        </p:spPr>
        <p:txBody>
          <a:bodyPr>
            <a:normAutofit/>
          </a:bodyPr>
          <a:lstStyle/>
          <a:p>
            <a:pPr marL="0" indent="0">
              <a:buNone/>
            </a:pPr>
            <a:r>
              <a:rPr lang="en-IN" dirty="0"/>
              <a:t>Array elements can be removed using delete operator. This operator sets the array element it is invoked on to undefined but does not change the array’s length.</a:t>
            </a:r>
          </a:p>
          <a:p>
            <a:pPr marL="0" indent="0">
              <a:buNone/>
            </a:pPr>
            <a:r>
              <a:rPr lang="en-IN" dirty="0" err="1"/>
              <a:t>Syantx</a:t>
            </a:r>
            <a:r>
              <a:rPr lang="en-IN" dirty="0"/>
              <a:t> :- </a:t>
            </a:r>
            <a:r>
              <a:rPr lang="en-IN" dirty="0">
                <a:solidFill>
                  <a:srgbClr val="FF0000"/>
                </a:solidFill>
              </a:rPr>
              <a:t>delete </a:t>
            </a:r>
            <a:r>
              <a:rPr lang="en-IN" dirty="0" err="1">
                <a:solidFill>
                  <a:srgbClr val="FF0000"/>
                </a:solidFill>
              </a:rPr>
              <a:t>Array_name</a:t>
            </a:r>
            <a:r>
              <a:rPr lang="en-IN" dirty="0">
                <a:solidFill>
                  <a:srgbClr val="FF0000"/>
                </a:solidFill>
              </a:rPr>
              <a:t>[index];</a:t>
            </a:r>
          </a:p>
          <a:p>
            <a:pPr marL="0" indent="0">
              <a:buNone/>
            </a:pPr>
            <a:r>
              <a:rPr lang="en-IN" dirty="0"/>
              <a:t>Ex:- delete </a:t>
            </a:r>
            <a:r>
              <a:rPr lang="nl-NL" dirty="0"/>
              <a:t>arr</a:t>
            </a:r>
            <a:r>
              <a:rPr lang="en-IN" dirty="0"/>
              <a:t>[0</a:t>
            </a:r>
            <a:r>
              <a:rPr lang="en-IN" dirty="0" smtClean="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208145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dirty="0" err="1"/>
              <a:t>forEach</a:t>
            </a:r>
            <a:r>
              <a:rPr lang="en-IN" dirty="0"/>
              <a:t> Loop</a:t>
            </a:r>
          </a:p>
        </p:txBody>
      </p:sp>
      <p:sp>
        <p:nvSpPr>
          <p:cNvPr id="3" name="Content Placeholder 2"/>
          <p:cNvSpPr>
            <a:spLocks noGrp="1"/>
          </p:cNvSpPr>
          <p:nvPr>
            <p:ph idx="1"/>
          </p:nvPr>
        </p:nvSpPr>
        <p:spPr>
          <a:xfrm>
            <a:off x="609600" y="1295400"/>
            <a:ext cx="10972800" cy="4705368"/>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forEach</a:t>
            </a:r>
            <a:r>
              <a:rPr lang="en-US" sz="2400" dirty="0">
                <a:latin typeface="Times New Roman" pitchFamily="18" charset="0"/>
                <a:cs typeface="Times New Roman" pitchFamily="18" charset="0"/>
              </a:rPr>
              <a:t> calls a provided function once for each element in an array, in order.</a:t>
            </a:r>
          </a:p>
          <a:p>
            <a:pPr marL="0" indent="0">
              <a:buNone/>
            </a:pPr>
            <a:r>
              <a:rPr lang="en-US" sz="2400" b="1" u="sng" dirty="0">
                <a:latin typeface="Times New Roman" pitchFamily="18" charset="0"/>
                <a:cs typeface="Times New Roman" pitchFamily="18" charset="0"/>
              </a:rPr>
              <a:t>Syntax</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arrayname.forEach</a:t>
            </a:r>
            <a:r>
              <a:rPr lang="en-US" sz="2400" dirty="0">
                <a:latin typeface="Times New Roman" pitchFamily="18" charset="0"/>
                <a:cs typeface="Times New Roman" pitchFamily="18" charset="0"/>
              </a:rPr>
              <a:t>(function </a:t>
            </a:r>
            <a:r>
              <a:rPr lang="en-US" sz="2400" dirty="0" smtClean="0">
                <a:latin typeface="Times New Roman" pitchFamily="18" charset="0"/>
                <a:cs typeface="Times New Roman" pitchFamily="18" charset="0"/>
              </a:rPr>
              <a:t>(v, i) </a:t>
            </a:r>
            <a:r>
              <a:rPr lang="en-US" sz="2400"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 </a:t>
            </a:r>
          </a:p>
          <a:p>
            <a:pPr marL="0" indent="0">
              <a:buNone/>
            </a:pPr>
            <a:r>
              <a:rPr lang="en-US" sz="2400" dirty="0">
                <a:latin typeface="Times New Roman" pitchFamily="18" charset="0"/>
                <a:cs typeface="Times New Roman" pitchFamily="18" charset="0"/>
              </a:rPr>
              <a:t>Where,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v </a:t>
            </a:r>
            <a:r>
              <a:rPr lang="en-US" sz="2400" dirty="0">
                <a:latin typeface="Times New Roman" pitchFamily="18" charset="0"/>
                <a:cs typeface="Times New Roman" pitchFamily="18" charset="0"/>
              </a:rPr>
              <a:t>– It is the current value of array index.</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 </a:t>
            </a:r>
            <a:r>
              <a:rPr lang="en-US" sz="2400" dirty="0">
                <a:latin typeface="Times New Roman" pitchFamily="18" charset="0"/>
                <a:cs typeface="Times New Roman" pitchFamily="18" charset="0"/>
              </a:rPr>
              <a:t>– Array’s index </a:t>
            </a:r>
            <a:r>
              <a:rPr lang="en-US" sz="2400" dirty="0" smtClean="0">
                <a:latin typeface="Times New Roman" pitchFamily="18" charset="0"/>
                <a:cs typeface="Times New Roman" pitchFamily="18" charset="0"/>
              </a:rPr>
              <a:t>number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7427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dirty="0"/>
              <a:t>for of Loop</a:t>
            </a:r>
          </a:p>
        </p:txBody>
      </p:sp>
      <p:sp>
        <p:nvSpPr>
          <p:cNvPr id="3" name="Content Placeholder 2"/>
          <p:cNvSpPr>
            <a:spLocks noGrp="1"/>
          </p:cNvSpPr>
          <p:nvPr>
            <p:ph idx="1"/>
          </p:nvPr>
        </p:nvSpPr>
        <p:spPr>
          <a:xfrm>
            <a:off x="519659" y="987269"/>
            <a:ext cx="10972800" cy="5080000"/>
          </a:xfrm>
        </p:spPr>
        <p:txBody>
          <a:bodyPr>
            <a:normAutofit/>
          </a:bodyPr>
          <a:lstStyle/>
          <a:p>
            <a:pPr marL="0" indent="0">
              <a:lnSpc>
                <a:spcPct val="70000"/>
              </a:lnSpc>
              <a:buNone/>
            </a:pPr>
            <a:r>
              <a:rPr lang="en-US" sz="2200" dirty="0">
                <a:latin typeface="Times New Roman" pitchFamily="18" charset="0"/>
                <a:cs typeface="Times New Roman" pitchFamily="18" charset="0"/>
              </a:rPr>
              <a:t>The for...of statement creates a loop iterating over </a:t>
            </a:r>
            <a:r>
              <a:rPr lang="en-US" sz="2200" dirty="0" err="1">
                <a:latin typeface="Times New Roman" pitchFamily="18" charset="0"/>
                <a:cs typeface="Times New Roman" pitchFamily="18" charset="0"/>
              </a:rPr>
              <a:t>iterable</a:t>
            </a:r>
            <a:r>
              <a:rPr lang="en-US" sz="2200" dirty="0">
                <a:latin typeface="Times New Roman" pitchFamily="18" charset="0"/>
                <a:cs typeface="Times New Roman" pitchFamily="18" charset="0"/>
              </a:rPr>
              <a:t> objects.</a:t>
            </a:r>
          </a:p>
          <a:p>
            <a:pPr marL="0" indent="0">
              <a:lnSpc>
                <a:spcPct val="70000"/>
              </a:lnSpc>
              <a:buNone/>
            </a:pPr>
            <a:r>
              <a:rPr lang="en-US" sz="2200" dirty="0">
                <a:latin typeface="Times New Roman" pitchFamily="18" charset="0"/>
                <a:cs typeface="Times New Roman" pitchFamily="18" charset="0"/>
              </a:rPr>
              <a:t>Syntax: - </a:t>
            </a:r>
          </a:p>
          <a:p>
            <a:pPr marL="0" indent="0">
              <a:lnSpc>
                <a:spcPct val="70000"/>
              </a:lnSpc>
              <a:buNone/>
            </a:pPr>
            <a:r>
              <a:rPr lang="en-US" sz="2200" dirty="0">
                <a:latin typeface="Times New Roman" pitchFamily="18" charset="0"/>
                <a:cs typeface="Times New Roman" pitchFamily="18" charset="0"/>
              </a:rPr>
              <a:t>for (</a:t>
            </a: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variable_name</a:t>
            </a:r>
            <a:r>
              <a:rPr lang="en-US" sz="2200" dirty="0">
                <a:latin typeface="Times New Roman" pitchFamily="18" charset="0"/>
                <a:cs typeface="Times New Roman" pitchFamily="18" charset="0"/>
              </a:rPr>
              <a:t> of  </a:t>
            </a:r>
            <a:r>
              <a:rPr lang="en-US" sz="2200" dirty="0" err="1" smtClean="0">
                <a:latin typeface="Times New Roman" pitchFamily="18" charset="0"/>
                <a:cs typeface="Times New Roman" pitchFamily="18" charset="0"/>
              </a:rPr>
              <a:t>arrayname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a:t>
            </a:r>
          </a:p>
          <a:p>
            <a:pPr marL="0" indent="0">
              <a:lnSpc>
                <a:spcPct val="70000"/>
              </a:lnSpc>
              <a:buNone/>
            </a:pPr>
            <a:r>
              <a:rPr lang="en-US" sz="2200" dirty="0">
                <a:latin typeface="Times New Roman" pitchFamily="18" charset="0"/>
                <a:cs typeface="Times New Roman" pitchFamily="18" charset="0"/>
              </a:rPr>
              <a:t>	}</a:t>
            </a:r>
          </a:p>
          <a:p>
            <a:pPr marL="0" indent="0">
              <a:lnSpc>
                <a:spcPct val="70000"/>
              </a:lnSpc>
              <a:buNone/>
            </a:pPr>
            <a:endParaRPr lang="en-US" sz="2200" dirty="0">
              <a:latin typeface="Times New Roman" pitchFamily="18" charset="0"/>
              <a:cs typeface="Times New Roman" pitchFamily="18" charset="0"/>
            </a:endParaRPr>
          </a:p>
          <a:p>
            <a:pPr marL="0" indent="0">
              <a:lnSpc>
                <a:spcPct val="70000"/>
              </a:lnSpc>
              <a:buNone/>
            </a:pPr>
            <a:r>
              <a:rPr lang="en-US" sz="2200" dirty="0">
                <a:latin typeface="Times New Roman" pitchFamily="18" charset="0"/>
                <a:cs typeface="Times New Roman" pitchFamily="18" charset="0"/>
              </a:rPr>
              <a:t>Ex: - </a:t>
            </a:r>
          </a:p>
          <a:p>
            <a:pPr marL="0" indent="0">
              <a:lnSpc>
                <a:spcPct val="70000"/>
              </a:lnSpc>
              <a:buNone/>
            </a:pPr>
            <a:r>
              <a:rPr lang="en-US" sz="2200" dirty="0">
                <a:latin typeface="Times New Roman" pitchFamily="18" charset="0"/>
                <a:cs typeface="Times New Roman" pitchFamily="18" charset="0"/>
              </a:rPr>
              <a:t>for (</a:t>
            </a: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a</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of </a:t>
            </a:r>
            <a:r>
              <a:rPr lang="en-US" sz="2200" dirty="0" err="1">
                <a:latin typeface="Times New Roman" pitchFamily="18" charset="0"/>
                <a:cs typeface="Times New Roman" pitchFamily="18" charset="0"/>
              </a:rPr>
              <a:t>arr</a:t>
            </a:r>
            <a:r>
              <a:rPr lang="en-US" sz="2200" dirty="0">
                <a:latin typeface="Times New Roman" pitchFamily="18" charset="0"/>
                <a:cs typeface="Times New Roman" pitchFamily="18" charset="0"/>
              </a:rPr>
              <a:t>){</a:t>
            </a:r>
          </a:p>
          <a:p>
            <a:pPr marL="0" indent="0">
              <a:lnSpc>
                <a:spcPct val="70000"/>
              </a:lnSpc>
              <a:buNone/>
            </a:pPr>
            <a:endParaRPr lang="en-US" sz="2200" dirty="0">
              <a:latin typeface="Times New Roman" pitchFamily="18" charset="0"/>
              <a:cs typeface="Times New Roman" pitchFamily="18" charset="0"/>
            </a:endParaRPr>
          </a:p>
          <a:p>
            <a:pPr marL="0" indent="0">
              <a:lnSpc>
                <a:spcPct val="70000"/>
              </a:lnSpc>
              <a:buNone/>
            </a:pPr>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1766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407773"/>
          </a:xfrm>
        </p:spPr>
        <p:txBody>
          <a:bodyPr>
            <a:noAutofit/>
          </a:bodyPr>
          <a:lstStyle/>
          <a:p>
            <a:r>
              <a:rPr lang="en-US" sz="4000" dirty="0"/>
              <a:t>Multidimensional Array</a:t>
            </a:r>
          </a:p>
        </p:txBody>
      </p:sp>
      <p:sp>
        <p:nvSpPr>
          <p:cNvPr id="3" name="Content Placeholder 2"/>
          <p:cNvSpPr>
            <a:spLocks noGrp="1"/>
          </p:cNvSpPr>
          <p:nvPr>
            <p:ph idx="1"/>
          </p:nvPr>
        </p:nvSpPr>
        <p:spPr>
          <a:xfrm>
            <a:off x="609600" y="457200"/>
            <a:ext cx="10972800" cy="6400800"/>
          </a:xfrm>
        </p:spPr>
        <p:txBody>
          <a:bodyPr>
            <a:noAutofit/>
          </a:bodyPr>
          <a:lstStyle/>
          <a:p>
            <a:pPr marL="0" indent="0">
              <a:buNone/>
            </a:pPr>
            <a:r>
              <a:rPr lang="en-US" sz="1400" dirty="0"/>
              <a:t>Multidimensional array is Arrays of Arrays.</a:t>
            </a:r>
          </a:p>
          <a:p>
            <a:pPr marL="0" indent="0">
              <a:buNone/>
            </a:pPr>
            <a:r>
              <a:rPr lang="en-US" sz="1400" dirty="0"/>
              <a:t>Multidimensional array can be 2D, 3D, 4D etc.</a:t>
            </a:r>
          </a:p>
          <a:p>
            <a:pPr marL="0" indent="0">
              <a:buNone/>
            </a:pPr>
            <a:r>
              <a:rPr lang="en-US" sz="1400" dirty="0" smtClean="0"/>
              <a:t>Syntax: -	2D </a:t>
            </a:r>
            <a:r>
              <a:rPr lang="en-US" sz="1400" dirty="0"/>
              <a:t>-  </a:t>
            </a:r>
            <a:r>
              <a:rPr lang="en-US" sz="1400" dirty="0" err="1"/>
              <a:t>var</a:t>
            </a:r>
            <a:r>
              <a:rPr lang="en-US" sz="1400" dirty="0"/>
              <a:t> </a:t>
            </a:r>
            <a:r>
              <a:rPr lang="en-US" sz="1400" dirty="0" smtClean="0"/>
              <a:t>name=[ </a:t>
            </a:r>
            <a:r>
              <a:rPr lang="en-US" sz="1400" dirty="0"/>
              <a:t>[ ], [ ] </a:t>
            </a:r>
            <a:r>
              <a:rPr lang="en-US" sz="1400" dirty="0" smtClean="0"/>
              <a:t>];</a:t>
            </a:r>
            <a:endParaRPr lang="en-US" sz="1400" dirty="0"/>
          </a:p>
          <a:p>
            <a:pPr>
              <a:buNone/>
            </a:pPr>
            <a:r>
              <a:rPr lang="en-US" sz="1400" dirty="0" smtClean="0">
                <a:latin typeface="Times New Roman" pitchFamily="18" charset="0"/>
                <a:cs typeface="Times New Roman" pitchFamily="18" charset="0"/>
              </a:rPr>
              <a:t>Ex-</a:t>
            </a:r>
          </a:p>
          <a:p>
            <a:pPr>
              <a:buNone/>
            </a:pPr>
            <a:r>
              <a:rPr lang="en-IN" sz="1400" dirty="0"/>
              <a:t>let multi=</a:t>
            </a:r>
          </a:p>
          <a:p>
            <a:pPr>
              <a:buNone/>
            </a:pPr>
            <a:r>
              <a:rPr lang="en-IN" sz="1400" dirty="0"/>
              <a:t>[</a:t>
            </a:r>
          </a:p>
          <a:p>
            <a:pPr>
              <a:buNone/>
            </a:pPr>
            <a:r>
              <a:rPr lang="en-IN" sz="1400" dirty="0"/>
              <a:t>	[1,2,3],</a:t>
            </a:r>
          </a:p>
          <a:p>
            <a:pPr>
              <a:buNone/>
            </a:pPr>
            <a:r>
              <a:rPr lang="en-IN" sz="1400" dirty="0"/>
              <a:t>	[4,5,6],</a:t>
            </a:r>
          </a:p>
          <a:p>
            <a:pPr>
              <a:buNone/>
            </a:pPr>
            <a:r>
              <a:rPr lang="en-IN" sz="1400" dirty="0"/>
              <a:t>	[7,8,9]</a:t>
            </a:r>
          </a:p>
          <a:p>
            <a:pPr>
              <a:buNone/>
            </a:pPr>
            <a:r>
              <a:rPr lang="en-IN" sz="1400" dirty="0"/>
              <a:t>];</a:t>
            </a:r>
          </a:p>
          <a:p>
            <a:pPr>
              <a:buNone/>
            </a:pPr>
            <a:r>
              <a:rPr lang="en-IN" sz="1400" dirty="0" smtClean="0"/>
              <a:t>//</a:t>
            </a:r>
            <a:r>
              <a:rPr lang="en-IN" sz="1400" dirty="0" err="1"/>
              <a:t>document.write</a:t>
            </a:r>
            <a:r>
              <a:rPr lang="en-IN" sz="1400" dirty="0"/>
              <a:t>(multi[0][1]);</a:t>
            </a:r>
          </a:p>
          <a:p>
            <a:pPr>
              <a:buNone/>
            </a:pPr>
            <a:r>
              <a:rPr lang="en-IN" sz="1400" dirty="0"/>
              <a:t>for(let i=0;i&lt;</a:t>
            </a:r>
            <a:r>
              <a:rPr lang="en-IN" sz="1400" dirty="0" err="1"/>
              <a:t>multi.length;i</a:t>
            </a:r>
            <a:r>
              <a:rPr lang="en-IN" sz="1400" dirty="0"/>
              <a:t>++)</a:t>
            </a:r>
          </a:p>
          <a:p>
            <a:pPr>
              <a:buNone/>
            </a:pPr>
            <a:r>
              <a:rPr lang="en-IN" sz="1400" dirty="0"/>
              <a:t>{//outer loop for row</a:t>
            </a:r>
          </a:p>
          <a:p>
            <a:pPr>
              <a:buNone/>
            </a:pPr>
            <a:r>
              <a:rPr lang="en-IN" sz="1400" dirty="0"/>
              <a:t>	for(let j=0;j&lt;multi[i].</a:t>
            </a:r>
            <a:r>
              <a:rPr lang="en-IN" sz="1400" dirty="0" err="1"/>
              <a:t>length;j</a:t>
            </a:r>
            <a:r>
              <a:rPr lang="en-IN" sz="1400" dirty="0"/>
              <a:t>++)</a:t>
            </a:r>
          </a:p>
          <a:p>
            <a:pPr>
              <a:buNone/>
            </a:pPr>
            <a:r>
              <a:rPr lang="en-IN" sz="1400" dirty="0"/>
              <a:t>	</a:t>
            </a:r>
            <a:r>
              <a:rPr lang="en-IN" sz="1400" dirty="0" smtClean="0"/>
              <a:t>{//</a:t>
            </a:r>
            <a:r>
              <a:rPr lang="en-IN" sz="1400" dirty="0"/>
              <a:t>inner loop for column</a:t>
            </a:r>
          </a:p>
          <a:p>
            <a:pPr>
              <a:buNone/>
            </a:pPr>
            <a:r>
              <a:rPr lang="en-IN" sz="1400" dirty="0"/>
              <a:t>		</a:t>
            </a:r>
            <a:r>
              <a:rPr lang="en-IN" sz="1400" dirty="0" err="1" smtClean="0"/>
              <a:t>document.write</a:t>
            </a:r>
            <a:r>
              <a:rPr lang="en-IN" sz="1400" dirty="0" smtClean="0"/>
              <a:t>(multi[i</a:t>
            </a:r>
            <a:r>
              <a:rPr lang="en-IN" sz="1400" dirty="0"/>
              <a:t>][j]);</a:t>
            </a:r>
          </a:p>
          <a:p>
            <a:pPr>
              <a:buNone/>
            </a:pPr>
            <a:r>
              <a:rPr lang="en-IN" sz="1400" dirty="0"/>
              <a:t>	}</a:t>
            </a:r>
          </a:p>
          <a:p>
            <a:pPr>
              <a:buNone/>
            </a:pPr>
            <a:r>
              <a:rPr lang="en-IN" sz="1400" dirty="0"/>
              <a:t>	</a:t>
            </a:r>
            <a:r>
              <a:rPr lang="en-IN" sz="1400" dirty="0" err="1"/>
              <a:t>document.write</a:t>
            </a:r>
            <a:r>
              <a:rPr lang="en-IN" sz="1400" dirty="0"/>
              <a:t>("&lt;</a:t>
            </a:r>
            <a:r>
              <a:rPr lang="en-IN" sz="1400" dirty="0" err="1"/>
              <a:t>br</a:t>
            </a:r>
            <a:r>
              <a:rPr lang="en-IN" sz="1400" dirty="0"/>
              <a:t>&gt;");</a:t>
            </a:r>
          </a:p>
          <a:p>
            <a:pPr>
              <a:buNone/>
            </a:pPr>
            <a:r>
              <a:rPr lang="en-IN" sz="1400" dirty="0" smtClean="0"/>
              <a:t>}</a:t>
            </a:r>
          </a:p>
        </p:txBody>
      </p:sp>
    </p:spTree>
    <p:extLst>
      <p:ext uri="{BB962C8B-B14F-4D97-AF65-F5344CB8AC3E}">
        <p14:creationId xmlns:p14="http://schemas.microsoft.com/office/powerpoint/2010/main" xmlns="" val="168442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a:xfrm>
            <a:off x="1069848" y="1705231"/>
            <a:ext cx="10058400" cy="4683211"/>
          </a:xfrm>
        </p:spPr>
        <p:txBody>
          <a:bodyPr>
            <a:normAutofit/>
          </a:bodyPr>
          <a:lstStyle/>
          <a:p>
            <a:pPr marL="0" indent="0">
              <a:buNone/>
            </a:pPr>
            <a:r>
              <a:rPr lang="en-US" dirty="0" smtClean="0"/>
              <a:t>Almost everything in JS can be considered an “object”. </a:t>
            </a:r>
            <a:endParaRPr lang="en-US" dirty="0"/>
          </a:p>
          <a:p>
            <a:pPr marL="0" indent="0">
              <a:buNone/>
            </a:pPr>
            <a:r>
              <a:rPr lang="en-US" dirty="0" smtClean="0"/>
              <a:t>Objects have properties and methods (functions)</a:t>
            </a:r>
          </a:p>
          <a:p>
            <a:pPr marL="0" indent="0">
              <a:buNone/>
            </a:pPr>
            <a:r>
              <a:rPr lang="nl-NL" dirty="0">
                <a:solidFill>
                  <a:srgbClr val="FF0000"/>
                </a:solidFill>
              </a:rPr>
              <a:t>Syntax: </a:t>
            </a:r>
            <a:r>
              <a:rPr lang="nl-NL" dirty="0"/>
              <a:t>- var object_name = {key1:value1, key2:value2, ..........key_n:value_n};</a:t>
            </a:r>
          </a:p>
          <a:p>
            <a:pPr marL="0" indent="0">
              <a:buNone/>
            </a:pPr>
            <a:r>
              <a:rPr lang="en-US" dirty="0" smtClean="0"/>
              <a:t>Ex:-</a:t>
            </a:r>
          </a:p>
          <a:p>
            <a:pPr marL="0" indent="0">
              <a:buNone/>
            </a:pPr>
            <a:r>
              <a:rPr lang="en-US" dirty="0" smtClean="0"/>
              <a:t>// Assign Properties</a:t>
            </a:r>
          </a:p>
          <a:p>
            <a:pPr marL="0" indent="0">
              <a:buNone/>
            </a:pPr>
            <a:r>
              <a:rPr lang="en-US" b="1" dirty="0" smtClean="0"/>
              <a:t>var person = {name:”Mike”, age:33, </a:t>
            </a:r>
            <a:r>
              <a:rPr lang="en-US" b="1" dirty="0" err="1" smtClean="0"/>
              <a:t>getSal</a:t>
            </a:r>
            <a:r>
              <a:rPr lang="en-US" b="1" dirty="0" smtClean="0"/>
              <a:t>:</a:t>
            </a:r>
            <a:r>
              <a:rPr lang="en-US" b="1" dirty="0" smtClean="0">
                <a:sym typeface="Wingdings" pitchFamily="2" charset="2"/>
              </a:rPr>
              <a:t>()=&gt;{return 50000}</a:t>
            </a:r>
            <a:r>
              <a:rPr lang="en-US" b="1" dirty="0" smtClean="0"/>
              <a:t>}</a:t>
            </a:r>
          </a:p>
          <a:p>
            <a:pPr marL="0" indent="0">
              <a:buNone/>
            </a:pPr>
            <a:r>
              <a:rPr lang="en-US" dirty="0" smtClean="0"/>
              <a:t>// Access Property</a:t>
            </a:r>
          </a:p>
          <a:p>
            <a:pPr marL="0" indent="0">
              <a:buNone/>
            </a:pPr>
            <a:r>
              <a:rPr lang="en-US" b="1" dirty="0" err="1" smtClean="0"/>
              <a:t>document.write</a:t>
            </a:r>
            <a:r>
              <a:rPr lang="en-US" b="1" dirty="0" smtClean="0"/>
              <a:t>(person.name); </a:t>
            </a:r>
            <a:r>
              <a:rPr lang="en-US" b="1" dirty="0" smtClean="0">
                <a:solidFill>
                  <a:schemeClr val="bg2"/>
                </a:solidFill>
              </a:rPr>
              <a:t>// Mike</a:t>
            </a:r>
          </a:p>
          <a:p>
            <a:pPr marL="0" indent="0">
              <a:buNone/>
            </a:pPr>
            <a:r>
              <a:rPr lang="en-US" dirty="0" smtClean="0"/>
              <a:t>// Accessing Method</a:t>
            </a:r>
          </a:p>
          <a:p>
            <a:pPr marL="0" indent="0">
              <a:buNone/>
            </a:pPr>
            <a:r>
              <a:rPr lang="en-US" b="1" dirty="0" err="1" smtClean="0"/>
              <a:t>person.getSal</a:t>
            </a:r>
            <a:r>
              <a:rPr lang="en-US" b="1" dirty="0" smtClean="0"/>
              <a:t>()</a:t>
            </a:r>
          </a:p>
          <a:p>
            <a:pPr marL="0" indent="0">
              <a:buNone/>
            </a:pPr>
            <a:endParaRPr lang="en-US" dirty="0"/>
          </a:p>
        </p:txBody>
      </p:sp>
    </p:spTree>
    <p:extLst>
      <p:ext uri="{BB962C8B-B14F-4D97-AF65-F5344CB8AC3E}">
        <p14:creationId xmlns:p14="http://schemas.microsoft.com/office/powerpoint/2010/main" xmlns="" val="39716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5181"/>
            <a:ext cx="10972800" cy="862418"/>
          </a:xfrm>
        </p:spPr>
        <p:txBody>
          <a:bodyPr>
            <a:noAutofit/>
          </a:bodyPr>
          <a:lstStyle/>
          <a:p>
            <a:r>
              <a:rPr lang="en-US" sz="4000" dirty="0"/>
              <a:t>Declaration and initialization of Object</a:t>
            </a:r>
          </a:p>
        </p:txBody>
      </p:sp>
      <p:sp>
        <p:nvSpPr>
          <p:cNvPr id="5" name="Content Placeholder 4"/>
          <p:cNvSpPr>
            <a:spLocks noGrp="1"/>
          </p:cNvSpPr>
          <p:nvPr>
            <p:ph idx="1"/>
          </p:nvPr>
        </p:nvSpPr>
        <p:spPr>
          <a:xfrm>
            <a:off x="609600" y="1488558"/>
            <a:ext cx="10972800" cy="4582042"/>
          </a:xfrm>
        </p:spPr>
        <p:txBody>
          <a:bodyPr>
            <a:normAutofit/>
          </a:bodyPr>
          <a:lstStyle/>
          <a:p>
            <a:r>
              <a:rPr lang="en-IN" sz="3200" b="1" dirty="0">
                <a:latin typeface="Times New Roman" pitchFamily="18" charset="0"/>
                <a:cs typeface="Times New Roman" pitchFamily="18" charset="0"/>
              </a:rPr>
              <a:t>Using Object </a:t>
            </a:r>
            <a:r>
              <a:rPr lang="en-IN" sz="3200" b="1" dirty="0" smtClean="0">
                <a:latin typeface="Times New Roman" pitchFamily="18" charset="0"/>
                <a:cs typeface="Times New Roman" pitchFamily="18" charset="0"/>
              </a:rPr>
              <a:t>Literal</a:t>
            </a:r>
          </a:p>
          <a:p>
            <a:pPr marL="0" indent="0">
              <a:lnSpc>
                <a:spcPct val="70000"/>
              </a:lnSpc>
              <a:buNone/>
            </a:pPr>
            <a:r>
              <a:rPr lang="nl-NL" sz="1900" dirty="0" smtClean="0">
                <a:solidFill>
                  <a:srgbClr val="FF0000"/>
                </a:solidFill>
              </a:rPr>
              <a:t>Syntax</a:t>
            </a:r>
            <a:r>
              <a:rPr lang="nl-NL" sz="1900" dirty="0">
                <a:solidFill>
                  <a:srgbClr val="FF0000"/>
                </a:solidFill>
              </a:rPr>
              <a:t>: </a:t>
            </a:r>
            <a:r>
              <a:rPr lang="nl-NL" sz="1900" dirty="0"/>
              <a:t>- var object_name = {key1:value1, key2:value2, </a:t>
            </a:r>
            <a:r>
              <a:rPr lang="nl-NL" sz="1900" dirty="0" smtClean="0"/>
              <a:t>..........key_n:value_n</a:t>
            </a:r>
            <a:r>
              <a:rPr lang="nl-NL" sz="1900" dirty="0"/>
              <a:t>};</a:t>
            </a:r>
          </a:p>
          <a:p>
            <a:pPr marL="0" indent="0">
              <a:lnSpc>
                <a:spcPct val="70000"/>
              </a:lnSpc>
              <a:buNone/>
            </a:pPr>
            <a:r>
              <a:rPr lang="nl-NL" sz="1900" dirty="0"/>
              <a:t>Ex: - var fees ={Rahul: 100, Sumit: 200, Rohan: 300};</a:t>
            </a:r>
          </a:p>
        </p:txBody>
      </p:sp>
      <p:sp>
        <p:nvSpPr>
          <p:cNvPr id="3" name="Rectangle 2"/>
          <p:cNvSpPr/>
          <p:nvPr/>
        </p:nvSpPr>
        <p:spPr>
          <a:xfrm>
            <a:off x="508000" y="5476557"/>
            <a:ext cx="9347200" cy="415494"/>
          </a:xfrm>
          <a:prstGeom prst="rect">
            <a:avLst/>
          </a:prstGeom>
        </p:spPr>
        <p:txBody>
          <a:bodyPr wrap="square" lIns="121917" tIns="60958" rIns="121917" bIns="60958">
            <a:spAutoFit/>
          </a:bodyPr>
          <a:lstStyle/>
          <a:p>
            <a:r>
              <a:rPr lang="nl-NL" sz="1900" dirty="0"/>
              <a:t>var fees ={Rahul: 100, Sumit: 200, Rohan:300, “Super Man”: 400};</a:t>
            </a:r>
          </a:p>
        </p:txBody>
      </p:sp>
      <p:sp>
        <p:nvSpPr>
          <p:cNvPr id="4" name="Rectangle 3"/>
          <p:cNvSpPr/>
          <p:nvPr/>
        </p:nvSpPr>
        <p:spPr>
          <a:xfrm>
            <a:off x="719403" y="2717800"/>
            <a:ext cx="10253397" cy="1877433"/>
          </a:xfrm>
          <a:prstGeom prst="rect">
            <a:avLst/>
          </a:prstGeom>
        </p:spPr>
        <p:txBody>
          <a:bodyPr wrap="square" lIns="121917" tIns="60958" rIns="121917" bIns="60958">
            <a:spAutoFit/>
          </a:bodyPr>
          <a:lstStyle/>
          <a:p>
            <a:r>
              <a:rPr lang="nl-NL" sz="1900" dirty="0"/>
              <a:t>var fees ={</a:t>
            </a:r>
          </a:p>
          <a:p>
            <a:r>
              <a:rPr lang="nl-NL" sz="1900" dirty="0"/>
              <a:t>	       Rahul: 100, </a:t>
            </a:r>
          </a:p>
          <a:p>
            <a:r>
              <a:rPr lang="nl-NL" sz="1900" dirty="0"/>
              <a:t>	       Sumit: 200, </a:t>
            </a:r>
          </a:p>
          <a:p>
            <a:r>
              <a:rPr lang="nl-NL" sz="1900" dirty="0"/>
              <a:t> 	       Rohan: 300</a:t>
            </a:r>
          </a:p>
          <a:p>
            <a:r>
              <a:rPr lang="nl-NL" sz="1900" dirty="0"/>
              <a:t>	       “Super Man”: 400</a:t>
            </a:r>
          </a:p>
          <a:p>
            <a:r>
              <a:rPr lang="nl-NL" sz="1900" dirty="0"/>
              <a:t>	};</a:t>
            </a:r>
          </a:p>
        </p:txBody>
      </p:sp>
    </p:spTree>
    <p:extLst>
      <p:ext uri="{BB962C8B-B14F-4D97-AF65-F5344CB8AC3E}">
        <p14:creationId xmlns:p14="http://schemas.microsoft.com/office/powerpoint/2010/main" xmlns="" val="153370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US" sz="4000" dirty="0"/>
              <a:t>Declaration and initialization of Object</a:t>
            </a:r>
          </a:p>
        </p:txBody>
      </p:sp>
      <p:sp>
        <p:nvSpPr>
          <p:cNvPr id="5" name="Content Placeholder 4"/>
          <p:cNvSpPr>
            <a:spLocks noGrp="1"/>
          </p:cNvSpPr>
          <p:nvPr>
            <p:ph idx="1"/>
          </p:nvPr>
        </p:nvSpPr>
        <p:spPr>
          <a:xfrm>
            <a:off x="609600" y="1295400"/>
            <a:ext cx="10566400" cy="5080000"/>
          </a:xfrm>
        </p:spPr>
        <p:txBody>
          <a:bodyPr>
            <a:normAutofit/>
          </a:bodyPr>
          <a:lstStyle/>
          <a:p>
            <a:r>
              <a:rPr lang="en-IN" dirty="0">
                <a:blipFill>
                  <a:blip r:embed="rId2">
                    <a:extLst>
                      <a:ext uri="{28A0092B-C50C-407E-A947-70E740481C1C}">
                        <a14:useLocalDpi xmlns:a14="http://schemas.microsoft.com/office/drawing/2010/main" xmlns="" val="0"/>
                      </a:ext>
                    </a:extLst>
                  </a:blip>
                  <a:tile tx="6350" ty="-127000" sx="65000" sy="64000" flip="none" algn="tl"/>
                </a:blipFill>
                <a:latin typeface="+mj-lt"/>
                <a:ea typeface="+mj-ea"/>
                <a:cs typeface="+mj-cs"/>
              </a:rPr>
              <a:t>Using Object Constructor </a:t>
            </a:r>
          </a:p>
          <a:p>
            <a:pPr marL="0" indent="0">
              <a:lnSpc>
                <a:spcPct val="70000"/>
              </a:lnSpc>
              <a:buNone/>
            </a:pPr>
            <a:r>
              <a:rPr lang="en-IN" sz="1900" dirty="0"/>
              <a:t>Syntax: - </a:t>
            </a:r>
            <a:r>
              <a:rPr lang="en-IN" sz="1900" dirty="0" err="1"/>
              <a:t>var</a:t>
            </a:r>
            <a:r>
              <a:rPr lang="en-IN" sz="1900" dirty="0"/>
              <a:t> </a:t>
            </a:r>
            <a:r>
              <a:rPr lang="en-IN" sz="1900" dirty="0" err="1"/>
              <a:t>object_name</a:t>
            </a:r>
            <a:r>
              <a:rPr lang="en-IN" sz="1900" dirty="0"/>
              <a:t> = new Object( );</a:t>
            </a:r>
          </a:p>
          <a:p>
            <a:pPr marL="0" indent="0">
              <a:lnSpc>
                <a:spcPct val="70000"/>
              </a:lnSpc>
              <a:buNone/>
            </a:pPr>
            <a:r>
              <a:rPr lang="en-IN" sz="1900" dirty="0"/>
              <a:t>Ex: - </a:t>
            </a:r>
            <a:r>
              <a:rPr lang="en-IN" sz="1900" dirty="0" err="1"/>
              <a:t>var</a:t>
            </a:r>
            <a:r>
              <a:rPr lang="en-IN" sz="1900" dirty="0"/>
              <a:t> fees = new Object ( </a:t>
            </a:r>
            <a:r>
              <a:rPr lang="en-IN" sz="1900" dirty="0" smtClean="0"/>
              <a:t>);</a:t>
            </a:r>
          </a:p>
          <a:p>
            <a:pPr marL="0" indent="0">
              <a:lnSpc>
                <a:spcPct val="70000"/>
              </a:lnSpc>
              <a:buNone/>
            </a:pPr>
            <a:endParaRPr lang="en-IN" sz="1900" dirty="0"/>
          </a:p>
          <a:p>
            <a:pPr marL="0" indent="0">
              <a:lnSpc>
                <a:spcPct val="70000"/>
              </a:lnSpc>
              <a:buNone/>
            </a:pPr>
            <a:r>
              <a:rPr lang="en-US" sz="1900" dirty="0"/>
              <a:t>fees['Rahul'] = 100;</a:t>
            </a:r>
          </a:p>
          <a:p>
            <a:pPr marL="0" indent="0">
              <a:lnSpc>
                <a:spcPct val="70000"/>
              </a:lnSpc>
              <a:buNone/>
            </a:pPr>
            <a:r>
              <a:rPr lang="en-US" sz="1900" dirty="0"/>
              <a:t>fees['</a:t>
            </a:r>
            <a:r>
              <a:rPr lang="en-US" sz="1900" dirty="0" err="1"/>
              <a:t>Sumit</a:t>
            </a:r>
            <a:r>
              <a:rPr lang="en-US" sz="1900" dirty="0"/>
              <a:t>'] = 200;</a:t>
            </a:r>
          </a:p>
          <a:p>
            <a:pPr marL="0" indent="0">
              <a:lnSpc>
                <a:spcPct val="70000"/>
              </a:lnSpc>
              <a:buNone/>
            </a:pPr>
            <a:r>
              <a:rPr lang="en-US" sz="1900" dirty="0"/>
              <a:t>fees['</a:t>
            </a:r>
            <a:r>
              <a:rPr lang="en-US" sz="1900" dirty="0" err="1"/>
              <a:t>Rohan</a:t>
            </a:r>
            <a:r>
              <a:rPr lang="en-US" sz="1900" dirty="0"/>
              <a:t>'] = 300;</a:t>
            </a:r>
            <a:endParaRPr lang="nl-NL" sz="1900" dirty="0"/>
          </a:p>
        </p:txBody>
      </p:sp>
      <p:sp>
        <p:nvSpPr>
          <p:cNvPr id="3" name="Rectangle 2"/>
          <p:cNvSpPr/>
          <p:nvPr/>
        </p:nvSpPr>
        <p:spPr>
          <a:xfrm>
            <a:off x="7213600" y="1895906"/>
            <a:ext cx="1690521" cy="415494"/>
          </a:xfrm>
          <a:prstGeom prst="rect">
            <a:avLst/>
          </a:prstGeom>
        </p:spPr>
        <p:txBody>
          <a:bodyPr wrap="none" lIns="121917" tIns="60958" rIns="121917" bIns="60958">
            <a:spAutoFit/>
          </a:bodyPr>
          <a:lstStyle/>
          <a:p>
            <a:r>
              <a:rPr lang="nl-NL" sz="1900" dirty="0"/>
              <a:t>var fees = { };</a:t>
            </a:r>
          </a:p>
        </p:txBody>
      </p:sp>
      <p:sp>
        <p:nvSpPr>
          <p:cNvPr id="6" name="Rectangle 5"/>
          <p:cNvSpPr/>
          <p:nvPr/>
        </p:nvSpPr>
        <p:spPr>
          <a:xfrm>
            <a:off x="4210493" y="2892056"/>
            <a:ext cx="3466213" cy="1000270"/>
          </a:xfrm>
          <a:prstGeom prst="rect">
            <a:avLst/>
          </a:prstGeom>
        </p:spPr>
        <p:txBody>
          <a:bodyPr wrap="square" lIns="121917" tIns="60958" rIns="121917" bIns="60958">
            <a:spAutoFit/>
          </a:bodyPr>
          <a:lstStyle/>
          <a:p>
            <a:r>
              <a:rPr lang="en-US" sz="1900" dirty="0" err="1"/>
              <a:t>fees.Rahul</a:t>
            </a:r>
            <a:r>
              <a:rPr lang="en-US" sz="1900" dirty="0"/>
              <a:t> = 100;</a:t>
            </a:r>
          </a:p>
          <a:p>
            <a:r>
              <a:rPr lang="en-US" sz="1900" dirty="0" err="1"/>
              <a:t>fees.Sumit</a:t>
            </a:r>
            <a:r>
              <a:rPr lang="en-US" sz="1900" dirty="0"/>
              <a:t> = 200;</a:t>
            </a:r>
          </a:p>
          <a:p>
            <a:r>
              <a:rPr lang="en-US" sz="1900" dirty="0" err="1"/>
              <a:t>fees.Rohan</a:t>
            </a:r>
            <a:r>
              <a:rPr lang="en-US" sz="1900" dirty="0"/>
              <a:t> = 300;</a:t>
            </a:r>
            <a:endParaRPr lang="en-IN" sz="1900" dirty="0"/>
          </a:p>
        </p:txBody>
      </p:sp>
      <p:cxnSp>
        <p:nvCxnSpPr>
          <p:cNvPr id="7" name="Straight Arrow Connector 6"/>
          <p:cNvCxnSpPr/>
          <p:nvPr/>
        </p:nvCxnSpPr>
        <p:spPr>
          <a:xfrm>
            <a:off x="3352800" y="3007783"/>
            <a:ext cx="711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3352800" y="3387397"/>
            <a:ext cx="711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3377609" y="3718071"/>
            <a:ext cx="7112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xmlns="" val="12464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00"/>
            <a:ext cx="10972800" cy="1143000"/>
          </a:xfrm>
        </p:spPr>
        <p:txBody>
          <a:bodyPr>
            <a:normAutofit/>
          </a:bodyPr>
          <a:lstStyle/>
          <a:p>
            <a:r>
              <a:rPr lang="en-IN" dirty="0"/>
              <a:t>Adding Properties/Methods</a:t>
            </a:r>
          </a:p>
        </p:txBody>
      </p:sp>
      <p:sp>
        <p:nvSpPr>
          <p:cNvPr id="3" name="Content Placeholder 2"/>
          <p:cNvSpPr>
            <a:spLocks noGrp="1"/>
          </p:cNvSpPr>
          <p:nvPr>
            <p:ph idx="1"/>
          </p:nvPr>
        </p:nvSpPr>
        <p:spPr>
          <a:xfrm>
            <a:off x="513907" y="1246963"/>
            <a:ext cx="10972800" cy="4525963"/>
          </a:xfrm>
        </p:spPr>
        <p:txBody>
          <a:bodyPr>
            <a:normAutofit/>
          </a:bodyPr>
          <a:lstStyle/>
          <a:p>
            <a:pPr marL="0" indent="0">
              <a:buNone/>
            </a:pPr>
            <a:r>
              <a:rPr lang="en-IN" dirty="0"/>
              <a:t>Syntax:- </a:t>
            </a:r>
          </a:p>
          <a:p>
            <a:pPr marL="0" indent="0">
              <a:buNone/>
            </a:pPr>
            <a:r>
              <a:rPr lang="en-IN" dirty="0" err="1">
                <a:solidFill>
                  <a:srgbClr val="FF0000"/>
                </a:solidFill>
              </a:rPr>
              <a:t>Object_name.Property_name</a:t>
            </a:r>
            <a:r>
              <a:rPr lang="en-IN" dirty="0">
                <a:solidFill>
                  <a:srgbClr val="FF0000"/>
                </a:solidFill>
              </a:rPr>
              <a:t> = value;</a:t>
            </a:r>
          </a:p>
          <a:p>
            <a:pPr marL="0" indent="0">
              <a:buNone/>
            </a:pPr>
            <a:r>
              <a:rPr lang="en-IN" dirty="0" err="1">
                <a:solidFill>
                  <a:srgbClr val="FF0000"/>
                </a:solidFill>
              </a:rPr>
              <a:t>Object_name</a:t>
            </a:r>
            <a:r>
              <a:rPr lang="en-IN" dirty="0">
                <a:solidFill>
                  <a:srgbClr val="FF0000"/>
                </a:solidFill>
              </a:rPr>
              <a:t>[‘</a:t>
            </a:r>
            <a:r>
              <a:rPr lang="en-IN" dirty="0" err="1">
                <a:solidFill>
                  <a:srgbClr val="FF0000"/>
                </a:solidFill>
              </a:rPr>
              <a:t>Property_name</a:t>
            </a:r>
            <a:r>
              <a:rPr lang="en-IN" dirty="0">
                <a:solidFill>
                  <a:srgbClr val="FF0000"/>
                </a:solidFill>
              </a:rPr>
              <a:t>’] = value;</a:t>
            </a:r>
          </a:p>
          <a:p>
            <a:pPr marL="0" indent="0">
              <a:buNone/>
            </a:pPr>
            <a:r>
              <a:rPr lang="en-IN" dirty="0"/>
              <a:t>Ex: -</a:t>
            </a:r>
          </a:p>
          <a:p>
            <a:pPr marL="0" indent="0">
              <a:buNone/>
            </a:pPr>
            <a:r>
              <a:rPr lang="en-IN" dirty="0" err="1"/>
              <a:t>fees.Sonam</a:t>
            </a:r>
            <a:r>
              <a:rPr lang="en-IN" dirty="0"/>
              <a:t> = 600;</a:t>
            </a:r>
          </a:p>
          <a:p>
            <a:pPr marL="0" indent="0">
              <a:buNone/>
            </a:pPr>
            <a:r>
              <a:rPr lang="en-IN" dirty="0"/>
              <a:t>fees[‘</a:t>
            </a:r>
            <a:r>
              <a:rPr lang="en-IN" dirty="0" err="1"/>
              <a:t>Sonam</a:t>
            </a:r>
            <a:r>
              <a:rPr lang="en-IN" dirty="0"/>
              <a:t>’] = 600;</a:t>
            </a:r>
          </a:p>
          <a:p>
            <a:pPr marL="0" indent="0">
              <a:buNone/>
            </a:pP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8237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dirty="0"/>
              <a:t>Deleting Properties</a:t>
            </a:r>
          </a:p>
        </p:txBody>
      </p:sp>
      <p:sp>
        <p:nvSpPr>
          <p:cNvPr id="3" name="Content Placeholder 2"/>
          <p:cNvSpPr>
            <a:spLocks noGrp="1"/>
          </p:cNvSpPr>
          <p:nvPr>
            <p:ph idx="1"/>
          </p:nvPr>
        </p:nvSpPr>
        <p:spPr>
          <a:xfrm>
            <a:off x="609600" y="1193800"/>
            <a:ext cx="10972800" cy="4525963"/>
          </a:xfrm>
        </p:spPr>
        <p:txBody>
          <a:bodyPr>
            <a:normAutofit/>
          </a:bodyPr>
          <a:lstStyle/>
          <a:p>
            <a:pPr marL="0" indent="0">
              <a:buNone/>
            </a:pPr>
            <a:r>
              <a:rPr lang="en-IN" dirty="0"/>
              <a:t>Delete operator is used to delete instance properties. </a:t>
            </a:r>
          </a:p>
          <a:p>
            <a:pPr marL="0" indent="0">
              <a:buNone/>
            </a:pPr>
            <a:r>
              <a:rPr lang="en-IN" dirty="0"/>
              <a:t>Syntax:- </a:t>
            </a:r>
            <a:r>
              <a:rPr lang="en-IN" dirty="0">
                <a:solidFill>
                  <a:srgbClr val="FF0000"/>
                </a:solidFill>
              </a:rPr>
              <a:t>delete </a:t>
            </a:r>
            <a:r>
              <a:rPr lang="en-IN" dirty="0" err="1" smtClean="0">
                <a:solidFill>
                  <a:srgbClr val="FF0000"/>
                </a:solidFill>
              </a:rPr>
              <a:t>object_name.property_name</a:t>
            </a:r>
            <a:endParaRPr lang="en-IN" dirty="0" smtClean="0">
              <a:solidFill>
                <a:srgbClr val="FF0000"/>
              </a:solidFill>
            </a:endParaRPr>
          </a:p>
          <a:p>
            <a:pPr marL="0" indent="0">
              <a:buNone/>
            </a:pPr>
            <a:r>
              <a:rPr lang="en-IN" dirty="0">
                <a:solidFill>
                  <a:srgbClr val="FF0000"/>
                </a:solidFill>
              </a:rPr>
              <a:t>	 delete </a:t>
            </a:r>
            <a:r>
              <a:rPr lang="en-IN" dirty="0" err="1" smtClean="0">
                <a:solidFill>
                  <a:srgbClr val="FF0000"/>
                </a:solidFill>
              </a:rPr>
              <a:t>object_name</a:t>
            </a:r>
            <a:r>
              <a:rPr lang="en-IN" dirty="0" smtClean="0">
                <a:solidFill>
                  <a:srgbClr val="FF0000"/>
                </a:solidFill>
              </a:rPr>
              <a:t>[“</a:t>
            </a:r>
            <a:r>
              <a:rPr lang="en-IN" dirty="0" err="1" smtClean="0">
                <a:solidFill>
                  <a:srgbClr val="FF0000"/>
                </a:solidFill>
              </a:rPr>
              <a:t>property_name</a:t>
            </a:r>
            <a:r>
              <a:rPr lang="en-IN" dirty="0" smtClean="0">
                <a:solidFill>
                  <a:srgbClr val="FF0000"/>
                </a:solidFill>
              </a:rPr>
              <a:t>”]</a:t>
            </a:r>
            <a:endParaRPr lang="en-IN" dirty="0">
              <a:solidFill>
                <a:srgbClr val="FF0000"/>
              </a:solidFill>
            </a:endParaRPr>
          </a:p>
          <a:p>
            <a:pPr marL="0" indent="0">
              <a:buNone/>
            </a:pPr>
            <a:r>
              <a:rPr lang="en-IN" dirty="0"/>
              <a:t>Ex: - delete </a:t>
            </a:r>
            <a:r>
              <a:rPr lang="en-IN" dirty="0" err="1"/>
              <a:t>fees.Rahul</a:t>
            </a:r>
            <a:r>
              <a:rPr lang="en-IN" dirty="0" smtClean="0"/>
              <a:t>;</a:t>
            </a:r>
          </a:p>
          <a:p>
            <a:pPr marL="0" indent="0">
              <a:buNone/>
            </a:pPr>
            <a:r>
              <a:rPr lang="en-IN" dirty="0" smtClean="0"/>
              <a:t>        delete fees[“Rahul”]</a:t>
            </a:r>
            <a:endParaRPr lang="en-IN" dirty="0"/>
          </a:p>
          <a:p>
            <a:pPr marL="0" indent="0">
              <a:buNone/>
            </a:pPr>
            <a:endParaRPr lang="en-IN" dirty="0"/>
          </a:p>
          <a:p>
            <a:pPr marL="0" indent="0">
              <a:buNone/>
            </a:pPr>
            <a:r>
              <a:rPr lang="en-IN" dirty="0"/>
              <a:t>After removal with delete operator, the property has the undefined value. </a:t>
            </a:r>
          </a:p>
        </p:txBody>
      </p:sp>
    </p:spTree>
    <p:extLst>
      <p:ext uri="{BB962C8B-B14F-4D97-AF65-F5344CB8AC3E}">
        <p14:creationId xmlns:p14="http://schemas.microsoft.com/office/powerpoint/2010/main" xmlns="" val="18703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5814"/>
            <a:ext cx="10972800" cy="1562986"/>
          </a:xfrm>
        </p:spPr>
        <p:txBody>
          <a:bodyPr>
            <a:normAutofit/>
          </a:bodyPr>
          <a:lstStyle/>
          <a:p>
            <a:r>
              <a:rPr lang="en-US" dirty="0"/>
              <a:t>Disadvantage of JavaScript </a:t>
            </a:r>
          </a:p>
        </p:txBody>
      </p:sp>
      <p:sp>
        <p:nvSpPr>
          <p:cNvPr id="3" name="Content Placeholder 2"/>
          <p:cNvSpPr>
            <a:spLocks noGrp="1"/>
          </p:cNvSpPr>
          <p:nvPr>
            <p:ph idx="1"/>
          </p:nvPr>
        </p:nvSpPr>
        <p:spPr/>
        <p:txBody>
          <a:bodyPr/>
          <a:lstStyle/>
          <a:p>
            <a:r>
              <a:rPr lang="en-US" sz="2800" dirty="0"/>
              <a:t>Less Secure</a:t>
            </a:r>
          </a:p>
          <a:p>
            <a:r>
              <a:rPr lang="en-US" sz="2800" dirty="0"/>
              <a:t>No Hardware Access</a:t>
            </a:r>
          </a:p>
          <a:p>
            <a:r>
              <a:rPr lang="en-US" sz="2800" dirty="0"/>
              <a:t>JavaScript Enable Browsers</a:t>
            </a:r>
          </a:p>
        </p:txBody>
      </p:sp>
    </p:spTree>
    <p:extLst>
      <p:ext uri="{BB962C8B-B14F-4D97-AF65-F5344CB8AC3E}">
        <p14:creationId xmlns:p14="http://schemas.microsoft.com/office/powerpoint/2010/main" xmlns="" val="101224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800"/>
            <a:ext cx="10972800" cy="1143000"/>
          </a:xfrm>
        </p:spPr>
        <p:txBody>
          <a:bodyPr>
            <a:normAutofit/>
          </a:bodyPr>
          <a:lstStyle/>
          <a:p>
            <a:r>
              <a:rPr lang="en-IN" dirty="0"/>
              <a:t>For in loop</a:t>
            </a:r>
          </a:p>
        </p:txBody>
      </p:sp>
      <p:sp>
        <p:nvSpPr>
          <p:cNvPr id="3" name="Content Placeholder 2"/>
          <p:cNvSpPr>
            <a:spLocks noGrp="1"/>
          </p:cNvSpPr>
          <p:nvPr>
            <p:ph idx="1"/>
          </p:nvPr>
        </p:nvSpPr>
        <p:spPr>
          <a:xfrm>
            <a:off x="609600" y="1295400"/>
            <a:ext cx="10972800" cy="4775200"/>
          </a:xfrm>
        </p:spPr>
        <p:txBody>
          <a:bodyPr>
            <a:normAutofit/>
          </a:bodyPr>
          <a:lstStyle/>
          <a:p>
            <a:pPr marL="0" indent="0">
              <a:buNone/>
            </a:pPr>
            <a:r>
              <a:rPr lang="en-US" dirty="0"/>
              <a:t>The for...in loop is used to loop through an object's </a:t>
            </a:r>
            <a:r>
              <a:rPr lang="en-US" dirty="0" smtClean="0"/>
              <a:t>properties not method.</a:t>
            </a:r>
            <a:endParaRPr lang="en-US" dirty="0"/>
          </a:p>
          <a:p>
            <a:pPr marL="0" indent="0">
              <a:buNone/>
            </a:pPr>
            <a:r>
              <a:rPr lang="en-US" dirty="0">
                <a:solidFill>
                  <a:srgbClr val="FF0000"/>
                </a:solidFill>
              </a:rPr>
              <a:t>Syntax: - </a:t>
            </a:r>
          </a:p>
          <a:p>
            <a:pPr marL="0" indent="0">
              <a:buNone/>
            </a:pPr>
            <a:r>
              <a:rPr lang="en-US" dirty="0"/>
              <a:t>for (</a:t>
            </a:r>
            <a:r>
              <a:rPr lang="en-US" dirty="0" err="1"/>
              <a:t>var</a:t>
            </a:r>
            <a:r>
              <a:rPr lang="en-US" dirty="0"/>
              <a:t> </a:t>
            </a:r>
            <a:r>
              <a:rPr lang="en-US" dirty="0" err="1"/>
              <a:t>variable_name</a:t>
            </a:r>
            <a:r>
              <a:rPr lang="en-US" dirty="0"/>
              <a:t> in </a:t>
            </a:r>
            <a:r>
              <a:rPr lang="en-US" dirty="0" err="1"/>
              <a:t>object_name</a:t>
            </a:r>
            <a:r>
              <a:rPr lang="en-US" dirty="0"/>
              <a:t>){</a:t>
            </a:r>
          </a:p>
          <a:p>
            <a:pPr marL="0" indent="0">
              <a:buNone/>
            </a:pPr>
            <a:r>
              <a:rPr lang="en-US" dirty="0"/>
              <a:t>   block of statement</a:t>
            </a:r>
          </a:p>
          <a:p>
            <a:pPr marL="0" indent="0">
              <a:buNone/>
            </a:pPr>
            <a:r>
              <a:rPr lang="en-US" dirty="0"/>
              <a:t>}</a:t>
            </a:r>
          </a:p>
          <a:p>
            <a:pPr marL="0" indent="0">
              <a:buNone/>
            </a:pPr>
            <a:r>
              <a:rPr lang="en-US" dirty="0"/>
              <a:t>Ex: - </a:t>
            </a:r>
          </a:p>
          <a:p>
            <a:pPr marL="0" indent="0">
              <a:buNone/>
            </a:pPr>
            <a:r>
              <a:rPr lang="en-US" dirty="0"/>
              <a:t>for (</a:t>
            </a:r>
            <a:r>
              <a:rPr lang="en-US" dirty="0" err="1"/>
              <a:t>var</a:t>
            </a:r>
            <a:r>
              <a:rPr lang="en-US" dirty="0"/>
              <a:t> specs in </a:t>
            </a:r>
            <a:r>
              <a:rPr lang="en-US" dirty="0" err="1"/>
              <a:t>samsung</a:t>
            </a:r>
            <a:r>
              <a:rPr lang="en-US" dirty="0"/>
              <a:t>) {</a:t>
            </a:r>
          </a:p>
          <a:p>
            <a:pPr marL="0" indent="0">
              <a:buNone/>
            </a:pPr>
            <a:r>
              <a:rPr lang="en-US" dirty="0"/>
              <a:t>	</a:t>
            </a:r>
            <a:r>
              <a:rPr lang="en-US" dirty="0" err="1"/>
              <a:t>document.write</a:t>
            </a:r>
            <a:r>
              <a:rPr lang="en-US" dirty="0"/>
              <a:t>(specs);//key return</a:t>
            </a:r>
          </a:p>
          <a:p>
            <a:pPr marL="0" indent="0">
              <a:buNone/>
            </a:pPr>
            <a:r>
              <a:rPr lang="en-US" dirty="0"/>
              <a:t>	</a:t>
            </a:r>
            <a:r>
              <a:rPr lang="en-US" dirty="0" err="1"/>
              <a:t>document.write</a:t>
            </a:r>
            <a:r>
              <a:rPr lang="en-US" dirty="0"/>
              <a:t>(</a:t>
            </a:r>
            <a:r>
              <a:rPr lang="en-US" dirty="0" err="1"/>
              <a:t>samsung</a:t>
            </a:r>
            <a:r>
              <a:rPr lang="en-US" dirty="0"/>
              <a:t>[specs]);//value return and don’t access </a:t>
            </a:r>
            <a:r>
              <a:rPr lang="en-US" dirty="0" err="1"/>
              <a:t>samsung.specs</a:t>
            </a:r>
            <a:endParaRPr lang="en-US" dirty="0"/>
          </a:p>
          <a:p>
            <a:pPr marL="0" indent="0">
              <a:buNone/>
            </a:pPr>
            <a:r>
              <a:rPr lang="en-US" dirty="0"/>
              <a:t>}</a:t>
            </a:r>
            <a:endParaRPr lang="en-IN" dirty="0"/>
          </a:p>
        </p:txBody>
      </p:sp>
    </p:spTree>
    <p:extLst>
      <p:ext uri="{BB962C8B-B14F-4D97-AF65-F5344CB8AC3E}">
        <p14:creationId xmlns:p14="http://schemas.microsoft.com/office/powerpoint/2010/main" xmlns="" val="419025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56"/>
            <a:ext cx="10972800" cy="1143000"/>
          </a:xfrm>
        </p:spPr>
        <p:txBody>
          <a:bodyPr>
            <a:normAutofit/>
          </a:bodyPr>
          <a:lstStyle/>
          <a:p>
            <a:r>
              <a:rPr lang="en-IN" sz="5300" b="1" u="sng" dirty="0" smtClean="0">
                <a:latin typeface="Times New Roman" pitchFamily="18" charset="0"/>
                <a:cs typeface="Times New Roman" pitchFamily="18" charset="0"/>
              </a:rPr>
              <a:t>Exception</a:t>
            </a:r>
            <a:endParaRPr lang="en-IN" sz="53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20755"/>
            <a:ext cx="10972800" cy="4525963"/>
          </a:xfrm>
        </p:spPr>
        <p:txBody>
          <a:bodyPr>
            <a:normAutofit fontScale="92500" lnSpcReduction="20000"/>
          </a:bodyPr>
          <a:lstStyle/>
          <a:p>
            <a:pPr marL="274320" lvl="1" indent="0">
              <a:lnSpc>
                <a:spcPct val="150000"/>
              </a:lnSpc>
              <a:buNone/>
            </a:pPr>
            <a:r>
              <a:rPr lang="en-IN" sz="2000" dirty="0"/>
              <a:t>An exception is a generalization of the concept of an error to include any unexpected condition encountered during execution.</a:t>
            </a:r>
          </a:p>
          <a:p>
            <a:pPr marL="274320" lvl="1" indent="0">
              <a:lnSpc>
                <a:spcPct val="150000"/>
              </a:lnSpc>
              <a:buNone/>
            </a:pPr>
            <a:r>
              <a:rPr lang="en-IN" sz="2000" dirty="0">
                <a:solidFill>
                  <a:srgbClr val="FF0000"/>
                </a:solidFill>
              </a:rPr>
              <a:t>Exception Handling-</a:t>
            </a:r>
          </a:p>
          <a:p>
            <a:pPr marL="731520" lvl="1" indent="-457200">
              <a:lnSpc>
                <a:spcPct val="150000"/>
              </a:lnSpc>
              <a:buFont typeface="+mj-lt"/>
              <a:buAutoNum type="arabicPeriod"/>
            </a:pPr>
            <a:r>
              <a:rPr lang="en-IN" sz="2000" dirty="0"/>
              <a:t>t</a:t>
            </a:r>
            <a:r>
              <a:rPr lang="en-IN" sz="2000" dirty="0" smtClean="0"/>
              <a:t>ry:-</a:t>
            </a:r>
            <a:r>
              <a:rPr lang="en-US" sz="2000" dirty="0"/>
              <a:t> Inside the try block we write those codes which can cause </a:t>
            </a:r>
            <a:r>
              <a:rPr lang="en-US" sz="2000" dirty="0" err="1"/>
              <a:t>execption</a:t>
            </a:r>
            <a:r>
              <a:rPr lang="en-US" sz="2000" dirty="0"/>
              <a:t> </a:t>
            </a:r>
            <a:endParaRPr lang="en-IN" sz="2000" dirty="0"/>
          </a:p>
          <a:p>
            <a:pPr marL="731520" lvl="1" indent="-457200">
              <a:lnSpc>
                <a:spcPct val="150000"/>
              </a:lnSpc>
              <a:buFont typeface="+mj-lt"/>
              <a:buAutoNum type="arabicPeriod"/>
            </a:pPr>
            <a:r>
              <a:rPr lang="en-IN" sz="2000" dirty="0"/>
              <a:t>c</a:t>
            </a:r>
            <a:r>
              <a:rPr lang="en-IN" sz="2000" dirty="0" smtClean="0"/>
              <a:t>atch:-</a:t>
            </a:r>
            <a:r>
              <a:rPr lang="en-US" sz="2000" dirty="0"/>
              <a:t> Inside the catch block we write codes which can handle the exception thrown by try block</a:t>
            </a:r>
            <a:endParaRPr lang="en-IN" sz="2000" dirty="0"/>
          </a:p>
          <a:p>
            <a:pPr marL="731520" lvl="1" indent="-457200">
              <a:lnSpc>
                <a:spcPct val="150000"/>
              </a:lnSpc>
              <a:buFont typeface="+mj-lt"/>
              <a:buAutoNum type="arabicPeriod"/>
            </a:pPr>
            <a:r>
              <a:rPr lang="en-IN" sz="2000" dirty="0" smtClean="0"/>
              <a:t>finally:-</a:t>
            </a:r>
            <a:r>
              <a:rPr lang="en-US" sz="2000" dirty="0"/>
              <a:t>Inside the finally block we write code which must be executed for normal termination of application or a specific </a:t>
            </a:r>
            <a:r>
              <a:rPr lang="en-US" sz="2000" dirty="0" smtClean="0"/>
              <a:t>program</a:t>
            </a:r>
            <a:endParaRPr lang="en-IN" sz="2000" dirty="0"/>
          </a:p>
          <a:p>
            <a:pPr marL="731520" lvl="1" indent="-457200">
              <a:lnSpc>
                <a:spcPct val="150000"/>
              </a:lnSpc>
              <a:buFont typeface="+mj-lt"/>
              <a:buAutoNum type="arabicPeriod"/>
            </a:pPr>
            <a:r>
              <a:rPr lang="en-IN" sz="2000" dirty="0"/>
              <a:t>t</a:t>
            </a:r>
            <a:r>
              <a:rPr lang="en-IN" sz="2000" dirty="0" smtClean="0"/>
              <a:t>hrow :- using throw u can define your  message on browser according your error message without going try catch block</a:t>
            </a:r>
            <a:endParaRPr lang="en-IN" sz="2000" dirty="0"/>
          </a:p>
        </p:txBody>
      </p:sp>
    </p:spTree>
    <p:extLst>
      <p:ext uri="{BB962C8B-B14F-4D97-AF65-F5344CB8AC3E}">
        <p14:creationId xmlns:p14="http://schemas.microsoft.com/office/powerpoint/2010/main" xmlns="" val="22671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74317"/>
          </a:xfrm>
        </p:spPr>
        <p:txBody>
          <a:bodyPr>
            <a:normAutofit fontScale="90000"/>
          </a:bodyPr>
          <a:lstStyle/>
          <a:p>
            <a:r>
              <a:rPr lang="en-US" dirty="0" smtClean="0"/>
              <a:t>Ex:-</a:t>
            </a:r>
            <a:endParaRPr lang="en-US" dirty="0"/>
          </a:p>
        </p:txBody>
      </p:sp>
      <p:sp>
        <p:nvSpPr>
          <p:cNvPr id="7" name="Content Placeholder 6"/>
          <p:cNvSpPr>
            <a:spLocks noGrp="1"/>
          </p:cNvSpPr>
          <p:nvPr>
            <p:ph idx="1"/>
          </p:nvPr>
        </p:nvSpPr>
        <p:spPr>
          <a:xfrm>
            <a:off x="1069848" y="1403498"/>
            <a:ext cx="10058400" cy="4768702"/>
          </a:xfrm>
        </p:spPr>
        <p:txBody>
          <a:bodyPr>
            <a:normAutofit fontScale="85000" lnSpcReduction="10000"/>
          </a:bodyPr>
          <a:lstStyle/>
          <a:p>
            <a:pPr marL="0" indent="0">
              <a:buNone/>
            </a:pPr>
            <a:r>
              <a:rPr lang="en-US" dirty="0" smtClean="0"/>
              <a:t>try {</a:t>
            </a:r>
          </a:p>
          <a:p>
            <a:pPr marL="0" indent="0">
              <a:buNone/>
            </a:pPr>
            <a:r>
              <a:rPr lang="en-US" dirty="0" smtClean="0"/>
              <a:t>	add();// It will throw an </a:t>
            </a:r>
            <a:r>
              <a:rPr lang="en-US" dirty="0" err="1" smtClean="0"/>
              <a:t>execption</a:t>
            </a:r>
            <a:endParaRPr lang="en-US" dirty="0" smtClean="0"/>
          </a:p>
          <a:p>
            <a:pPr marL="0" indent="0">
              <a:buNone/>
            </a:pPr>
            <a:r>
              <a:rPr lang="en-US" dirty="0" smtClean="0"/>
              <a:t>	</a:t>
            </a:r>
            <a:r>
              <a:rPr lang="en-US" dirty="0" err="1" smtClean="0"/>
              <a:t>document.write</a:t>
            </a:r>
            <a:r>
              <a:rPr lang="en-US" dirty="0" smtClean="0"/>
              <a:t>("Skipped Code");       // if exception generate it would not get executed</a:t>
            </a:r>
          </a:p>
          <a:p>
            <a:pPr marL="0" indent="0">
              <a:buNone/>
            </a:pPr>
            <a:r>
              <a:rPr lang="en-US" dirty="0" smtClean="0"/>
              <a:t>}</a:t>
            </a:r>
          </a:p>
          <a:p>
            <a:pPr marL="0" indent="0">
              <a:buNone/>
            </a:pPr>
            <a:r>
              <a:rPr lang="en-US" dirty="0" smtClean="0"/>
              <a:t>catch (e) {</a:t>
            </a:r>
          </a:p>
          <a:p>
            <a:pPr marL="0" indent="0">
              <a:buNone/>
            </a:pPr>
            <a:r>
              <a:rPr lang="en-US" dirty="0" smtClean="0"/>
              <a:t>	// </a:t>
            </a:r>
            <a:r>
              <a:rPr lang="en-US" dirty="0" err="1" smtClean="0"/>
              <a:t>document.write</a:t>
            </a:r>
            <a:r>
              <a:rPr lang="en-US" dirty="0" smtClean="0"/>
              <a:t>("Message" + </a:t>
            </a:r>
            <a:r>
              <a:rPr lang="en-US" dirty="0" err="1" smtClean="0"/>
              <a:t>e.message</a:t>
            </a:r>
            <a:r>
              <a:rPr lang="en-US" dirty="0" smtClean="0"/>
              <a:t> + "&lt;</a:t>
            </a:r>
            <a:r>
              <a:rPr lang="en-US" dirty="0" err="1" smtClean="0"/>
              <a:t>br</a:t>
            </a:r>
            <a:r>
              <a:rPr lang="en-US" dirty="0" smtClean="0"/>
              <a:t>&gt;");</a:t>
            </a:r>
          </a:p>
          <a:p>
            <a:pPr marL="0" indent="0">
              <a:buNone/>
            </a:pPr>
            <a:r>
              <a:rPr lang="en-US" dirty="0" smtClean="0"/>
              <a:t>	// </a:t>
            </a:r>
            <a:r>
              <a:rPr lang="en-US" dirty="0" err="1" smtClean="0"/>
              <a:t>document.write</a:t>
            </a:r>
            <a:r>
              <a:rPr lang="en-US" dirty="0" smtClean="0"/>
              <a:t>("Name" + e.name + "&lt;</a:t>
            </a:r>
            <a:r>
              <a:rPr lang="en-US" dirty="0" err="1" smtClean="0"/>
              <a:t>br</a:t>
            </a:r>
            <a:r>
              <a:rPr lang="en-US" dirty="0" smtClean="0"/>
              <a:t>&gt;");</a:t>
            </a:r>
          </a:p>
          <a:p>
            <a:pPr marL="0" indent="0">
              <a:buNone/>
            </a:pPr>
            <a:r>
              <a:rPr lang="en-US" dirty="0" smtClean="0"/>
              <a:t>	// </a:t>
            </a:r>
            <a:r>
              <a:rPr lang="en-US" dirty="0" err="1" smtClean="0"/>
              <a:t>document.write</a:t>
            </a:r>
            <a:r>
              <a:rPr lang="en-US" dirty="0" smtClean="0"/>
              <a:t>("Stack" + </a:t>
            </a:r>
            <a:r>
              <a:rPr lang="en-US" dirty="0" err="1" smtClean="0"/>
              <a:t>e.stack</a:t>
            </a:r>
            <a:r>
              <a:rPr lang="en-US" dirty="0" smtClean="0"/>
              <a:t> + "&lt;</a:t>
            </a:r>
            <a:r>
              <a:rPr lang="en-US" dirty="0" err="1" smtClean="0"/>
              <a:t>br</a:t>
            </a:r>
            <a:r>
              <a:rPr lang="en-US" dirty="0" smtClean="0"/>
              <a:t>&gt;");</a:t>
            </a:r>
          </a:p>
          <a:p>
            <a:pPr marL="0" indent="0">
              <a:buNone/>
            </a:pPr>
            <a:r>
              <a:rPr lang="en-US" dirty="0" smtClean="0"/>
              <a:t>	</a:t>
            </a:r>
            <a:r>
              <a:rPr lang="en-US" dirty="0" err="1" smtClean="0"/>
              <a:t>document.write</a:t>
            </a:r>
            <a:r>
              <a:rPr lang="en-US" dirty="0" smtClean="0"/>
              <a:t>("add is not defined by u&lt;</a:t>
            </a:r>
            <a:r>
              <a:rPr lang="en-US" dirty="0" err="1" smtClean="0"/>
              <a:t>br</a:t>
            </a:r>
            <a:r>
              <a:rPr lang="en-US" dirty="0" smtClean="0"/>
              <a:t>&gt;");	// Handling Code for the exception</a:t>
            </a:r>
          </a:p>
          <a:p>
            <a:pPr marL="0" indent="0">
              <a:buNone/>
            </a:pPr>
            <a:r>
              <a:rPr lang="en-US" dirty="0" smtClean="0"/>
              <a:t>}</a:t>
            </a:r>
          </a:p>
          <a:p>
            <a:pPr marL="0" indent="0">
              <a:buNone/>
            </a:pPr>
            <a:r>
              <a:rPr lang="en-US" dirty="0" smtClean="0"/>
              <a:t>finally {</a:t>
            </a:r>
          </a:p>
          <a:p>
            <a:pPr marL="0" indent="0">
              <a:buNone/>
            </a:pPr>
            <a:r>
              <a:rPr lang="en-US" dirty="0" smtClean="0"/>
              <a:t>	</a:t>
            </a:r>
            <a:r>
              <a:rPr lang="en-US" dirty="0" err="1" smtClean="0"/>
              <a:t>document.write</a:t>
            </a:r>
            <a:r>
              <a:rPr lang="en-US" dirty="0" smtClean="0"/>
              <a:t>("Get executed whether there is exception or not");</a:t>
            </a:r>
          </a:p>
          <a:p>
            <a:pPr marL="0" indent="0">
              <a:buNone/>
            </a:pPr>
            <a:r>
              <a:rPr lang="en-US" dirty="0" smtClean="0"/>
              <a:t>}</a:t>
            </a:r>
            <a:endParaRPr lang="en-US" dirty="0"/>
          </a:p>
        </p:txBody>
      </p:sp>
    </p:spTree>
    <p:extLst>
      <p:ext uri="{BB962C8B-B14F-4D97-AF65-F5344CB8AC3E}">
        <p14:creationId xmlns:p14="http://schemas.microsoft.com/office/powerpoint/2010/main" xmlns="" val="279968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t>
            </a:r>
            <a:endParaRPr lang="en-US" dirty="0"/>
          </a:p>
        </p:txBody>
      </p:sp>
      <p:sp>
        <p:nvSpPr>
          <p:cNvPr id="3" name="Content Placeholder 2"/>
          <p:cNvSpPr>
            <a:spLocks noGrp="1"/>
          </p:cNvSpPr>
          <p:nvPr>
            <p:ph idx="1"/>
          </p:nvPr>
        </p:nvSpPr>
        <p:spPr>
          <a:xfrm>
            <a:off x="1069848" y="1414130"/>
            <a:ext cx="10058400" cy="4758070"/>
          </a:xfrm>
        </p:spPr>
        <p:txBody>
          <a:bodyPr>
            <a:normAutofit fontScale="47500" lnSpcReduction="20000"/>
          </a:bodyPr>
          <a:lstStyle/>
          <a:p>
            <a:pPr marL="0" indent="0">
              <a:buNone/>
            </a:pPr>
            <a:endParaRPr lang="en-US" dirty="0"/>
          </a:p>
          <a:p>
            <a:pPr marL="0" indent="0">
              <a:buNone/>
            </a:pPr>
            <a:r>
              <a:rPr lang="en-US" dirty="0"/>
              <a:t>function </a:t>
            </a:r>
            <a:r>
              <a:rPr lang="en-US" dirty="0" err="1"/>
              <a:t>getArea</a:t>
            </a:r>
            <a:r>
              <a:rPr lang="en-US" dirty="0"/>
              <a:t>(</a:t>
            </a:r>
            <a:r>
              <a:rPr lang="en-US" dirty="0" err="1"/>
              <a:t>w,h</a:t>
            </a:r>
            <a:r>
              <a:rPr lang="en-US" dirty="0"/>
              <a:t>)</a:t>
            </a:r>
          </a:p>
          <a:p>
            <a:pPr marL="0" indent="0">
              <a:buNone/>
            </a:pPr>
            <a:r>
              <a:rPr lang="en-US" dirty="0"/>
              <a:t>{</a:t>
            </a:r>
          </a:p>
          <a:p>
            <a:pPr marL="0" indent="0">
              <a:buNone/>
            </a:pPr>
            <a:r>
              <a:rPr lang="en-US" dirty="0" smtClean="0"/>
              <a:t>	if(</a:t>
            </a:r>
            <a:r>
              <a:rPr lang="en-US" dirty="0" err="1" smtClean="0"/>
              <a:t>isNaN</a:t>
            </a:r>
            <a:r>
              <a:rPr lang="en-US" dirty="0" smtClean="0"/>
              <a:t>(w</a:t>
            </a:r>
            <a:r>
              <a:rPr lang="en-US" dirty="0"/>
              <a:t>) || </a:t>
            </a:r>
            <a:r>
              <a:rPr lang="en-US" dirty="0" err="1"/>
              <a:t>isNaN</a:t>
            </a:r>
            <a:r>
              <a:rPr lang="en-US" dirty="0"/>
              <a:t>(h)) {</a:t>
            </a:r>
          </a:p>
          <a:p>
            <a:pPr marL="0" indent="0">
              <a:buNone/>
            </a:pPr>
            <a:r>
              <a:rPr lang="en-US" dirty="0"/>
              <a:t>	</a:t>
            </a:r>
            <a:r>
              <a:rPr lang="en-US" dirty="0" smtClean="0"/>
              <a:t>	throw </a:t>
            </a:r>
            <a:r>
              <a:rPr lang="en-US" dirty="0"/>
              <a:t>"function parameter should be </a:t>
            </a:r>
            <a:r>
              <a:rPr lang="en-US" dirty="0" err="1"/>
              <a:t>numberic</a:t>
            </a:r>
            <a:r>
              <a:rPr lang="en-US" dirty="0"/>
              <a:t> value!";</a:t>
            </a:r>
          </a:p>
          <a:p>
            <a:pPr marL="0" indent="0">
              <a:buNone/>
            </a:pPr>
            <a:r>
              <a:rPr lang="en-US" dirty="0" smtClean="0"/>
              <a:t>	}</a:t>
            </a:r>
            <a:endParaRPr lang="en-US" dirty="0"/>
          </a:p>
          <a:p>
            <a:pPr marL="0" indent="0">
              <a:buNone/>
            </a:pPr>
            <a:r>
              <a:rPr lang="en-US" dirty="0"/>
              <a:t>	console.log("Area:"+w*h);</a:t>
            </a:r>
          </a:p>
          <a:p>
            <a:pPr marL="0" indent="0">
              <a:buNone/>
            </a:pPr>
            <a:r>
              <a:rPr lang="en-US" dirty="0"/>
              <a:t>}</a:t>
            </a:r>
          </a:p>
          <a:p>
            <a:pPr marL="0" indent="0">
              <a:buNone/>
            </a:pPr>
            <a:r>
              <a:rPr lang="en-US" dirty="0" smtClean="0"/>
              <a:t>try </a:t>
            </a:r>
            <a:endParaRPr lang="en-US" dirty="0"/>
          </a:p>
          <a:p>
            <a:pPr marL="0" indent="0">
              <a:buNone/>
            </a:pPr>
            <a:r>
              <a:rPr lang="en-US" dirty="0"/>
              <a:t>{</a:t>
            </a:r>
          </a:p>
          <a:p>
            <a:pPr marL="0" indent="0">
              <a:buNone/>
            </a:pPr>
            <a:r>
              <a:rPr lang="en-US" dirty="0"/>
              <a:t>	</a:t>
            </a:r>
            <a:r>
              <a:rPr lang="en-US" dirty="0" err="1"/>
              <a:t>getArea</a:t>
            </a:r>
            <a:r>
              <a:rPr lang="en-US" dirty="0"/>
              <a:t>(5, "14djd");</a:t>
            </a:r>
          </a:p>
          <a:p>
            <a:pPr marL="0" indent="0">
              <a:buNone/>
            </a:pPr>
            <a:r>
              <a:rPr lang="en-US" dirty="0"/>
              <a:t>}</a:t>
            </a:r>
          </a:p>
          <a:p>
            <a:pPr marL="0" indent="0">
              <a:buNone/>
            </a:pPr>
            <a:r>
              <a:rPr lang="en-US" dirty="0"/>
              <a:t>catch (e) {</a:t>
            </a:r>
          </a:p>
          <a:p>
            <a:pPr marL="0" indent="0">
              <a:buNone/>
            </a:pPr>
            <a:r>
              <a:rPr lang="en-US" dirty="0"/>
              <a:t>	</a:t>
            </a:r>
            <a:r>
              <a:rPr lang="en-US" dirty="0" err="1"/>
              <a:t>document.write</a:t>
            </a:r>
            <a:r>
              <a:rPr lang="en-US" dirty="0"/>
              <a:t>(e);</a:t>
            </a:r>
          </a:p>
          <a:p>
            <a:pPr marL="0" indent="0">
              <a:buNone/>
            </a:pPr>
            <a:r>
              <a:rPr lang="en-US" dirty="0" smtClean="0"/>
              <a:t>}</a:t>
            </a:r>
          </a:p>
          <a:p>
            <a:pPr marL="0" indent="0">
              <a:buNone/>
            </a:pPr>
            <a:endParaRPr lang="en-US" dirty="0" smtClean="0"/>
          </a:p>
          <a:p>
            <a:pPr marL="0" indent="0">
              <a:buNone/>
            </a:pPr>
            <a:r>
              <a:rPr lang="en-US" sz="2300" dirty="0" smtClean="0"/>
              <a:t>From – </a:t>
            </a:r>
            <a:r>
              <a:rPr lang="en-US" sz="2300" dirty="0" err="1" smtClean="0"/>
              <a:t>Sudhir</a:t>
            </a:r>
            <a:r>
              <a:rPr lang="en-US" sz="2300" dirty="0" smtClean="0"/>
              <a:t> Kumar</a:t>
            </a:r>
          </a:p>
          <a:p>
            <a:pPr marL="0" indent="0">
              <a:buNone/>
            </a:pPr>
            <a:r>
              <a:rPr lang="en-US" sz="2300" dirty="0" smtClean="0"/>
              <a:t>Group - D</a:t>
            </a:r>
            <a:endParaRPr lang="en-US" sz="2300" dirty="0"/>
          </a:p>
        </p:txBody>
      </p:sp>
    </p:spTree>
    <p:extLst>
      <p:ext uri="{BB962C8B-B14F-4D97-AF65-F5344CB8AC3E}">
        <p14:creationId xmlns:p14="http://schemas.microsoft.com/office/powerpoint/2010/main" xmlns="" val="318262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JavaScript Language</a:t>
            </a:r>
            <a:endParaRPr lang="en-US" dirty="0"/>
          </a:p>
        </p:txBody>
      </p:sp>
      <p:sp>
        <p:nvSpPr>
          <p:cNvPr id="3" name="Content Placeholder 2"/>
          <p:cNvSpPr>
            <a:spLocks noGrp="1"/>
          </p:cNvSpPr>
          <p:nvPr>
            <p:ph idx="1"/>
          </p:nvPr>
        </p:nvSpPr>
        <p:spPr/>
        <p:txBody>
          <a:bodyPr/>
          <a:lstStyle/>
          <a:p>
            <a:pPr>
              <a:lnSpc>
                <a:spcPct val="150000"/>
              </a:lnSpc>
            </a:pPr>
            <a:r>
              <a:rPr lang="en-US" sz="2800" b="1" dirty="0" smtClean="0"/>
              <a:t>Scripting Language</a:t>
            </a:r>
          </a:p>
          <a:p>
            <a:pPr>
              <a:lnSpc>
                <a:spcPct val="150000"/>
              </a:lnSpc>
            </a:pPr>
            <a:r>
              <a:rPr lang="en-US" sz="2800" b="1" dirty="0" smtClean="0"/>
              <a:t>Interpreted</a:t>
            </a:r>
          </a:p>
          <a:p>
            <a:pPr>
              <a:lnSpc>
                <a:spcPct val="150000"/>
              </a:lnSpc>
            </a:pPr>
            <a:r>
              <a:rPr lang="en-US" sz="2800" b="1" dirty="0" smtClean="0"/>
              <a:t>Untyped</a:t>
            </a:r>
          </a:p>
          <a:p>
            <a:pPr>
              <a:lnSpc>
                <a:spcPct val="150000"/>
              </a:lnSpc>
            </a:pPr>
            <a:r>
              <a:rPr lang="en-US" sz="2800" b="1" dirty="0" smtClean="0"/>
              <a:t>Multi-Paradigm </a:t>
            </a:r>
            <a:r>
              <a:rPr lang="en-US" sz="2800" dirty="0" smtClean="0"/>
              <a:t>– Object-Oriented, Functional</a:t>
            </a:r>
          </a:p>
          <a:p>
            <a:endParaRPr lang="en-US" dirty="0"/>
          </a:p>
        </p:txBody>
      </p:sp>
    </p:spTree>
    <p:extLst>
      <p:ext uri="{BB962C8B-B14F-4D97-AF65-F5344CB8AC3E}">
        <p14:creationId xmlns:p14="http://schemas.microsoft.com/office/powerpoint/2010/main" xmlns="" val="1589182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ECMAScript?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err="1"/>
              <a:t>ECMAScript</a:t>
            </a:r>
            <a:r>
              <a:rPr lang="en-US" sz="2400" dirty="0"/>
              <a:t> </a:t>
            </a:r>
            <a:r>
              <a:rPr lang="en-US" sz="2400" dirty="0" smtClean="0"/>
              <a:t>(European Computer Manufacturers Association)is </a:t>
            </a:r>
            <a:r>
              <a:rPr lang="en-US" sz="2400" dirty="0"/>
              <a:t>a trademarked scripting-language specification and standard</a:t>
            </a:r>
          </a:p>
          <a:p>
            <a:pPr>
              <a:lnSpc>
                <a:spcPct val="150000"/>
              </a:lnSpc>
            </a:pPr>
            <a:r>
              <a:rPr lang="en-US" sz="2400" dirty="0" smtClean="0"/>
              <a:t>Provide standard to </a:t>
            </a:r>
            <a:r>
              <a:rPr lang="en-US" sz="2400" dirty="0" err="1" smtClean="0"/>
              <a:t>Javascript</a:t>
            </a:r>
            <a:r>
              <a:rPr lang="en-US" sz="2400" dirty="0" smtClean="0"/>
              <a:t>  for different Browsers.</a:t>
            </a:r>
          </a:p>
          <a:p>
            <a:pPr>
              <a:lnSpc>
                <a:spcPct val="150000"/>
              </a:lnSpc>
            </a:pPr>
            <a:r>
              <a:rPr lang="en-US" sz="2400" dirty="0" smtClean="0"/>
              <a:t>Also used with </a:t>
            </a:r>
            <a:r>
              <a:rPr lang="en-US" sz="2400" dirty="0" err="1" smtClean="0"/>
              <a:t>NodeJs</a:t>
            </a:r>
            <a:endParaRPr lang="en-US" sz="2400" dirty="0" smtClean="0"/>
          </a:p>
          <a:p>
            <a:pPr>
              <a:lnSpc>
                <a:spcPct val="150000"/>
              </a:lnSpc>
            </a:pPr>
            <a:r>
              <a:rPr lang="en-US" sz="2400" dirty="0" smtClean="0"/>
              <a:t>It is not framework or Library</a:t>
            </a:r>
          </a:p>
          <a:p>
            <a:pPr>
              <a:lnSpc>
                <a:spcPct val="150000"/>
              </a:lnSpc>
            </a:pPr>
            <a:r>
              <a:rPr lang="en-US" sz="2400" dirty="0" smtClean="0"/>
              <a:t>It comes in 1997</a:t>
            </a:r>
            <a:endParaRPr lang="en-US" sz="2400" b="1" dirty="0"/>
          </a:p>
          <a:p>
            <a:endParaRPr lang="en-US" dirty="0"/>
          </a:p>
        </p:txBody>
      </p:sp>
    </p:spTree>
    <p:extLst>
      <p:ext uri="{BB962C8B-B14F-4D97-AF65-F5344CB8AC3E}">
        <p14:creationId xmlns:p14="http://schemas.microsoft.com/office/powerpoint/2010/main" xmlns="" val="285529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b="1" smtClean="0"/>
              <a:t>ES5 </a:t>
            </a:r>
            <a:r>
              <a:rPr lang="en-US" sz="2400" dirty="0" smtClean="0"/>
              <a:t>- Standardized in 2009 implemented fairly completely in all browsers</a:t>
            </a:r>
          </a:p>
          <a:p>
            <a:pPr>
              <a:lnSpc>
                <a:spcPct val="150000"/>
              </a:lnSpc>
            </a:pPr>
            <a:r>
              <a:rPr lang="en-US" sz="2400" b="1" dirty="0" smtClean="0"/>
              <a:t>ES6 / ES2015 </a:t>
            </a:r>
            <a:r>
              <a:rPr lang="en-US" sz="2400" dirty="0" smtClean="0"/>
              <a:t>– Partially implemented in most modern browsers</a:t>
            </a:r>
          </a:p>
          <a:p>
            <a:pPr marL="0" indent="0">
              <a:lnSpc>
                <a:spcPct val="150000"/>
              </a:lnSpc>
              <a:buNone/>
            </a:pPr>
            <a:endParaRPr lang="en-US" sz="2400" dirty="0"/>
          </a:p>
        </p:txBody>
      </p:sp>
    </p:spTree>
    <p:extLst>
      <p:ext uri="{BB962C8B-B14F-4D97-AF65-F5344CB8AC3E}">
        <p14:creationId xmlns:p14="http://schemas.microsoft.com/office/powerpoint/2010/main" xmlns="" val="2304170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Output/Display</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b="1" dirty="0" smtClean="0"/>
              <a:t>console.log(‘some value’) </a:t>
            </a:r>
            <a:r>
              <a:rPr lang="en-US" sz="2400" dirty="0" smtClean="0"/>
              <a:t>– Prints to console in browser or terminal and also check error in </a:t>
            </a:r>
            <a:r>
              <a:rPr lang="en-US" sz="2400" dirty="0" err="1" smtClean="0"/>
              <a:t>js</a:t>
            </a:r>
            <a:r>
              <a:rPr lang="en-US" sz="2400" dirty="0" smtClean="0"/>
              <a:t> code</a:t>
            </a:r>
          </a:p>
          <a:p>
            <a:pPr>
              <a:lnSpc>
                <a:spcPct val="150000"/>
              </a:lnSpc>
            </a:pPr>
            <a:r>
              <a:rPr lang="en-US" sz="2400" b="1" dirty="0" smtClean="0"/>
              <a:t>window.alert() </a:t>
            </a:r>
            <a:r>
              <a:rPr lang="en-US" sz="2400" dirty="0" smtClean="0"/>
              <a:t>– Displays in an alert box in the browser</a:t>
            </a:r>
          </a:p>
          <a:p>
            <a:pPr>
              <a:lnSpc>
                <a:spcPct val="150000"/>
              </a:lnSpc>
            </a:pPr>
            <a:r>
              <a:rPr lang="en-US" sz="2400" b="1" dirty="0" smtClean="0"/>
              <a:t>document.write() </a:t>
            </a:r>
            <a:r>
              <a:rPr lang="en-US" sz="2400" dirty="0" smtClean="0"/>
              <a:t>– Display within &lt;script&gt; tags in the html</a:t>
            </a:r>
          </a:p>
          <a:p>
            <a:pPr>
              <a:lnSpc>
                <a:spcPct val="150000"/>
              </a:lnSpc>
            </a:pPr>
            <a:r>
              <a:rPr lang="en-US" sz="2400" b="1" dirty="0" smtClean="0"/>
              <a:t>innerHTML</a:t>
            </a:r>
            <a:r>
              <a:rPr lang="en-US" sz="2400" dirty="0" smtClean="0"/>
              <a:t> – Access an html element using </a:t>
            </a:r>
            <a:r>
              <a:rPr lang="en-US" sz="2400" dirty="0" smtClean="0">
                <a:solidFill>
                  <a:srgbClr val="FF0000"/>
                </a:solidFill>
              </a:rPr>
              <a:t>document.getElementById() </a:t>
            </a:r>
            <a:r>
              <a:rPr lang="en-US" sz="2400" dirty="0" smtClean="0"/>
              <a:t>and output to it</a:t>
            </a:r>
          </a:p>
          <a:p>
            <a:pPr marL="0" indent="0">
              <a:lnSpc>
                <a:spcPct val="150000"/>
              </a:lnSpc>
              <a:buNone/>
            </a:pPr>
            <a:endParaRPr lang="en-US" sz="2400" dirty="0"/>
          </a:p>
        </p:txBody>
      </p:sp>
    </p:spTree>
    <p:extLst>
      <p:ext uri="{BB962C8B-B14F-4D97-AF65-F5344CB8AC3E}">
        <p14:creationId xmlns:p14="http://schemas.microsoft.com/office/powerpoint/2010/main" xmlns="" val="20846184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pPr marL="0" indent="0">
              <a:buNone/>
            </a:pPr>
            <a:r>
              <a:rPr lang="en-US" dirty="0" smtClean="0"/>
              <a:t>Single Line Comment</a:t>
            </a:r>
          </a:p>
          <a:p>
            <a:pPr marL="0" indent="0">
              <a:buNone/>
            </a:pPr>
            <a:r>
              <a:rPr lang="en-US" smtClean="0">
                <a:solidFill>
                  <a:schemeClr val="bg1">
                    <a:lumMod val="65000"/>
                  </a:schemeClr>
                </a:solidFill>
              </a:rPr>
              <a:t>// </a:t>
            </a:r>
            <a:r>
              <a:rPr lang="en-US" dirty="0" smtClean="0">
                <a:solidFill>
                  <a:schemeClr val="bg1">
                    <a:lumMod val="65000"/>
                  </a:schemeClr>
                </a:solidFill>
              </a:rPr>
              <a:t>This is a single line comment</a:t>
            </a:r>
          </a:p>
          <a:p>
            <a:pPr marL="0" indent="0">
              <a:buNone/>
            </a:pPr>
            <a:endParaRPr lang="en-US" dirty="0">
              <a:solidFill>
                <a:schemeClr val="bg1">
                  <a:lumMod val="65000"/>
                </a:schemeClr>
              </a:solidFill>
            </a:endParaRPr>
          </a:p>
          <a:p>
            <a:pPr marL="0" indent="0">
              <a:buNone/>
            </a:pPr>
            <a:r>
              <a:rPr lang="en-US" dirty="0" smtClean="0"/>
              <a:t>Multi Line Comment</a:t>
            </a:r>
          </a:p>
          <a:p>
            <a:pPr marL="0" indent="0">
              <a:buNone/>
            </a:pPr>
            <a:r>
              <a:rPr lang="en-US" dirty="0" smtClean="0">
                <a:solidFill>
                  <a:schemeClr val="bg1">
                    <a:lumMod val="65000"/>
                  </a:schemeClr>
                </a:solidFill>
              </a:rPr>
              <a:t>/*</a:t>
            </a:r>
          </a:p>
          <a:p>
            <a:pPr marL="0" indent="0">
              <a:buNone/>
            </a:pPr>
            <a:r>
              <a:rPr lang="en-US" dirty="0" smtClean="0">
                <a:solidFill>
                  <a:schemeClr val="bg1">
                    <a:lumMod val="65000"/>
                  </a:schemeClr>
                </a:solidFill>
              </a:rPr>
              <a:t>	This is a</a:t>
            </a:r>
          </a:p>
          <a:p>
            <a:pPr marL="0" indent="0">
              <a:buNone/>
            </a:pPr>
            <a:r>
              <a:rPr lang="en-US" dirty="0">
                <a:solidFill>
                  <a:schemeClr val="bg1">
                    <a:lumMod val="65000"/>
                  </a:schemeClr>
                </a:solidFill>
              </a:rPr>
              <a:t>	</a:t>
            </a:r>
            <a:r>
              <a:rPr lang="en-US" dirty="0" smtClean="0">
                <a:solidFill>
                  <a:schemeClr val="bg1">
                    <a:lumMod val="65000"/>
                  </a:schemeClr>
                </a:solidFill>
              </a:rPr>
              <a:t>multi-line comment</a:t>
            </a:r>
            <a:endParaRPr lang="en-US" dirty="0">
              <a:solidFill>
                <a:schemeClr val="bg1">
                  <a:lumMod val="65000"/>
                </a:schemeClr>
              </a:solidFill>
            </a:endParaRPr>
          </a:p>
          <a:p>
            <a:pPr marL="0" indent="0">
              <a:buNone/>
            </a:pPr>
            <a:r>
              <a:rPr lang="en-US" dirty="0" smtClean="0">
                <a:solidFill>
                  <a:schemeClr val="bg1">
                    <a:lumMod val="65000"/>
                  </a:schemeClr>
                </a:solidFill>
              </a:rPr>
              <a:t>*/</a:t>
            </a:r>
            <a:endParaRPr lang="en-US" dirty="0">
              <a:solidFill>
                <a:schemeClr val="bg1">
                  <a:lumMod val="65000"/>
                </a:schemeClr>
              </a:solidFill>
            </a:endParaRPr>
          </a:p>
        </p:txBody>
      </p:sp>
    </p:spTree>
    <p:extLst>
      <p:ext uri="{BB962C8B-B14F-4D97-AF65-F5344CB8AC3E}">
        <p14:creationId xmlns:p14="http://schemas.microsoft.com/office/powerpoint/2010/main" xmlns="" val="3894385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10452</TotalTime>
  <Words>1701</Words>
  <Application>Microsoft Office PowerPoint</Application>
  <PresentationFormat>Custom</PresentationFormat>
  <Paragraphs>446</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Wood Type</vt:lpstr>
      <vt:lpstr>What Is JavaScript?</vt:lpstr>
      <vt:lpstr>Slide 2</vt:lpstr>
      <vt:lpstr>Advantage of JavaScript</vt:lpstr>
      <vt:lpstr>Disadvantage of JavaScript </vt:lpstr>
      <vt:lpstr>The JavaScript Language</vt:lpstr>
      <vt:lpstr>What is ECMAScript?</vt:lpstr>
      <vt:lpstr>Versions</vt:lpstr>
      <vt:lpstr>JavaScript Output/Display</vt:lpstr>
      <vt:lpstr>Comments</vt:lpstr>
      <vt:lpstr>Slide 10</vt:lpstr>
      <vt:lpstr>Variable in JavaScript</vt:lpstr>
      <vt:lpstr>JavaScript Operators:</vt:lpstr>
      <vt:lpstr>Arithmetic Operators</vt:lpstr>
      <vt:lpstr>Relational Operators </vt:lpstr>
      <vt:lpstr>Logical Operators</vt:lpstr>
      <vt:lpstr>Assignment Operators</vt:lpstr>
      <vt:lpstr>Ternary Operator</vt:lpstr>
      <vt:lpstr>Conditionals Statement</vt:lpstr>
      <vt:lpstr>Switch</vt:lpstr>
      <vt:lpstr>Loops</vt:lpstr>
      <vt:lpstr>Why Function?</vt:lpstr>
      <vt:lpstr>Function</vt:lpstr>
      <vt:lpstr>Return Keyword</vt:lpstr>
      <vt:lpstr>Function Expression</vt:lpstr>
      <vt:lpstr>Anonymous Function</vt:lpstr>
      <vt:lpstr>Arrow Function</vt:lpstr>
      <vt:lpstr>Immediately Invoked Function Expression (IIFE)</vt:lpstr>
      <vt:lpstr>Template literals (Template strings) </vt:lpstr>
      <vt:lpstr>Arrays</vt:lpstr>
      <vt:lpstr>Modifying or new add Array Elements</vt:lpstr>
      <vt:lpstr>Removing Array Elements</vt:lpstr>
      <vt:lpstr>forEach Loop</vt:lpstr>
      <vt:lpstr>for of Loop</vt:lpstr>
      <vt:lpstr>Multidimensional Array</vt:lpstr>
      <vt:lpstr>Objects</vt:lpstr>
      <vt:lpstr>Declaration and initialization of Object</vt:lpstr>
      <vt:lpstr>Declaration and initialization of Object</vt:lpstr>
      <vt:lpstr>Adding Properties/Methods</vt:lpstr>
      <vt:lpstr>Deleting Properties</vt:lpstr>
      <vt:lpstr>For in loop</vt:lpstr>
      <vt:lpstr>Exception</vt:lpstr>
      <vt:lpstr>Ex:-</vt:lpstr>
      <vt:lpstr>Ex:</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dc:title>
  <dc:creator>amrish jaysawal</dc:creator>
  <cp:lastModifiedBy>titan_slayer</cp:lastModifiedBy>
  <cp:revision>237</cp:revision>
  <dcterms:created xsi:type="dcterms:W3CDTF">2016-08-08T14:29:34Z</dcterms:created>
  <dcterms:modified xsi:type="dcterms:W3CDTF">2021-05-24T05:08:37Z</dcterms:modified>
</cp:coreProperties>
</file>