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Barlow Medium"/>
      <p:regular r:id="rId13"/>
      <p:bold r:id="rId14"/>
      <p:italic r:id="rId15"/>
      <p:boldItalic r:id="rId16"/>
    </p:embeddedFont>
    <p:embeddedFont>
      <p:font typeface="Barlow"/>
      <p:regular r:id="rId17"/>
      <p:bold r:id="rId18"/>
      <p:italic r:id="rId19"/>
      <p:boldItalic r:id="rId20"/>
    </p:embeddedFont>
    <p:embeddedFont>
      <p:font typeface="Barlow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22" Type="http://schemas.openxmlformats.org/officeDocument/2006/relationships/font" Target="fonts/Barlow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Black-bold.fntdata"/><Relationship Id="rId13" Type="http://schemas.openxmlformats.org/officeDocument/2006/relationships/font" Target="fonts/Barlow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Medium-italic.fntdata"/><Relationship Id="rId14" Type="http://schemas.openxmlformats.org/officeDocument/2006/relationships/font" Target="fonts/BarlowMedium-bold.fntdata"/><Relationship Id="rId17" Type="http://schemas.openxmlformats.org/officeDocument/2006/relationships/font" Target="fonts/Barlow-regular.fntdata"/><Relationship Id="rId16" Type="http://schemas.openxmlformats.org/officeDocument/2006/relationships/font" Target="fonts/Barlow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italic.fntdata"/><Relationship Id="rId6" Type="http://schemas.openxmlformats.org/officeDocument/2006/relationships/slide" Target="slides/slide1.xml"/><Relationship Id="rId18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51cc79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a951cc791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51cc7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a951cc7a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8f68c3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b28f68c33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51cc79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a951cc791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8f68c3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b28f68c33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365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16637" l="47742" r="11663" t="20207"/>
          <a:stretch/>
        </p:blipFill>
        <p:spPr>
          <a:xfrm>
            <a:off x="0" y="0"/>
            <a:ext cx="5208775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0" y="0"/>
            <a:ext cx="5208900" cy="10287000"/>
          </a:xfrm>
          <a:prstGeom prst="rect">
            <a:avLst/>
          </a:prstGeom>
          <a:solidFill>
            <a:srgbClr val="348DDB">
              <a:alpha val="4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803339" y="1066800"/>
            <a:ext cx="104559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6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lang="en-US" sz="13000">
                <a:solidFill>
                  <a:srgbClr val="348DDB"/>
                </a:solidFill>
                <a:latin typeface="Barlow Black"/>
                <a:ea typeface="Barlow Black"/>
                <a:cs typeface="Barlow Black"/>
                <a:sym typeface="Barlow Black"/>
              </a:rPr>
              <a:t>Architecture</a:t>
            </a:r>
            <a:endParaRPr b="0" i="0" sz="13000" u="none" cap="none" strike="noStrike">
              <a:solidFill>
                <a:srgbClr val="348DDB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indent="0" lvl="0" marL="0" marR="0" rtl="0" algn="r">
              <a:lnSpc>
                <a:spcPct val="116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lang="en-US" sz="13000">
                <a:solidFill>
                  <a:srgbClr val="FFFFFF"/>
                </a:solidFill>
                <a:latin typeface="Barlow Black"/>
                <a:ea typeface="Barlow Black"/>
                <a:cs typeface="Barlow Black"/>
                <a:sym typeface="Barlow Black"/>
              </a:rPr>
              <a:t>Review</a:t>
            </a:r>
            <a:endParaRPr b="0" i="0" sz="13000" u="none" cap="none" strike="noStrike">
              <a:solidFill>
                <a:srgbClr val="FFFFFF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  <p:sp>
        <p:nvSpPr>
          <p:cNvPr id="87" name="Google Shape;87;p13"/>
          <p:cNvSpPr txBox="1"/>
          <p:nvPr/>
        </p:nvSpPr>
        <p:spPr>
          <a:xfrm rot="-5400000">
            <a:off x="-137744" y="2214194"/>
            <a:ext cx="3305911" cy="934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9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Titan</a:t>
            </a:r>
            <a:endParaRPr b="1" i="0" sz="32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149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Camp</a:t>
            </a:r>
            <a:endParaRPr b="1" i="0" sz="32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675101" y="8850000"/>
            <a:ext cx="4454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9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348DDB"/>
                </a:solidFill>
                <a:latin typeface="Barlow Black"/>
                <a:ea typeface="Barlow Black"/>
                <a:cs typeface="Barlow Black"/>
                <a:sym typeface="Barlow Black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977325" y="8850000"/>
            <a:ext cx="7209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9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348DDB"/>
                </a:solidFill>
                <a:latin typeface="Barlow Medium"/>
                <a:ea typeface="Barlow Medium"/>
                <a:cs typeface="Barlow Medium"/>
                <a:sym typeface="Barlow Medium"/>
              </a:rPr>
              <a:t>Gevorg Martirosyan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89200" y="4423975"/>
            <a:ext cx="8320274" cy="6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DD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9546575"/>
            <a:ext cx="18288000" cy="740400"/>
          </a:xfrm>
          <a:prstGeom prst="rect">
            <a:avLst/>
          </a:prstGeom>
          <a:solidFill>
            <a:srgbClr val="1E3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 amt="58000"/>
          </a:blip>
          <a:srcRect b="28611" l="47745" r="3884" t="35222"/>
          <a:stretch/>
        </p:blipFill>
        <p:spPr>
          <a:xfrm>
            <a:off x="0" y="0"/>
            <a:ext cx="18288006" cy="954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>
            <a:off x="3808075" y="946153"/>
            <a:ext cx="10812400" cy="8394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2114308" y="4248298"/>
            <a:ext cx="14059350" cy="2331709"/>
            <a:chOff x="0" y="-142875"/>
            <a:chExt cx="18745800" cy="3108945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0" y="-142875"/>
              <a:ext cx="18745800" cy="16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0"/>
                <a:buFont typeface="Arial"/>
                <a:buNone/>
              </a:pPr>
              <a:r>
                <a:rPr lang="en-US" sz="7500">
                  <a:solidFill>
                    <a:srgbClr val="FFFFFF"/>
                  </a:solidFill>
                  <a:latin typeface="Barlow Black"/>
                  <a:ea typeface="Barlow Black"/>
                  <a:cs typeface="Barlow Black"/>
                  <a:sym typeface="Barlow Black"/>
                </a:rPr>
                <a:t>High Level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499371" y="2236470"/>
              <a:ext cx="177471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5666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DD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9546575"/>
            <a:ext cx="18288000" cy="740400"/>
          </a:xfrm>
          <a:prstGeom prst="rect">
            <a:avLst/>
          </a:prstGeom>
          <a:solidFill>
            <a:srgbClr val="1E3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58000"/>
          </a:blip>
          <a:srcRect b="28611" l="47745" r="3884" t="35222"/>
          <a:stretch/>
        </p:blipFill>
        <p:spPr>
          <a:xfrm>
            <a:off x="0" y="0"/>
            <a:ext cx="18288006" cy="954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 amt="7000"/>
          </a:blip>
          <a:srcRect b="0" l="0" r="0" t="0"/>
          <a:stretch/>
        </p:blipFill>
        <p:spPr>
          <a:xfrm>
            <a:off x="3808075" y="946153"/>
            <a:ext cx="10812400" cy="839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488836" y="6032807"/>
            <a:ext cx="13310325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2566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310000" y="3757800"/>
            <a:ext cx="2442600" cy="12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Tour Manager</a:t>
            </a:r>
            <a:endParaRPr sz="2600"/>
          </a:p>
        </p:txBody>
      </p:sp>
      <p:sp>
        <p:nvSpPr>
          <p:cNvPr id="110" name="Google Shape;110;p15"/>
          <p:cNvSpPr/>
          <p:nvPr/>
        </p:nvSpPr>
        <p:spPr>
          <a:xfrm>
            <a:off x="6310000" y="1844925"/>
            <a:ext cx="2442600" cy="12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Identity</a:t>
            </a:r>
            <a:endParaRPr sz="2600"/>
          </a:p>
        </p:txBody>
      </p:sp>
      <p:sp>
        <p:nvSpPr>
          <p:cNvPr id="111" name="Google Shape;111;p15"/>
          <p:cNvSpPr/>
          <p:nvPr/>
        </p:nvSpPr>
        <p:spPr>
          <a:xfrm>
            <a:off x="6310000" y="5847575"/>
            <a:ext cx="2442600" cy="12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Scheduler /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Notification</a:t>
            </a:r>
            <a:endParaRPr sz="2500"/>
          </a:p>
        </p:txBody>
      </p:sp>
      <p:sp>
        <p:nvSpPr>
          <p:cNvPr id="112" name="Google Shape;112;p15"/>
          <p:cNvSpPr/>
          <p:nvPr/>
        </p:nvSpPr>
        <p:spPr>
          <a:xfrm>
            <a:off x="10298500" y="623625"/>
            <a:ext cx="2442600" cy="12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Property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Manager</a:t>
            </a:r>
            <a:endParaRPr sz="2500"/>
          </a:p>
        </p:txBody>
      </p:sp>
      <p:sp>
        <p:nvSpPr>
          <p:cNvPr id="113" name="Google Shape;113;p15"/>
          <p:cNvSpPr/>
          <p:nvPr/>
        </p:nvSpPr>
        <p:spPr>
          <a:xfrm>
            <a:off x="10298500" y="2818350"/>
            <a:ext cx="2442600" cy="12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Equipment Manager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0298500" y="5085100"/>
            <a:ext cx="2442600" cy="12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Service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Manager</a:t>
            </a:r>
            <a:endParaRPr sz="2600"/>
          </a:p>
        </p:txBody>
      </p:sp>
      <p:sp>
        <p:nvSpPr>
          <p:cNvPr id="115" name="Google Shape;115;p15"/>
          <p:cNvSpPr/>
          <p:nvPr/>
        </p:nvSpPr>
        <p:spPr>
          <a:xfrm>
            <a:off x="10298500" y="7315838"/>
            <a:ext cx="2442600" cy="12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Client 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Manager</a:t>
            </a:r>
            <a:endParaRPr sz="2700"/>
          </a:p>
        </p:txBody>
      </p:sp>
      <p:sp>
        <p:nvSpPr>
          <p:cNvPr id="116" name="Google Shape;116;p15"/>
          <p:cNvSpPr/>
          <p:nvPr/>
        </p:nvSpPr>
        <p:spPr>
          <a:xfrm>
            <a:off x="13402850" y="422750"/>
            <a:ext cx="1534500" cy="657600"/>
          </a:xfrm>
          <a:prstGeom prst="wedgeRectCallout">
            <a:avLst>
              <a:gd fmla="val -91834" name="adj1"/>
              <a:gd fmla="val 214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Hotels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useums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3402850" y="2708750"/>
            <a:ext cx="1534500" cy="657600"/>
          </a:xfrm>
          <a:prstGeom prst="wedgeRectCallout">
            <a:avLst>
              <a:gd fmla="val -91834" name="adj1"/>
              <a:gd fmla="val 214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Transports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3402850" y="5085100"/>
            <a:ext cx="1534500" cy="657600"/>
          </a:xfrm>
          <a:prstGeom prst="wedgeRectCallout">
            <a:avLst>
              <a:gd fmla="val -91834" name="adj1"/>
              <a:gd fmla="val 214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Drivers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3402850" y="7236900"/>
            <a:ext cx="1534500" cy="657600"/>
          </a:xfrm>
          <a:prstGeom prst="wedgeRectCallout">
            <a:avLst>
              <a:gd fmla="val -91834" name="adj1"/>
              <a:gd fmla="val 214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Tourists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577275" y="3757800"/>
            <a:ext cx="2442600" cy="12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Web App</a:t>
            </a:r>
            <a:endParaRPr sz="2600"/>
          </a:p>
        </p:txBody>
      </p:sp>
      <p:cxnSp>
        <p:nvCxnSpPr>
          <p:cNvPr id="121" name="Google Shape;121;p15"/>
          <p:cNvCxnSpPr>
            <a:stCxn id="120" idx="3"/>
            <a:endCxn id="109" idx="1"/>
          </p:cNvCxnSpPr>
          <p:nvPr/>
        </p:nvCxnSpPr>
        <p:spPr>
          <a:xfrm>
            <a:off x="4019875" y="4368450"/>
            <a:ext cx="2290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20" idx="3"/>
            <a:endCxn id="110" idx="1"/>
          </p:cNvCxnSpPr>
          <p:nvPr/>
        </p:nvCxnSpPr>
        <p:spPr>
          <a:xfrm flipH="1" rot="10800000">
            <a:off x="4019875" y="2455650"/>
            <a:ext cx="2290200" cy="1912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11" idx="1"/>
            <a:endCxn id="120" idx="3"/>
          </p:cNvCxnSpPr>
          <p:nvPr/>
        </p:nvCxnSpPr>
        <p:spPr>
          <a:xfrm rot="10800000">
            <a:off x="4019800" y="4368425"/>
            <a:ext cx="2290200" cy="2089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09" idx="3"/>
            <a:endCxn id="112" idx="1"/>
          </p:cNvCxnSpPr>
          <p:nvPr/>
        </p:nvCxnSpPr>
        <p:spPr>
          <a:xfrm flipH="1" rot="10800000">
            <a:off x="8752600" y="1234350"/>
            <a:ext cx="1545900" cy="3134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09" idx="3"/>
            <a:endCxn id="113" idx="1"/>
          </p:cNvCxnSpPr>
          <p:nvPr/>
        </p:nvCxnSpPr>
        <p:spPr>
          <a:xfrm flipH="1" rot="10800000">
            <a:off x="8752600" y="3428850"/>
            <a:ext cx="1545900" cy="939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09" idx="3"/>
            <a:endCxn id="114" idx="1"/>
          </p:cNvCxnSpPr>
          <p:nvPr/>
        </p:nvCxnSpPr>
        <p:spPr>
          <a:xfrm>
            <a:off x="8752600" y="4368450"/>
            <a:ext cx="1545900" cy="1327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09" idx="3"/>
            <a:endCxn id="115" idx="1"/>
          </p:cNvCxnSpPr>
          <p:nvPr/>
        </p:nvCxnSpPr>
        <p:spPr>
          <a:xfrm>
            <a:off x="8752600" y="4368450"/>
            <a:ext cx="1545900" cy="3558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109" idx="2"/>
            <a:endCxn id="111" idx="0"/>
          </p:cNvCxnSpPr>
          <p:nvPr/>
        </p:nvCxnSpPr>
        <p:spPr>
          <a:xfrm>
            <a:off x="7531300" y="4979100"/>
            <a:ext cx="0" cy="8685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DDB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1427525"/>
            <a:ext cx="18288000" cy="8859900"/>
          </a:xfrm>
          <a:prstGeom prst="rect">
            <a:avLst/>
          </a:prstGeom>
          <a:solidFill>
            <a:srgbClr val="1E3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 amt="70000"/>
          </a:blip>
          <a:srcRect b="47224" l="47740" r="3891" t="35223"/>
          <a:stretch/>
        </p:blipFill>
        <p:spPr>
          <a:xfrm>
            <a:off x="0" y="0"/>
            <a:ext cx="18288000" cy="142752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1319747" y="456564"/>
            <a:ext cx="154869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B"/>
                </a:solidFill>
                <a:latin typeface="Barlow"/>
                <a:ea typeface="Barlow"/>
                <a:cs typeface="Barlow"/>
                <a:sym typeface="Barlow"/>
              </a:rPr>
              <a:t>Tour &amp; Booking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28700" y="447039"/>
            <a:ext cx="87300" cy="546600"/>
          </a:xfrm>
          <a:prstGeom prst="rect">
            <a:avLst/>
          </a:prstGeom>
          <a:solidFill>
            <a:srgbClr val="34A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86625" y="3061075"/>
            <a:ext cx="9797400" cy="6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class Tour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{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IDictionary&lt;Group, ICollection&lt;Booking&gt;&gt; Bookings;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ICollection&lt;Client&gt; Clients;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float Price;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bool IsPackage;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...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}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0140225" y="3061075"/>
            <a:ext cx="7770000" cy="6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class Booking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{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enum Type; // e.g. Hotel, Transport 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int Id;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enum Status; // e.g. Pending, Confirmed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DateTime C</a:t>
            </a: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ancelationDeadline;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...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}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DDB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0" y="4230450"/>
            <a:ext cx="18288000" cy="6056700"/>
          </a:xfrm>
          <a:prstGeom prst="rect">
            <a:avLst/>
          </a:prstGeom>
          <a:solidFill>
            <a:srgbClr val="1E3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 amt="70000"/>
          </a:blip>
          <a:srcRect b="47223" l="47738" r="3893" t="35223"/>
          <a:stretch/>
        </p:blipFill>
        <p:spPr>
          <a:xfrm>
            <a:off x="0" y="0"/>
            <a:ext cx="18288006" cy="42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1319747" y="1828164"/>
            <a:ext cx="154869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B"/>
                </a:solidFill>
                <a:latin typeface="Barlow"/>
                <a:ea typeface="Barlow"/>
                <a:cs typeface="Barlow"/>
                <a:sym typeface="Barlow"/>
              </a:rPr>
              <a:t>Scheduler / Notification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028700" y="1894839"/>
            <a:ext cx="87300" cy="546600"/>
          </a:xfrm>
          <a:prstGeom prst="rect">
            <a:avLst/>
          </a:prstGeom>
          <a:solidFill>
            <a:srgbClr val="34A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072425" y="4963900"/>
            <a:ext cx="16028400" cy="4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This service has two purposes: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■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Provides CRUD operations for jobs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Barlow Medium"/>
              <a:buChar char="■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Sends notifications to users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When a booking is created a corresponding job should be created in this service</a:t>
            </a:r>
            <a:endParaRPr b="0" i="0" sz="3200" u="none" cap="none" strike="noStrike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purpose of that job is start at the specified time (e.g. CancelationDeadline) and send a notification to users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When a booking is canceled the corresponding job should be deleted from this service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DD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4230450"/>
            <a:ext cx="18288000" cy="6056700"/>
          </a:xfrm>
          <a:prstGeom prst="rect">
            <a:avLst/>
          </a:prstGeom>
          <a:solidFill>
            <a:srgbClr val="1E3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 amt="70000"/>
          </a:blip>
          <a:srcRect b="47223" l="47738" r="3893" t="35223"/>
          <a:stretch/>
        </p:blipFill>
        <p:spPr>
          <a:xfrm>
            <a:off x="0" y="0"/>
            <a:ext cx="18288006" cy="42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1319747" y="1828164"/>
            <a:ext cx="154869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B"/>
                </a:solidFill>
                <a:latin typeface="Barlow"/>
                <a:ea typeface="Barlow"/>
                <a:cs typeface="Barlow"/>
                <a:sym typeface="Barlow"/>
              </a:rPr>
              <a:t>Communication Mechanisms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028700" y="1894839"/>
            <a:ext cx="87300" cy="546600"/>
          </a:xfrm>
          <a:prstGeom prst="rect">
            <a:avLst/>
          </a:prstGeom>
          <a:solidFill>
            <a:srgbClr val="34A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072425" y="5344900"/>
            <a:ext cx="160284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A</a:t>
            </a: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ll inter-service communications  should be done via gRPC.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Tour service should expose REST APIs.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DD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0" y="4230450"/>
            <a:ext cx="18288000" cy="6056700"/>
          </a:xfrm>
          <a:prstGeom prst="rect">
            <a:avLst/>
          </a:prstGeom>
          <a:solidFill>
            <a:srgbClr val="1E36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 amt="70000"/>
          </a:blip>
          <a:srcRect b="47223" l="47738" r="3893" t="35223"/>
          <a:stretch/>
        </p:blipFill>
        <p:spPr>
          <a:xfrm>
            <a:off x="0" y="0"/>
            <a:ext cx="18288006" cy="42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319747" y="1828164"/>
            <a:ext cx="154869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B"/>
                </a:solidFill>
                <a:latin typeface="Barlow"/>
                <a:ea typeface="Barlow"/>
                <a:cs typeface="Barlow"/>
                <a:sym typeface="Barlow"/>
              </a:rPr>
              <a:t>Technology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028700" y="1894839"/>
            <a:ext cx="87300" cy="546600"/>
          </a:xfrm>
          <a:prstGeom prst="rect">
            <a:avLst/>
          </a:prstGeom>
          <a:solidFill>
            <a:srgbClr val="34A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072425" y="5344900"/>
            <a:ext cx="160284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All services should be developed by .Net 5.0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All Databases can be MS SQL Servers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Background processing jobs can be organized via Hangfire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5440" lvl="1" marL="6908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B"/>
              </a:buClr>
              <a:buSzPts val="3200"/>
              <a:buFont typeface="Barlow Medium"/>
              <a:buChar char="•"/>
            </a:pPr>
            <a:r>
              <a:rPr lang="en-US" sz="3200">
                <a:solidFill>
                  <a:srgbClr val="FFFFFB"/>
                </a:solidFill>
                <a:latin typeface="Barlow Medium"/>
                <a:ea typeface="Barlow Medium"/>
                <a:cs typeface="Barlow Medium"/>
                <a:sym typeface="Barlow Medium"/>
              </a:rPr>
              <a:t>Notifications can be sent via SignalR</a:t>
            </a:r>
            <a:endParaRPr sz="3200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B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