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Barlow Medium"/>
      <p:regular r:id="rId18"/>
      <p:bold r:id="rId19"/>
      <p:italic r:id="rId20"/>
      <p:boldItalic r:id="rId21"/>
    </p:embeddedFont>
    <p:embeddedFont>
      <p:font typeface="Barlow"/>
      <p:regular r:id="rId22"/>
      <p:bold r:id="rId23"/>
      <p:italic r:id="rId24"/>
      <p:boldItalic r:id="rId25"/>
    </p:embeddedFont>
    <p:embeddedFont>
      <p:font typeface="Barlow Black"/>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Medium-italic.fntdata"/><Relationship Id="rId22" Type="http://schemas.openxmlformats.org/officeDocument/2006/relationships/font" Target="fonts/Barlow-regular.fntdata"/><Relationship Id="rId21" Type="http://schemas.openxmlformats.org/officeDocument/2006/relationships/font" Target="fonts/BarlowMedium-boldItalic.fntdata"/><Relationship Id="rId24" Type="http://schemas.openxmlformats.org/officeDocument/2006/relationships/font" Target="fonts/Barlow-italic.fntdata"/><Relationship Id="rId23"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lack-bold.fntdata"/><Relationship Id="rId25" Type="http://schemas.openxmlformats.org/officeDocument/2006/relationships/font" Target="fonts/Barlow-boldItalic.fntdata"/><Relationship Id="rId27" Type="http://schemas.openxmlformats.org/officeDocument/2006/relationships/font" Target="fonts/Barlow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BarlowMedium-bold.fntdata"/><Relationship Id="rId18" Type="http://schemas.openxmlformats.org/officeDocument/2006/relationships/font" Target="fonts/Barlow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951cc791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a951cc791f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951cc791f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a951cc791f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951cc791f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a951cc791f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51cc791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a951cc791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951cc791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a951cc791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951cc791f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a951cc791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951cc791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a951cc791f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51cc791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a951cc791f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3653"/>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16637" l="47742" r="11663" t="20207"/>
          <a:stretch/>
        </p:blipFill>
        <p:spPr>
          <a:xfrm>
            <a:off x="0" y="0"/>
            <a:ext cx="5208775" cy="10287002"/>
          </a:xfrm>
          <a:prstGeom prst="rect">
            <a:avLst/>
          </a:prstGeom>
          <a:noFill/>
          <a:ln>
            <a:noFill/>
          </a:ln>
        </p:spPr>
      </p:pic>
      <p:sp>
        <p:nvSpPr>
          <p:cNvPr id="85" name="Google Shape;85;p13"/>
          <p:cNvSpPr/>
          <p:nvPr/>
        </p:nvSpPr>
        <p:spPr>
          <a:xfrm>
            <a:off x="0" y="0"/>
            <a:ext cx="5208900" cy="10287000"/>
          </a:xfrm>
          <a:prstGeom prst="rect">
            <a:avLst/>
          </a:prstGeom>
          <a:solidFill>
            <a:srgbClr val="348DDB">
              <a:alpha val="4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txBox="1"/>
          <p:nvPr/>
        </p:nvSpPr>
        <p:spPr>
          <a:xfrm>
            <a:off x="6803339" y="1066800"/>
            <a:ext cx="10455900" cy="3838800"/>
          </a:xfrm>
          <a:prstGeom prst="rect">
            <a:avLst/>
          </a:prstGeom>
          <a:noFill/>
          <a:ln>
            <a:noFill/>
          </a:ln>
        </p:spPr>
        <p:txBody>
          <a:bodyPr anchorCtr="0" anchor="t" bIns="0" lIns="0" spcFirstLastPara="1" rIns="0" wrap="square" tIns="0">
            <a:noAutofit/>
          </a:bodyPr>
          <a:lstStyle/>
          <a:p>
            <a:pPr indent="0" lvl="0" marL="0" marR="0" rtl="0" algn="r">
              <a:lnSpc>
                <a:spcPct val="116001"/>
              </a:lnSpc>
              <a:spcBef>
                <a:spcPts val="0"/>
              </a:spcBef>
              <a:spcAft>
                <a:spcPts val="0"/>
              </a:spcAft>
              <a:buClr>
                <a:srgbClr val="000000"/>
              </a:buClr>
              <a:buSzPts val="13000"/>
              <a:buFont typeface="Arial"/>
              <a:buNone/>
            </a:pPr>
            <a:r>
              <a:rPr lang="en-US" sz="13000">
                <a:solidFill>
                  <a:srgbClr val="348DDB"/>
                </a:solidFill>
                <a:latin typeface="Barlow Black"/>
                <a:ea typeface="Barlow Black"/>
                <a:cs typeface="Barlow Black"/>
                <a:sym typeface="Barlow Black"/>
              </a:rPr>
              <a:t>Architecture</a:t>
            </a:r>
            <a:endParaRPr b="0" i="0" sz="13000" u="none" cap="none" strike="noStrike">
              <a:solidFill>
                <a:srgbClr val="348DDB"/>
              </a:solidFill>
              <a:latin typeface="Barlow Black"/>
              <a:ea typeface="Barlow Black"/>
              <a:cs typeface="Barlow Black"/>
              <a:sym typeface="Barlow Black"/>
            </a:endParaRPr>
          </a:p>
          <a:p>
            <a:pPr indent="0" lvl="0" marL="0" marR="0" rtl="0" algn="r">
              <a:lnSpc>
                <a:spcPct val="116001"/>
              </a:lnSpc>
              <a:spcBef>
                <a:spcPts val="0"/>
              </a:spcBef>
              <a:spcAft>
                <a:spcPts val="0"/>
              </a:spcAft>
              <a:buClr>
                <a:srgbClr val="000000"/>
              </a:buClr>
              <a:buSzPts val="13000"/>
              <a:buFont typeface="Arial"/>
              <a:buNone/>
            </a:pPr>
            <a:r>
              <a:rPr lang="en-US" sz="13000">
                <a:solidFill>
                  <a:srgbClr val="FFFFFF"/>
                </a:solidFill>
                <a:latin typeface="Barlow Black"/>
                <a:ea typeface="Barlow Black"/>
                <a:cs typeface="Barlow Black"/>
                <a:sym typeface="Barlow Black"/>
              </a:rPr>
              <a:t>Discussion</a:t>
            </a:r>
            <a:endParaRPr b="0" i="0" sz="13000" u="none" cap="none" strike="noStrike">
              <a:solidFill>
                <a:srgbClr val="FFFFFF"/>
              </a:solidFill>
              <a:latin typeface="Barlow Black"/>
              <a:ea typeface="Barlow Black"/>
              <a:cs typeface="Barlow Black"/>
              <a:sym typeface="Barlow Black"/>
            </a:endParaRPr>
          </a:p>
        </p:txBody>
      </p:sp>
      <p:sp>
        <p:nvSpPr>
          <p:cNvPr id="87" name="Google Shape;87;p13"/>
          <p:cNvSpPr txBox="1"/>
          <p:nvPr/>
        </p:nvSpPr>
        <p:spPr>
          <a:xfrm rot="-5400000">
            <a:off x="-137744" y="2214194"/>
            <a:ext cx="3305911" cy="934923"/>
          </a:xfrm>
          <a:prstGeom prst="rect">
            <a:avLst/>
          </a:prstGeom>
          <a:noFill/>
          <a:ln>
            <a:noFill/>
          </a:ln>
        </p:spPr>
        <p:txBody>
          <a:bodyPr anchorCtr="0" anchor="t" bIns="0" lIns="0" spcFirstLastPara="1" rIns="0" wrap="square" tIns="0">
            <a:noAutofit/>
          </a:bodyPr>
          <a:lstStyle/>
          <a:p>
            <a:pPr indent="0" lvl="0" marL="0" marR="0" rtl="0" algn="r">
              <a:lnSpc>
                <a:spcPct val="114968"/>
              </a:lnSpc>
              <a:spcBef>
                <a:spcPts val="0"/>
              </a:spcBef>
              <a:spcAft>
                <a:spcPts val="0"/>
              </a:spcAft>
              <a:buClr>
                <a:srgbClr val="000000"/>
              </a:buClr>
              <a:buSzPts val="3200"/>
              <a:buFont typeface="Arial"/>
              <a:buNone/>
            </a:pPr>
            <a:r>
              <a:rPr b="1" lang="en-US" sz="3200">
                <a:solidFill>
                  <a:srgbClr val="FFFFFF"/>
                </a:solidFill>
                <a:latin typeface="Barlow"/>
                <a:ea typeface="Barlow"/>
                <a:cs typeface="Barlow"/>
                <a:sym typeface="Barlow"/>
              </a:rPr>
              <a:t>Titan</a:t>
            </a:r>
            <a:endParaRPr b="1" i="0" sz="3200" u="none" cap="none" strike="noStrike">
              <a:solidFill>
                <a:srgbClr val="FFFFFF"/>
              </a:solidFill>
              <a:latin typeface="Barlow"/>
              <a:ea typeface="Barlow"/>
              <a:cs typeface="Barlow"/>
              <a:sym typeface="Barlow"/>
            </a:endParaRPr>
          </a:p>
          <a:p>
            <a:pPr indent="0" lvl="0" marL="0" marR="0" rtl="0" algn="r">
              <a:lnSpc>
                <a:spcPct val="114968"/>
              </a:lnSpc>
              <a:spcBef>
                <a:spcPts val="0"/>
              </a:spcBef>
              <a:spcAft>
                <a:spcPts val="0"/>
              </a:spcAft>
              <a:buClr>
                <a:srgbClr val="000000"/>
              </a:buClr>
              <a:buSzPts val="3200"/>
              <a:buFont typeface="Arial"/>
              <a:buNone/>
            </a:pPr>
            <a:r>
              <a:rPr b="1" lang="en-US" sz="3200">
                <a:solidFill>
                  <a:srgbClr val="FFFFFF"/>
                </a:solidFill>
                <a:latin typeface="Barlow"/>
                <a:ea typeface="Barlow"/>
                <a:cs typeface="Barlow"/>
                <a:sym typeface="Barlow"/>
              </a:rPr>
              <a:t>Camp</a:t>
            </a:r>
            <a:endParaRPr b="1" i="0" sz="3200" u="none" cap="none" strike="noStrike">
              <a:solidFill>
                <a:srgbClr val="FFFFFF"/>
              </a:solidFill>
              <a:latin typeface="Barlow"/>
              <a:ea typeface="Barlow"/>
              <a:cs typeface="Barlow"/>
              <a:sym typeface="Barlow"/>
            </a:endParaRPr>
          </a:p>
        </p:txBody>
      </p:sp>
      <p:sp>
        <p:nvSpPr>
          <p:cNvPr id="88" name="Google Shape;88;p13"/>
          <p:cNvSpPr txBox="1"/>
          <p:nvPr/>
        </p:nvSpPr>
        <p:spPr>
          <a:xfrm>
            <a:off x="10675101" y="8850000"/>
            <a:ext cx="4454100" cy="428100"/>
          </a:xfrm>
          <a:prstGeom prst="rect">
            <a:avLst/>
          </a:prstGeom>
          <a:noFill/>
          <a:ln>
            <a:noFill/>
          </a:ln>
        </p:spPr>
        <p:txBody>
          <a:bodyPr anchorCtr="0" anchor="t" bIns="0" lIns="0" spcFirstLastPara="1" rIns="0" wrap="square" tIns="0">
            <a:noAutofit/>
          </a:bodyPr>
          <a:lstStyle/>
          <a:p>
            <a:pPr indent="0" lvl="0" marL="0" marR="0" rtl="0" algn="r">
              <a:lnSpc>
                <a:spcPct val="114965"/>
              </a:lnSpc>
              <a:spcBef>
                <a:spcPts val="0"/>
              </a:spcBef>
              <a:spcAft>
                <a:spcPts val="0"/>
              </a:spcAft>
              <a:buClr>
                <a:srgbClr val="000000"/>
              </a:buClr>
              <a:buSzPts val="2900"/>
              <a:buFont typeface="Arial"/>
              <a:buNone/>
            </a:pPr>
            <a:r>
              <a:rPr b="0" i="0" lang="en-US" sz="2900" u="none" cap="none" strike="noStrike">
                <a:solidFill>
                  <a:srgbClr val="348DDB"/>
                </a:solidFill>
                <a:latin typeface="Barlow Black"/>
                <a:ea typeface="Barlow Black"/>
                <a:cs typeface="Barlow Black"/>
                <a:sym typeface="Barlow Black"/>
              </a:rPr>
              <a:t> </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9977325" y="8850000"/>
            <a:ext cx="7209300" cy="428100"/>
          </a:xfrm>
          <a:prstGeom prst="rect">
            <a:avLst/>
          </a:prstGeom>
          <a:noFill/>
          <a:ln>
            <a:noFill/>
          </a:ln>
        </p:spPr>
        <p:txBody>
          <a:bodyPr anchorCtr="0" anchor="t" bIns="0" lIns="0" spcFirstLastPara="1" rIns="0" wrap="square" tIns="0">
            <a:noAutofit/>
          </a:bodyPr>
          <a:lstStyle/>
          <a:p>
            <a:pPr indent="0" lvl="0" marL="0" marR="0" rtl="0" algn="r">
              <a:lnSpc>
                <a:spcPct val="114965"/>
              </a:lnSpc>
              <a:spcBef>
                <a:spcPts val="0"/>
              </a:spcBef>
              <a:spcAft>
                <a:spcPts val="0"/>
              </a:spcAft>
              <a:buClr>
                <a:srgbClr val="000000"/>
              </a:buClr>
              <a:buSzPts val="2900"/>
              <a:buFont typeface="Arial"/>
              <a:buNone/>
            </a:pPr>
            <a:r>
              <a:rPr lang="en-US" sz="2900">
                <a:solidFill>
                  <a:srgbClr val="348DDB"/>
                </a:solidFill>
                <a:latin typeface="Barlow Medium"/>
                <a:ea typeface="Barlow Medium"/>
                <a:cs typeface="Barlow Medium"/>
                <a:sym typeface="Barlow Medium"/>
              </a:rPr>
              <a:t>Gevorg Martirosyan</a:t>
            </a:r>
            <a:endParaRPr b="0" i="0" sz="1400" u="none" cap="none" strike="noStrike">
              <a:solidFill>
                <a:srgbClr val="000000"/>
              </a:solidFill>
              <a:latin typeface="Arial"/>
              <a:ea typeface="Arial"/>
              <a:cs typeface="Arial"/>
              <a:sym typeface="Arial"/>
            </a:endParaRPr>
          </a:p>
        </p:txBody>
      </p:sp>
      <p:pic>
        <p:nvPicPr>
          <p:cNvPr id="90" name="Google Shape;90;p13"/>
          <p:cNvPicPr preferRelativeResize="0"/>
          <p:nvPr/>
        </p:nvPicPr>
        <p:blipFill rotWithShape="1">
          <a:blip r:embed="rId4">
            <a:alphaModFix/>
          </a:blip>
          <a:srcRect b="0" l="0" r="0" t="0"/>
          <a:stretch/>
        </p:blipFill>
        <p:spPr>
          <a:xfrm>
            <a:off x="-1389200" y="4423975"/>
            <a:ext cx="8320274" cy="6459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89" name="Shape 189"/>
        <p:cNvGrpSpPr/>
        <p:nvPr/>
      </p:nvGrpSpPr>
      <p:grpSpPr>
        <a:xfrm>
          <a:off x="0" y="0"/>
          <a:ext cx="0" cy="0"/>
          <a:chOff x="0" y="0"/>
          <a:chExt cx="0" cy="0"/>
        </a:xfrm>
      </p:grpSpPr>
      <p:sp>
        <p:nvSpPr>
          <p:cNvPr id="190" name="Google Shape;190;p22"/>
          <p:cNvSpPr/>
          <p:nvPr/>
        </p:nvSpPr>
        <p:spPr>
          <a:xfrm>
            <a:off x="0" y="9546575"/>
            <a:ext cx="18288000" cy="7404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22"/>
          <p:cNvPicPr preferRelativeResize="0"/>
          <p:nvPr/>
        </p:nvPicPr>
        <p:blipFill rotWithShape="1">
          <a:blip r:embed="rId3">
            <a:alphaModFix amt="58000"/>
          </a:blip>
          <a:srcRect b="28611" l="47745" r="3884" t="35222"/>
          <a:stretch/>
        </p:blipFill>
        <p:spPr>
          <a:xfrm>
            <a:off x="0" y="0"/>
            <a:ext cx="18288006" cy="9546572"/>
          </a:xfrm>
          <a:prstGeom prst="rect">
            <a:avLst/>
          </a:prstGeom>
          <a:noFill/>
          <a:ln>
            <a:noFill/>
          </a:ln>
        </p:spPr>
      </p:pic>
      <p:pic>
        <p:nvPicPr>
          <p:cNvPr id="192" name="Google Shape;192;p22"/>
          <p:cNvPicPr preferRelativeResize="0"/>
          <p:nvPr/>
        </p:nvPicPr>
        <p:blipFill rotWithShape="1">
          <a:blip r:embed="rId4">
            <a:alphaModFix amt="7000"/>
          </a:blip>
          <a:srcRect b="0" l="0" r="0" t="0"/>
          <a:stretch/>
        </p:blipFill>
        <p:spPr>
          <a:xfrm>
            <a:off x="3808075" y="946153"/>
            <a:ext cx="10812400" cy="8394694"/>
          </a:xfrm>
          <a:prstGeom prst="rect">
            <a:avLst/>
          </a:prstGeom>
          <a:noFill/>
          <a:ln>
            <a:noFill/>
          </a:ln>
        </p:spPr>
      </p:pic>
      <p:sp>
        <p:nvSpPr>
          <p:cNvPr id="193" name="Google Shape;193;p22"/>
          <p:cNvSpPr txBox="1"/>
          <p:nvPr/>
        </p:nvSpPr>
        <p:spPr>
          <a:xfrm>
            <a:off x="2488836" y="6032807"/>
            <a:ext cx="13310325" cy="547200"/>
          </a:xfrm>
          <a:prstGeom prst="rect">
            <a:avLst/>
          </a:prstGeom>
          <a:noFill/>
          <a:ln>
            <a:noFill/>
          </a:ln>
        </p:spPr>
        <p:txBody>
          <a:bodyPr anchorCtr="0" anchor="t" bIns="0" lIns="0" spcFirstLastPara="1" rIns="0" wrap="square" tIns="0">
            <a:noAutofit/>
          </a:bodyPr>
          <a:lstStyle/>
          <a:p>
            <a:pPr indent="0" lvl="0" marL="0" marR="0" rtl="0" algn="ctr">
              <a:lnSpc>
                <a:spcPct val="25666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4" name="Google Shape;194;p22"/>
          <p:cNvPicPr preferRelativeResize="0"/>
          <p:nvPr/>
        </p:nvPicPr>
        <p:blipFill>
          <a:blip r:embed="rId5">
            <a:alphaModFix/>
          </a:blip>
          <a:stretch>
            <a:fillRect/>
          </a:stretch>
        </p:blipFill>
        <p:spPr>
          <a:xfrm>
            <a:off x="1806367" y="0"/>
            <a:ext cx="14531083" cy="9546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98" name="Shape 198"/>
        <p:cNvGrpSpPr/>
        <p:nvPr/>
      </p:nvGrpSpPr>
      <p:grpSpPr>
        <a:xfrm>
          <a:off x="0" y="0"/>
          <a:ext cx="0" cy="0"/>
          <a:chOff x="0" y="0"/>
          <a:chExt cx="0" cy="0"/>
        </a:xfrm>
      </p:grpSpPr>
      <p:sp>
        <p:nvSpPr>
          <p:cNvPr id="199" name="Google Shape;199;p23"/>
          <p:cNvSpPr/>
          <p:nvPr/>
        </p:nvSpPr>
        <p:spPr>
          <a:xfrm>
            <a:off x="0" y="9546575"/>
            <a:ext cx="18288000" cy="7404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0" name="Google Shape;200;p23"/>
          <p:cNvPicPr preferRelativeResize="0"/>
          <p:nvPr/>
        </p:nvPicPr>
        <p:blipFill rotWithShape="1">
          <a:blip r:embed="rId3">
            <a:alphaModFix amt="58000"/>
          </a:blip>
          <a:srcRect b="28611" l="47745" r="3884" t="35222"/>
          <a:stretch/>
        </p:blipFill>
        <p:spPr>
          <a:xfrm>
            <a:off x="0" y="0"/>
            <a:ext cx="18288006" cy="9546572"/>
          </a:xfrm>
          <a:prstGeom prst="rect">
            <a:avLst/>
          </a:prstGeom>
          <a:noFill/>
          <a:ln>
            <a:noFill/>
          </a:ln>
        </p:spPr>
      </p:pic>
      <p:pic>
        <p:nvPicPr>
          <p:cNvPr id="201" name="Google Shape;201;p23"/>
          <p:cNvPicPr preferRelativeResize="0"/>
          <p:nvPr/>
        </p:nvPicPr>
        <p:blipFill rotWithShape="1">
          <a:blip r:embed="rId4">
            <a:alphaModFix amt="7000"/>
          </a:blip>
          <a:srcRect b="0" l="0" r="0" t="0"/>
          <a:stretch/>
        </p:blipFill>
        <p:spPr>
          <a:xfrm>
            <a:off x="3808075" y="946153"/>
            <a:ext cx="10812400" cy="8394694"/>
          </a:xfrm>
          <a:prstGeom prst="rect">
            <a:avLst/>
          </a:prstGeom>
          <a:noFill/>
          <a:ln>
            <a:noFill/>
          </a:ln>
        </p:spPr>
      </p:pic>
      <p:sp>
        <p:nvSpPr>
          <p:cNvPr id="202" name="Google Shape;202;p23"/>
          <p:cNvSpPr txBox="1"/>
          <p:nvPr/>
        </p:nvSpPr>
        <p:spPr>
          <a:xfrm>
            <a:off x="2488836" y="6032807"/>
            <a:ext cx="13310400" cy="547200"/>
          </a:xfrm>
          <a:prstGeom prst="rect">
            <a:avLst/>
          </a:prstGeom>
          <a:noFill/>
          <a:ln>
            <a:noFill/>
          </a:ln>
        </p:spPr>
        <p:txBody>
          <a:bodyPr anchorCtr="0" anchor="t" bIns="0" lIns="0" spcFirstLastPara="1" rIns="0" wrap="square" tIns="0">
            <a:noAutofit/>
          </a:bodyPr>
          <a:lstStyle/>
          <a:p>
            <a:pPr indent="0" lvl="0" marL="0" marR="0" rtl="0" algn="ctr">
              <a:lnSpc>
                <a:spcPct val="25666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p23"/>
          <p:cNvPicPr preferRelativeResize="0"/>
          <p:nvPr/>
        </p:nvPicPr>
        <p:blipFill>
          <a:blip r:embed="rId5">
            <a:alphaModFix/>
          </a:blip>
          <a:stretch>
            <a:fillRect/>
          </a:stretch>
        </p:blipFill>
        <p:spPr>
          <a:xfrm>
            <a:off x="4642400" y="0"/>
            <a:ext cx="8780806" cy="9546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207" name="Shape 207"/>
        <p:cNvGrpSpPr/>
        <p:nvPr/>
      </p:nvGrpSpPr>
      <p:grpSpPr>
        <a:xfrm>
          <a:off x="0" y="0"/>
          <a:ext cx="0" cy="0"/>
          <a:chOff x="0" y="0"/>
          <a:chExt cx="0" cy="0"/>
        </a:xfrm>
      </p:grpSpPr>
      <p:sp>
        <p:nvSpPr>
          <p:cNvPr id="208" name="Google Shape;208;p24"/>
          <p:cNvSpPr/>
          <p:nvPr/>
        </p:nvSpPr>
        <p:spPr>
          <a:xfrm>
            <a:off x="0" y="9546575"/>
            <a:ext cx="18288000" cy="7404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9" name="Google Shape;209;p24"/>
          <p:cNvPicPr preferRelativeResize="0"/>
          <p:nvPr/>
        </p:nvPicPr>
        <p:blipFill rotWithShape="1">
          <a:blip r:embed="rId3">
            <a:alphaModFix amt="58000"/>
          </a:blip>
          <a:srcRect b="28611" l="47745" r="3884" t="35222"/>
          <a:stretch/>
        </p:blipFill>
        <p:spPr>
          <a:xfrm>
            <a:off x="0" y="0"/>
            <a:ext cx="18288006" cy="9546572"/>
          </a:xfrm>
          <a:prstGeom prst="rect">
            <a:avLst/>
          </a:prstGeom>
          <a:noFill/>
          <a:ln>
            <a:noFill/>
          </a:ln>
        </p:spPr>
      </p:pic>
      <p:pic>
        <p:nvPicPr>
          <p:cNvPr id="210" name="Google Shape;210;p24"/>
          <p:cNvPicPr preferRelativeResize="0"/>
          <p:nvPr/>
        </p:nvPicPr>
        <p:blipFill rotWithShape="1">
          <a:blip r:embed="rId4">
            <a:alphaModFix amt="7000"/>
          </a:blip>
          <a:srcRect b="0" l="0" r="0" t="0"/>
          <a:stretch/>
        </p:blipFill>
        <p:spPr>
          <a:xfrm>
            <a:off x="3808075" y="946153"/>
            <a:ext cx="10812400" cy="8394694"/>
          </a:xfrm>
          <a:prstGeom prst="rect">
            <a:avLst/>
          </a:prstGeom>
          <a:noFill/>
          <a:ln>
            <a:noFill/>
          </a:ln>
        </p:spPr>
      </p:pic>
      <p:grpSp>
        <p:nvGrpSpPr>
          <p:cNvPr id="211" name="Google Shape;211;p24"/>
          <p:cNvGrpSpPr/>
          <p:nvPr/>
        </p:nvGrpSpPr>
        <p:grpSpPr>
          <a:xfrm>
            <a:off x="2114308" y="4248298"/>
            <a:ext cx="14059350" cy="2331709"/>
            <a:chOff x="0" y="-142875"/>
            <a:chExt cx="18745800" cy="3108945"/>
          </a:xfrm>
        </p:grpSpPr>
        <p:sp>
          <p:nvSpPr>
            <p:cNvPr id="212" name="Google Shape;212;p24"/>
            <p:cNvSpPr txBox="1"/>
            <p:nvPr/>
          </p:nvSpPr>
          <p:spPr>
            <a:xfrm>
              <a:off x="0" y="-142875"/>
              <a:ext cx="18745800" cy="16668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7500"/>
                <a:buFont typeface="Arial"/>
                <a:buNone/>
              </a:pPr>
              <a:r>
                <a:rPr lang="en-US" sz="7500">
                  <a:solidFill>
                    <a:srgbClr val="FFFFFF"/>
                  </a:solidFill>
                  <a:latin typeface="Barlow Black"/>
                  <a:ea typeface="Barlow Black"/>
                  <a:cs typeface="Barlow Black"/>
                  <a:sym typeface="Barlow Black"/>
                </a:rPr>
                <a:t>Technical Discussion</a:t>
              </a:r>
              <a:endParaRPr b="0" i="0" sz="1400" u="none" cap="none" strike="noStrike">
                <a:solidFill>
                  <a:srgbClr val="000000"/>
                </a:solidFill>
                <a:latin typeface="Arial"/>
                <a:ea typeface="Arial"/>
                <a:cs typeface="Arial"/>
                <a:sym typeface="Arial"/>
              </a:endParaRPr>
            </a:p>
          </p:txBody>
        </p:sp>
        <p:sp>
          <p:nvSpPr>
            <p:cNvPr id="213" name="Google Shape;213;p24"/>
            <p:cNvSpPr txBox="1"/>
            <p:nvPr/>
          </p:nvSpPr>
          <p:spPr>
            <a:xfrm>
              <a:off x="499371" y="2236470"/>
              <a:ext cx="17747100" cy="729600"/>
            </a:xfrm>
            <a:prstGeom prst="rect">
              <a:avLst/>
            </a:prstGeom>
            <a:noFill/>
            <a:ln>
              <a:noFill/>
            </a:ln>
          </p:spPr>
          <p:txBody>
            <a:bodyPr anchorCtr="0" anchor="t" bIns="0" lIns="0" spcFirstLastPara="1" rIns="0" wrap="square" tIns="0">
              <a:noAutofit/>
            </a:bodyPr>
            <a:lstStyle/>
            <a:p>
              <a:pPr indent="0" lvl="0" marL="0" marR="0" rtl="0" algn="ctr">
                <a:lnSpc>
                  <a:spcPct val="25666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94" name="Shape 94"/>
        <p:cNvGrpSpPr/>
        <p:nvPr/>
      </p:nvGrpSpPr>
      <p:grpSpPr>
        <a:xfrm>
          <a:off x="0" y="0"/>
          <a:ext cx="0" cy="0"/>
          <a:chOff x="0" y="0"/>
          <a:chExt cx="0" cy="0"/>
        </a:xfrm>
      </p:grpSpPr>
      <p:sp>
        <p:nvSpPr>
          <p:cNvPr id="95" name="Google Shape;95;p14"/>
          <p:cNvSpPr/>
          <p:nvPr/>
        </p:nvSpPr>
        <p:spPr>
          <a:xfrm>
            <a:off x="0" y="9546575"/>
            <a:ext cx="18288000" cy="7404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14"/>
          <p:cNvPicPr preferRelativeResize="0"/>
          <p:nvPr/>
        </p:nvPicPr>
        <p:blipFill rotWithShape="1">
          <a:blip r:embed="rId3">
            <a:alphaModFix amt="58000"/>
          </a:blip>
          <a:srcRect b="28611" l="47745" r="3884" t="35222"/>
          <a:stretch/>
        </p:blipFill>
        <p:spPr>
          <a:xfrm>
            <a:off x="0" y="0"/>
            <a:ext cx="18288006" cy="9546572"/>
          </a:xfrm>
          <a:prstGeom prst="rect">
            <a:avLst/>
          </a:prstGeom>
          <a:noFill/>
          <a:ln>
            <a:noFill/>
          </a:ln>
        </p:spPr>
      </p:pic>
      <p:pic>
        <p:nvPicPr>
          <p:cNvPr id="97" name="Google Shape;97;p14"/>
          <p:cNvPicPr preferRelativeResize="0"/>
          <p:nvPr/>
        </p:nvPicPr>
        <p:blipFill rotWithShape="1">
          <a:blip r:embed="rId4">
            <a:alphaModFix amt="7000"/>
          </a:blip>
          <a:srcRect b="0" l="0" r="0" t="0"/>
          <a:stretch/>
        </p:blipFill>
        <p:spPr>
          <a:xfrm>
            <a:off x="3808075" y="946153"/>
            <a:ext cx="10812400" cy="8394694"/>
          </a:xfrm>
          <a:prstGeom prst="rect">
            <a:avLst/>
          </a:prstGeom>
          <a:noFill/>
          <a:ln>
            <a:noFill/>
          </a:ln>
        </p:spPr>
      </p:pic>
      <p:grpSp>
        <p:nvGrpSpPr>
          <p:cNvPr id="98" name="Google Shape;98;p14"/>
          <p:cNvGrpSpPr/>
          <p:nvPr/>
        </p:nvGrpSpPr>
        <p:grpSpPr>
          <a:xfrm>
            <a:off x="2114308" y="4248298"/>
            <a:ext cx="14059350" cy="2331709"/>
            <a:chOff x="0" y="-142875"/>
            <a:chExt cx="18745800" cy="3108945"/>
          </a:xfrm>
        </p:grpSpPr>
        <p:sp>
          <p:nvSpPr>
            <p:cNvPr id="99" name="Google Shape;99;p14"/>
            <p:cNvSpPr txBox="1"/>
            <p:nvPr/>
          </p:nvSpPr>
          <p:spPr>
            <a:xfrm>
              <a:off x="0" y="-142875"/>
              <a:ext cx="18745800" cy="16668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7500"/>
                <a:buFont typeface="Arial"/>
                <a:buNone/>
              </a:pPr>
              <a:r>
                <a:rPr lang="en-US" sz="7500">
                  <a:solidFill>
                    <a:srgbClr val="FFFFFF"/>
                  </a:solidFill>
                  <a:latin typeface="Barlow Black"/>
                  <a:ea typeface="Barlow Black"/>
                  <a:cs typeface="Barlow Black"/>
                  <a:sym typeface="Barlow Black"/>
                </a:rPr>
                <a:t>Business Needs</a:t>
              </a:r>
              <a:endParaRPr b="0" i="0" sz="1400" u="none" cap="none" strike="noStrike">
                <a:solidFill>
                  <a:srgbClr val="000000"/>
                </a:solidFill>
                <a:latin typeface="Arial"/>
                <a:ea typeface="Arial"/>
                <a:cs typeface="Arial"/>
                <a:sym typeface="Arial"/>
              </a:endParaRPr>
            </a:p>
          </p:txBody>
        </p:sp>
        <p:sp>
          <p:nvSpPr>
            <p:cNvPr id="100" name="Google Shape;100;p14"/>
            <p:cNvSpPr txBox="1"/>
            <p:nvPr/>
          </p:nvSpPr>
          <p:spPr>
            <a:xfrm>
              <a:off x="499371" y="2236470"/>
              <a:ext cx="17747100" cy="729600"/>
            </a:xfrm>
            <a:prstGeom prst="rect">
              <a:avLst/>
            </a:prstGeom>
            <a:noFill/>
            <a:ln>
              <a:noFill/>
            </a:ln>
          </p:spPr>
          <p:txBody>
            <a:bodyPr anchorCtr="0" anchor="t" bIns="0" lIns="0" spcFirstLastPara="1" rIns="0" wrap="square" tIns="0">
              <a:noAutofit/>
            </a:bodyPr>
            <a:lstStyle/>
            <a:p>
              <a:pPr indent="0" lvl="0" marL="0" marR="0" rtl="0" algn="ctr">
                <a:lnSpc>
                  <a:spcPct val="25666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04" name="Shape 104"/>
        <p:cNvGrpSpPr/>
        <p:nvPr/>
      </p:nvGrpSpPr>
      <p:grpSpPr>
        <a:xfrm>
          <a:off x="0" y="0"/>
          <a:ext cx="0" cy="0"/>
          <a:chOff x="0" y="0"/>
          <a:chExt cx="0" cy="0"/>
        </a:xfrm>
      </p:grpSpPr>
      <p:sp>
        <p:nvSpPr>
          <p:cNvPr id="105" name="Google Shape;105;p15"/>
          <p:cNvSpPr/>
          <p:nvPr/>
        </p:nvSpPr>
        <p:spPr>
          <a:xfrm>
            <a:off x="0" y="4230450"/>
            <a:ext cx="18288001" cy="60567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15"/>
          <p:cNvPicPr preferRelativeResize="0"/>
          <p:nvPr/>
        </p:nvPicPr>
        <p:blipFill rotWithShape="1">
          <a:blip r:embed="rId3">
            <a:alphaModFix amt="70000"/>
          </a:blip>
          <a:srcRect b="47224" l="47740" r="3891" t="35223"/>
          <a:stretch/>
        </p:blipFill>
        <p:spPr>
          <a:xfrm>
            <a:off x="0" y="0"/>
            <a:ext cx="18288004" cy="4230452"/>
          </a:xfrm>
          <a:prstGeom prst="rect">
            <a:avLst/>
          </a:prstGeom>
          <a:noFill/>
          <a:ln>
            <a:noFill/>
          </a:ln>
        </p:spPr>
      </p:pic>
      <p:sp>
        <p:nvSpPr>
          <p:cNvPr id="107" name="Google Shape;107;p15"/>
          <p:cNvSpPr txBox="1"/>
          <p:nvPr/>
        </p:nvSpPr>
        <p:spPr>
          <a:xfrm>
            <a:off x="1319747" y="1828164"/>
            <a:ext cx="15486784" cy="61341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3600"/>
              <a:buFont typeface="Arial"/>
              <a:buNone/>
            </a:pPr>
            <a:r>
              <a:rPr b="1" lang="en-US" sz="3600">
                <a:solidFill>
                  <a:srgbClr val="FFFFFB"/>
                </a:solidFill>
                <a:latin typeface="Barlow"/>
                <a:ea typeface="Barlow"/>
                <a:cs typeface="Barlow"/>
                <a:sym typeface="Barlow"/>
              </a:rPr>
              <a:t>Main Pain Points (1 / 3)</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1028700" y="1894839"/>
            <a:ext cx="87449" cy="546735"/>
          </a:xfrm>
          <a:prstGeom prst="rect">
            <a:avLst/>
          </a:prstGeom>
          <a:solidFill>
            <a:srgbClr val="34AD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txBox="1"/>
          <p:nvPr/>
        </p:nvSpPr>
        <p:spPr>
          <a:xfrm>
            <a:off x="1072425" y="5344900"/>
            <a:ext cx="15831900" cy="4230600"/>
          </a:xfrm>
          <a:prstGeom prst="rect">
            <a:avLst/>
          </a:prstGeom>
          <a:noFill/>
          <a:ln>
            <a:noFill/>
          </a:ln>
        </p:spPr>
        <p:txBody>
          <a:bodyPr anchorCtr="0" anchor="t" bIns="0" lIns="0" spcFirstLastPara="1" rIns="0" wrap="square" tIns="0">
            <a:noAutofit/>
          </a:bodyPr>
          <a:lstStyle/>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Large number of booking are not canceled</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Hard to manage 20+ traveler groups using Excel files</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Travel costs/quotes are being calculated by hand on a piece of A4 paper</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13" name="Shape 113"/>
        <p:cNvGrpSpPr/>
        <p:nvPr/>
      </p:nvGrpSpPr>
      <p:grpSpPr>
        <a:xfrm>
          <a:off x="0" y="0"/>
          <a:ext cx="0" cy="0"/>
          <a:chOff x="0" y="0"/>
          <a:chExt cx="0" cy="0"/>
        </a:xfrm>
      </p:grpSpPr>
      <p:sp>
        <p:nvSpPr>
          <p:cNvPr id="114" name="Google Shape;114;p16"/>
          <p:cNvSpPr/>
          <p:nvPr/>
        </p:nvSpPr>
        <p:spPr>
          <a:xfrm>
            <a:off x="0" y="4230450"/>
            <a:ext cx="18288000" cy="60567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16"/>
          <p:cNvPicPr preferRelativeResize="0"/>
          <p:nvPr/>
        </p:nvPicPr>
        <p:blipFill rotWithShape="1">
          <a:blip r:embed="rId3">
            <a:alphaModFix amt="70000"/>
          </a:blip>
          <a:srcRect b="47223" l="47738" r="3893" t="35223"/>
          <a:stretch/>
        </p:blipFill>
        <p:spPr>
          <a:xfrm>
            <a:off x="0" y="0"/>
            <a:ext cx="18288006" cy="4230450"/>
          </a:xfrm>
          <a:prstGeom prst="rect">
            <a:avLst/>
          </a:prstGeom>
          <a:noFill/>
          <a:ln>
            <a:noFill/>
          </a:ln>
        </p:spPr>
      </p:pic>
      <p:sp>
        <p:nvSpPr>
          <p:cNvPr id="116" name="Google Shape;116;p16"/>
          <p:cNvSpPr txBox="1"/>
          <p:nvPr/>
        </p:nvSpPr>
        <p:spPr>
          <a:xfrm>
            <a:off x="1319747" y="1828164"/>
            <a:ext cx="15486900" cy="6135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3600"/>
              <a:buFont typeface="Arial"/>
              <a:buNone/>
            </a:pPr>
            <a:r>
              <a:rPr b="1" lang="en-US" sz="3600">
                <a:solidFill>
                  <a:srgbClr val="FFFFFB"/>
                </a:solidFill>
                <a:latin typeface="Barlow"/>
                <a:ea typeface="Barlow"/>
                <a:cs typeface="Barlow"/>
                <a:sym typeface="Barlow"/>
              </a:rPr>
              <a:t>Main Pain Points (2 / 3)</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1028700" y="1894839"/>
            <a:ext cx="87300" cy="546600"/>
          </a:xfrm>
          <a:prstGeom prst="rect">
            <a:avLst/>
          </a:prstGeom>
          <a:solidFill>
            <a:srgbClr val="34AD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txBox="1"/>
          <p:nvPr/>
        </p:nvSpPr>
        <p:spPr>
          <a:xfrm>
            <a:off x="1072425" y="5344900"/>
            <a:ext cx="15831900" cy="4230600"/>
          </a:xfrm>
          <a:prstGeom prst="rect">
            <a:avLst/>
          </a:prstGeom>
          <a:noFill/>
          <a:ln>
            <a:noFill/>
          </a:ln>
        </p:spPr>
        <p:txBody>
          <a:bodyPr anchorCtr="0" anchor="t" bIns="0" lIns="0" spcFirstLastPara="1" rIns="0" wrap="square" tIns="0">
            <a:noAutofit/>
          </a:bodyPr>
          <a:lstStyle/>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Keeping track of expenses during a tour</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Keeping track of individual bookings that are part of a tour</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Having to manage a quote with options and what needs to be actually booked / confirmed to be booked by the guest(s)</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22" name="Shape 122"/>
        <p:cNvGrpSpPr/>
        <p:nvPr/>
      </p:nvGrpSpPr>
      <p:grpSpPr>
        <a:xfrm>
          <a:off x="0" y="0"/>
          <a:ext cx="0" cy="0"/>
          <a:chOff x="0" y="0"/>
          <a:chExt cx="0" cy="0"/>
        </a:xfrm>
      </p:grpSpPr>
      <p:sp>
        <p:nvSpPr>
          <p:cNvPr id="123" name="Google Shape;123;p17"/>
          <p:cNvSpPr/>
          <p:nvPr/>
        </p:nvSpPr>
        <p:spPr>
          <a:xfrm>
            <a:off x="0" y="4230450"/>
            <a:ext cx="18288000" cy="60567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17"/>
          <p:cNvPicPr preferRelativeResize="0"/>
          <p:nvPr/>
        </p:nvPicPr>
        <p:blipFill rotWithShape="1">
          <a:blip r:embed="rId3">
            <a:alphaModFix amt="70000"/>
          </a:blip>
          <a:srcRect b="47223" l="47738" r="3893" t="35223"/>
          <a:stretch/>
        </p:blipFill>
        <p:spPr>
          <a:xfrm>
            <a:off x="0" y="0"/>
            <a:ext cx="18288006" cy="4230450"/>
          </a:xfrm>
          <a:prstGeom prst="rect">
            <a:avLst/>
          </a:prstGeom>
          <a:noFill/>
          <a:ln>
            <a:noFill/>
          </a:ln>
        </p:spPr>
      </p:pic>
      <p:sp>
        <p:nvSpPr>
          <p:cNvPr id="125" name="Google Shape;125;p17"/>
          <p:cNvSpPr txBox="1"/>
          <p:nvPr/>
        </p:nvSpPr>
        <p:spPr>
          <a:xfrm>
            <a:off x="1319747" y="1828164"/>
            <a:ext cx="15486900" cy="6135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3600"/>
              <a:buFont typeface="Arial"/>
              <a:buNone/>
            </a:pPr>
            <a:r>
              <a:rPr b="1" lang="en-US" sz="3600">
                <a:solidFill>
                  <a:srgbClr val="FFFFFB"/>
                </a:solidFill>
                <a:latin typeface="Barlow"/>
                <a:ea typeface="Barlow"/>
                <a:cs typeface="Barlow"/>
                <a:sym typeface="Barlow"/>
              </a:rPr>
              <a:t>Main Pain Points (3 / 3)</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a:off x="1028700" y="1894839"/>
            <a:ext cx="87300" cy="546600"/>
          </a:xfrm>
          <a:prstGeom prst="rect">
            <a:avLst/>
          </a:prstGeom>
          <a:solidFill>
            <a:srgbClr val="34AD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txBox="1"/>
          <p:nvPr/>
        </p:nvSpPr>
        <p:spPr>
          <a:xfrm>
            <a:off x="1072425" y="5344900"/>
            <a:ext cx="15831900" cy="4230600"/>
          </a:xfrm>
          <a:prstGeom prst="rect">
            <a:avLst/>
          </a:prstGeom>
          <a:noFill/>
          <a:ln>
            <a:noFill/>
          </a:ln>
        </p:spPr>
        <p:txBody>
          <a:bodyPr anchorCtr="0" anchor="t" bIns="0" lIns="0" spcFirstLastPara="1" rIns="0" wrap="square" tIns="0">
            <a:noAutofit/>
          </a:bodyPr>
          <a:lstStyle/>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Keeping track of which employee at the travel agency did what</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Customers are not being notified about status updates on their trip/booking</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Have an overview of pricing for accounting to make sure the invoices issued by vendors match the initial arrangement</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31" name="Shape 131"/>
        <p:cNvGrpSpPr/>
        <p:nvPr/>
      </p:nvGrpSpPr>
      <p:grpSpPr>
        <a:xfrm>
          <a:off x="0" y="0"/>
          <a:ext cx="0" cy="0"/>
          <a:chOff x="0" y="0"/>
          <a:chExt cx="0" cy="0"/>
        </a:xfrm>
      </p:grpSpPr>
      <p:sp>
        <p:nvSpPr>
          <p:cNvPr id="132" name="Google Shape;132;p18"/>
          <p:cNvSpPr/>
          <p:nvPr/>
        </p:nvSpPr>
        <p:spPr>
          <a:xfrm>
            <a:off x="0" y="4230450"/>
            <a:ext cx="18288000" cy="60567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18"/>
          <p:cNvPicPr preferRelativeResize="0"/>
          <p:nvPr/>
        </p:nvPicPr>
        <p:blipFill rotWithShape="1">
          <a:blip r:embed="rId3">
            <a:alphaModFix amt="70000"/>
          </a:blip>
          <a:srcRect b="47223" l="47738" r="3893" t="35223"/>
          <a:stretch/>
        </p:blipFill>
        <p:spPr>
          <a:xfrm>
            <a:off x="0" y="0"/>
            <a:ext cx="18288006" cy="4230450"/>
          </a:xfrm>
          <a:prstGeom prst="rect">
            <a:avLst/>
          </a:prstGeom>
          <a:noFill/>
          <a:ln>
            <a:noFill/>
          </a:ln>
        </p:spPr>
      </p:pic>
      <p:sp>
        <p:nvSpPr>
          <p:cNvPr id="134" name="Google Shape;134;p18"/>
          <p:cNvSpPr txBox="1"/>
          <p:nvPr/>
        </p:nvSpPr>
        <p:spPr>
          <a:xfrm>
            <a:off x="1319747" y="1828164"/>
            <a:ext cx="15486900" cy="6135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3600"/>
              <a:buFont typeface="Arial"/>
              <a:buNone/>
            </a:pPr>
            <a:r>
              <a:rPr b="1" lang="en-US" sz="3600">
                <a:solidFill>
                  <a:srgbClr val="FFFFFB"/>
                </a:solidFill>
                <a:latin typeface="Barlow"/>
                <a:ea typeface="Barlow"/>
                <a:cs typeface="Barlow"/>
                <a:sym typeface="Barlow"/>
              </a:rPr>
              <a:t>Existing Solutions</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1028700" y="1894839"/>
            <a:ext cx="87300" cy="546600"/>
          </a:xfrm>
          <a:prstGeom prst="rect">
            <a:avLst/>
          </a:prstGeom>
          <a:solidFill>
            <a:srgbClr val="34AD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txBox="1"/>
          <p:nvPr/>
        </p:nvSpPr>
        <p:spPr>
          <a:xfrm>
            <a:off x="1072425" y="5344900"/>
            <a:ext cx="15831900" cy="4230600"/>
          </a:xfrm>
          <a:prstGeom prst="rect">
            <a:avLst/>
          </a:prstGeom>
          <a:noFill/>
          <a:ln>
            <a:noFill/>
          </a:ln>
        </p:spPr>
        <p:txBody>
          <a:bodyPr anchorCtr="0" anchor="t" bIns="0" lIns="0" spcFirstLastPara="1" rIns="0" wrap="square" tIns="0">
            <a:noAutofit/>
          </a:bodyPr>
          <a:lstStyle/>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They are focused more around accounting/CRM</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a:p>
            <a:pPr indent="-345440" lvl="1" marL="690880" marR="0" rtl="0" algn="l">
              <a:lnSpc>
                <a:spcPct val="140000"/>
              </a:lnSpc>
              <a:spcBef>
                <a:spcPts val="0"/>
              </a:spcBef>
              <a:spcAft>
                <a:spcPts val="0"/>
              </a:spcAft>
              <a:buClr>
                <a:srgbClr val="FFFFFB"/>
              </a:buClr>
              <a:buSzPts val="3200"/>
              <a:buFont typeface="Arial"/>
              <a:buChar char="•"/>
            </a:pPr>
            <a:r>
              <a:rPr lang="en-US" sz="3200">
                <a:solidFill>
                  <a:srgbClr val="FFFFFB"/>
                </a:solidFill>
                <a:latin typeface="Barlow Medium"/>
                <a:ea typeface="Barlow Medium"/>
                <a:cs typeface="Barlow Medium"/>
                <a:sym typeface="Barlow Medium"/>
              </a:rPr>
              <a:t>Are tailored for outgoing tourism, not incoming</a:t>
            </a:r>
            <a:endParaRPr b="0" i="0" sz="1400" u="none" cap="none" strike="noStrike">
              <a:solidFill>
                <a:schemeClr val="dk1"/>
              </a:solidFill>
              <a:latin typeface="Arial"/>
              <a:ea typeface="Arial"/>
              <a:cs typeface="Arial"/>
              <a:sym typeface="Arial"/>
            </a:endParaRPr>
          </a:p>
          <a:p>
            <a:pPr indent="0" lvl="0" marL="914400" marR="0" rtl="0" algn="l">
              <a:lnSpc>
                <a:spcPct val="14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200"/>
              <a:buFont typeface="Arial"/>
              <a:buNone/>
            </a:pPr>
            <a:r>
              <a:t/>
            </a:r>
            <a:endParaRPr b="0" i="0" sz="3200" u="none" cap="none" strike="noStrike">
              <a:solidFill>
                <a:srgbClr val="FFFFFB"/>
              </a:solidFill>
              <a:latin typeface="Barlow Medium"/>
              <a:ea typeface="Barlow Medium"/>
              <a:cs typeface="Barlow Medium"/>
              <a:sym typeface="Barlow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40" name="Shape 140"/>
        <p:cNvGrpSpPr/>
        <p:nvPr/>
      </p:nvGrpSpPr>
      <p:grpSpPr>
        <a:xfrm>
          <a:off x="0" y="0"/>
          <a:ext cx="0" cy="0"/>
          <a:chOff x="0" y="0"/>
          <a:chExt cx="0" cy="0"/>
        </a:xfrm>
      </p:grpSpPr>
      <p:sp>
        <p:nvSpPr>
          <p:cNvPr id="141" name="Google Shape;141;p19"/>
          <p:cNvSpPr/>
          <p:nvPr/>
        </p:nvSpPr>
        <p:spPr>
          <a:xfrm>
            <a:off x="0" y="9546575"/>
            <a:ext cx="18288001" cy="7404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p19"/>
          <p:cNvPicPr preferRelativeResize="0"/>
          <p:nvPr/>
        </p:nvPicPr>
        <p:blipFill rotWithShape="1">
          <a:blip r:embed="rId3">
            <a:alphaModFix amt="58000"/>
          </a:blip>
          <a:srcRect b="28611" l="47743" r="3888" t="35222"/>
          <a:stretch/>
        </p:blipFill>
        <p:spPr>
          <a:xfrm>
            <a:off x="0" y="0"/>
            <a:ext cx="18288004" cy="9546574"/>
          </a:xfrm>
          <a:prstGeom prst="rect">
            <a:avLst/>
          </a:prstGeom>
          <a:noFill/>
          <a:ln>
            <a:noFill/>
          </a:ln>
        </p:spPr>
      </p:pic>
      <p:pic>
        <p:nvPicPr>
          <p:cNvPr id="143" name="Google Shape;143;p19"/>
          <p:cNvPicPr preferRelativeResize="0"/>
          <p:nvPr/>
        </p:nvPicPr>
        <p:blipFill rotWithShape="1">
          <a:blip r:embed="rId4">
            <a:alphaModFix amt="7000"/>
          </a:blip>
          <a:srcRect b="0" l="0" r="0" t="0"/>
          <a:stretch/>
        </p:blipFill>
        <p:spPr>
          <a:xfrm>
            <a:off x="3808075" y="946153"/>
            <a:ext cx="10812399" cy="8394695"/>
          </a:xfrm>
          <a:prstGeom prst="rect">
            <a:avLst/>
          </a:prstGeom>
          <a:noFill/>
          <a:ln>
            <a:noFill/>
          </a:ln>
        </p:spPr>
      </p:pic>
      <p:grpSp>
        <p:nvGrpSpPr>
          <p:cNvPr id="144" name="Google Shape;144;p19"/>
          <p:cNvGrpSpPr/>
          <p:nvPr/>
        </p:nvGrpSpPr>
        <p:grpSpPr>
          <a:xfrm>
            <a:off x="2114308" y="1733699"/>
            <a:ext cx="14059350" cy="4763547"/>
            <a:chOff x="0" y="-3495675"/>
            <a:chExt cx="18745800" cy="6351399"/>
          </a:xfrm>
        </p:grpSpPr>
        <p:sp>
          <p:nvSpPr>
            <p:cNvPr id="145" name="Google Shape;145;p19"/>
            <p:cNvSpPr txBox="1"/>
            <p:nvPr/>
          </p:nvSpPr>
          <p:spPr>
            <a:xfrm>
              <a:off x="0" y="-3495675"/>
              <a:ext cx="18745800" cy="16668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7500"/>
                <a:buFont typeface="Arial"/>
                <a:buNone/>
              </a:pPr>
              <a:r>
                <a:rPr lang="en-US" sz="7500">
                  <a:solidFill>
                    <a:srgbClr val="FFFFFF"/>
                  </a:solidFill>
                  <a:latin typeface="Barlow Black"/>
                  <a:ea typeface="Barlow Black"/>
                  <a:cs typeface="Barlow Black"/>
                  <a:sym typeface="Barlow Black"/>
                </a:rPr>
                <a:t>Goal </a:t>
              </a:r>
              <a:endParaRPr sz="7500">
                <a:solidFill>
                  <a:srgbClr val="FFFFFF"/>
                </a:solidFill>
                <a:latin typeface="Barlow Black"/>
                <a:ea typeface="Barlow Black"/>
                <a:cs typeface="Barlow Black"/>
                <a:sym typeface="Barlow Black"/>
              </a:endParaRPr>
            </a:p>
            <a:p>
              <a:pPr indent="0" lvl="0" marL="0" marR="0" rtl="0" algn="ctr">
                <a:lnSpc>
                  <a:spcPct val="140000"/>
                </a:lnSpc>
                <a:spcBef>
                  <a:spcPts val="0"/>
                </a:spcBef>
                <a:spcAft>
                  <a:spcPts val="0"/>
                </a:spcAft>
                <a:buClr>
                  <a:srgbClr val="000000"/>
                </a:buClr>
                <a:buSzPts val="7500"/>
                <a:buFont typeface="Arial"/>
                <a:buNone/>
              </a:pPr>
              <a:r>
                <a:t/>
              </a:r>
              <a:endParaRPr sz="7500">
                <a:solidFill>
                  <a:srgbClr val="FFFFFF"/>
                </a:solidFill>
                <a:latin typeface="Barlow Black"/>
                <a:ea typeface="Barlow Black"/>
                <a:cs typeface="Barlow Black"/>
                <a:sym typeface="Barlow Black"/>
              </a:endParaRPr>
            </a:p>
          </p:txBody>
        </p:sp>
        <p:sp>
          <p:nvSpPr>
            <p:cNvPr id="146" name="Google Shape;146;p19"/>
            <p:cNvSpPr txBox="1"/>
            <p:nvPr/>
          </p:nvSpPr>
          <p:spPr>
            <a:xfrm>
              <a:off x="499356" y="-913176"/>
              <a:ext cx="17747100" cy="3768900"/>
            </a:xfrm>
            <a:prstGeom prst="rect">
              <a:avLst/>
            </a:prstGeom>
            <a:noFill/>
            <a:ln>
              <a:noFill/>
            </a:ln>
          </p:spPr>
          <p:txBody>
            <a:bodyPr anchorCtr="0" anchor="t" bIns="0" lIns="0" spcFirstLastPara="1" rIns="0" wrap="square" tIns="0">
              <a:noAutofit/>
            </a:bodyPr>
            <a:lstStyle/>
            <a:p>
              <a:pPr indent="0" lvl="0" marL="0" marR="0" rtl="0" algn="ctr">
                <a:lnSpc>
                  <a:spcPct val="256665"/>
                </a:lnSpc>
                <a:spcBef>
                  <a:spcPts val="0"/>
                </a:spcBef>
                <a:spcAft>
                  <a:spcPts val="0"/>
                </a:spcAft>
                <a:buClr>
                  <a:srgbClr val="000000"/>
                </a:buClr>
                <a:buSzPts val="1800"/>
                <a:buFont typeface="Arial"/>
                <a:buNone/>
              </a:pPr>
              <a:r>
                <a:rPr lang="en-US" sz="3100">
                  <a:solidFill>
                    <a:srgbClr val="FFFFFF"/>
                  </a:solidFill>
                  <a:latin typeface="Calibri"/>
                  <a:ea typeface="Calibri"/>
                  <a:cs typeface="Calibri"/>
                  <a:sym typeface="Calibri"/>
                </a:rPr>
                <a:t>Create an open-source web based software solution for travel agencies specialized on incoming tourism to help them manage their customers, bookings and help them save money by avoiding booking penalties due to late cancellations.</a:t>
              </a:r>
              <a:endParaRPr b="0" i="0" sz="3100" u="none" cap="none" strike="noStrik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50" name="Shape 150"/>
        <p:cNvGrpSpPr/>
        <p:nvPr/>
      </p:nvGrpSpPr>
      <p:grpSpPr>
        <a:xfrm>
          <a:off x="0" y="0"/>
          <a:ext cx="0" cy="0"/>
          <a:chOff x="0" y="0"/>
          <a:chExt cx="0" cy="0"/>
        </a:xfrm>
      </p:grpSpPr>
      <p:sp>
        <p:nvSpPr>
          <p:cNvPr id="151" name="Google Shape;151;p20"/>
          <p:cNvSpPr/>
          <p:nvPr/>
        </p:nvSpPr>
        <p:spPr>
          <a:xfrm>
            <a:off x="0" y="9546575"/>
            <a:ext cx="18288000" cy="7404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20"/>
          <p:cNvPicPr preferRelativeResize="0"/>
          <p:nvPr/>
        </p:nvPicPr>
        <p:blipFill rotWithShape="1">
          <a:blip r:embed="rId3">
            <a:alphaModFix amt="58000"/>
          </a:blip>
          <a:srcRect b="28611" l="47745" r="3884" t="35222"/>
          <a:stretch/>
        </p:blipFill>
        <p:spPr>
          <a:xfrm>
            <a:off x="0" y="0"/>
            <a:ext cx="18288006" cy="9546572"/>
          </a:xfrm>
          <a:prstGeom prst="rect">
            <a:avLst/>
          </a:prstGeom>
          <a:noFill/>
          <a:ln>
            <a:noFill/>
          </a:ln>
        </p:spPr>
      </p:pic>
      <p:pic>
        <p:nvPicPr>
          <p:cNvPr id="153" name="Google Shape;153;p20"/>
          <p:cNvPicPr preferRelativeResize="0"/>
          <p:nvPr/>
        </p:nvPicPr>
        <p:blipFill rotWithShape="1">
          <a:blip r:embed="rId4">
            <a:alphaModFix amt="7000"/>
          </a:blip>
          <a:srcRect b="0" l="0" r="0" t="0"/>
          <a:stretch/>
        </p:blipFill>
        <p:spPr>
          <a:xfrm>
            <a:off x="3808075" y="946153"/>
            <a:ext cx="10812400" cy="8394694"/>
          </a:xfrm>
          <a:prstGeom prst="rect">
            <a:avLst/>
          </a:prstGeom>
          <a:noFill/>
          <a:ln>
            <a:noFill/>
          </a:ln>
        </p:spPr>
      </p:pic>
      <p:grpSp>
        <p:nvGrpSpPr>
          <p:cNvPr id="154" name="Google Shape;154;p20"/>
          <p:cNvGrpSpPr/>
          <p:nvPr/>
        </p:nvGrpSpPr>
        <p:grpSpPr>
          <a:xfrm>
            <a:off x="2114308" y="4248298"/>
            <a:ext cx="14059350" cy="2331709"/>
            <a:chOff x="0" y="-142875"/>
            <a:chExt cx="18745800" cy="3108945"/>
          </a:xfrm>
        </p:grpSpPr>
        <p:sp>
          <p:nvSpPr>
            <p:cNvPr id="155" name="Google Shape;155;p20"/>
            <p:cNvSpPr txBox="1"/>
            <p:nvPr/>
          </p:nvSpPr>
          <p:spPr>
            <a:xfrm>
              <a:off x="0" y="-142875"/>
              <a:ext cx="18745800" cy="16668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Clr>
                  <a:srgbClr val="000000"/>
                </a:buClr>
                <a:buSzPts val="7500"/>
                <a:buFont typeface="Arial"/>
                <a:buNone/>
              </a:pPr>
              <a:r>
                <a:rPr lang="en-US" sz="7500">
                  <a:solidFill>
                    <a:srgbClr val="FFFFFF"/>
                  </a:solidFill>
                  <a:latin typeface="Barlow Black"/>
                  <a:ea typeface="Barlow Black"/>
                  <a:cs typeface="Barlow Black"/>
                  <a:sym typeface="Barlow Black"/>
                </a:rPr>
                <a:t>TRAVELY  1.0</a:t>
              </a:r>
              <a:endParaRPr b="0" i="0" sz="1400" u="none" cap="none" strike="noStrike">
                <a:solidFill>
                  <a:srgbClr val="000000"/>
                </a:solidFill>
                <a:latin typeface="Arial"/>
                <a:ea typeface="Arial"/>
                <a:cs typeface="Arial"/>
                <a:sym typeface="Arial"/>
              </a:endParaRPr>
            </a:p>
          </p:txBody>
        </p:sp>
        <p:sp>
          <p:nvSpPr>
            <p:cNvPr id="156" name="Google Shape;156;p20"/>
            <p:cNvSpPr txBox="1"/>
            <p:nvPr/>
          </p:nvSpPr>
          <p:spPr>
            <a:xfrm>
              <a:off x="499371" y="2236470"/>
              <a:ext cx="17747100" cy="729600"/>
            </a:xfrm>
            <a:prstGeom prst="rect">
              <a:avLst/>
            </a:prstGeom>
            <a:noFill/>
            <a:ln>
              <a:noFill/>
            </a:ln>
          </p:spPr>
          <p:txBody>
            <a:bodyPr anchorCtr="0" anchor="t" bIns="0" lIns="0" spcFirstLastPara="1" rIns="0" wrap="square" tIns="0">
              <a:noAutofit/>
            </a:bodyPr>
            <a:lstStyle/>
            <a:p>
              <a:pPr indent="0" lvl="0" marL="0" marR="0" rtl="0" algn="ctr">
                <a:lnSpc>
                  <a:spcPct val="25666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8DDB"/>
        </a:solidFill>
      </p:bgPr>
    </p:bg>
    <p:spTree>
      <p:nvGrpSpPr>
        <p:cNvPr id="160" name="Shape 160"/>
        <p:cNvGrpSpPr/>
        <p:nvPr/>
      </p:nvGrpSpPr>
      <p:grpSpPr>
        <a:xfrm>
          <a:off x="0" y="0"/>
          <a:ext cx="0" cy="0"/>
          <a:chOff x="0" y="0"/>
          <a:chExt cx="0" cy="0"/>
        </a:xfrm>
      </p:grpSpPr>
      <p:pic>
        <p:nvPicPr>
          <p:cNvPr id="161" name="Google Shape;161;p21"/>
          <p:cNvPicPr preferRelativeResize="0"/>
          <p:nvPr/>
        </p:nvPicPr>
        <p:blipFill rotWithShape="1">
          <a:blip r:embed="rId3">
            <a:alphaModFix amt="58000"/>
          </a:blip>
          <a:srcRect b="28610" l="56483" r="3891" t="35223"/>
          <a:stretch/>
        </p:blipFill>
        <p:spPr>
          <a:xfrm>
            <a:off x="3344725" y="0"/>
            <a:ext cx="14943275" cy="10287000"/>
          </a:xfrm>
          <a:prstGeom prst="rect">
            <a:avLst/>
          </a:prstGeom>
          <a:noFill/>
          <a:ln>
            <a:noFill/>
          </a:ln>
        </p:spPr>
      </p:pic>
      <p:sp>
        <p:nvSpPr>
          <p:cNvPr id="162" name="Google Shape;162;p21"/>
          <p:cNvSpPr/>
          <p:nvPr/>
        </p:nvSpPr>
        <p:spPr>
          <a:xfrm>
            <a:off x="0" y="0"/>
            <a:ext cx="3344700" cy="10287000"/>
          </a:xfrm>
          <a:prstGeom prst="rect">
            <a:avLst/>
          </a:prstGeom>
          <a:solidFill>
            <a:srgbClr val="1E3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3" name="Google Shape;163;p21"/>
          <p:cNvPicPr preferRelativeResize="0"/>
          <p:nvPr/>
        </p:nvPicPr>
        <p:blipFill rotWithShape="1">
          <a:blip r:embed="rId4">
            <a:alphaModFix/>
          </a:blip>
          <a:srcRect b="-350" l="38209" r="53330" t="32779"/>
          <a:stretch/>
        </p:blipFill>
        <p:spPr>
          <a:xfrm>
            <a:off x="0" y="0"/>
            <a:ext cx="888525" cy="10287001"/>
          </a:xfrm>
          <a:prstGeom prst="rect">
            <a:avLst/>
          </a:prstGeom>
          <a:noFill/>
          <a:ln>
            <a:noFill/>
          </a:ln>
        </p:spPr>
      </p:pic>
      <p:grpSp>
        <p:nvGrpSpPr>
          <p:cNvPr id="164" name="Google Shape;164;p21"/>
          <p:cNvGrpSpPr/>
          <p:nvPr/>
        </p:nvGrpSpPr>
        <p:grpSpPr>
          <a:xfrm>
            <a:off x="4774946" y="3660951"/>
            <a:ext cx="12735004" cy="4249314"/>
            <a:chOff x="0" y="-2857500"/>
            <a:chExt cx="16980005" cy="5665752"/>
          </a:xfrm>
        </p:grpSpPr>
        <p:sp>
          <p:nvSpPr>
            <p:cNvPr id="165" name="Google Shape;165;p21"/>
            <p:cNvSpPr txBox="1"/>
            <p:nvPr/>
          </p:nvSpPr>
          <p:spPr>
            <a:xfrm>
              <a:off x="0" y="-2857500"/>
              <a:ext cx="16980000" cy="27738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Remind about booking cancellations</a:t>
              </a:r>
              <a:endParaRPr b="0" i="0" sz="3703" u="none" cap="none" strike="noStrike">
                <a:solidFill>
                  <a:srgbClr val="E8EEF1"/>
                </a:solidFill>
                <a:latin typeface="Barlow Black"/>
                <a:ea typeface="Barlow Black"/>
                <a:cs typeface="Barlow Black"/>
                <a:sym typeface="Barlow Black"/>
              </a:endParaRPr>
            </a:p>
          </p:txBody>
        </p:sp>
        <p:sp>
          <p:nvSpPr>
            <p:cNvPr id="166" name="Google Shape;166;p21"/>
            <p:cNvSpPr txBox="1"/>
            <p:nvPr/>
          </p:nvSpPr>
          <p:spPr>
            <a:xfrm flipH="1" rot="10800000">
              <a:off x="5" y="-1185048"/>
              <a:ext cx="16980000" cy="3993300"/>
            </a:xfrm>
            <a:prstGeom prst="rect">
              <a:avLst/>
            </a:prstGeom>
            <a:noFill/>
            <a:ln>
              <a:noFill/>
            </a:ln>
          </p:spPr>
          <p:txBody>
            <a:bodyPr anchorCtr="0" anchor="t" bIns="0" lIns="0" spcFirstLastPara="1" rIns="0" wrap="square" tIns="0">
              <a:noAutofit/>
            </a:bodyPr>
            <a:lstStyle/>
            <a:p>
              <a:pPr indent="0" lvl="0" marL="0" marR="0" rtl="0" algn="l">
                <a:lnSpc>
                  <a:spcPct val="234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21"/>
          <p:cNvSpPr/>
          <p:nvPr/>
        </p:nvSpPr>
        <p:spPr>
          <a:xfrm>
            <a:off x="3816844" y="1458218"/>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a:off x="3816844" y="2614526"/>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1"/>
          <p:cNvSpPr/>
          <p:nvPr/>
        </p:nvSpPr>
        <p:spPr>
          <a:xfrm>
            <a:off x="3816844" y="3722251"/>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21"/>
          <p:cNvGrpSpPr/>
          <p:nvPr/>
        </p:nvGrpSpPr>
        <p:grpSpPr>
          <a:xfrm>
            <a:off x="4774946" y="2537413"/>
            <a:ext cx="12002179" cy="678169"/>
            <a:chOff x="0" y="1609527"/>
            <a:chExt cx="16002905" cy="904226"/>
          </a:xfrm>
        </p:grpSpPr>
        <p:sp>
          <p:nvSpPr>
            <p:cNvPr id="171" name="Google Shape;171;p21"/>
            <p:cNvSpPr txBox="1"/>
            <p:nvPr/>
          </p:nvSpPr>
          <p:spPr>
            <a:xfrm>
              <a:off x="5" y="1609527"/>
              <a:ext cx="16002900" cy="9042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Manage bookings and booking confirmations </a:t>
              </a:r>
              <a:endParaRPr b="0" i="0" sz="1400" u="none" cap="none" strike="noStrike">
                <a:solidFill>
                  <a:srgbClr val="000000"/>
                </a:solidFill>
                <a:latin typeface="Arial"/>
                <a:ea typeface="Arial"/>
                <a:cs typeface="Arial"/>
                <a:sym typeface="Arial"/>
              </a:endParaRPr>
            </a:p>
          </p:txBody>
        </p:sp>
        <p:sp>
          <p:nvSpPr>
            <p:cNvPr id="172" name="Google Shape;172;p21"/>
            <p:cNvSpPr txBox="1"/>
            <p:nvPr/>
          </p:nvSpPr>
          <p:spPr>
            <a:xfrm>
              <a:off x="0" y="1852853"/>
              <a:ext cx="10977900" cy="660900"/>
            </a:xfrm>
            <a:prstGeom prst="rect">
              <a:avLst/>
            </a:prstGeom>
            <a:noFill/>
            <a:ln>
              <a:noFill/>
            </a:ln>
          </p:spPr>
          <p:txBody>
            <a:bodyPr anchorCtr="0" anchor="t" bIns="0" lIns="0" spcFirstLastPara="1" rIns="0" wrap="square" tIns="0">
              <a:noAutofit/>
            </a:bodyPr>
            <a:lstStyle/>
            <a:p>
              <a:pPr indent="0" lvl="0" marL="0" marR="0" rtl="0" algn="l">
                <a:lnSpc>
                  <a:spcPct val="234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3" name="Google Shape;173;p21"/>
          <p:cNvGrpSpPr/>
          <p:nvPr/>
        </p:nvGrpSpPr>
        <p:grpSpPr>
          <a:xfrm>
            <a:off x="4774946" y="1372556"/>
            <a:ext cx="10585525" cy="4058565"/>
            <a:chOff x="0" y="-2897667"/>
            <a:chExt cx="14114033" cy="5411420"/>
          </a:xfrm>
        </p:grpSpPr>
        <p:sp>
          <p:nvSpPr>
            <p:cNvPr id="174" name="Google Shape;174;p21"/>
            <p:cNvSpPr txBox="1"/>
            <p:nvPr/>
          </p:nvSpPr>
          <p:spPr>
            <a:xfrm>
              <a:off x="24533" y="-2897667"/>
              <a:ext cx="14089500" cy="18183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Manage Tours</a:t>
              </a:r>
              <a:endParaRPr b="0" i="0" sz="3703" u="none" cap="none" strike="noStrike">
                <a:solidFill>
                  <a:srgbClr val="E8EEF1"/>
                </a:solidFill>
                <a:latin typeface="Barlow Black"/>
                <a:ea typeface="Barlow Black"/>
                <a:cs typeface="Barlow Black"/>
                <a:sym typeface="Barlow Black"/>
              </a:endParaRPr>
            </a:p>
          </p:txBody>
        </p:sp>
        <p:sp>
          <p:nvSpPr>
            <p:cNvPr id="175" name="Google Shape;175;p21"/>
            <p:cNvSpPr txBox="1"/>
            <p:nvPr/>
          </p:nvSpPr>
          <p:spPr>
            <a:xfrm>
              <a:off x="0" y="1852853"/>
              <a:ext cx="14089499" cy="660900"/>
            </a:xfrm>
            <a:prstGeom prst="rect">
              <a:avLst/>
            </a:prstGeom>
            <a:noFill/>
            <a:ln>
              <a:noFill/>
            </a:ln>
          </p:spPr>
          <p:txBody>
            <a:bodyPr anchorCtr="0" anchor="t" bIns="0" lIns="0" spcFirstLastPara="1" rIns="0" wrap="square" tIns="0">
              <a:noAutofit/>
            </a:bodyPr>
            <a:lstStyle/>
            <a:p>
              <a:pPr indent="0" lvl="0" marL="0" marR="0" rtl="0" algn="l">
                <a:lnSpc>
                  <a:spcPct val="234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21"/>
          <p:cNvSpPr/>
          <p:nvPr/>
        </p:nvSpPr>
        <p:spPr>
          <a:xfrm>
            <a:off x="3816844" y="4865251"/>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txBox="1"/>
          <p:nvPr/>
        </p:nvSpPr>
        <p:spPr>
          <a:xfrm>
            <a:off x="4774946" y="4803951"/>
            <a:ext cx="12735000" cy="20805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Manage hotels profiles and their details / Import from Excel</a:t>
            </a:r>
            <a:endParaRPr b="0" i="0" sz="3703" u="none" cap="none" strike="noStrike">
              <a:solidFill>
                <a:srgbClr val="E8EEF1"/>
              </a:solidFill>
              <a:latin typeface="Barlow Black"/>
              <a:ea typeface="Barlow Black"/>
              <a:cs typeface="Barlow Black"/>
              <a:sym typeface="Barlow Black"/>
            </a:endParaRPr>
          </a:p>
        </p:txBody>
      </p:sp>
      <p:sp>
        <p:nvSpPr>
          <p:cNvPr id="178" name="Google Shape;178;p21"/>
          <p:cNvSpPr/>
          <p:nvPr/>
        </p:nvSpPr>
        <p:spPr>
          <a:xfrm>
            <a:off x="3816844" y="6008251"/>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1"/>
          <p:cNvSpPr txBox="1"/>
          <p:nvPr/>
        </p:nvSpPr>
        <p:spPr>
          <a:xfrm>
            <a:off x="4774946" y="5946951"/>
            <a:ext cx="12735000" cy="20805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Manage activity provider profiles / Import from Excel</a:t>
            </a:r>
            <a:endParaRPr b="0" i="0" sz="3703" u="none" cap="none" strike="noStrike">
              <a:solidFill>
                <a:srgbClr val="E8EEF1"/>
              </a:solidFill>
              <a:latin typeface="Barlow Black"/>
              <a:ea typeface="Barlow Black"/>
              <a:cs typeface="Barlow Black"/>
              <a:sym typeface="Barlow Black"/>
            </a:endParaRPr>
          </a:p>
        </p:txBody>
      </p:sp>
      <p:sp>
        <p:nvSpPr>
          <p:cNvPr id="180" name="Google Shape;180;p21"/>
          <p:cNvSpPr/>
          <p:nvPr/>
        </p:nvSpPr>
        <p:spPr>
          <a:xfrm>
            <a:off x="3816844" y="7075051"/>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txBox="1"/>
          <p:nvPr/>
        </p:nvSpPr>
        <p:spPr>
          <a:xfrm>
            <a:off x="4774950" y="7013750"/>
            <a:ext cx="13149900" cy="20805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Manage travelers / groups about limitations and health issues</a:t>
            </a:r>
            <a:endParaRPr b="0" i="0" sz="3703" u="none" cap="none" strike="noStrike">
              <a:solidFill>
                <a:srgbClr val="E8EEF1"/>
              </a:solidFill>
              <a:latin typeface="Barlow Black"/>
              <a:ea typeface="Barlow Black"/>
              <a:cs typeface="Barlow Black"/>
              <a:sym typeface="Barlow Black"/>
            </a:endParaRPr>
          </a:p>
        </p:txBody>
      </p:sp>
      <p:sp>
        <p:nvSpPr>
          <p:cNvPr id="182" name="Google Shape;182;p21"/>
          <p:cNvSpPr/>
          <p:nvPr/>
        </p:nvSpPr>
        <p:spPr>
          <a:xfrm>
            <a:off x="3816844" y="8141851"/>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txBox="1"/>
          <p:nvPr/>
        </p:nvSpPr>
        <p:spPr>
          <a:xfrm>
            <a:off x="4774950" y="8080550"/>
            <a:ext cx="13149900" cy="20805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Roles based user access</a:t>
            </a:r>
            <a:endParaRPr b="0" i="0" sz="3703" u="none" cap="none" strike="noStrike">
              <a:solidFill>
                <a:srgbClr val="E8EEF1"/>
              </a:solidFill>
              <a:latin typeface="Barlow Black"/>
              <a:ea typeface="Barlow Black"/>
              <a:cs typeface="Barlow Black"/>
              <a:sym typeface="Barlow Black"/>
            </a:endParaRPr>
          </a:p>
        </p:txBody>
      </p:sp>
      <p:sp>
        <p:nvSpPr>
          <p:cNvPr id="184" name="Google Shape;184;p21"/>
          <p:cNvSpPr/>
          <p:nvPr/>
        </p:nvSpPr>
        <p:spPr>
          <a:xfrm>
            <a:off x="3816844" y="9132451"/>
            <a:ext cx="458321" cy="460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txBox="1"/>
          <p:nvPr/>
        </p:nvSpPr>
        <p:spPr>
          <a:xfrm>
            <a:off x="4774950" y="9071150"/>
            <a:ext cx="13149900" cy="2080500"/>
          </a:xfrm>
          <a:prstGeom prst="rect">
            <a:avLst/>
          </a:prstGeom>
          <a:noFill/>
          <a:ln>
            <a:noFill/>
          </a:ln>
        </p:spPr>
        <p:txBody>
          <a:bodyPr anchorCtr="0" anchor="t" bIns="0" lIns="0" spcFirstLastPara="1" rIns="0" wrap="square" tIns="0">
            <a:noAutofit/>
          </a:bodyPr>
          <a:lstStyle/>
          <a:p>
            <a:pPr indent="0" lvl="0" marL="0" marR="0" rtl="0" algn="l">
              <a:lnSpc>
                <a:spcPct val="153011"/>
              </a:lnSpc>
              <a:spcBef>
                <a:spcPts val="0"/>
              </a:spcBef>
              <a:spcAft>
                <a:spcPts val="0"/>
              </a:spcAft>
              <a:buClr>
                <a:srgbClr val="000000"/>
              </a:buClr>
              <a:buSzPts val="3703"/>
              <a:buFont typeface="Arial"/>
              <a:buNone/>
            </a:pPr>
            <a:r>
              <a:rPr lang="en-US" sz="3703">
                <a:solidFill>
                  <a:srgbClr val="E8EEF1"/>
                </a:solidFill>
                <a:latin typeface="Barlow Black"/>
                <a:ea typeface="Barlow Black"/>
                <a:cs typeface="Barlow Black"/>
                <a:sym typeface="Barlow Black"/>
              </a:rPr>
              <a:t>Create/manage reusable tour packages</a:t>
            </a:r>
            <a:endParaRPr b="0" i="0" sz="3703" u="none" cap="none" strike="noStrike">
              <a:solidFill>
                <a:srgbClr val="E8EEF1"/>
              </a:solidFill>
              <a:latin typeface="Barlow Black"/>
              <a:ea typeface="Barlow Black"/>
              <a:cs typeface="Barlow Black"/>
              <a:sym typeface="Barlow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