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7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3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6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0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1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9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6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7427-EDDA-4AFF-BC7D-20BDA4302DC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3AC-8280-4774-9947-45F8AB82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3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77427-EDDA-4AFF-BC7D-20BDA4302DC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253AC-8280-4774-9947-45F8AB828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Principles of Programming Language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S.Venkatesan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6324600"/>
            <a:ext cx="4876800" cy="342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1" dirty="0" smtClean="0"/>
              <a:t>Reference: Robert W. </a:t>
            </a:r>
            <a:r>
              <a:rPr lang="en-US" sz="1000" b="1" dirty="0" err="1" smtClean="0"/>
              <a:t>Sebesta</a:t>
            </a:r>
            <a:r>
              <a:rPr lang="en-US" sz="1000" b="1" dirty="0" smtClean="0"/>
              <a:t>, Concepts of Programming Languages, 10</a:t>
            </a:r>
            <a:r>
              <a:rPr lang="en-US" sz="1000" b="1" baseline="30000" dirty="0" smtClean="0"/>
              <a:t>th</a:t>
            </a:r>
            <a:r>
              <a:rPr lang="en-US" sz="1000" b="1" dirty="0" smtClean="0"/>
              <a:t> Edition, Pearson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5195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Special Words </a:t>
            </a:r>
          </a:p>
          <a:p>
            <a:pPr lvl="1" algn="just"/>
            <a:r>
              <a:rPr lang="en-US" dirty="0" smtClean="0"/>
              <a:t>Confusion if reserved words allowed for user defined variable names. For example, </a:t>
            </a:r>
            <a:r>
              <a:rPr lang="en-US" dirty="0" err="1" smtClean="0"/>
              <a:t>fortran</a:t>
            </a:r>
            <a:r>
              <a:rPr lang="en-US" dirty="0" smtClean="0"/>
              <a:t> – Do and End can be variable.  </a:t>
            </a:r>
          </a:p>
          <a:p>
            <a:pPr lvl="1" algn="just"/>
            <a:r>
              <a:rPr lang="en-US" dirty="0" smtClean="0"/>
              <a:t>Compound statements with brace is confusing compare to end if and end loop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Form and Meaning</a:t>
            </a:r>
          </a:p>
          <a:p>
            <a:pPr lvl="1" algn="just"/>
            <a:r>
              <a:rPr lang="en-US" dirty="0" smtClean="0"/>
              <a:t>Semantics or meaning, should follow directly from syntax or form.</a:t>
            </a:r>
          </a:p>
          <a:p>
            <a:pPr lvl="1" algn="just"/>
            <a:r>
              <a:rPr lang="en-US" dirty="0" smtClean="0"/>
              <a:t>Problematic – </a:t>
            </a:r>
            <a:r>
              <a:rPr lang="en-US" dirty="0" err="1" smtClean="0"/>
              <a:t>grep</a:t>
            </a:r>
            <a:r>
              <a:rPr lang="en-US" dirty="0" smtClean="0"/>
              <a:t> in UNIX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5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Writability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a measure of how easily a language can be used to create programs for a chosen problem domain.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4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Simplicity and </a:t>
            </a:r>
            <a:r>
              <a:rPr lang="en-US" dirty="0" err="1" smtClean="0"/>
              <a:t>Orthogonality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Large number of constructs might not be familiar with all of them.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Too much </a:t>
            </a:r>
            <a:r>
              <a:rPr lang="en-US" dirty="0" err="1" smtClean="0"/>
              <a:t>orthogonality</a:t>
            </a:r>
            <a:r>
              <a:rPr lang="en-US" dirty="0" smtClean="0"/>
              <a:t> can be a detriment to </a:t>
            </a:r>
            <a:r>
              <a:rPr lang="en-US" dirty="0" err="1" smtClean="0"/>
              <a:t>writability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Errors in program can go undetected when nearly any combination of primitives is legal.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7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Process Abstraction</a:t>
            </a:r>
          </a:p>
          <a:p>
            <a:pPr lvl="1" algn="just"/>
            <a:r>
              <a:rPr lang="en-US" dirty="0" smtClean="0"/>
              <a:t>Use of a subprogram. For example, inserting the sort algorithm in all places as per need.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Otherwise program will be longer or cluttered if we repeat writing it.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Data Abstraction</a:t>
            </a:r>
          </a:p>
          <a:p>
            <a:pPr lvl="1" algn="just"/>
            <a:r>
              <a:rPr lang="en-US" dirty="0" smtClean="0"/>
              <a:t>For example writing a binary tree that stores integer data in its node.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The complexity of writing such program in non-pointer supported languages.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Powerful operations can be accomplished with a complex statements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ount++</a:t>
            </a:r>
          </a:p>
          <a:p>
            <a:pPr lvl="1"/>
            <a:r>
              <a:rPr lang="en-US" dirty="0" smtClean="0"/>
              <a:t>count = count + 1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5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Type Checking – Compile or Run time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Exception Handling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Aliasing – two or more distinct names that can be used to access the same memory cell.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Readability and </a:t>
            </a:r>
            <a:r>
              <a:rPr lang="en-US" dirty="0" err="1" smtClean="0"/>
              <a:t>Writability</a:t>
            </a:r>
            <a:r>
              <a:rPr lang="en-US" dirty="0" smtClean="0"/>
              <a:t> - </a:t>
            </a:r>
            <a:r>
              <a:rPr lang="en-US" dirty="0" smtClean="0"/>
              <a:t>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3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Training Programmers.</a:t>
            </a:r>
          </a:p>
          <a:p>
            <a:endParaRPr lang="en-US" dirty="0" smtClean="0"/>
          </a:p>
          <a:p>
            <a:r>
              <a:rPr lang="en-US" dirty="0" smtClean="0"/>
              <a:t>Cost of writing programs.</a:t>
            </a:r>
          </a:p>
          <a:p>
            <a:endParaRPr lang="en-US" dirty="0" smtClean="0"/>
          </a:p>
          <a:p>
            <a:r>
              <a:rPr lang="en-US" dirty="0" smtClean="0"/>
              <a:t>Cost of Compiling programs – Optimization</a:t>
            </a:r>
          </a:p>
          <a:p>
            <a:endParaRPr lang="en-US" dirty="0" smtClean="0"/>
          </a:p>
          <a:p>
            <a:r>
              <a:rPr lang="en-US" dirty="0" smtClean="0"/>
              <a:t>Expensive Hardware – can run on it.</a:t>
            </a:r>
          </a:p>
          <a:p>
            <a:endParaRPr lang="en-US" dirty="0" smtClean="0"/>
          </a:p>
          <a:p>
            <a:r>
              <a:rPr lang="en-US" dirty="0" smtClean="0"/>
              <a:t>Poor reliability – cost of failure in critical system.</a:t>
            </a:r>
          </a:p>
          <a:p>
            <a:endParaRPr lang="en-US" dirty="0" smtClean="0"/>
          </a:p>
          <a:p>
            <a:r>
              <a:rPr lang="en-US" dirty="0" smtClean="0"/>
              <a:t>Maintenance.</a:t>
            </a:r>
          </a:p>
          <a:p>
            <a:endParaRPr lang="en-US" dirty="0"/>
          </a:p>
          <a:p>
            <a:r>
              <a:rPr lang="en-US" dirty="0" smtClean="0"/>
              <a:t>In general – development, maintenance and reliability. Also portability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021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pic>
        <p:nvPicPr>
          <p:cNvPr id="1026" name="Picture 2" descr="https://player.slideplayer.com/16/5041000/data/images/img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4958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77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Interpreter</a:t>
            </a:r>
            <a:endParaRPr lang="en-US" dirty="0"/>
          </a:p>
        </p:txBody>
      </p:sp>
      <p:pic>
        <p:nvPicPr>
          <p:cNvPr id="2050" name="Picture 2" descr="https://player.slideplayer.com/16/5041000/data/images/img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28003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86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Implementation</a:t>
            </a:r>
            <a:endParaRPr lang="en-US" dirty="0"/>
          </a:p>
        </p:txBody>
      </p:sp>
      <p:pic>
        <p:nvPicPr>
          <p:cNvPr id="3074" name="Picture 2" descr="https://player.slideplayer.com/16/5041000/data/images/img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24000"/>
            <a:ext cx="23336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94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Increased Capacity to express Ideas.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Improved Background for choosing appropriate languages.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Increased ability to learn new languages.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Better understanding of the significance of implementation.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Better use of languages that are already known.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Overall advancement of computing.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0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Scientific Applications</a:t>
            </a:r>
          </a:p>
          <a:p>
            <a:endParaRPr lang="en-US" dirty="0" smtClean="0"/>
          </a:p>
          <a:p>
            <a:r>
              <a:rPr lang="en-US" dirty="0" smtClean="0"/>
              <a:t>Business Applications</a:t>
            </a:r>
          </a:p>
          <a:p>
            <a:endParaRPr lang="en-US" dirty="0" smtClean="0"/>
          </a:p>
          <a:p>
            <a:r>
              <a:rPr lang="en-US" dirty="0" smtClean="0"/>
              <a:t>Artificial Intelligence</a:t>
            </a:r>
          </a:p>
          <a:p>
            <a:endParaRPr lang="en-US" dirty="0" smtClean="0"/>
          </a:p>
          <a:p>
            <a:r>
              <a:rPr lang="en-US" dirty="0" smtClean="0"/>
              <a:t>System Programming</a:t>
            </a:r>
          </a:p>
          <a:p>
            <a:endParaRPr lang="en-US" dirty="0" smtClean="0"/>
          </a:p>
          <a:p>
            <a:r>
              <a:rPr lang="en-US" dirty="0" smtClean="0"/>
              <a:t>Web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2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Criteria &amp; 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Readability</a:t>
            </a:r>
          </a:p>
          <a:p>
            <a:pPr lvl="1"/>
            <a:r>
              <a:rPr lang="en-US" dirty="0" err="1" smtClean="0"/>
              <a:t>Writability</a:t>
            </a:r>
            <a:endParaRPr lang="en-US" dirty="0" smtClean="0"/>
          </a:p>
          <a:p>
            <a:pPr lvl="1"/>
            <a:r>
              <a:rPr lang="en-US" dirty="0" smtClean="0"/>
              <a:t>Reliability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Characteristic</a:t>
            </a:r>
          </a:p>
          <a:p>
            <a:pPr lvl="1"/>
            <a:r>
              <a:rPr lang="en-US" dirty="0" smtClean="0"/>
              <a:t>Simplicity </a:t>
            </a:r>
          </a:p>
          <a:p>
            <a:pPr lvl="1"/>
            <a:r>
              <a:rPr lang="en-US" dirty="0" err="1" smtClean="0"/>
              <a:t>Orthogonality</a:t>
            </a:r>
            <a:endParaRPr lang="en-US" dirty="0" smtClean="0"/>
          </a:p>
          <a:p>
            <a:pPr lvl="1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Syntax Design</a:t>
            </a:r>
          </a:p>
          <a:p>
            <a:pPr lvl="1"/>
            <a:r>
              <a:rPr lang="en-US" dirty="0" smtClean="0"/>
              <a:t>Support for abstraction</a:t>
            </a:r>
          </a:p>
          <a:p>
            <a:pPr lvl="1"/>
            <a:r>
              <a:rPr lang="en-US" dirty="0" smtClean="0"/>
              <a:t>Expressivity</a:t>
            </a:r>
          </a:p>
          <a:p>
            <a:pPr lvl="1"/>
            <a:r>
              <a:rPr lang="en-US" dirty="0" smtClean="0"/>
              <a:t>Type Checking</a:t>
            </a:r>
          </a:p>
          <a:p>
            <a:pPr lvl="1"/>
            <a:r>
              <a:rPr lang="en-US" dirty="0" smtClean="0"/>
              <a:t>Exception Handling</a:t>
            </a:r>
          </a:p>
          <a:p>
            <a:pPr lvl="1"/>
            <a:r>
              <a:rPr lang="en-US" dirty="0" smtClean="0"/>
              <a:t>Restricted aliasing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evaluation criteria and the </a:t>
            </a:r>
            <a:r>
              <a:rPr lang="en-US" dirty="0" smtClean="0"/>
              <a:t>characteristics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4524"/>
            <a:ext cx="73152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60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Programs that can be read and understood.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Earlier that is before 1970, efficiency was the only point of view.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After 1970, the coding was relegated to a much smaller role and maintenance become a major role. (according to the software life cycle concept by Grady </a:t>
            </a:r>
            <a:r>
              <a:rPr lang="en-US" dirty="0" err="1" smtClean="0"/>
              <a:t>Booch</a:t>
            </a:r>
            <a:r>
              <a:rPr lang="en-US" dirty="0" smtClean="0"/>
              <a:t>, 1987).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Readability must be considered in the context of the problem domain.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Simplicity affects the readability</a:t>
            </a:r>
          </a:p>
          <a:p>
            <a:endParaRPr lang="en-US" dirty="0" smtClean="0"/>
          </a:p>
          <a:p>
            <a:r>
              <a:rPr lang="en-US" dirty="0" smtClean="0"/>
              <a:t>Like feature multiplicity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ount = count + 1</a:t>
            </a:r>
          </a:p>
          <a:p>
            <a:pPr lvl="1"/>
            <a:r>
              <a:rPr lang="en-US" dirty="0" smtClean="0"/>
              <a:t>count += 1</a:t>
            </a:r>
          </a:p>
          <a:p>
            <a:pPr lvl="1"/>
            <a:r>
              <a:rPr lang="en-US" dirty="0" smtClean="0"/>
              <a:t>count++</a:t>
            </a:r>
          </a:p>
          <a:p>
            <a:pPr lvl="1"/>
            <a:r>
              <a:rPr lang="en-US" dirty="0" smtClean="0"/>
              <a:t>++ count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Operator Overloading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Orthogonality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of the context.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Adequate facilities for defining data types and data structures in a language is required.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example, a numeric type is used for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 algn="just"/>
            <a:r>
              <a:rPr lang="en-US" dirty="0" smtClean="0"/>
              <a:t>timeout = 1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However, for language having </a:t>
            </a:r>
            <a:r>
              <a:rPr lang="en-US" dirty="0" err="1" smtClean="0"/>
              <a:t>boolean</a:t>
            </a:r>
            <a:r>
              <a:rPr lang="en-US" dirty="0" smtClean="0"/>
              <a:t> type we can write</a:t>
            </a:r>
          </a:p>
          <a:p>
            <a:pPr lvl="1" algn="just"/>
            <a:r>
              <a:rPr lang="en-US" dirty="0"/>
              <a:t>t</a:t>
            </a:r>
            <a:r>
              <a:rPr lang="en-US" dirty="0" smtClean="0"/>
              <a:t>imeout = true</a:t>
            </a:r>
          </a:p>
        </p:txBody>
      </p:sp>
    </p:spTree>
    <p:extLst>
      <p:ext uri="{BB962C8B-B14F-4D97-AF65-F5344CB8AC3E}">
        <p14:creationId xmlns:p14="http://schemas.microsoft.com/office/powerpoint/2010/main" val="30960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535</Words>
  <Application>Microsoft Office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Introduction  Principles of Programming Language</vt:lpstr>
      <vt:lpstr>Why?</vt:lpstr>
      <vt:lpstr>Programming Domains</vt:lpstr>
      <vt:lpstr>Evaluation Criteria &amp; Characteristic</vt:lpstr>
      <vt:lpstr>Language evaluation criteria and the characteristics</vt:lpstr>
      <vt:lpstr>Readability</vt:lpstr>
      <vt:lpstr>Simplicity</vt:lpstr>
      <vt:lpstr>Orthogonality</vt:lpstr>
      <vt:lpstr>Data Type</vt:lpstr>
      <vt:lpstr>Syntax Design</vt:lpstr>
      <vt:lpstr>Writability</vt:lpstr>
      <vt:lpstr>Simplicity and Orthogonality</vt:lpstr>
      <vt:lpstr>Support for Abstraction</vt:lpstr>
      <vt:lpstr>Expressivity</vt:lpstr>
      <vt:lpstr>Reliability</vt:lpstr>
      <vt:lpstr>Cost</vt:lpstr>
      <vt:lpstr>Compiler</vt:lpstr>
      <vt:lpstr>Pure Interpreter</vt:lpstr>
      <vt:lpstr>Hybrid Implementation</vt:lpstr>
      <vt:lpstr>End of Preliminaries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Principles of Programming Language</dc:title>
  <dc:creator>IIIT</dc:creator>
  <cp:lastModifiedBy>IIIT</cp:lastModifiedBy>
  <cp:revision>13</cp:revision>
  <dcterms:created xsi:type="dcterms:W3CDTF">2021-01-10T10:03:43Z</dcterms:created>
  <dcterms:modified xsi:type="dcterms:W3CDTF">2024-01-15T13:41:09Z</dcterms:modified>
</cp:coreProperties>
</file>