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78" r:id="rId4"/>
    <p:sldId id="279" r:id="rId5"/>
    <p:sldId id="280" r:id="rId6"/>
    <p:sldId id="258" r:id="rId7"/>
    <p:sldId id="260" r:id="rId8"/>
    <p:sldId id="259" r:id="rId9"/>
    <p:sldId id="261" r:id="rId10"/>
    <p:sldId id="262" r:id="rId11"/>
    <p:sldId id="272" r:id="rId12"/>
    <p:sldId id="273" r:id="rId13"/>
    <p:sldId id="275" r:id="rId14"/>
    <p:sldId id="274" r:id="rId15"/>
    <p:sldId id="264" r:id="rId16"/>
    <p:sldId id="265" r:id="rId17"/>
    <p:sldId id="266" r:id="rId18"/>
    <p:sldId id="267" r:id="rId19"/>
    <p:sldId id="277" r:id="rId20"/>
    <p:sldId id="281"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17C62-EC5F-420D-8EDA-AE334A12377E}"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288611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17C62-EC5F-420D-8EDA-AE334A12377E}"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202604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17C62-EC5F-420D-8EDA-AE334A12377E}"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130393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17C62-EC5F-420D-8EDA-AE334A12377E}"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383883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17C62-EC5F-420D-8EDA-AE334A12377E}"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385691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17C62-EC5F-420D-8EDA-AE334A12377E}"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331099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17C62-EC5F-420D-8EDA-AE334A12377E}"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181122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17C62-EC5F-420D-8EDA-AE334A12377E}"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141050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7C62-EC5F-420D-8EDA-AE334A12377E}"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50175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17C62-EC5F-420D-8EDA-AE334A12377E}"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288051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17C62-EC5F-420D-8EDA-AE334A12377E}"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19117-C4D3-447B-AAA2-A7B2AE5ABFB2}" type="slidenum">
              <a:rPr lang="en-US" smtClean="0"/>
              <a:t>‹#›</a:t>
            </a:fld>
            <a:endParaRPr lang="en-US"/>
          </a:p>
        </p:txBody>
      </p:sp>
    </p:spTree>
    <p:extLst>
      <p:ext uri="{BB962C8B-B14F-4D97-AF65-F5344CB8AC3E}">
        <p14:creationId xmlns:p14="http://schemas.microsoft.com/office/powerpoint/2010/main" val="321965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17C62-EC5F-420D-8EDA-AE334A12377E}" type="datetimeFigureOut">
              <a:rPr lang="en-US" smtClean="0"/>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19117-C4D3-447B-AAA2-A7B2AE5ABFB2}" type="slidenum">
              <a:rPr lang="en-US" smtClean="0"/>
              <a:t>‹#›</a:t>
            </a:fld>
            <a:endParaRPr lang="en-US"/>
          </a:p>
        </p:txBody>
      </p:sp>
    </p:spTree>
    <p:extLst>
      <p:ext uri="{BB962C8B-B14F-4D97-AF65-F5344CB8AC3E}">
        <p14:creationId xmlns:p14="http://schemas.microsoft.com/office/powerpoint/2010/main" val="425421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Types</a:t>
            </a:r>
            <a:br>
              <a:rPr lang="en-US" dirty="0" smtClean="0"/>
            </a:br>
            <a:r>
              <a:rPr lang="en-US" dirty="0" smtClean="0"/>
              <a:t/>
            </a:r>
            <a:br>
              <a:rPr lang="en-US" dirty="0" smtClean="0"/>
            </a:br>
            <a:r>
              <a:rPr lang="en-US" sz="2000" dirty="0" smtClean="0"/>
              <a:t>Principles of Programming Language</a:t>
            </a:r>
            <a:endParaRPr lang="en-US" sz="2000" dirty="0"/>
          </a:p>
        </p:txBody>
      </p:sp>
      <p:sp>
        <p:nvSpPr>
          <p:cNvPr id="3" name="Subtitle 2"/>
          <p:cNvSpPr>
            <a:spLocks noGrp="1"/>
          </p:cNvSpPr>
          <p:nvPr>
            <p:ph type="subTitle" idx="1"/>
          </p:nvPr>
        </p:nvSpPr>
        <p:spPr/>
        <p:txBody>
          <a:bodyPr/>
          <a:lstStyle/>
          <a:p>
            <a:r>
              <a:rPr lang="en-US" dirty="0" err="1" smtClean="0"/>
              <a:t>S.Venkatesan</a:t>
            </a:r>
            <a:endParaRPr lang="en-US" dirty="0"/>
          </a:p>
        </p:txBody>
      </p:sp>
      <p:sp>
        <p:nvSpPr>
          <p:cNvPr id="4" name="Subtitle 2"/>
          <p:cNvSpPr txBox="1">
            <a:spLocks/>
          </p:cNvSpPr>
          <p:nvPr/>
        </p:nvSpPr>
        <p:spPr>
          <a:xfrm>
            <a:off x="304800" y="6324600"/>
            <a:ext cx="4876800" cy="3429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000" b="1" dirty="0" smtClean="0"/>
              <a:t>Reference: Robert W. </a:t>
            </a:r>
            <a:r>
              <a:rPr lang="en-US" sz="1000" b="1" dirty="0" err="1" smtClean="0"/>
              <a:t>Sebesta</a:t>
            </a:r>
            <a:r>
              <a:rPr lang="en-US" sz="1000" b="1" dirty="0" smtClean="0"/>
              <a:t>, Concepts of Programming Languages, 10</a:t>
            </a:r>
            <a:r>
              <a:rPr lang="en-US" sz="1000" b="1" baseline="30000" dirty="0" smtClean="0"/>
              <a:t>th</a:t>
            </a:r>
            <a:r>
              <a:rPr lang="en-US" sz="1000" b="1" dirty="0" smtClean="0"/>
              <a:t> Edition, Pearson</a:t>
            </a:r>
            <a:endParaRPr lang="en-US" sz="1000" b="1" dirty="0"/>
          </a:p>
        </p:txBody>
      </p:sp>
    </p:spTree>
    <p:extLst>
      <p:ext uri="{BB962C8B-B14F-4D97-AF65-F5344CB8AC3E}">
        <p14:creationId xmlns:p14="http://schemas.microsoft.com/office/powerpoint/2010/main" val="2553065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Referential Transparency and Side Effects</a:t>
            </a:r>
          </a:p>
        </p:txBody>
      </p:sp>
      <p:sp>
        <p:nvSpPr>
          <p:cNvPr id="3" name="Content Placeholder 2"/>
          <p:cNvSpPr>
            <a:spLocks noGrp="1"/>
          </p:cNvSpPr>
          <p:nvPr>
            <p:ph idx="1"/>
          </p:nvPr>
        </p:nvSpPr>
        <p:spPr/>
        <p:txBody>
          <a:bodyPr>
            <a:normAutofit fontScale="70000" lnSpcReduction="20000"/>
          </a:bodyPr>
          <a:lstStyle/>
          <a:p>
            <a:pPr algn="just"/>
            <a:r>
              <a:rPr lang="en-US" dirty="0"/>
              <a:t>A program has the property of referential transparency if any two expressions in the program that have the same value can be substituted for one another anywhere in the program, without affecting the action of the program</a:t>
            </a:r>
            <a:r>
              <a:rPr lang="en-US" dirty="0" smtClean="0"/>
              <a:t>.</a:t>
            </a:r>
          </a:p>
          <a:p>
            <a:pPr algn="just"/>
            <a:endParaRPr lang="en-US" dirty="0"/>
          </a:p>
          <a:p>
            <a:pPr marL="0" indent="0" algn="just">
              <a:buNone/>
            </a:pPr>
            <a:r>
              <a:rPr lang="en-US" dirty="0">
                <a:latin typeface="Consolas" pitchFamily="49" charset="0"/>
              </a:rPr>
              <a:t>result1 = (fun(a) + b) / (fun(a) - c); </a:t>
            </a:r>
            <a:endParaRPr lang="en-US" dirty="0" smtClean="0">
              <a:latin typeface="Consolas" pitchFamily="49" charset="0"/>
            </a:endParaRPr>
          </a:p>
          <a:p>
            <a:pPr marL="0" indent="0" algn="just">
              <a:buNone/>
            </a:pPr>
            <a:r>
              <a:rPr lang="en-US" dirty="0" smtClean="0">
                <a:latin typeface="Consolas" pitchFamily="49" charset="0"/>
              </a:rPr>
              <a:t>temp </a:t>
            </a:r>
            <a:r>
              <a:rPr lang="en-US" dirty="0">
                <a:latin typeface="Consolas" pitchFamily="49" charset="0"/>
              </a:rPr>
              <a:t>= fun(a); </a:t>
            </a:r>
            <a:endParaRPr lang="en-US" dirty="0" smtClean="0">
              <a:latin typeface="Consolas" pitchFamily="49" charset="0"/>
            </a:endParaRPr>
          </a:p>
          <a:p>
            <a:pPr marL="0" indent="0" algn="just">
              <a:buNone/>
            </a:pPr>
            <a:r>
              <a:rPr lang="en-US" dirty="0" smtClean="0">
                <a:latin typeface="Consolas" pitchFamily="49" charset="0"/>
              </a:rPr>
              <a:t>result2 </a:t>
            </a:r>
            <a:r>
              <a:rPr lang="en-US" dirty="0">
                <a:latin typeface="Consolas" pitchFamily="49" charset="0"/>
              </a:rPr>
              <a:t>= (temp + b) / (temp - c</a:t>
            </a:r>
            <a:r>
              <a:rPr lang="en-US" dirty="0" smtClean="0">
                <a:latin typeface="Consolas" pitchFamily="49" charset="0"/>
              </a:rPr>
              <a:t>);</a:t>
            </a:r>
          </a:p>
          <a:p>
            <a:pPr marL="0" indent="0" algn="just">
              <a:buNone/>
            </a:pPr>
            <a:endParaRPr lang="en-US" dirty="0">
              <a:latin typeface="Consolas" pitchFamily="49" charset="0"/>
            </a:endParaRPr>
          </a:p>
          <a:p>
            <a:pPr algn="just"/>
            <a:r>
              <a:rPr lang="en-US" dirty="0"/>
              <a:t>If the function fun has no side effects, </a:t>
            </a:r>
            <a:r>
              <a:rPr lang="en-US" b="1" dirty="0"/>
              <a:t>result1 and result2 will be equal</a:t>
            </a:r>
            <a:r>
              <a:rPr lang="en-US" dirty="0"/>
              <a:t>, because the expressions assigned to them are equivalent. However, suppose fun has the </a:t>
            </a:r>
            <a:r>
              <a:rPr lang="en-US" b="1" dirty="0"/>
              <a:t>side effect of adding 1 to either b or c.</a:t>
            </a:r>
            <a:r>
              <a:rPr lang="en-US" dirty="0"/>
              <a:t> Then </a:t>
            </a:r>
            <a:r>
              <a:rPr lang="en-US" b="1" dirty="0"/>
              <a:t>result1 would not be equal to result2</a:t>
            </a:r>
            <a:r>
              <a:rPr lang="en-US" dirty="0"/>
              <a:t>. So, that side effect violates the referential transparency of the program in which the code appears.</a:t>
            </a:r>
            <a:endParaRPr lang="en-US" dirty="0">
              <a:latin typeface="Consolas" pitchFamily="49" charset="0"/>
            </a:endParaRPr>
          </a:p>
        </p:txBody>
      </p:sp>
    </p:spTree>
    <p:extLst>
      <p:ext uri="{BB962C8B-B14F-4D97-AF65-F5344CB8AC3E}">
        <p14:creationId xmlns:p14="http://schemas.microsoft.com/office/powerpoint/2010/main" val="91139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 Types</a:t>
            </a:r>
            <a:endParaRPr lang="en-US" dirty="0"/>
          </a:p>
        </p:txBody>
      </p:sp>
      <p:sp>
        <p:nvSpPr>
          <p:cNvPr id="3" name="Content Placeholder 2"/>
          <p:cNvSpPr>
            <a:spLocks noGrp="1"/>
          </p:cNvSpPr>
          <p:nvPr>
            <p:ph idx="1"/>
          </p:nvPr>
        </p:nvSpPr>
        <p:spPr/>
        <p:txBody>
          <a:bodyPr>
            <a:normAutofit/>
          </a:bodyPr>
          <a:lstStyle/>
          <a:p>
            <a:r>
              <a:rPr lang="en-US" dirty="0"/>
              <a:t>The design issues for enumeration types are as follows:</a:t>
            </a:r>
          </a:p>
          <a:p>
            <a:pPr lvl="2" algn="just"/>
            <a:r>
              <a:rPr lang="en-US" dirty="0" smtClean="0"/>
              <a:t>Is </a:t>
            </a:r>
            <a:r>
              <a:rPr lang="en-US" dirty="0"/>
              <a:t>an enumeration constant allowed to appear in more than one type </a:t>
            </a:r>
            <a:r>
              <a:rPr lang="en-US" dirty="0" smtClean="0"/>
              <a:t>definition, and </a:t>
            </a:r>
            <a:r>
              <a:rPr lang="en-US" dirty="0"/>
              <a:t>if so, how is the type of an occurrence of that constant in </a:t>
            </a:r>
            <a:r>
              <a:rPr lang="en-US" dirty="0" smtClean="0"/>
              <a:t>the program </a:t>
            </a:r>
            <a:r>
              <a:rPr lang="en-US" dirty="0"/>
              <a:t>checked</a:t>
            </a:r>
            <a:r>
              <a:rPr lang="en-US" dirty="0" smtClean="0"/>
              <a:t>?</a:t>
            </a:r>
          </a:p>
          <a:p>
            <a:pPr lvl="2"/>
            <a:endParaRPr lang="en-US" dirty="0"/>
          </a:p>
          <a:p>
            <a:pPr lvl="2"/>
            <a:r>
              <a:rPr lang="en-US" dirty="0" smtClean="0"/>
              <a:t>Are </a:t>
            </a:r>
            <a:r>
              <a:rPr lang="en-US" dirty="0"/>
              <a:t>enumeration values coerced to integer</a:t>
            </a:r>
            <a:r>
              <a:rPr lang="en-US" dirty="0" smtClean="0"/>
              <a:t>?</a:t>
            </a:r>
          </a:p>
          <a:p>
            <a:pPr lvl="2"/>
            <a:endParaRPr lang="en-US" dirty="0"/>
          </a:p>
          <a:p>
            <a:pPr lvl="2"/>
            <a:r>
              <a:rPr lang="en-US" dirty="0" smtClean="0"/>
              <a:t>Are </a:t>
            </a:r>
            <a:r>
              <a:rPr lang="en-US" dirty="0"/>
              <a:t>any other types coerced to an enumeration type?</a:t>
            </a:r>
          </a:p>
        </p:txBody>
      </p:sp>
    </p:spTree>
    <p:extLst>
      <p:ext uri="{BB962C8B-B14F-4D97-AF65-F5344CB8AC3E}">
        <p14:creationId xmlns:p14="http://schemas.microsoft.com/office/powerpoint/2010/main" val="287834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Static Array</a:t>
            </a:r>
          </a:p>
          <a:p>
            <a:r>
              <a:rPr lang="en-US" dirty="0" smtClean="0"/>
              <a:t>Fixed Stack - Dynamic Array</a:t>
            </a:r>
          </a:p>
          <a:p>
            <a:r>
              <a:rPr lang="en-US" dirty="0" smtClean="0"/>
              <a:t>Fixed Heap – Dynamic Array</a:t>
            </a:r>
          </a:p>
          <a:p>
            <a:r>
              <a:rPr lang="en-US" dirty="0" smtClean="0"/>
              <a:t>Heap Dynamic Array</a:t>
            </a:r>
          </a:p>
          <a:p>
            <a:endParaRPr lang="en-US" dirty="0"/>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581400"/>
            <a:ext cx="26193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888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Representation</a:t>
            </a:r>
            <a:endParaRPr lang="en-US" dirty="0"/>
          </a:p>
        </p:txBody>
      </p:sp>
      <p:sp>
        <p:nvSpPr>
          <p:cNvPr id="3" name="Content Placeholder 2"/>
          <p:cNvSpPr>
            <a:spLocks noGrp="1"/>
          </p:cNvSpPr>
          <p:nvPr>
            <p:ph idx="1"/>
          </p:nvPr>
        </p:nvSpPr>
        <p:spPr/>
        <p:txBody>
          <a:bodyPr/>
          <a:lstStyle/>
          <a:p>
            <a:r>
              <a:rPr lang="en-US" dirty="0" smtClean="0"/>
              <a:t>Row major and column major order</a:t>
            </a:r>
          </a:p>
          <a:p>
            <a:endParaRPr lang="en-US" dirty="0"/>
          </a:p>
        </p:txBody>
      </p:sp>
    </p:spTree>
    <p:extLst>
      <p:ext uri="{BB962C8B-B14F-4D97-AF65-F5344CB8AC3E}">
        <p14:creationId xmlns:p14="http://schemas.microsoft.com/office/powerpoint/2010/main" val="11308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Types</a:t>
            </a:r>
            <a:endParaRPr lang="en-US" dirty="0"/>
          </a:p>
        </p:txBody>
      </p:sp>
      <p:sp>
        <p:nvSpPr>
          <p:cNvPr id="3" name="Content Placeholder 2"/>
          <p:cNvSpPr>
            <a:spLocks noGrp="1"/>
          </p:cNvSpPr>
          <p:nvPr>
            <p:ph idx="1"/>
          </p:nvPr>
        </p:nvSpPr>
        <p:spPr/>
        <p:txBody>
          <a:bodyPr/>
          <a:lstStyle/>
          <a:p>
            <a:r>
              <a:rPr lang="en-US" dirty="0" smtClean="0"/>
              <a:t>Store one value at a time that is recent but how C manages to get more.</a:t>
            </a:r>
          </a:p>
          <a:p>
            <a:endParaRPr lang="en-US" dirty="0"/>
          </a:p>
          <a:p>
            <a:r>
              <a:rPr lang="en-US" dirty="0" smtClean="0"/>
              <a:t>Union </a:t>
            </a:r>
            <a:r>
              <a:rPr lang="en-US" dirty="0" smtClean="0"/>
              <a:t>Punning [Discriminant -&gt; Type Checking or free -&gt; freedom in using data type]</a:t>
            </a:r>
            <a:endParaRPr lang="en-US" dirty="0"/>
          </a:p>
        </p:txBody>
      </p:sp>
    </p:spTree>
    <p:extLst>
      <p:ext uri="{BB962C8B-B14F-4D97-AF65-F5344CB8AC3E}">
        <p14:creationId xmlns:p14="http://schemas.microsoft.com/office/powerpoint/2010/main" val="268715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Memory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828800"/>
            <a:ext cx="222317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1781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76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Environments</a:t>
            </a:r>
            <a:endParaRPr lang="en-US" dirty="0"/>
          </a:p>
        </p:txBody>
      </p:sp>
      <p:sp>
        <p:nvSpPr>
          <p:cNvPr id="3" name="Content Placeholder 2"/>
          <p:cNvSpPr>
            <a:spLocks noGrp="1"/>
          </p:cNvSpPr>
          <p:nvPr>
            <p:ph idx="1"/>
          </p:nvPr>
        </p:nvSpPr>
        <p:spPr/>
        <p:txBody>
          <a:bodyPr>
            <a:normAutofit/>
          </a:bodyPr>
          <a:lstStyle/>
          <a:p>
            <a:pPr algn="just"/>
            <a:r>
              <a:rPr lang="en-US" sz="2400" dirty="0" smtClean="0"/>
              <a:t>It is a collection of all variables that are visible in the statement</a:t>
            </a:r>
            <a:r>
              <a:rPr lang="en-US" sz="2400" dirty="0" smtClean="0"/>
              <a:t>.</a:t>
            </a:r>
          </a:p>
          <a:p>
            <a:pPr algn="just"/>
            <a:endParaRPr lang="en-US" sz="2400" dirty="0" smtClean="0"/>
          </a:p>
          <a:p>
            <a:pPr algn="just"/>
            <a:r>
              <a:rPr lang="en-US" sz="2400" dirty="0" smtClean="0"/>
              <a:t>The referencing environment of a statement in a static-scoped language is the variables declared in its local scope plus the collection of all variables of its ancestor scopes that are visible.</a:t>
            </a:r>
            <a:endParaRPr lang="en-US" sz="2400" dirty="0"/>
          </a:p>
        </p:txBody>
      </p:sp>
    </p:spTree>
    <p:extLst>
      <p:ext uri="{BB962C8B-B14F-4D97-AF65-F5344CB8AC3E}">
        <p14:creationId xmlns:p14="http://schemas.microsoft.com/office/powerpoint/2010/main" val="137946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4958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20070"/>
            <a:ext cx="3486150" cy="391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953000" y="1676400"/>
            <a:ext cx="0" cy="388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17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Constants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It is a variable that is bound to a value only once.</a:t>
            </a:r>
          </a:p>
          <a:p>
            <a:pPr algn="just"/>
            <a:endParaRPr lang="en-US" dirty="0"/>
          </a:p>
          <a:p>
            <a:pPr algn="just"/>
            <a:r>
              <a:rPr lang="en-US" dirty="0" smtClean="0"/>
              <a:t>It increases the readability and program reliability for example pi.</a:t>
            </a:r>
          </a:p>
          <a:p>
            <a:pPr algn="just"/>
            <a:endParaRPr lang="en-US" dirty="0"/>
          </a:p>
          <a:p>
            <a:pPr algn="just"/>
            <a:r>
              <a:rPr lang="en-US" dirty="0" smtClean="0"/>
              <a:t>Another use of </a:t>
            </a:r>
            <a:r>
              <a:rPr lang="en-US" dirty="0" smtClean="0"/>
              <a:t>it is parameterize -&gt; </a:t>
            </a:r>
            <a:r>
              <a:rPr lang="en-US" dirty="0"/>
              <a:t>program usually uses the constant </a:t>
            </a:r>
            <a:r>
              <a:rPr lang="en-US" dirty="0" smtClean="0"/>
              <a:t>in </a:t>
            </a:r>
            <a:r>
              <a:rPr lang="en-US" dirty="0"/>
              <a:t>a number of </a:t>
            </a:r>
            <a:r>
              <a:rPr lang="en-US" dirty="0" smtClean="0"/>
              <a:t>locations. Instead of that a name can be given so that it can be modified efficiently.</a:t>
            </a:r>
            <a:endParaRPr lang="en-US" dirty="0" smtClean="0"/>
          </a:p>
          <a:p>
            <a:pPr algn="just"/>
            <a:endParaRPr lang="en-US" dirty="0"/>
          </a:p>
          <a:p>
            <a:pPr algn="just"/>
            <a:r>
              <a:rPr lang="en-US" dirty="0" smtClean="0"/>
              <a:t>Ada and C++ allow dynamic binding of values to named constants. </a:t>
            </a:r>
          </a:p>
          <a:p>
            <a:pPr lvl="1" algn="just"/>
            <a:r>
              <a:rPr lang="en-US" dirty="0" smtClean="0"/>
              <a:t>C++ , </a:t>
            </a:r>
            <a:r>
              <a:rPr lang="en-US" dirty="0" err="1" smtClean="0"/>
              <a:t>const</a:t>
            </a:r>
            <a:r>
              <a:rPr lang="en-US" dirty="0" smtClean="0"/>
              <a:t> </a:t>
            </a:r>
            <a:r>
              <a:rPr lang="en-US" dirty="0" err="1" smtClean="0"/>
              <a:t>int</a:t>
            </a:r>
            <a:r>
              <a:rPr lang="en-US" dirty="0" smtClean="0"/>
              <a:t> result = 2 * width + 1</a:t>
            </a:r>
          </a:p>
          <a:p>
            <a:pPr lvl="1" algn="just"/>
            <a:r>
              <a:rPr lang="en-US" dirty="0" smtClean="0"/>
              <a:t>Java, final</a:t>
            </a:r>
          </a:p>
          <a:p>
            <a:pPr lvl="1" algn="just"/>
            <a:r>
              <a:rPr lang="en-US" dirty="0" smtClean="0"/>
              <a:t>C#, </a:t>
            </a:r>
            <a:r>
              <a:rPr lang="en-US" dirty="0" err="1" smtClean="0"/>
              <a:t>const</a:t>
            </a:r>
            <a:r>
              <a:rPr lang="en-US" dirty="0" smtClean="0"/>
              <a:t> and </a:t>
            </a:r>
            <a:r>
              <a:rPr lang="en-US" dirty="0" err="1" smtClean="0"/>
              <a:t>readonly</a:t>
            </a:r>
            <a:endParaRPr lang="en-US" dirty="0" smtClean="0"/>
          </a:p>
          <a:p>
            <a:pPr algn="just"/>
            <a:endParaRPr lang="en-US" dirty="0" smtClean="0"/>
          </a:p>
          <a:p>
            <a:pPr algn="just"/>
            <a:r>
              <a:rPr lang="en-US" dirty="0" smtClean="0"/>
              <a:t>Static (before run time - initialization) and dynamic at run time.</a:t>
            </a:r>
          </a:p>
          <a:p>
            <a:endParaRPr lang="en-US" dirty="0"/>
          </a:p>
        </p:txBody>
      </p:sp>
    </p:spTree>
    <p:extLst>
      <p:ext uri="{BB962C8B-B14F-4D97-AF65-F5344CB8AC3E}">
        <p14:creationId xmlns:p14="http://schemas.microsoft.com/office/powerpoint/2010/main" val="81652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Statements</a:t>
            </a:r>
            <a:endParaRPr lang="en-US" dirty="0"/>
          </a:p>
        </p:txBody>
      </p:sp>
      <p:sp>
        <p:nvSpPr>
          <p:cNvPr id="3" name="Content Placeholder 2"/>
          <p:cNvSpPr>
            <a:spLocks noGrp="1"/>
          </p:cNvSpPr>
          <p:nvPr>
            <p:ph idx="1"/>
          </p:nvPr>
        </p:nvSpPr>
        <p:spPr/>
        <p:txBody>
          <a:bodyPr/>
          <a:lstStyle/>
          <a:p>
            <a:r>
              <a:rPr lang="en-US" dirty="0"/>
              <a:t>Simple </a:t>
            </a:r>
            <a:r>
              <a:rPr lang="en-US" dirty="0" smtClean="0"/>
              <a:t>Assignments</a:t>
            </a:r>
          </a:p>
          <a:p>
            <a:r>
              <a:rPr lang="en-US" dirty="0"/>
              <a:t>Conditional </a:t>
            </a:r>
            <a:r>
              <a:rPr lang="en-US" dirty="0" smtClean="0"/>
              <a:t>Targets</a:t>
            </a:r>
          </a:p>
          <a:p>
            <a:r>
              <a:rPr lang="en-US" dirty="0" smtClean="0"/>
              <a:t>Compound Assignment: </a:t>
            </a:r>
            <a:r>
              <a:rPr lang="en-US" dirty="0" smtClean="0">
                <a:latin typeface="Consolas" pitchFamily="49" charset="0"/>
              </a:rPr>
              <a:t>sum </a:t>
            </a:r>
            <a:r>
              <a:rPr lang="en-US" dirty="0">
                <a:latin typeface="Consolas" pitchFamily="49" charset="0"/>
              </a:rPr>
              <a:t>+= value</a:t>
            </a:r>
            <a:r>
              <a:rPr lang="en-US" dirty="0" smtClean="0">
                <a:latin typeface="Consolas" pitchFamily="49" charset="0"/>
              </a:rPr>
              <a:t>;</a:t>
            </a:r>
          </a:p>
          <a:p>
            <a:r>
              <a:rPr lang="en-US" dirty="0" smtClean="0">
                <a:latin typeface="Consolas" pitchFamily="49" charset="0"/>
              </a:rPr>
              <a:t>Unary Assignment: </a:t>
            </a:r>
            <a:r>
              <a:rPr lang="en-US" dirty="0">
                <a:latin typeface="Consolas" pitchFamily="49" charset="0"/>
              </a:rPr>
              <a:t>sum = ++ count</a:t>
            </a:r>
            <a:r>
              <a:rPr lang="en-US" dirty="0" smtClean="0">
                <a:latin typeface="Consolas" pitchFamily="49" charset="0"/>
              </a:rPr>
              <a:t>;</a:t>
            </a:r>
          </a:p>
          <a:p>
            <a:r>
              <a:rPr lang="en-US" dirty="0"/>
              <a:t>Assignment as an </a:t>
            </a:r>
            <a:r>
              <a:rPr lang="en-US" dirty="0" smtClean="0"/>
              <a:t>Expression</a:t>
            </a:r>
          </a:p>
          <a:p>
            <a:r>
              <a:rPr lang="en-US" dirty="0"/>
              <a:t>Multiple </a:t>
            </a:r>
            <a:r>
              <a:rPr lang="en-US" dirty="0" smtClean="0"/>
              <a:t>Assignments</a:t>
            </a:r>
          </a:p>
          <a:p>
            <a:endParaRPr lang="en-US" dirty="0"/>
          </a:p>
        </p:txBody>
      </p:sp>
    </p:spTree>
    <p:extLst>
      <p:ext uri="{BB962C8B-B14F-4D97-AF65-F5344CB8AC3E}">
        <p14:creationId xmlns:p14="http://schemas.microsoft.com/office/powerpoint/2010/main" val="368211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92500"/>
          </a:bodyPr>
          <a:lstStyle/>
          <a:p>
            <a:r>
              <a:rPr lang="en-US" dirty="0" smtClean="0"/>
              <a:t>Primitive Data Types</a:t>
            </a:r>
          </a:p>
          <a:p>
            <a:r>
              <a:rPr lang="en-US" dirty="0" smtClean="0"/>
              <a:t>String</a:t>
            </a:r>
          </a:p>
          <a:p>
            <a:pPr lvl="1"/>
            <a:r>
              <a:rPr lang="en-US" dirty="0" smtClean="0"/>
              <a:t>Should </a:t>
            </a:r>
            <a:r>
              <a:rPr lang="en-US" dirty="0"/>
              <a:t>strings be a special kind of character array or a primitive type? </a:t>
            </a:r>
          </a:p>
          <a:p>
            <a:pPr lvl="1"/>
            <a:r>
              <a:rPr lang="en-US" dirty="0" smtClean="0"/>
              <a:t>Should </a:t>
            </a:r>
            <a:r>
              <a:rPr lang="en-US" dirty="0"/>
              <a:t>strings have static or dynamic length</a:t>
            </a:r>
            <a:r>
              <a:rPr lang="en-US" dirty="0" smtClean="0"/>
              <a:t>?</a:t>
            </a:r>
          </a:p>
          <a:p>
            <a:r>
              <a:rPr lang="en-US" dirty="0" smtClean="0"/>
              <a:t>Arrays – Static, Fixed Stack-Dynamic, Fixed Heap-Dynamic, Heap-Dynamic.</a:t>
            </a:r>
          </a:p>
          <a:p>
            <a:pPr lvl="1"/>
            <a:r>
              <a:rPr lang="en-US" dirty="0"/>
              <a:t>Rectangular and Jagged </a:t>
            </a:r>
            <a:r>
              <a:rPr lang="en-US" dirty="0" smtClean="0"/>
              <a:t>Arrays</a:t>
            </a:r>
          </a:p>
          <a:p>
            <a:r>
              <a:rPr lang="en-US" dirty="0" smtClean="0"/>
              <a:t>Strong Typing  -&gt; type errors are always detected.</a:t>
            </a:r>
            <a:endParaRPr lang="en-US" dirty="0"/>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81000"/>
            <a:ext cx="1804327"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994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a:t>
            </a:r>
            <a:endParaRPr lang="en-US" dirty="0"/>
          </a:p>
        </p:txBody>
      </p:sp>
      <p:sp>
        <p:nvSpPr>
          <p:cNvPr id="3" name="Content Placeholder 2"/>
          <p:cNvSpPr>
            <a:spLocks noGrp="1"/>
          </p:cNvSpPr>
          <p:nvPr>
            <p:ph idx="1"/>
          </p:nvPr>
        </p:nvSpPr>
        <p:spPr/>
        <p:txBody>
          <a:bodyPr/>
          <a:lstStyle/>
          <a:p>
            <a:r>
              <a:rPr lang="en-US" dirty="0" smtClean="0"/>
              <a:t>Short Circuit Evaluation</a:t>
            </a:r>
            <a:endParaRPr lang="en-US" dirty="0"/>
          </a:p>
        </p:txBody>
      </p:sp>
    </p:spTree>
    <p:extLst>
      <p:ext uri="{BB962C8B-B14F-4D97-AF65-F5344CB8AC3E}">
        <p14:creationId xmlns:p14="http://schemas.microsoft.com/office/powerpoint/2010/main" val="2776126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Thanks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7306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5714999"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77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981200"/>
            <a:ext cx="346233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975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 Dynamic Length</a:t>
            </a:r>
            <a:endParaRPr lang="en-US" dirty="0"/>
          </a:p>
        </p:txBody>
      </p:sp>
      <p:sp>
        <p:nvSpPr>
          <p:cNvPr id="3" name="Content Placeholder 2"/>
          <p:cNvSpPr>
            <a:spLocks noGrp="1"/>
          </p:cNvSpPr>
          <p:nvPr>
            <p:ph idx="1"/>
          </p:nvPr>
        </p:nvSpPr>
        <p:spPr/>
        <p:txBody>
          <a:bodyPr/>
          <a:lstStyle/>
          <a:p>
            <a:r>
              <a:rPr lang="en-US" dirty="0" smtClean="0"/>
              <a:t>Linked List</a:t>
            </a:r>
          </a:p>
          <a:p>
            <a:r>
              <a:rPr lang="en-US" dirty="0" smtClean="0"/>
              <a:t>Array of Pointers to individual characters</a:t>
            </a:r>
          </a:p>
          <a:p>
            <a:r>
              <a:rPr lang="en-US" dirty="0" smtClean="0"/>
              <a:t>Store in adjacent storage.</a:t>
            </a:r>
          </a:p>
          <a:p>
            <a:r>
              <a:rPr lang="en-US" dirty="0" smtClean="0"/>
              <a:t>Move to other location on Demand</a:t>
            </a:r>
            <a:endParaRPr lang="en-US" dirty="0"/>
          </a:p>
        </p:txBody>
      </p:sp>
    </p:spTree>
    <p:extLst>
      <p:ext uri="{BB962C8B-B14F-4D97-AF65-F5344CB8AC3E}">
        <p14:creationId xmlns:p14="http://schemas.microsoft.com/office/powerpoint/2010/main" val="3547188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 Design Issues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What </a:t>
            </a:r>
            <a:r>
              <a:rPr lang="en-US" dirty="0"/>
              <a:t>are the scope and lifetime of a pointer variable? </a:t>
            </a:r>
            <a:endParaRPr lang="en-US" dirty="0" smtClean="0"/>
          </a:p>
          <a:p>
            <a:pPr algn="just"/>
            <a:endParaRPr lang="en-US" dirty="0" smtClean="0"/>
          </a:p>
          <a:p>
            <a:pPr algn="just"/>
            <a:r>
              <a:rPr lang="en-US" dirty="0" smtClean="0"/>
              <a:t>What </a:t>
            </a:r>
            <a:r>
              <a:rPr lang="en-US" dirty="0"/>
              <a:t>is the lifetime of a heap- dynamic variable (the value a pointer references)? </a:t>
            </a:r>
            <a:endParaRPr lang="en-US" dirty="0" smtClean="0"/>
          </a:p>
          <a:p>
            <a:pPr algn="just"/>
            <a:endParaRPr lang="en-US" dirty="0"/>
          </a:p>
          <a:p>
            <a:pPr algn="just"/>
            <a:r>
              <a:rPr lang="en-US" dirty="0" smtClean="0"/>
              <a:t>Are </a:t>
            </a:r>
            <a:r>
              <a:rPr lang="en-US" dirty="0"/>
              <a:t>pointers restricted as to the type of value to which they can point? </a:t>
            </a:r>
            <a:endParaRPr lang="en-US" dirty="0" smtClean="0"/>
          </a:p>
          <a:p>
            <a:pPr algn="just"/>
            <a:endParaRPr lang="en-US" dirty="0"/>
          </a:p>
          <a:p>
            <a:pPr algn="just"/>
            <a:r>
              <a:rPr lang="en-US" dirty="0" smtClean="0"/>
              <a:t>Are </a:t>
            </a:r>
            <a:r>
              <a:rPr lang="en-US" dirty="0"/>
              <a:t>pointers used for dynamic storage management, indirect addressing, or </a:t>
            </a:r>
            <a:r>
              <a:rPr lang="en-US" dirty="0" smtClean="0"/>
              <a:t>both?</a:t>
            </a:r>
          </a:p>
          <a:p>
            <a:pPr algn="just"/>
            <a:endParaRPr lang="en-US" dirty="0" smtClean="0"/>
          </a:p>
          <a:p>
            <a:pPr algn="just"/>
            <a:r>
              <a:rPr lang="en-US" dirty="0" smtClean="0"/>
              <a:t>Should </a:t>
            </a:r>
            <a:r>
              <a:rPr lang="en-US" dirty="0"/>
              <a:t>the language support pointer types, reference types, or both</a:t>
            </a:r>
          </a:p>
        </p:txBody>
      </p:sp>
    </p:spTree>
    <p:extLst>
      <p:ext uri="{BB962C8B-B14F-4D97-AF65-F5344CB8AC3E}">
        <p14:creationId xmlns:p14="http://schemas.microsoft.com/office/powerpoint/2010/main" val="1361124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Type</a:t>
            </a:r>
          </a:p>
        </p:txBody>
      </p:sp>
      <p:sp>
        <p:nvSpPr>
          <p:cNvPr id="3" name="Content Placeholder 2"/>
          <p:cNvSpPr>
            <a:spLocks noGrp="1"/>
          </p:cNvSpPr>
          <p:nvPr>
            <p:ph idx="1"/>
          </p:nvPr>
        </p:nvSpPr>
        <p:spPr/>
        <p:txBody>
          <a:bodyPr/>
          <a:lstStyle/>
          <a:p>
            <a:pPr algn="just"/>
            <a:r>
              <a:rPr lang="en-US" dirty="0"/>
              <a:t>A reference type variable is similar to a pointer, with one important and </a:t>
            </a:r>
            <a:r>
              <a:rPr lang="en-US" dirty="0" smtClean="0"/>
              <a:t>fundamental </a:t>
            </a:r>
            <a:r>
              <a:rPr lang="en-US" dirty="0"/>
              <a:t>difference: </a:t>
            </a:r>
            <a:endParaRPr lang="en-US" dirty="0" smtClean="0"/>
          </a:p>
          <a:p>
            <a:pPr lvl="1" algn="just"/>
            <a:r>
              <a:rPr lang="en-US" dirty="0" smtClean="0"/>
              <a:t>A </a:t>
            </a:r>
            <a:r>
              <a:rPr lang="en-US" dirty="0"/>
              <a:t>pointer refers to an address in memory, while a </a:t>
            </a:r>
            <a:r>
              <a:rPr lang="en-US" dirty="0" smtClean="0"/>
              <a:t>reference </a:t>
            </a:r>
            <a:r>
              <a:rPr lang="en-US" dirty="0"/>
              <a:t>refers to </a:t>
            </a:r>
            <a:r>
              <a:rPr lang="en-US" dirty="0" smtClean="0"/>
              <a:t>an </a:t>
            </a:r>
            <a:r>
              <a:rPr lang="en-US" dirty="0"/>
              <a:t>object or a value in </a:t>
            </a:r>
            <a:r>
              <a:rPr lang="en-US" dirty="0" smtClean="0"/>
              <a:t>memory.</a:t>
            </a:r>
          </a:p>
          <a:p>
            <a:pPr lvl="1" algn="just"/>
            <a:endParaRPr lang="en-US" dirty="0"/>
          </a:p>
          <a:p>
            <a:pPr marL="457200" lvl="1" indent="0" algn="just">
              <a:buNone/>
            </a:pPr>
            <a:r>
              <a:rPr lang="en-US" i="1" dirty="0" err="1">
                <a:solidFill>
                  <a:srgbClr val="FF0000"/>
                </a:solidFill>
              </a:rPr>
              <a:t>int</a:t>
            </a:r>
            <a:r>
              <a:rPr lang="en-US" i="1" dirty="0">
                <a:solidFill>
                  <a:srgbClr val="FF0000"/>
                </a:solidFill>
              </a:rPr>
              <a:t> result = 0; </a:t>
            </a:r>
            <a:endParaRPr lang="en-US" i="1" dirty="0" smtClean="0">
              <a:solidFill>
                <a:srgbClr val="FF0000"/>
              </a:solidFill>
            </a:endParaRPr>
          </a:p>
          <a:p>
            <a:pPr marL="457200" lvl="1" indent="0" algn="just">
              <a:buNone/>
            </a:pPr>
            <a:r>
              <a:rPr lang="en-US" i="1" dirty="0" err="1" smtClean="0">
                <a:solidFill>
                  <a:srgbClr val="FF0000"/>
                </a:solidFill>
              </a:rPr>
              <a:t>int</a:t>
            </a:r>
            <a:r>
              <a:rPr lang="en-US" i="1" dirty="0" smtClean="0">
                <a:solidFill>
                  <a:srgbClr val="FF0000"/>
                </a:solidFill>
              </a:rPr>
              <a:t> </a:t>
            </a:r>
            <a:r>
              <a:rPr lang="en-US" i="1" dirty="0">
                <a:solidFill>
                  <a:srgbClr val="FF0000"/>
                </a:solidFill>
              </a:rPr>
              <a:t>&amp;</a:t>
            </a:r>
            <a:r>
              <a:rPr lang="en-US" i="1" dirty="0" err="1">
                <a:solidFill>
                  <a:srgbClr val="FF0000"/>
                </a:solidFill>
              </a:rPr>
              <a:t>ref_result</a:t>
            </a:r>
            <a:r>
              <a:rPr lang="en-US" i="1" dirty="0">
                <a:solidFill>
                  <a:srgbClr val="FF0000"/>
                </a:solidFill>
              </a:rPr>
              <a:t> = result;</a:t>
            </a:r>
          </a:p>
        </p:txBody>
      </p:sp>
    </p:spTree>
    <p:extLst>
      <p:ext uri="{BB962C8B-B14F-4D97-AF65-F5344CB8AC3E}">
        <p14:creationId xmlns:p14="http://schemas.microsoft.com/office/powerpoint/2010/main" val="2536880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Content Placeholder 2"/>
          <p:cNvSpPr>
            <a:spLocks noGrp="1"/>
          </p:cNvSpPr>
          <p:nvPr>
            <p:ph idx="1"/>
          </p:nvPr>
        </p:nvSpPr>
        <p:spPr/>
        <p:txBody>
          <a:bodyPr/>
          <a:lstStyle/>
          <a:p>
            <a:r>
              <a:rPr lang="en-US" dirty="0" smtClean="0"/>
              <a:t>Assignment</a:t>
            </a:r>
          </a:p>
          <a:p>
            <a:r>
              <a:rPr lang="en-US" dirty="0" smtClean="0"/>
              <a:t>Dereferencing.</a:t>
            </a:r>
          </a:p>
          <a:p>
            <a:endParaRPr lang="en-US" dirty="0"/>
          </a:p>
          <a:p>
            <a:pPr algn="just"/>
            <a:r>
              <a:rPr lang="en-US" b="1" dirty="0" smtClean="0"/>
              <a:t>Dangling Pointers:  </a:t>
            </a:r>
            <a:r>
              <a:rPr lang="en-US" dirty="0"/>
              <a:t>A dangling pointer, or dangling reference, is a pointer that contains the address of a heap-dynamic variable that has been </a:t>
            </a:r>
            <a:r>
              <a:rPr lang="en-US" dirty="0" err="1"/>
              <a:t>deallocated</a:t>
            </a:r>
            <a:r>
              <a:rPr lang="en-US" dirty="0"/>
              <a:t>.</a:t>
            </a:r>
          </a:p>
        </p:txBody>
      </p:sp>
      <p:sp>
        <p:nvSpPr>
          <p:cNvPr id="4" name="Rectangle 3"/>
          <p:cNvSpPr/>
          <p:nvPr/>
        </p:nvSpPr>
        <p:spPr>
          <a:xfrm>
            <a:off x="3733800" y="5638800"/>
            <a:ext cx="1741246" cy="369332"/>
          </a:xfrm>
          <a:prstGeom prst="rect">
            <a:avLst/>
          </a:prstGeom>
        </p:spPr>
        <p:txBody>
          <a:bodyPr wrap="none">
            <a:spAutoFit/>
          </a:bodyPr>
          <a:lstStyle/>
          <a:p>
            <a:r>
              <a:rPr lang="en-US" dirty="0">
                <a:solidFill>
                  <a:srgbClr val="FF0000"/>
                </a:solidFill>
              </a:rPr>
              <a:t>memory leakage</a:t>
            </a:r>
          </a:p>
        </p:txBody>
      </p:sp>
    </p:spTree>
    <p:extLst>
      <p:ext uri="{BB962C8B-B14F-4D97-AF65-F5344CB8AC3E}">
        <p14:creationId xmlns:p14="http://schemas.microsoft.com/office/powerpoint/2010/main" val="1281240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An </a:t>
            </a:r>
            <a:r>
              <a:rPr lang="en-US" dirty="0"/>
              <a:t>operator can be unary, meaning it has a single operand, binary, meaning it has two operands, or ternary, meaning it has three operands</a:t>
            </a:r>
            <a:r>
              <a:rPr lang="en-US" dirty="0" smtClean="0"/>
              <a:t>.</a:t>
            </a:r>
          </a:p>
          <a:p>
            <a:pPr algn="just"/>
            <a:endParaRPr lang="en-US" dirty="0"/>
          </a:p>
          <a:p>
            <a:pPr algn="just"/>
            <a:r>
              <a:rPr lang="en-US" dirty="0"/>
              <a:t>Operator Evaluation </a:t>
            </a:r>
            <a:r>
              <a:rPr lang="en-US" dirty="0" smtClean="0"/>
              <a:t>Order – Precedence, Associativity, Parenthesis</a:t>
            </a:r>
          </a:p>
          <a:p>
            <a:pPr algn="just"/>
            <a:endParaRPr lang="en-US" dirty="0"/>
          </a:p>
          <a:p>
            <a:pPr algn="just"/>
            <a:r>
              <a:rPr lang="en-US" dirty="0" smtClean="0"/>
              <a:t>Operand Evaluation Order </a:t>
            </a:r>
          </a:p>
          <a:p>
            <a:pPr lvl="1" algn="just"/>
            <a:r>
              <a:rPr lang="en-US" dirty="0"/>
              <a:t>Side effect: A side effect of a function, naturally called a functional side effect, occurs when the function changes either one of its parameters or a global variable</a:t>
            </a:r>
            <a:r>
              <a:rPr lang="en-US" dirty="0" smtClean="0"/>
              <a:t>.</a:t>
            </a:r>
          </a:p>
          <a:p>
            <a:pPr marL="457200" lvl="1" indent="0" algn="just">
              <a:buNone/>
            </a:pPr>
            <a:r>
              <a:rPr lang="en-US" dirty="0" smtClean="0"/>
              <a:t>	</a:t>
            </a:r>
            <a:r>
              <a:rPr lang="en-US" dirty="0" smtClean="0">
                <a:latin typeface="Consolas" pitchFamily="49" charset="0"/>
              </a:rPr>
              <a:t>a </a:t>
            </a:r>
            <a:r>
              <a:rPr lang="en-US" dirty="0">
                <a:latin typeface="Consolas" pitchFamily="49" charset="0"/>
              </a:rPr>
              <a:t>+ fun(a</a:t>
            </a:r>
            <a:r>
              <a:rPr lang="en-US" dirty="0" smtClean="0">
                <a:latin typeface="Consolas" pitchFamily="49" charset="0"/>
              </a:rPr>
              <a:t>)</a:t>
            </a:r>
          </a:p>
          <a:p>
            <a:pPr marL="457200" lvl="1" indent="0" algn="just">
              <a:buNone/>
            </a:pPr>
            <a:endParaRPr lang="en-US" dirty="0">
              <a:latin typeface="Consolas" pitchFamily="49" charset="0"/>
            </a:endParaRPr>
          </a:p>
          <a:p>
            <a:pPr marL="457200" lvl="1" indent="0" algn="just">
              <a:buNone/>
            </a:pPr>
            <a:r>
              <a:rPr lang="en-US" dirty="0" err="1">
                <a:latin typeface="Consolas" pitchFamily="49" charset="0"/>
              </a:rPr>
              <a:t>int</a:t>
            </a:r>
            <a:r>
              <a:rPr lang="en-US" dirty="0">
                <a:latin typeface="Consolas" pitchFamily="49" charset="0"/>
              </a:rPr>
              <a:t> a = 5; </a:t>
            </a:r>
            <a:endParaRPr lang="en-US" dirty="0" smtClean="0">
              <a:latin typeface="Consolas" pitchFamily="49" charset="0"/>
            </a:endParaRPr>
          </a:p>
          <a:p>
            <a:pPr marL="457200" lvl="1" indent="0" algn="just">
              <a:buNone/>
            </a:pPr>
            <a:r>
              <a:rPr lang="en-US" dirty="0" err="1" smtClean="0">
                <a:latin typeface="Consolas" pitchFamily="49" charset="0"/>
              </a:rPr>
              <a:t>int</a:t>
            </a:r>
            <a:r>
              <a:rPr lang="en-US" dirty="0" smtClean="0">
                <a:latin typeface="Consolas" pitchFamily="49" charset="0"/>
              </a:rPr>
              <a:t> </a:t>
            </a:r>
            <a:r>
              <a:rPr lang="en-US" dirty="0">
                <a:latin typeface="Consolas" pitchFamily="49" charset="0"/>
              </a:rPr>
              <a:t>fun1() </a:t>
            </a:r>
            <a:r>
              <a:rPr lang="en-US" dirty="0" smtClean="0">
                <a:latin typeface="Consolas" pitchFamily="49" charset="0"/>
              </a:rPr>
              <a:t>{</a:t>
            </a:r>
          </a:p>
          <a:p>
            <a:pPr marL="457200" lvl="1" indent="0" algn="just">
              <a:buNone/>
            </a:pPr>
            <a:r>
              <a:rPr lang="en-US" dirty="0" smtClean="0">
                <a:latin typeface="Consolas" pitchFamily="49" charset="0"/>
              </a:rPr>
              <a:t>	a </a:t>
            </a:r>
            <a:r>
              <a:rPr lang="en-US" dirty="0">
                <a:latin typeface="Consolas" pitchFamily="49" charset="0"/>
              </a:rPr>
              <a:t>= 17; </a:t>
            </a:r>
            <a:endParaRPr lang="en-US" dirty="0" smtClean="0">
              <a:latin typeface="Consolas" pitchFamily="49" charset="0"/>
            </a:endParaRPr>
          </a:p>
          <a:p>
            <a:pPr marL="457200" lvl="1" indent="0" algn="just">
              <a:buNone/>
            </a:pPr>
            <a:r>
              <a:rPr lang="en-US" dirty="0" smtClean="0">
                <a:latin typeface="Consolas" pitchFamily="49" charset="0"/>
              </a:rPr>
              <a:t>	return </a:t>
            </a:r>
            <a:r>
              <a:rPr lang="en-US" dirty="0">
                <a:latin typeface="Consolas" pitchFamily="49" charset="0"/>
              </a:rPr>
              <a:t>3; </a:t>
            </a:r>
            <a:endParaRPr lang="en-US" dirty="0" smtClean="0">
              <a:latin typeface="Consolas" pitchFamily="49" charset="0"/>
            </a:endParaRPr>
          </a:p>
          <a:p>
            <a:pPr marL="457200" lvl="1" indent="0" algn="just">
              <a:buNone/>
            </a:pPr>
            <a:r>
              <a:rPr lang="en-US" dirty="0" smtClean="0">
                <a:latin typeface="Consolas" pitchFamily="49" charset="0"/>
              </a:rPr>
              <a:t>} </a:t>
            </a:r>
            <a:r>
              <a:rPr lang="en-US" dirty="0">
                <a:latin typeface="Consolas" pitchFamily="49" charset="0"/>
              </a:rPr>
              <a:t>/* end of fun1 */ </a:t>
            </a:r>
            <a:endParaRPr lang="en-US" dirty="0" smtClean="0">
              <a:latin typeface="Consolas" pitchFamily="49" charset="0"/>
            </a:endParaRPr>
          </a:p>
          <a:p>
            <a:pPr marL="457200" lvl="1" indent="0" algn="just">
              <a:buNone/>
            </a:pPr>
            <a:r>
              <a:rPr lang="en-US" dirty="0" smtClean="0">
                <a:latin typeface="Consolas" pitchFamily="49" charset="0"/>
              </a:rPr>
              <a:t>void </a:t>
            </a:r>
            <a:r>
              <a:rPr lang="en-US" dirty="0">
                <a:latin typeface="Consolas" pitchFamily="49" charset="0"/>
              </a:rPr>
              <a:t>main() { </a:t>
            </a:r>
            <a:endParaRPr lang="en-US" dirty="0" smtClean="0">
              <a:latin typeface="Consolas" pitchFamily="49" charset="0"/>
            </a:endParaRPr>
          </a:p>
          <a:p>
            <a:pPr marL="457200" lvl="1" indent="0" algn="just">
              <a:buNone/>
            </a:pPr>
            <a:r>
              <a:rPr lang="en-US" dirty="0" smtClean="0">
                <a:latin typeface="Consolas" pitchFamily="49" charset="0"/>
              </a:rPr>
              <a:t>	a </a:t>
            </a:r>
            <a:r>
              <a:rPr lang="en-US" dirty="0">
                <a:latin typeface="Consolas" pitchFamily="49" charset="0"/>
              </a:rPr>
              <a:t>= a + fun1(); </a:t>
            </a:r>
            <a:endParaRPr lang="en-US" dirty="0" smtClean="0">
              <a:latin typeface="Consolas" pitchFamily="49" charset="0"/>
            </a:endParaRPr>
          </a:p>
          <a:p>
            <a:pPr marL="457200" lvl="1" indent="0" algn="just">
              <a:buNone/>
            </a:pPr>
            <a:r>
              <a:rPr lang="en-US" dirty="0" smtClean="0">
                <a:latin typeface="Consolas" pitchFamily="49" charset="0"/>
              </a:rPr>
              <a:t>} </a:t>
            </a:r>
            <a:r>
              <a:rPr lang="en-US" dirty="0">
                <a:latin typeface="Consolas" pitchFamily="49" charset="0"/>
              </a:rPr>
              <a:t>/* end of main */</a:t>
            </a:r>
            <a:endParaRPr lang="en-US" b="1" dirty="0">
              <a:latin typeface="Consolas" pitchFamily="49" charset="0"/>
            </a:endParaRPr>
          </a:p>
        </p:txBody>
      </p:sp>
    </p:spTree>
    <p:extLst>
      <p:ext uri="{BB962C8B-B14F-4D97-AF65-F5344CB8AC3E}">
        <p14:creationId xmlns:p14="http://schemas.microsoft.com/office/powerpoint/2010/main" val="2893834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787</Words>
  <Application>Microsoft Office PowerPoint</Application>
  <PresentationFormat>On-screen Show (4:3)</PresentationFormat>
  <Paragraphs>112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Data Types  Principles of Programming Language</vt:lpstr>
      <vt:lpstr>Data Types</vt:lpstr>
      <vt:lpstr>Floating Point</vt:lpstr>
      <vt:lpstr>String</vt:lpstr>
      <vt:lpstr>Solutions – Dynamic Length</vt:lpstr>
      <vt:lpstr>Pointer – Design Issues</vt:lpstr>
      <vt:lpstr>Reference Type</vt:lpstr>
      <vt:lpstr>Operations</vt:lpstr>
      <vt:lpstr>Expressions</vt:lpstr>
      <vt:lpstr>Referential Transparency and Side Effects</vt:lpstr>
      <vt:lpstr>Enumeration Types</vt:lpstr>
      <vt:lpstr>Array</vt:lpstr>
      <vt:lpstr>Array Representation</vt:lpstr>
      <vt:lpstr>Union Types</vt:lpstr>
      <vt:lpstr>Runtime Memory</vt:lpstr>
      <vt:lpstr>Referencing Environments</vt:lpstr>
      <vt:lpstr>Python Example</vt:lpstr>
      <vt:lpstr>Named Constants</vt:lpstr>
      <vt:lpstr>Assignment Statements</vt:lpstr>
      <vt:lpstr>Expression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dc:creator>
  <cp:lastModifiedBy>IIIT</cp:lastModifiedBy>
  <cp:revision>11</cp:revision>
  <dcterms:created xsi:type="dcterms:W3CDTF">2024-02-13T13:53:00Z</dcterms:created>
  <dcterms:modified xsi:type="dcterms:W3CDTF">2024-02-19T05:39:02Z</dcterms:modified>
</cp:coreProperties>
</file>