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7" r:id="rId1"/>
  </p:sldMasterIdLst>
  <p:notesMasterIdLst>
    <p:notesMasterId r:id="rId41"/>
  </p:notesMasterIdLst>
  <p:sldIdLst>
    <p:sldId id="256" r:id="rId2"/>
    <p:sldId id="297" r:id="rId3"/>
    <p:sldId id="434" r:id="rId4"/>
    <p:sldId id="417" r:id="rId5"/>
    <p:sldId id="383" r:id="rId6"/>
    <p:sldId id="382" r:id="rId7"/>
    <p:sldId id="411" r:id="rId8"/>
    <p:sldId id="412" r:id="rId9"/>
    <p:sldId id="413" r:id="rId10"/>
    <p:sldId id="414" r:id="rId11"/>
    <p:sldId id="384" r:id="rId12"/>
    <p:sldId id="385" r:id="rId13"/>
    <p:sldId id="386" r:id="rId14"/>
    <p:sldId id="415" r:id="rId15"/>
    <p:sldId id="387" r:id="rId16"/>
    <p:sldId id="388" r:id="rId17"/>
    <p:sldId id="390" r:id="rId18"/>
    <p:sldId id="389" r:id="rId19"/>
    <p:sldId id="391" r:id="rId20"/>
    <p:sldId id="392" r:id="rId21"/>
    <p:sldId id="416" r:id="rId22"/>
    <p:sldId id="432" r:id="rId23"/>
    <p:sldId id="418" r:id="rId24"/>
    <p:sldId id="422" r:id="rId25"/>
    <p:sldId id="427" r:id="rId26"/>
    <p:sldId id="394" r:id="rId27"/>
    <p:sldId id="396" r:id="rId28"/>
    <p:sldId id="397" r:id="rId29"/>
    <p:sldId id="400" r:id="rId30"/>
    <p:sldId id="424" r:id="rId31"/>
    <p:sldId id="435" r:id="rId32"/>
    <p:sldId id="423" r:id="rId33"/>
    <p:sldId id="401" r:id="rId34"/>
    <p:sldId id="433" r:id="rId35"/>
    <p:sldId id="425" r:id="rId36"/>
    <p:sldId id="428" r:id="rId37"/>
    <p:sldId id="429" r:id="rId38"/>
    <p:sldId id="426" r:id="rId39"/>
    <p:sldId id="430" r:id="rId40"/>
  </p:sldIdLst>
  <p:sldSz cx="9144000" cy="6858000" type="screen4x3"/>
  <p:notesSz cx="6858000" cy="9144000"/>
  <p:defaultTextStyle>
    <a:defPPr>
      <a:defRPr lang="en-GB"/>
    </a:defPPr>
    <a:lvl1pPr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6" autoAdjust="0"/>
    <p:restoredTop sz="94576" autoAdjust="0"/>
  </p:normalViewPr>
  <p:slideViewPr>
    <p:cSldViewPr>
      <p:cViewPr varScale="1">
        <p:scale>
          <a:sx n="56" d="100"/>
          <a:sy n="56" d="100"/>
        </p:scale>
        <p:origin x="1400" y="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6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427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2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EBA78-FE76-4D27-AF50-618D4BED1D7A}" type="datetime1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5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D95A9-9FC4-4479-91C9-820D3ADC614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1C05C-F19C-4A5E-B91E-820C28862828}" type="datetime1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4FEE5-3D85-4F61-AB61-B5A018D83E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B44FF-E837-4FAB-98A1-93F28E7F6154}" type="datetime1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BA5B5-BC0E-474E-9C85-DD95EA8E18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1A866-F882-4E01-80E6-017D25E26C81}" type="datetime1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1E515-437A-44C2-9C73-0A7217FFC1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70F6D-AD05-4A6D-AC17-A15C70BE3F5E}" type="datetime1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46448-F47A-493E-8E7B-3511BEA497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91A50-161C-4EA9-8C8B-92BE4B889241}" type="datetime1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9CB0A-600A-405A-A07D-CDFF6D14F5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7D1A4-D653-4BBF-B4AC-4CFFC7167929}" type="datetime1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21AA2-8DAF-4E1E-B570-9AAA1993D8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16692-EF53-4C43-BECB-9FB461D6FFD5}" type="datetime1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A3FD1-09F1-4253-8CB9-38EF3EDE27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11A6E-B6E0-4DE5-9578-58BB18858579}" type="datetime1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20AE8-CF3F-4EDB-A102-CB1565FD09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82E0F-3B99-4C81-AD42-2E0B70F3C173}" type="datetime1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C291E-6CD9-45B3-8857-01D47AA704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gner et arrondir un rectangle à un seul coin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riangle rect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orme libre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C0C16-3B47-4C7F-BE5B-32A11675F477}" type="datetime1">
              <a:rPr lang="en-US" smtClean="0"/>
              <a:pPr>
                <a:defRPr/>
              </a:pPr>
              <a:t>2/20/2023</a:t>
            </a:fld>
            <a:endParaRPr lang="en-US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73872-7EEF-419E-91E4-E7B40FBBFD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28" name="Espace réservé du titre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029" name="Espace réservé du texte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992BB728-4033-4D45-8369-94ACCA4BD6C2}" type="datetime1">
              <a:rPr lang="en-US" smtClean="0"/>
              <a:pPr>
                <a:defRPr/>
              </a:pPr>
              <a:t>2/20/2023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F109557-7FB6-43A1-B0F0-A5CFDA699D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3" name="Groupe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2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2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2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2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3648" cy="1071545"/>
          </a:xfrm>
          <a:prstGeom prst="rect">
            <a:avLst/>
          </a:prstGeom>
        </p:spPr>
      </p:pic>
      <p:pic>
        <p:nvPicPr>
          <p:cNvPr id="8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05631" y="1"/>
            <a:ext cx="2238369" cy="1214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1428728" y="2071678"/>
            <a:ext cx="6250899" cy="607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tx1"/>
                </a:solidFill>
                <a:latin typeface="Arial Black" pitchFamily="34" charset="0"/>
                <a:cs typeface="AngsanaUPC" pitchFamily="18" charset="-34"/>
              </a:rPr>
              <a:t>Chapitre 5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434095" y="2656434"/>
            <a:ext cx="6250899" cy="893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tx1"/>
                </a:solidFill>
                <a:latin typeface="Arial Black" pitchFamily="34" charset="0"/>
                <a:cs typeface="AngsanaUPC" pitchFamily="18" charset="-34"/>
              </a:rPr>
              <a:t>Les fonctions, modules et packages en Python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 fonctions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1538252"/>
            <a:ext cx="857247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428596" y="3429000"/>
            <a:ext cx="1571636" cy="1071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71472" y="1135787"/>
            <a:ext cx="1857388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chemeClr val="tx1"/>
                </a:solidFill>
              </a:rPr>
              <a:t>Exemple: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8" y="1071546"/>
            <a:ext cx="8715404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 fonctions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32" y="1143008"/>
            <a:ext cx="9215502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0" y="6500834"/>
            <a:ext cx="2714612" cy="35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 fonctions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9393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5344" y="1071546"/>
            <a:ext cx="8728656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 fonctions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260507" y="1928802"/>
            <a:ext cx="7812087" cy="21532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fr-FR" sz="2400" dirty="0" err="1">
                <a:solidFill>
                  <a:srgbClr val="FF0000"/>
                </a:solidFill>
              </a:rPr>
              <a:t>def</a:t>
            </a:r>
            <a:r>
              <a:rPr lang="fr-FR" sz="2400" dirty="0">
                <a:solidFill>
                  <a:srgbClr val="FF0000"/>
                </a:solidFill>
              </a:rPr>
              <a:t> cube(n):</a:t>
            </a:r>
          </a:p>
          <a:p>
            <a:r>
              <a:rPr lang="fr-FR" sz="2400" dirty="0">
                <a:solidFill>
                  <a:srgbClr val="0000CC"/>
                </a:solidFill>
              </a:rPr>
              <a:t>	return n**3</a:t>
            </a:r>
          </a:p>
          <a:p>
            <a:r>
              <a:rPr lang="fr-FR" sz="2400" dirty="0" err="1">
                <a:solidFill>
                  <a:srgbClr val="FF0000"/>
                </a:solidFill>
              </a:rPr>
              <a:t>def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volumeSphere</a:t>
            </a:r>
            <a:r>
              <a:rPr lang="fr-FR" sz="2400" dirty="0">
                <a:solidFill>
                  <a:srgbClr val="FF0000"/>
                </a:solidFill>
              </a:rPr>
              <a:t>(r):</a:t>
            </a:r>
          </a:p>
          <a:p>
            <a:r>
              <a:rPr lang="fr-FR" sz="2400" dirty="0">
                <a:solidFill>
                  <a:srgbClr val="0000CC"/>
                </a:solidFill>
              </a:rPr>
              <a:t>	return 4 * 3.1416 * </a:t>
            </a:r>
            <a:r>
              <a:rPr lang="fr-FR" sz="2400" dirty="0">
                <a:solidFill>
                  <a:srgbClr val="FFFF00"/>
                </a:solidFill>
              </a:rPr>
              <a:t>cube(r) / 3</a:t>
            </a:r>
          </a:p>
          <a:p>
            <a:r>
              <a:rPr lang="fr-FR" sz="2400" dirty="0">
                <a:solidFill>
                  <a:srgbClr val="0000CC"/>
                </a:solidFill>
              </a:rPr>
              <a:t>r = input('Entrez la valeur du rayon : ')</a:t>
            </a:r>
          </a:p>
          <a:p>
            <a:r>
              <a:rPr lang="fr-FR" sz="2400" dirty="0" err="1">
                <a:solidFill>
                  <a:srgbClr val="0000CC"/>
                </a:solidFill>
              </a:rPr>
              <a:t>print</a:t>
            </a:r>
            <a:r>
              <a:rPr lang="fr-FR" sz="2400" dirty="0">
                <a:solidFill>
                  <a:srgbClr val="0000CC"/>
                </a:solidFill>
              </a:rPr>
              <a:t> 'Le volume de cette sphère vaut', </a:t>
            </a:r>
            <a:r>
              <a:rPr lang="fr-FR" sz="2400" dirty="0" err="1">
                <a:solidFill>
                  <a:srgbClr val="FFFF00"/>
                </a:solidFill>
              </a:rPr>
              <a:t>volumeSphere</a:t>
            </a:r>
            <a:r>
              <a:rPr lang="fr-FR" sz="2400" dirty="0">
                <a:solidFill>
                  <a:srgbClr val="FFFF00"/>
                </a:solidFill>
              </a:rPr>
              <a:t>(r)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034" y="4307454"/>
            <a:ext cx="8001056" cy="2550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fr-FR" sz="2300" dirty="0">
                <a:solidFill>
                  <a:schemeClr val="tx1"/>
                </a:solidFill>
              </a:rPr>
              <a:t>Ce programme comporte trois parties : les deux fonctions </a:t>
            </a:r>
            <a:r>
              <a:rPr lang="fr-FR" sz="2300" b="1" dirty="0">
                <a:solidFill>
                  <a:srgbClr val="FF0000"/>
                </a:solidFill>
              </a:rPr>
              <a:t>cube() </a:t>
            </a:r>
            <a:r>
              <a:rPr lang="fr-FR" sz="2300" dirty="0">
                <a:solidFill>
                  <a:srgbClr val="FF0000"/>
                </a:solidFill>
              </a:rPr>
              <a:t>et </a:t>
            </a:r>
            <a:r>
              <a:rPr lang="fr-FR" sz="2300" b="1" dirty="0" err="1">
                <a:solidFill>
                  <a:srgbClr val="FF0000"/>
                </a:solidFill>
              </a:rPr>
              <a:t>volumeSphere</a:t>
            </a:r>
            <a:r>
              <a:rPr lang="fr-FR" sz="2300" b="1" dirty="0">
                <a:solidFill>
                  <a:srgbClr val="FF0000"/>
                </a:solidFill>
              </a:rPr>
              <a:t>()</a:t>
            </a:r>
            <a:r>
              <a:rPr lang="fr-FR" sz="2300" dirty="0">
                <a:solidFill>
                  <a:srgbClr val="FF0000"/>
                </a:solidFill>
              </a:rPr>
              <a:t>,</a:t>
            </a:r>
            <a:r>
              <a:rPr lang="fr-FR" sz="2300" dirty="0">
                <a:solidFill>
                  <a:schemeClr val="tx1"/>
                </a:solidFill>
              </a:rPr>
              <a:t> et ensuite le corps principal du programme.</a:t>
            </a:r>
          </a:p>
          <a:p>
            <a:pPr marL="342900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fr-FR" sz="2300" dirty="0">
                <a:solidFill>
                  <a:schemeClr val="tx1"/>
                </a:solidFill>
              </a:rPr>
              <a:t>Dans le corps principal du programme, il y a un appel de la fonction </a:t>
            </a:r>
            <a:r>
              <a:rPr lang="fr-FR" sz="2300" b="1" dirty="0" err="1">
                <a:solidFill>
                  <a:srgbClr val="FFFF00"/>
                </a:solidFill>
              </a:rPr>
              <a:t>volumeSphere</a:t>
            </a:r>
            <a:r>
              <a:rPr lang="fr-FR" sz="2300" b="1" dirty="0">
                <a:solidFill>
                  <a:srgbClr val="FFFF00"/>
                </a:solidFill>
              </a:rPr>
              <a:t>()</a:t>
            </a:r>
            <a:r>
              <a:rPr lang="fr-FR" sz="2300" dirty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fr-FR" sz="2300" dirty="0">
                <a:solidFill>
                  <a:schemeClr val="tx1"/>
                </a:solidFill>
              </a:rPr>
              <a:t>A l'intérieur de la fonction </a:t>
            </a:r>
            <a:r>
              <a:rPr lang="fr-FR" sz="2300" b="1" dirty="0" err="1">
                <a:solidFill>
                  <a:srgbClr val="FF0000"/>
                </a:solidFill>
              </a:rPr>
              <a:t>volumeSphere</a:t>
            </a:r>
            <a:r>
              <a:rPr lang="fr-FR" sz="2300" b="1" dirty="0">
                <a:solidFill>
                  <a:srgbClr val="FF0000"/>
                </a:solidFill>
              </a:rPr>
              <a:t>()</a:t>
            </a:r>
            <a:r>
              <a:rPr lang="fr-FR" sz="2300" dirty="0">
                <a:solidFill>
                  <a:schemeClr val="tx1"/>
                </a:solidFill>
              </a:rPr>
              <a:t>, il y a un appel de la fonction </a:t>
            </a:r>
            <a:r>
              <a:rPr lang="fr-FR" sz="2300" b="1" dirty="0">
                <a:solidFill>
                  <a:srgbClr val="FFFF00"/>
                </a:solidFill>
              </a:rPr>
              <a:t>cube()</a:t>
            </a:r>
            <a:r>
              <a:rPr lang="fr-FR" sz="23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28596" y="1142984"/>
            <a:ext cx="8715404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chemeClr val="tx1"/>
                </a:solidFill>
              </a:rPr>
              <a:t>Exemple: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85918" y="1178084"/>
            <a:ext cx="7143800" cy="750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300" dirty="0">
                <a:solidFill>
                  <a:schemeClr val="tx1"/>
                </a:solidFill>
              </a:rPr>
              <a:t>Calcule le volume d'une sphère à l'aide de la formule : </a:t>
            </a:r>
            <a:r>
              <a:rPr lang="fr-FR" sz="2300" i="1" dirty="0">
                <a:solidFill>
                  <a:schemeClr val="tx1"/>
                </a:solidFill>
              </a:rPr>
              <a:t>V</a:t>
            </a:r>
            <a:r>
              <a:rPr lang="fr-FR" sz="2300" dirty="0">
                <a:solidFill>
                  <a:schemeClr val="tx1"/>
                </a:solidFill>
              </a:rPr>
              <a:t>= 4/3* pi*r^3</a:t>
            </a:r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 fonctions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 fonctions</a:t>
            </a:r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1376365"/>
            <a:ext cx="8572560" cy="5410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ZoneTexte 11"/>
          <p:cNvSpPr txBox="1"/>
          <p:nvPr/>
        </p:nvSpPr>
        <p:spPr>
          <a:xfrm>
            <a:off x="428596" y="1071546"/>
            <a:ext cx="3714776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chemeClr val="tx1"/>
                </a:solidFill>
              </a:rPr>
              <a:t>Passage de paramètres 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 fonctions</a:t>
            </a:r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3287" y="1071570"/>
            <a:ext cx="8001056" cy="578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 fonctions</a:t>
            </a:r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1143008"/>
            <a:ext cx="7858180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 fonctions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1071546"/>
            <a:ext cx="7858180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1428736"/>
            <a:ext cx="8072494" cy="5357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10"/>
          <p:cNvSpPr txBox="1"/>
          <p:nvPr/>
        </p:nvSpPr>
        <p:spPr>
          <a:xfrm>
            <a:off x="428596" y="1071546"/>
            <a:ext cx="4429156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chemeClr val="tx1"/>
                </a:solidFill>
              </a:rPr>
              <a:t>Imbrication des fonctions:</a:t>
            </a: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 fonctions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Sommaire</a:t>
            </a:r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82859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714480" y="2071678"/>
            <a:ext cx="628654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fr-FR" sz="3200" dirty="0">
                <a:solidFill>
                  <a:schemeClr val="tx1"/>
                </a:solidFill>
              </a:rPr>
              <a:t>Partie 1: Les fonctions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fr-FR" sz="3200" dirty="0">
                <a:solidFill>
                  <a:schemeClr val="tx1"/>
                </a:solidFill>
              </a:rPr>
              <a:t>Partie 2: Les Modules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fr-FR" sz="3200" dirty="0">
                <a:solidFill>
                  <a:schemeClr val="tx1"/>
                </a:solidFill>
              </a:rPr>
              <a:t>Partie 3: Les packages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28596" y="1142984"/>
            <a:ext cx="8501122" cy="4329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300" b="1" dirty="0">
                <a:solidFill>
                  <a:schemeClr val="tx1"/>
                </a:solidFill>
              </a:rPr>
              <a:t>Fonctions récursives:</a:t>
            </a:r>
            <a:endParaRPr lang="fr-FR" sz="2300" dirty="0">
              <a:solidFill>
                <a:schemeClr val="tx1"/>
              </a:solidFill>
            </a:endParaRPr>
          </a:p>
          <a:p>
            <a:pPr algn="just">
              <a:spcAft>
                <a:spcPts val="1200"/>
              </a:spcAft>
              <a:buFont typeface="Wingdings" pitchFamily="2" charset="2"/>
              <a:buChar char="q"/>
            </a:pPr>
            <a:r>
              <a:rPr lang="fr-FR" sz="2300" dirty="0">
                <a:solidFill>
                  <a:schemeClr val="tx1"/>
                </a:solidFill>
              </a:rPr>
              <a:t>Une fonction récursive est une fonction qui s’appelle elle-même. Les fonctions récursives permettent d’obtenir une efficacité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q"/>
            </a:pPr>
            <a:r>
              <a:rPr lang="fr-FR" sz="2300" dirty="0">
                <a:solidFill>
                  <a:schemeClr val="tx1"/>
                </a:solidFill>
              </a:rPr>
              <a:t>redoutable dans la résolution de certains algorithmes comme le tri rapide 2 (en anglais </a:t>
            </a:r>
            <a:r>
              <a:rPr lang="fr-FR" sz="2300" dirty="0" err="1">
                <a:solidFill>
                  <a:schemeClr val="tx1"/>
                </a:solidFill>
              </a:rPr>
              <a:t>quicksort</a:t>
            </a:r>
            <a:r>
              <a:rPr lang="fr-FR" sz="2300" dirty="0">
                <a:solidFill>
                  <a:schemeClr val="tx1"/>
                </a:solidFill>
              </a:rPr>
              <a:t>).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q"/>
            </a:pPr>
            <a:r>
              <a:rPr lang="fr-FR" sz="2300" dirty="0">
                <a:solidFill>
                  <a:schemeClr val="tx1"/>
                </a:solidFill>
              </a:rPr>
              <a:t>Oublions la recherche d’efficacité pour l’instant et concentrons-nous sur l’exemple de la fonction mathématique factorielle.</a:t>
            </a:r>
          </a:p>
          <a:p>
            <a:pPr algn="just">
              <a:spcAft>
                <a:spcPts val="1200"/>
              </a:spcAft>
              <a:buFont typeface="Wingdings" pitchFamily="2" charset="2"/>
              <a:buChar char="q"/>
            </a:pPr>
            <a:r>
              <a:rPr lang="fr-FR" sz="2300" dirty="0">
                <a:solidFill>
                  <a:schemeClr val="tx1"/>
                </a:solidFill>
              </a:rPr>
              <a:t>Nous vous rappelons que la factorielle s’écrit avec un ! et se définit de la manière suivante :</a:t>
            </a:r>
            <a:r>
              <a:rPr lang="fr-FR" sz="2300" dirty="0"/>
              <a:t>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6346" y="5214950"/>
            <a:ext cx="3357554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fr-FR" sz="2000" dirty="0">
                <a:solidFill>
                  <a:schemeClr val="tx1"/>
                </a:solidFill>
                <a:latin typeface="Arial Black" pitchFamily="34" charset="0"/>
              </a:rPr>
              <a:t>3! =3*2*1 = 6</a:t>
            </a:r>
          </a:p>
          <a:p>
            <a:pPr>
              <a:lnSpc>
                <a:spcPts val="2400"/>
              </a:lnSpc>
            </a:pPr>
            <a:r>
              <a:rPr lang="fr-FR" sz="2000" dirty="0">
                <a:solidFill>
                  <a:schemeClr val="tx1"/>
                </a:solidFill>
                <a:latin typeface="Arial Black" pitchFamily="34" charset="0"/>
              </a:rPr>
              <a:t>4! =4*3*2*1 = 24</a:t>
            </a:r>
          </a:p>
          <a:p>
            <a:pPr>
              <a:lnSpc>
                <a:spcPts val="2400"/>
              </a:lnSpc>
            </a:pPr>
            <a:r>
              <a:rPr lang="pt-BR" sz="2000" dirty="0">
                <a:solidFill>
                  <a:schemeClr val="tx1"/>
                </a:solidFill>
                <a:latin typeface="Arial Black" pitchFamily="34" charset="0"/>
              </a:rPr>
              <a:t>n! =n*n</a:t>
            </a:r>
            <a:r>
              <a:rPr lang="fr-FR" sz="2000" dirty="0">
                <a:solidFill>
                  <a:schemeClr val="tx1"/>
                </a:solidFill>
                <a:latin typeface="Arial Black" pitchFamily="34" charset="0"/>
              </a:rPr>
              <a:t>-1*n-</a:t>
            </a:r>
            <a:r>
              <a:rPr lang="pt-BR" sz="2000" dirty="0">
                <a:solidFill>
                  <a:schemeClr val="tx1"/>
                </a:solidFill>
                <a:latin typeface="Arial Black" pitchFamily="34" charset="0"/>
              </a:rPr>
              <a:t>2*.....*2*1</a:t>
            </a:r>
            <a:endParaRPr lang="fr-FR" sz="20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 fonctions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28596" y="1142984"/>
            <a:ext cx="8501122" cy="421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300" b="1" dirty="0">
                <a:solidFill>
                  <a:schemeClr val="tx1"/>
                </a:solidFill>
              </a:rPr>
              <a:t>Fonctions récursives: </a:t>
            </a:r>
            <a:r>
              <a:rPr lang="fr-FR" sz="2300" dirty="0">
                <a:solidFill>
                  <a:schemeClr val="tx1"/>
                </a:solidFill>
              </a:rPr>
              <a:t>fonction factorielle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0034" y="3622105"/>
            <a:ext cx="6143668" cy="3180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Ligne 8, on appelle la fonction </a:t>
            </a:r>
            <a:r>
              <a:rPr lang="fr-FR" dirty="0" err="1">
                <a:solidFill>
                  <a:schemeClr val="tx1"/>
                </a:solidFill>
              </a:rPr>
              <a:t>calc_factorielle</a:t>
            </a:r>
            <a:r>
              <a:rPr lang="fr-FR" dirty="0">
                <a:solidFill>
                  <a:schemeClr val="tx1"/>
                </a:solidFill>
              </a:rPr>
              <a:t>() en passant comme argument l’entier 4. </a:t>
            </a:r>
          </a:p>
          <a:p>
            <a:pPr algn="just">
              <a:lnSpc>
                <a:spcPts val="25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Dans la fonction, la variable locale qui récupère cet argument est nb. </a:t>
            </a:r>
          </a:p>
          <a:p>
            <a:pPr algn="just">
              <a:lnSpc>
                <a:spcPts val="25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Au sein de la fonction, celle-ci se rappelle elle-même (ligne 5), mais cette fois-ci en passant la valeur 3. </a:t>
            </a:r>
          </a:p>
          <a:p>
            <a:pPr algn="just">
              <a:lnSpc>
                <a:spcPts val="25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Au prochain appel, ce sera avec la valeur 2, puis finalement 1. Dans ce dernier cas, le test if nb == 1: est vrai et l’instruction return 1 sera exécutée. 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05614" y="3500438"/>
            <a:ext cx="2266980" cy="3000396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7" name="ZoneTexte 16"/>
          <p:cNvSpPr txBox="1"/>
          <p:nvPr/>
        </p:nvSpPr>
        <p:spPr>
          <a:xfrm>
            <a:off x="857224" y="1857364"/>
            <a:ext cx="6643734" cy="349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1571612"/>
            <a:ext cx="7000924" cy="200026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0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 fonctions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643042" y="2306257"/>
            <a:ext cx="5786478" cy="1122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/>
                </a:solidFill>
              </a:rPr>
              <a:t>Partie 2: </a:t>
            </a:r>
          </a:p>
          <a:p>
            <a:pPr algn="ctr"/>
            <a:r>
              <a:rPr lang="fr-FR" sz="3600" b="1" dirty="0">
                <a:solidFill>
                  <a:schemeClr val="tx1"/>
                </a:solidFill>
              </a:rPr>
              <a:t>Les modules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 mo</a:t>
            </a: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dules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034" y="1285860"/>
            <a:ext cx="8286808" cy="140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fr-FR" sz="2300" b="1" dirty="0">
                <a:solidFill>
                  <a:schemeClr val="tx1"/>
                </a:solidFill>
              </a:rPr>
              <a:t>Définition: </a:t>
            </a:r>
            <a:r>
              <a:rPr lang="fr-FR" sz="2300" dirty="0">
                <a:solidFill>
                  <a:schemeClr val="tx1"/>
                </a:solidFill>
              </a:rPr>
              <a:t>fichier indépendant permettant de scinder un programme en plusieurs scripts. Ce mécanisme permet d’élaborer efficacement des bibliothèques de fonctions ou de classes.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0034" y="3071810"/>
            <a:ext cx="8215370" cy="2777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sz="2300" b="1" dirty="0">
                <a:solidFill>
                  <a:schemeClr val="tx1"/>
                </a:solidFill>
              </a:rPr>
              <a:t> Avantages :</a:t>
            </a:r>
          </a:p>
          <a:p>
            <a:pPr lvl="1">
              <a:lnSpc>
                <a:spcPts val="3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fr-FR" sz="2300" dirty="0">
                <a:solidFill>
                  <a:schemeClr val="tx1"/>
                </a:solidFill>
              </a:rPr>
              <a:t>réutilisation du code ;</a:t>
            </a:r>
          </a:p>
          <a:p>
            <a:pPr lvl="1">
              <a:lnSpc>
                <a:spcPts val="3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fr-FR" sz="2300" dirty="0">
                <a:solidFill>
                  <a:schemeClr val="tx1"/>
                </a:solidFill>
              </a:rPr>
              <a:t> la documentation et les tests peuvent être intégrés au module ;</a:t>
            </a:r>
          </a:p>
          <a:p>
            <a:pPr lvl="1">
              <a:lnSpc>
                <a:spcPts val="3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fr-FR" sz="2300" dirty="0">
                <a:solidFill>
                  <a:schemeClr val="tx1"/>
                </a:solidFill>
              </a:rPr>
              <a:t>réalisation de services ou de données partagés ;</a:t>
            </a:r>
          </a:p>
          <a:p>
            <a:pPr lvl="1">
              <a:lnSpc>
                <a:spcPts val="3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fr-FR" sz="2300" dirty="0">
                <a:solidFill>
                  <a:schemeClr val="tx1"/>
                </a:solidFill>
              </a:rPr>
              <a:t>partition de l’espace de noms du système.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 mo</a:t>
            </a: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dules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472" y="1266954"/>
            <a:ext cx="8143932" cy="4019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300" b="1" dirty="0">
                <a:solidFill>
                  <a:schemeClr val="tx1"/>
                </a:solidFill>
              </a:rPr>
              <a:t>Import d’un module</a:t>
            </a:r>
          </a:p>
          <a:p>
            <a:pPr>
              <a:buFont typeface="Wingdings" pitchFamily="2" charset="2"/>
              <a:buChar char="q"/>
            </a:pPr>
            <a:r>
              <a:rPr lang="fr-FR" sz="2300" dirty="0">
                <a:solidFill>
                  <a:schemeClr val="tx1"/>
                </a:solidFill>
              </a:rPr>
              <a:t>    Deux syntaxes possibles :</a:t>
            </a:r>
          </a:p>
          <a:p>
            <a:endParaRPr lang="fr-FR" sz="8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fr-FR" sz="2300" dirty="0">
                <a:solidFill>
                  <a:schemeClr val="tx1"/>
                </a:solidFill>
              </a:rPr>
              <a:t>	• la commande import &lt;</a:t>
            </a:r>
            <a:r>
              <a:rPr lang="fr-FR" sz="2300" dirty="0" err="1">
                <a:solidFill>
                  <a:schemeClr val="tx1"/>
                </a:solidFill>
              </a:rPr>
              <a:t>nom_module</a:t>
            </a:r>
            <a:r>
              <a:rPr lang="fr-FR" sz="2300" dirty="0">
                <a:solidFill>
                  <a:schemeClr val="tx1"/>
                </a:solidFill>
              </a:rPr>
              <a:t>&gt; importe la totalité 	des objets du module :</a:t>
            </a:r>
          </a:p>
          <a:p>
            <a:endParaRPr lang="fr-FR" sz="800" dirty="0">
              <a:solidFill>
                <a:schemeClr val="tx1"/>
              </a:solidFill>
            </a:endParaRPr>
          </a:p>
          <a:p>
            <a:endParaRPr lang="fr-FR" sz="2300" dirty="0">
              <a:solidFill>
                <a:schemeClr val="tx1"/>
              </a:solidFill>
            </a:endParaRPr>
          </a:p>
          <a:p>
            <a:endParaRPr lang="fr-FR" sz="2300" dirty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300" dirty="0">
                <a:solidFill>
                  <a:schemeClr val="tx1"/>
                </a:solidFill>
              </a:rPr>
              <a:t>la commande </a:t>
            </a:r>
            <a:r>
              <a:rPr lang="fr-FR" sz="2300" dirty="0" err="1">
                <a:solidFill>
                  <a:schemeClr val="tx1"/>
                </a:solidFill>
              </a:rPr>
              <a:t>from</a:t>
            </a:r>
            <a:r>
              <a:rPr lang="fr-FR" sz="2300" dirty="0">
                <a:solidFill>
                  <a:schemeClr val="tx1"/>
                </a:solidFill>
              </a:rPr>
              <a:t> &lt;</a:t>
            </a:r>
            <a:r>
              <a:rPr lang="fr-FR" sz="2300" dirty="0" err="1">
                <a:solidFill>
                  <a:schemeClr val="tx1"/>
                </a:solidFill>
              </a:rPr>
              <a:t>nom_module</a:t>
            </a:r>
            <a:r>
              <a:rPr lang="fr-FR" sz="2300" dirty="0">
                <a:solidFill>
                  <a:schemeClr val="tx1"/>
                </a:solidFill>
              </a:rPr>
              <a:t>&gt; import obj1, obj2... n’importe que les objets obj1, obj2... du module :</a:t>
            </a:r>
          </a:p>
          <a:p>
            <a:endParaRPr lang="fr-FR" sz="2300" dirty="0"/>
          </a:p>
          <a:p>
            <a:endParaRPr lang="fr-FR" sz="2300" dirty="0"/>
          </a:p>
          <a:p>
            <a:endParaRPr lang="fr-FR" sz="2300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28" y="2786058"/>
            <a:ext cx="578647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85852" y="4429132"/>
            <a:ext cx="6286544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785834" y="4786322"/>
            <a:ext cx="6858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400" dirty="0">
                <a:solidFill>
                  <a:schemeClr val="tx1"/>
                </a:solidFill>
              </a:rPr>
              <a:t> Il est conseillé d’importer dans l’ordre :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sz="2400" dirty="0">
                <a:solidFill>
                  <a:schemeClr val="tx1"/>
                </a:solidFill>
              </a:rPr>
              <a:t>1. les modules de la bibliothèque standard ;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sz="2400" dirty="0">
                <a:solidFill>
                  <a:schemeClr val="tx1"/>
                </a:solidFill>
              </a:rPr>
              <a:t>2. les modules des bibliothèques tierces ;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sz="2400" dirty="0">
                <a:solidFill>
                  <a:schemeClr val="tx1"/>
                </a:solidFill>
              </a:rPr>
              <a:t>3. Les modules personnels</a:t>
            </a:r>
            <a:r>
              <a:rPr lang="fr-FR"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28596" y="1071546"/>
            <a:ext cx="8715404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fr-FR" sz="2300" b="1" dirty="0">
                <a:solidFill>
                  <a:schemeClr val="tx1"/>
                </a:solidFill>
              </a:rPr>
              <a:t>Exemple: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 mo</a:t>
            </a: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dules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59858" y="1116858"/>
            <a:ext cx="2544286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Notion d’« </a:t>
            </a:r>
            <a:r>
              <a:rPr lang="fr-FR" b="1" dirty="0" err="1">
                <a:solidFill>
                  <a:schemeClr val="tx1"/>
                </a:solidFill>
              </a:rPr>
              <a:t>auto-test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b="1" dirty="0"/>
              <a:t>»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57158" y="1571612"/>
            <a:ext cx="8572560" cy="750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300" dirty="0">
                <a:solidFill>
                  <a:schemeClr val="tx1"/>
                </a:solidFill>
              </a:rPr>
              <a:t>	Un module cube_m.py. Remarquez l’utilisation de « l’auto-t	est » qui permet de tester le module seul 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71538" y="4786322"/>
            <a:ext cx="7786742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Utilisation de ce module. On importe la fonction cube() incluse dans le fichier cube_m.py :</a:t>
            </a:r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2357430"/>
            <a:ext cx="701040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2976" y="5429264"/>
            <a:ext cx="705802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00066" y="1435721"/>
            <a:ext cx="8643966" cy="499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fr-FR" sz="2300" dirty="0">
                <a:solidFill>
                  <a:schemeClr val="tx1"/>
                </a:solidFill>
              </a:rPr>
              <a:t> Il existe une série de modules que vous serez probablement amenés à utiliser si vous programmez en Python. Exemple: </a:t>
            </a:r>
          </a:p>
          <a:p>
            <a:pPr lvl="1">
              <a:lnSpc>
                <a:spcPts val="2100"/>
              </a:lnSpc>
              <a:spcAft>
                <a:spcPts val="1500"/>
              </a:spcAft>
              <a:buFont typeface="Wingdings" pitchFamily="2" charset="2"/>
              <a:buChar char="§"/>
            </a:pPr>
            <a:r>
              <a:rPr lang="fr-FR" sz="2300" dirty="0">
                <a:solidFill>
                  <a:schemeClr val="tx1"/>
                </a:solidFill>
              </a:rPr>
              <a:t> </a:t>
            </a:r>
            <a:r>
              <a:rPr lang="fr-FR" sz="2300" dirty="0">
                <a:solidFill>
                  <a:srgbClr val="FF0000"/>
                </a:solidFill>
              </a:rPr>
              <a:t>math </a:t>
            </a:r>
            <a:r>
              <a:rPr lang="fr-FR" sz="2300" dirty="0">
                <a:solidFill>
                  <a:schemeClr val="tx1"/>
                </a:solidFill>
              </a:rPr>
              <a:t> : fonctions et constantes mathématiques de base (sin, cos, </a:t>
            </a:r>
            <a:r>
              <a:rPr lang="fr-FR" sz="2300" dirty="0" err="1">
                <a:solidFill>
                  <a:schemeClr val="tx1"/>
                </a:solidFill>
              </a:rPr>
              <a:t>exp</a:t>
            </a:r>
            <a:r>
              <a:rPr lang="fr-FR" sz="2300" dirty="0">
                <a:solidFill>
                  <a:schemeClr val="tx1"/>
                </a:solidFill>
              </a:rPr>
              <a:t>, pi. . . ).</a:t>
            </a:r>
          </a:p>
          <a:p>
            <a:pPr lvl="1">
              <a:lnSpc>
                <a:spcPts val="2100"/>
              </a:lnSpc>
              <a:spcAft>
                <a:spcPts val="1500"/>
              </a:spcAft>
              <a:buFont typeface="Wingdings" pitchFamily="2" charset="2"/>
              <a:buChar char="§"/>
            </a:pPr>
            <a:r>
              <a:rPr lang="fr-FR" sz="2300" dirty="0">
                <a:solidFill>
                  <a:schemeClr val="tx1"/>
                </a:solidFill>
              </a:rPr>
              <a:t> </a:t>
            </a:r>
            <a:r>
              <a:rPr lang="fr-FR" sz="2300" dirty="0" err="1">
                <a:solidFill>
                  <a:srgbClr val="FF0000"/>
                </a:solidFill>
              </a:rPr>
              <a:t>sys</a:t>
            </a:r>
            <a:r>
              <a:rPr lang="fr-FR" sz="2300" dirty="0">
                <a:solidFill>
                  <a:srgbClr val="FF0000"/>
                </a:solidFill>
              </a:rPr>
              <a:t> </a:t>
            </a:r>
            <a:r>
              <a:rPr lang="fr-FR" sz="2300" dirty="0">
                <a:solidFill>
                  <a:schemeClr val="tx1"/>
                </a:solidFill>
              </a:rPr>
              <a:t> : interaction avec l’interpréteur Python, passage d’arguments (cf. plus bas).</a:t>
            </a:r>
          </a:p>
          <a:p>
            <a:pPr lvl="1">
              <a:lnSpc>
                <a:spcPts val="2100"/>
              </a:lnSpc>
              <a:spcAft>
                <a:spcPts val="1500"/>
              </a:spcAft>
              <a:buFont typeface="Wingdings" pitchFamily="2" charset="2"/>
              <a:buChar char="§"/>
            </a:pPr>
            <a:r>
              <a:rPr lang="fr-FR" sz="2300" dirty="0">
                <a:solidFill>
                  <a:srgbClr val="FF0000"/>
                </a:solidFill>
              </a:rPr>
              <a:t>os </a:t>
            </a:r>
            <a:r>
              <a:rPr lang="fr-FR" sz="2300" dirty="0">
                <a:solidFill>
                  <a:schemeClr val="tx1"/>
                </a:solidFill>
              </a:rPr>
              <a:t>: dialogue avec le système d’exploitation (cf. plus bas).</a:t>
            </a:r>
          </a:p>
          <a:p>
            <a:pPr lvl="1">
              <a:lnSpc>
                <a:spcPts val="2100"/>
              </a:lnSpc>
              <a:spcAft>
                <a:spcPts val="1500"/>
              </a:spcAft>
              <a:buFont typeface="Wingdings" pitchFamily="2" charset="2"/>
              <a:buChar char="§"/>
            </a:pPr>
            <a:r>
              <a:rPr lang="fr-FR" sz="2300" dirty="0" err="1">
                <a:solidFill>
                  <a:srgbClr val="FF0000"/>
                </a:solidFill>
              </a:rPr>
              <a:t>random</a:t>
            </a:r>
            <a:r>
              <a:rPr lang="fr-FR" sz="2300" dirty="0">
                <a:solidFill>
                  <a:srgbClr val="FF0000"/>
                </a:solidFill>
              </a:rPr>
              <a:t> </a:t>
            </a:r>
            <a:r>
              <a:rPr lang="fr-FR" sz="2300" dirty="0">
                <a:solidFill>
                  <a:schemeClr val="tx1"/>
                </a:solidFill>
              </a:rPr>
              <a:t> : génération de nombres aléatoires.</a:t>
            </a:r>
          </a:p>
          <a:p>
            <a:pPr lvl="1">
              <a:lnSpc>
                <a:spcPts val="2100"/>
              </a:lnSpc>
              <a:spcAft>
                <a:spcPts val="1500"/>
              </a:spcAft>
              <a:buFont typeface="Wingdings" pitchFamily="2" charset="2"/>
              <a:buChar char="§"/>
            </a:pPr>
            <a:r>
              <a:rPr lang="fr-FR" sz="2300" dirty="0">
                <a:solidFill>
                  <a:srgbClr val="FF0000"/>
                </a:solidFill>
              </a:rPr>
              <a:t>time</a:t>
            </a:r>
            <a:r>
              <a:rPr lang="fr-FR" sz="2300" dirty="0">
                <a:solidFill>
                  <a:schemeClr val="tx1"/>
                </a:solidFill>
              </a:rPr>
              <a:t>  : accès à l’heure de l’ordinateur et aux fonctions gérant le temps.</a:t>
            </a:r>
          </a:p>
          <a:p>
            <a:pPr lvl="1">
              <a:lnSpc>
                <a:spcPts val="2100"/>
              </a:lnSpc>
              <a:spcAft>
                <a:spcPts val="1500"/>
              </a:spcAft>
              <a:buFont typeface="Wingdings" pitchFamily="2" charset="2"/>
              <a:buChar char="§"/>
            </a:pPr>
            <a:r>
              <a:rPr lang="fr-FR" sz="2300" dirty="0" err="1">
                <a:solidFill>
                  <a:srgbClr val="FF0000"/>
                </a:solidFill>
              </a:rPr>
              <a:t>urllib</a:t>
            </a:r>
            <a:r>
              <a:rPr lang="fr-FR" sz="2300" dirty="0">
                <a:solidFill>
                  <a:schemeClr val="tx1"/>
                </a:solidFill>
              </a:rPr>
              <a:t>  : récupération de données sur internet depuis Python.</a:t>
            </a:r>
          </a:p>
          <a:p>
            <a:pPr lvl="1">
              <a:lnSpc>
                <a:spcPts val="2100"/>
              </a:lnSpc>
              <a:spcAft>
                <a:spcPts val="1500"/>
              </a:spcAft>
              <a:buFont typeface="Wingdings" pitchFamily="2" charset="2"/>
              <a:buChar char="§"/>
            </a:pPr>
            <a:r>
              <a:rPr lang="fr-FR" sz="2300" dirty="0" err="1">
                <a:solidFill>
                  <a:srgbClr val="FF0000"/>
                </a:solidFill>
              </a:rPr>
              <a:t>Tkinter</a:t>
            </a:r>
            <a:r>
              <a:rPr lang="fr-FR" sz="2300" dirty="0">
                <a:solidFill>
                  <a:schemeClr val="tx1"/>
                </a:solidFill>
              </a:rPr>
              <a:t> : interface python avec Tk. Création d’objets graphiques (cf. chapitre 20 Fenêtres graphiques et </a:t>
            </a:r>
            <a:r>
              <a:rPr lang="fr-FR" sz="2300" dirty="0" err="1">
                <a:solidFill>
                  <a:schemeClr val="tx1"/>
                </a:solidFill>
              </a:rPr>
              <a:t>Tkinter</a:t>
            </a:r>
            <a:r>
              <a:rPr lang="fr-FR" sz="2300" dirty="0">
                <a:solidFill>
                  <a:schemeClr val="tx1"/>
                </a:solidFill>
              </a:rPr>
              <a:t>).</a:t>
            </a: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28807" y="6357958"/>
            <a:ext cx="5629275" cy="42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 mo</a:t>
            </a: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dules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034" y="1071546"/>
            <a:ext cx="3648756" cy="421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300" b="1" dirty="0">
                <a:solidFill>
                  <a:schemeClr val="tx1"/>
                </a:solidFill>
              </a:rPr>
              <a:t>1.Bibliothèque standard: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1428736"/>
            <a:ext cx="7505730" cy="528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ZoneTexte 11"/>
          <p:cNvSpPr txBox="1"/>
          <p:nvPr/>
        </p:nvSpPr>
        <p:spPr>
          <a:xfrm>
            <a:off x="428596" y="1071546"/>
            <a:ext cx="8715404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chemeClr val="tx1"/>
                </a:solidFill>
              </a:rPr>
              <a:t>Exemple: d’utilisation des modules standards: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 mo</a:t>
            </a: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dules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1571612"/>
            <a:ext cx="7858180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ZoneTexte 11"/>
          <p:cNvSpPr txBox="1"/>
          <p:nvPr/>
        </p:nvSpPr>
        <p:spPr>
          <a:xfrm>
            <a:off x="428596" y="1142984"/>
            <a:ext cx="8715404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chemeClr val="tx1"/>
                </a:solidFill>
              </a:rPr>
              <a:t>Autre utilisation possible: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 mo</a:t>
            </a: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dules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28596" y="1071546"/>
            <a:ext cx="8715404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chemeClr val="tx1"/>
                </a:solidFill>
              </a:rPr>
              <a:t>2. </a:t>
            </a:r>
            <a:r>
              <a:rPr lang="fr-FR" sz="2400" b="1" dirty="0">
                <a:solidFill>
                  <a:schemeClr val="tx1"/>
                </a:solidFill>
              </a:rPr>
              <a:t>Bibliothèques tierces </a:t>
            </a:r>
            <a:r>
              <a:rPr lang="fr-FR" sz="23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 mo</a:t>
            </a: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dules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1472" y="1613822"/>
            <a:ext cx="8215370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fr-FR" sz="2300" dirty="0">
                <a:solidFill>
                  <a:schemeClr val="tx1"/>
                </a:solidFill>
              </a:rPr>
              <a:t> Outre les modules intégrés à la distribution standard de Python, on trouve des bibliothèques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fr-FR" sz="2300" dirty="0">
                <a:solidFill>
                  <a:schemeClr val="tx1"/>
                </a:solidFill>
              </a:rPr>
              <a:t>dans tous les domaines :</a:t>
            </a:r>
          </a:p>
          <a:p>
            <a:pPr lvl="1" algn="just">
              <a:lnSpc>
                <a:spcPct val="100000"/>
              </a:lnSpc>
              <a:spcAft>
                <a:spcPts val="600"/>
              </a:spcAft>
            </a:pPr>
            <a:r>
              <a:rPr lang="fr-FR" sz="2300" dirty="0">
                <a:solidFill>
                  <a:schemeClr val="tx1"/>
                </a:solidFill>
              </a:rPr>
              <a:t>• scientifique ;</a:t>
            </a:r>
          </a:p>
          <a:p>
            <a:pPr lvl="1" algn="just">
              <a:lnSpc>
                <a:spcPct val="100000"/>
              </a:lnSpc>
              <a:spcAft>
                <a:spcPts val="600"/>
              </a:spcAft>
            </a:pPr>
            <a:r>
              <a:rPr lang="fr-FR" sz="2300" dirty="0">
                <a:solidFill>
                  <a:schemeClr val="tx1"/>
                </a:solidFill>
              </a:rPr>
              <a:t>• bases de données ;</a:t>
            </a:r>
          </a:p>
          <a:p>
            <a:pPr lvl="1" algn="just">
              <a:lnSpc>
                <a:spcPct val="100000"/>
              </a:lnSpc>
              <a:spcAft>
                <a:spcPts val="600"/>
              </a:spcAft>
            </a:pPr>
            <a:r>
              <a:rPr lang="fr-FR" sz="2300" dirty="0">
                <a:solidFill>
                  <a:schemeClr val="tx1"/>
                </a:solidFill>
              </a:rPr>
              <a:t>• tests fonctionnels et contrôle de qualité ;</a:t>
            </a:r>
          </a:p>
          <a:p>
            <a:pPr lvl="1" algn="just">
              <a:lnSpc>
                <a:spcPct val="100000"/>
              </a:lnSpc>
              <a:spcAft>
                <a:spcPts val="600"/>
              </a:spcAft>
            </a:pPr>
            <a:r>
              <a:rPr lang="fr-FR" sz="2300" dirty="0">
                <a:solidFill>
                  <a:schemeClr val="tx1"/>
                </a:solidFill>
              </a:rPr>
              <a:t>• 3D ;</a:t>
            </a:r>
          </a:p>
          <a:p>
            <a:pPr lvl="1" algn="just">
              <a:lnSpc>
                <a:spcPct val="100000"/>
              </a:lnSpc>
              <a:spcAft>
                <a:spcPts val="600"/>
              </a:spcAft>
            </a:pPr>
            <a:r>
              <a:rPr lang="fr-FR" sz="2300" dirty="0">
                <a:solidFill>
                  <a:schemeClr val="tx1"/>
                </a:solidFill>
              </a:rPr>
              <a:t>• ...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fr-FR" sz="2300" dirty="0">
                <a:solidFill>
                  <a:schemeClr val="tx1"/>
                </a:solidFill>
              </a:rPr>
              <a:t> Le site </a:t>
            </a:r>
            <a:r>
              <a:rPr lang="fr-FR" sz="2300" dirty="0">
                <a:solidFill>
                  <a:srgbClr val="0070C0"/>
                </a:solidFill>
              </a:rPr>
              <a:t>pypi.python.org/</a:t>
            </a:r>
            <a:r>
              <a:rPr lang="fr-FR" sz="2300" dirty="0" err="1">
                <a:solidFill>
                  <a:srgbClr val="0070C0"/>
                </a:solidFill>
              </a:rPr>
              <a:t>pypi</a:t>
            </a:r>
            <a:r>
              <a:rPr lang="fr-FR" sz="2300" dirty="0">
                <a:solidFill>
                  <a:schemeClr val="tx1"/>
                </a:solidFill>
              </a:rPr>
              <a:t> (</a:t>
            </a:r>
            <a:r>
              <a:rPr lang="fr-FR" sz="2300" i="1" dirty="0">
                <a:solidFill>
                  <a:schemeClr val="tx1"/>
                </a:solidFill>
              </a:rPr>
              <a:t>The Python Package Index) recense des milliers de modules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fr-FR" sz="2300" dirty="0">
                <a:solidFill>
                  <a:schemeClr val="tx1"/>
                </a:solidFill>
              </a:rPr>
              <a:t>et de packages 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643042" y="2306257"/>
            <a:ext cx="5786478" cy="1122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/>
                </a:solidFill>
              </a:rPr>
              <a:t>Partie 1: </a:t>
            </a:r>
          </a:p>
          <a:p>
            <a:pPr algn="ctr"/>
            <a:r>
              <a:rPr lang="fr-FR" sz="3600" b="1" dirty="0">
                <a:solidFill>
                  <a:schemeClr val="tx1"/>
                </a:solidFill>
              </a:rPr>
              <a:t>Les fonctions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28596" y="1071546"/>
            <a:ext cx="8715404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chemeClr val="tx1"/>
                </a:solidFill>
              </a:rPr>
              <a:t>2. </a:t>
            </a:r>
            <a:r>
              <a:rPr lang="fr-FR" sz="2000" b="1" dirty="0">
                <a:solidFill>
                  <a:schemeClr val="tx1"/>
                </a:solidFill>
              </a:rPr>
              <a:t>Bibliothèques tierces </a:t>
            </a:r>
            <a:r>
              <a:rPr lang="fr-FR" sz="23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 mo</a:t>
            </a: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dules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034" y="1493234"/>
            <a:ext cx="8643998" cy="1194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fr-FR" sz="2300" dirty="0">
                <a:solidFill>
                  <a:schemeClr val="tx1"/>
                </a:solidFill>
              </a:rPr>
              <a:t>Cette bibliothèque permet de calculer en tenant compte des unités du système SI (Système International d'unités).</a:t>
            </a:r>
          </a:p>
          <a:p>
            <a:endParaRPr lang="fr-FR" sz="8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fr-FR" sz="2300" dirty="0">
                <a:solidFill>
                  <a:schemeClr val="tx1"/>
                </a:solidFill>
              </a:rPr>
              <a:t>Voici un exemple 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852" y="2571744"/>
            <a:ext cx="6786610" cy="41831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900"/>
              </a:lnSpc>
              <a:spcAft>
                <a:spcPts val="0"/>
              </a:spcAft>
            </a:pPr>
            <a:r>
              <a:rPr lang="fr-FR" sz="3000" dirty="0">
                <a:latin typeface="AngsanaUPC" pitchFamily="18" charset="-34"/>
                <a:cs typeface="AngsanaUPC" pitchFamily="18" charset="-34"/>
              </a:rPr>
              <a:t>&gt;&gt;&gt; </a:t>
            </a:r>
            <a:r>
              <a:rPr lang="fr-FR" sz="3000" dirty="0" err="1">
                <a:solidFill>
                  <a:srgbClr val="FFC000"/>
                </a:solidFill>
                <a:latin typeface="AngsanaUPC" pitchFamily="18" charset="-34"/>
                <a:cs typeface="AngsanaUPC" pitchFamily="18" charset="-34"/>
              </a:rPr>
              <a:t>from</a:t>
            </a:r>
            <a:r>
              <a:rPr lang="fr-FR" sz="3000" dirty="0">
                <a:latin typeface="AngsanaUPC" pitchFamily="18" charset="-34"/>
                <a:cs typeface="AngsanaUPC" pitchFamily="18" charset="-34"/>
              </a:rPr>
              <a:t> </a:t>
            </a:r>
            <a:r>
              <a:rPr lang="fr-FR" sz="3000" b="1" dirty="0" err="1">
                <a:solidFill>
                  <a:srgbClr val="FFFF00"/>
                </a:solidFill>
                <a:latin typeface="AngsanaUPC" pitchFamily="18" charset="-34"/>
                <a:cs typeface="AngsanaUPC" pitchFamily="18" charset="-34"/>
              </a:rPr>
              <a:t>unum</a:t>
            </a:r>
            <a:r>
              <a:rPr lang="fr-FR" sz="3000" dirty="0" err="1">
                <a:latin typeface="AngsanaUPC" pitchFamily="18" charset="-34"/>
                <a:cs typeface="AngsanaUPC" pitchFamily="18" charset="-34"/>
              </a:rPr>
              <a:t>.units</a:t>
            </a:r>
            <a:r>
              <a:rPr lang="fr-FR" sz="3000" dirty="0">
                <a:latin typeface="AngsanaUPC" pitchFamily="18" charset="-34"/>
                <a:cs typeface="AngsanaUPC" pitchFamily="18" charset="-34"/>
              </a:rPr>
              <a:t> </a:t>
            </a:r>
            <a:r>
              <a:rPr lang="fr-FR" sz="3000" dirty="0">
                <a:solidFill>
                  <a:srgbClr val="FFC000"/>
                </a:solidFill>
                <a:latin typeface="AngsanaUPC" pitchFamily="18" charset="-34"/>
                <a:cs typeface="AngsanaUPC" pitchFamily="18" charset="-34"/>
              </a:rPr>
              <a:t>import</a:t>
            </a:r>
            <a:r>
              <a:rPr lang="fr-FR" sz="3000" dirty="0">
                <a:latin typeface="AngsanaUPC" pitchFamily="18" charset="-34"/>
                <a:cs typeface="AngsanaUPC" pitchFamily="18" charset="-34"/>
              </a:rPr>
              <a:t> * 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fr-FR" sz="3000" dirty="0">
                <a:latin typeface="AngsanaUPC" pitchFamily="18" charset="-34"/>
                <a:cs typeface="AngsanaUPC" pitchFamily="18" charset="-34"/>
              </a:rPr>
              <a:t>&gt;&gt;&gt; distance = </a:t>
            </a:r>
            <a:r>
              <a:rPr lang="fr-FR" sz="3000" dirty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100</a:t>
            </a:r>
            <a:r>
              <a:rPr lang="fr-FR" sz="3000" dirty="0">
                <a:latin typeface="AngsanaUPC" pitchFamily="18" charset="-34"/>
                <a:cs typeface="AngsanaUPC" pitchFamily="18" charset="-34"/>
              </a:rPr>
              <a:t>*m 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fr-FR" sz="3000" dirty="0">
                <a:latin typeface="AngsanaUPC" pitchFamily="18" charset="-34"/>
                <a:cs typeface="AngsanaUPC" pitchFamily="18" charset="-34"/>
              </a:rPr>
              <a:t>&gt;&gt;&gt; temps = </a:t>
            </a:r>
            <a:r>
              <a:rPr lang="fr-FR" sz="3000" dirty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9.683</a:t>
            </a:r>
            <a:r>
              <a:rPr lang="fr-FR" sz="3000" dirty="0">
                <a:latin typeface="AngsanaUPC" pitchFamily="18" charset="-34"/>
                <a:cs typeface="AngsanaUPC" pitchFamily="18" charset="-34"/>
              </a:rPr>
              <a:t>*s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fr-FR" sz="3000" dirty="0">
                <a:latin typeface="AngsanaUPC" pitchFamily="18" charset="-34"/>
                <a:cs typeface="AngsanaUPC" pitchFamily="18" charset="-34"/>
              </a:rPr>
              <a:t> &gt;&gt;&gt; vitesse = distance / temps 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fr-FR" sz="3000" dirty="0">
                <a:latin typeface="AngsanaUPC" pitchFamily="18" charset="-34"/>
                <a:cs typeface="AngsanaUPC" pitchFamily="18" charset="-34"/>
              </a:rPr>
              <a:t>&gt;&gt;&gt; vitesse 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fr-FR" sz="3000" dirty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10.327377878756584 </a:t>
            </a:r>
            <a:r>
              <a:rPr lang="fr-FR" sz="3000" dirty="0">
                <a:latin typeface="AngsanaUPC" pitchFamily="18" charset="-34"/>
                <a:cs typeface="AngsanaUPC" pitchFamily="18" charset="-34"/>
              </a:rPr>
              <a:t>[m/s]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fr-FR" sz="3000" dirty="0">
                <a:latin typeface="AngsanaUPC" pitchFamily="18" charset="-34"/>
                <a:cs typeface="AngsanaUPC" pitchFamily="18" charset="-34"/>
              </a:rPr>
              <a:t>&gt;&gt;&gt; </a:t>
            </a:r>
            <a:r>
              <a:rPr lang="fr-FR" sz="3000" dirty="0" err="1">
                <a:latin typeface="AngsanaUPC" pitchFamily="18" charset="-34"/>
                <a:cs typeface="AngsanaUPC" pitchFamily="18" charset="-34"/>
              </a:rPr>
              <a:t>vitesse.asUnit</a:t>
            </a:r>
            <a:r>
              <a:rPr lang="fr-FR" sz="3000" dirty="0">
                <a:latin typeface="AngsanaUPC" pitchFamily="18" charset="-34"/>
                <a:cs typeface="AngsanaUPC" pitchFamily="18" charset="-34"/>
              </a:rPr>
              <a:t>(mile/h) 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fr-FR" sz="3000" dirty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23.1017437978</a:t>
            </a:r>
            <a:r>
              <a:rPr lang="fr-FR" sz="3000" dirty="0">
                <a:latin typeface="AngsanaUPC" pitchFamily="18" charset="-34"/>
                <a:cs typeface="AngsanaUPC" pitchFamily="18" charset="-34"/>
              </a:rPr>
              <a:t> [mile/h]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fr-FR" sz="3000" dirty="0">
                <a:latin typeface="AngsanaUPC" pitchFamily="18" charset="-34"/>
                <a:cs typeface="AngsanaUPC" pitchFamily="18" charset="-34"/>
              </a:rPr>
              <a:t> &gt;&gt;&gt; </a:t>
            </a:r>
            <a:r>
              <a:rPr lang="fr-FR" sz="3000" dirty="0" err="1">
                <a:latin typeface="AngsanaUPC" pitchFamily="18" charset="-34"/>
                <a:cs typeface="AngsanaUPC" pitchFamily="18" charset="-34"/>
              </a:rPr>
              <a:t>acceleration</a:t>
            </a:r>
            <a:r>
              <a:rPr lang="fr-FR" sz="3000" dirty="0">
                <a:latin typeface="AngsanaUPC" pitchFamily="18" charset="-34"/>
                <a:cs typeface="AngsanaUPC" pitchFamily="18" charset="-34"/>
              </a:rPr>
              <a:t> = vitesse/temps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fr-FR" sz="3000" dirty="0">
                <a:latin typeface="AngsanaUPC" pitchFamily="18" charset="-34"/>
                <a:cs typeface="AngsanaUPC" pitchFamily="18" charset="-34"/>
              </a:rPr>
              <a:t> &gt;&gt;&gt; </a:t>
            </a:r>
            <a:r>
              <a:rPr lang="fr-FR" sz="3000" dirty="0" err="1">
                <a:latin typeface="AngsanaUPC" pitchFamily="18" charset="-34"/>
                <a:cs typeface="AngsanaUPC" pitchFamily="18" charset="-34"/>
              </a:rPr>
              <a:t>acceleration</a:t>
            </a:r>
            <a:r>
              <a:rPr lang="fr-FR" sz="3000" dirty="0">
                <a:latin typeface="AngsanaUPC" pitchFamily="18" charset="-34"/>
                <a:cs typeface="AngsanaUPC" pitchFamily="18" charset="-34"/>
              </a:rPr>
              <a:t> </a:t>
            </a:r>
          </a:p>
          <a:p>
            <a:pPr>
              <a:lnSpc>
                <a:spcPts val="2900"/>
              </a:lnSpc>
              <a:spcAft>
                <a:spcPts val="0"/>
              </a:spcAft>
            </a:pPr>
            <a:r>
              <a:rPr lang="fr-FR" sz="3000" dirty="0">
                <a:solidFill>
                  <a:srgbClr val="FF0000"/>
                </a:solidFill>
                <a:latin typeface="AngsanaUPC" pitchFamily="18" charset="-34"/>
                <a:cs typeface="AngsanaUPC" pitchFamily="18" charset="-34"/>
              </a:rPr>
              <a:t>1.0665473385063085</a:t>
            </a:r>
            <a:r>
              <a:rPr lang="fr-FR" sz="3000" dirty="0">
                <a:latin typeface="AngsanaUPC" pitchFamily="18" charset="-34"/>
                <a:cs typeface="AngsanaUPC" pitchFamily="18" charset="-34"/>
              </a:rPr>
              <a:t> [m/s2]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1500175"/>
            <a:ext cx="7929618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3857620" y="1428736"/>
            <a:ext cx="4643470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000496" y="1571612"/>
            <a:ext cx="8715404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1"/>
                </a:solidFill>
              </a:rPr>
              <a:t>Création d’un module personnalisé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 mo</a:t>
            </a: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dules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1472" y="1071546"/>
            <a:ext cx="4661854" cy="11800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solidFill>
                  <a:schemeClr val="tx1"/>
                </a:solidFill>
              </a:rPr>
              <a:t>3. </a:t>
            </a:r>
            <a:r>
              <a:rPr lang="fr-FR" b="1" dirty="0">
                <a:solidFill>
                  <a:schemeClr val="tx1"/>
                </a:solidFill>
              </a:rPr>
              <a:t>Bibliothèques </a:t>
            </a:r>
            <a:r>
              <a:rPr lang="fr-FR" b="1">
                <a:solidFill>
                  <a:schemeClr val="tx1"/>
                </a:solidFill>
              </a:rPr>
              <a:t>(module</a:t>
            </a:r>
            <a:r>
              <a:rPr lang="fr-FR" b="1" dirty="0">
                <a:solidFill>
                  <a:schemeClr val="tx1"/>
                </a:solidFill>
              </a:rPr>
              <a:t>) personnalisé</a:t>
            </a:r>
          </a:p>
          <a:p>
            <a:endParaRPr lang="fr-FR" b="1" dirty="0">
              <a:solidFill>
                <a:schemeClr val="tx1"/>
              </a:solidFill>
            </a:endParaRPr>
          </a:p>
          <a:p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sz="2000" b="1" dirty="0">
                <a:solidFill>
                  <a:schemeClr val="tx1"/>
                </a:solidFill>
              </a:rPr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1500174"/>
            <a:ext cx="8001056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/>
        </p:nvSpPr>
        <p:spPr>
          <a:xfrm>
            <a:off x="428596" y="1071546"/>
            <a:ext cx="8715404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b="1" dirty="0">
                <a:solidFill>
                  <a:schemeClr val="tx1"/>
                </a:solidFill>
              </a:rPr>
              <a:t>Importation d’un module personnalisé: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 mo</a:t>
            </a: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dules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1377419"/>
            <a:ext cx="7858180" cy="5467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117132" y="1357298"/>
            <a:ext cx="2286016" cy="1785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71472" y="1071546"/>
            <a:ext cx="1941557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Documentation:</a:t>
            </a: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 mo</a:t>
            </a: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dules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643042" y="2306257"/>
            <a:ext cx="5786478" cy="1122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tx1"/>
                </a:solidFill>
              </a:rPr>
              <a:t>Partie 2: </a:t>
            </a:r>
          </a:p>
          <a:p>
            <a:pPr algn="ctr"/>
            <a:r>
              <a:rPr lang="fr-FR" sz="3600" b="1" dirty="0">
                <a:solidFill>
                  <a:schemeClr val="tx1"/>
                </a:solidFill>
              </a:rPr>
              <a:t>Les packages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42910" y="1286747"/>
            <a:ext cx="8215370" cy="549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200" dirty="0">
                <a:solidFill>
                  <a:schemeClr val="tx1"/>
                </a:solidFill>
              </a:rPr>
              <a:t>Un </a:t>
            </a:r>
            <a:r>
              <a:rPr lang="fr-FR" sz="2200" i="1" dirty="0">
                <a:solidFill>
                  <a:schemeClr val="tx1"/>
                </a:solidFill>
              </a:rPr>
              <a:t>package</a:t>
            </a:r>
            <a:r>
              <a:rPr lang="fr-FR" sz="2200" dirty="0">
                <a:solidFill>
                  <a:schemeClr val="tx1"/>
                </a:solidFill>
              </a:rPr>
              <a:t> correspond à un répertoire sur le système de fichier : il a un nom (nom du </a:t>
            </a:r>
            <a:r>
              <a:rPr lang="fr-FR" sz="2200" i="1" dirty="0">
                <a:solidFill>
                  <a:schemeClr val="tx1"/>
                </a:solidFill>
              </a:rPr>
              <a:t>package</a:t>
            </a:r>
            <a:r>
              <a:rPr lang="fr-FR" sz="2200" dirty="0">
                <a:solidFill>
                  <a:schemeClr val="tx1"/>
                </a:solidFill>
              </a:rPr>
              <a:t>), et contient des fichiers (les modules). Les règles de nom des </a:t>
            </a:r>
            <a:r>
              <a:rPr lang="fr-FR" sz="2200" i="1" dirty="0">
                <a:solidFill>
                  <a:schemeClr val="tx1"/>
                </a:solidFill>
              </a:rPr>
              <a:t>packages</a:t>
            </a:r>
            <a:r>
              <a:rPr lang="fr-FR" sz="2200" dirty="0">
                <a:solidFill>
                  <a:schemeClr val="tx1"/>
                </a:solidFill>
              </a:rPr>
              <a:t> sont donc les mêmes que pour les modules.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200" dirty="0">
                <a:solidFill>
                  <a:schemeClr val="tx1"/>
                </a:solidFill>
              </a:rPr>
              <a:t>Les </a:t>
            </a:r>
            <a:r>
              <a:rPr lang="fr-FR" sz="2200" i="1" dirty="0">
                <a:solidFill>
                  <a:schemeClr val="tx1"/>
                </a:solidFill>
              </a:rPr>
              <a:t>packages</a:t>
            </a:r>
            <a:r>
              <a:rPr lang="fr-FR" sz="2200" dirty="0">
                <a:solidFill>
                  <a:schemeClr val="tx1"/>
                </a:solidFill>
              </a:rPr>
              <a:t> (paquets) sont des modules, mais qui peuvent contenir d’autres modules.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fr-FR" sz="2200" dirty="0">
                <a:solidFill>
                  <a:schemeClr val="tx1"/>
                </a:solidFill>
              </a:rPr>
              <a:t>Avant Python 3.5, pour être un </a:t>
            </a:r>
            <a:r>
              <a:rPr lang="fr-FR" sz="2200" i="1" dirty="0">
                <a:solidFill>
                  <a:schemeClr val="tx1"/>
                </a:solidFill>
              </a:rPr>
              <a:t>package</a:t>
            </a:r>
            <a:r>
              <a:rPr lang="fr-FR" sz="2200" dirty="0">
                <a:solidFill>
                  <a:schemeClr val="tx1"/>
                </a:solidFill>
              </a:rPr>
              <a:t>, un répertoire devait contenir un fichier </a:t>
            </a:r>
            <a:r>
              <a:rPr lang="fr-FR" sz="2200" dirty="0" err="1">
                <a:solidFill>
                  <a:srgbClr val="C00000"/>
                </a:solidFill>
              </a:rPr>
              <a:t>__init__</a:t>
            </a:r>
            <a:r>
              <a:rPr lang="fr-FR" sz="2200" dirty="0">
                <a:solidFill>
                  <a:srgbClr val="C00000"/>
                </a:solidFill>
              </a:rPr>
              <a:t>.</a:t>
            </a:r>
            <a:r>
              <a:rPr lang="fr-FR" sz="2200" dirty="0" err="1">
                <a:solidFill>
                  <a:srgbClr val="C00000"/>
                </a:solidFill>
              </a:rPr>
              <a:t>py</a:t>
            </a:r>
            <a:r>
              <a:rPr lang="fr-FR" sz="2200" dirty="0">
                <a:solidFill>
                  <a:schemeClr val="tx1"/>
                </a:solidFill>
              </a:rPr>
              <a:t>. Ce n’est plus obligatoire aujourd’hui, mais c’est toujours utile. Quand un </a:t>
            </a:r>
            <a:r>
              <a:rPr lang="fr-FR" sz="2200" i="1" dirty="0">
                <a:solidFill>
                  <a:schemeClr val="tx1"/>
                </a:solidFill>
              </a:rPr>
              <a:t>package</a:t>
            </a:r>
            <a:r>
              <a:rPr lang="fr-FR" sz="2200" dirty="0">
                <a:solidFill>
                  <a:schemeClr val="tx1"/>
                </a:solidFill>
              </a:rPr>
              <a:t> est importé, c’est en fait son module </a:t>
            </a:r>
            <a:r>
              <a:rPr lang="fr-FR" sz="2200" dirty="0" err="1">
                <a:solidFill>
                  <a:srgbClr val="C00000"/>
                </a:solidFill>
              </a:rPr>
              <a:t>__init__</a:t>
            </a:r>
            <a:r>
              <a:rPr lang="fr-FR" sz="2200" dirty="0">
                <a:solidFill>
                  <a:schemeClr val="tx1"/>
                </a:solidFill>
              </a:rPr>
              <a:t> qui l’est.</a:t>
            </a:r>
          </a:p>
          <a:p>
            <a:endParaRPr lang="fr-FR" sz="2300" b="1" dirty="0">
              <a:solidFill>
                <a:schemeClr val="tx1"/>
              </a:solidFill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 packages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42910" y="3721254"/>
            <a:ext cx="8358246" cy="77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fr-FR" sz="2400" dirty="0">
                <a:solidFill>
                  <a:schemeClr val="tx1"/>
                </a:solidFill>
              </a:rPr>
              <a:t>Alors </a:t>
            </a:r>
            <a:r>
              <a:rPr lang="fr-FR" sz="2400" dirty="0" err="1">
                <a:solidFill>
                  <a:srgbClr val="C00000"/>
                </a:solidFill>
              </a:rPr>
              <a:t>mypackage</a:t>
            </a:r>
            <a:r>
              <a:rPr lang="fr-FR" sz="2400" dirty="0">
                <a:solidFill>
                  <a:schemeClr val="tx1"/>
                </a:solidFill>
              </a:rPr>
              <a:t> est utilisable comme un module contenant une fonction </a:t>
            </a:r>
            <a:r>
              <a:rPr lang="fr-FR" sz="2400" dirty="0" err="1">
                <a:solidFill>
                  <a:schemeClr val="tx1"/>
                </a:solidFill>
              </a:rPr>
              <a:t>myfunction</a:t>
            </a:r>
            <a:r>
              <a:rPr lang="fr-FR" sz="2400" dirty="0">
                <a:solidFill>
                  <a:schemeClr val="tx1"/>
                </a:solidFill>
              </a:rPr>
              <a:t>.</a:t>
            </a:r>
            <a:endParaRPr lang="fr-FR" sz="2300" b="1" dirty="0">
              <a:solidFill>
                <a:schemeClr val="tx1"/>
              </a:solidFill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 packages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785918" y="2300109"/>
            <a:ext cx="6072230" cy="11541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en-US" sz="2300" b="1" dirty="0">
                <a:solidFill>
                  <a:schemeClr val="tx1"/>
                </a:solidFill>
              </a:rPr>
              <a:t>1   </a:t>
            </a:r>
            <a:r>
              <a:rPr lang="en-US" sz="2300" b="1" dirty="0">
                <a:solidFill>
                  <a:srgbClr val="FF0000"/>
                </a:solidFill>
              </a:rPr>
              <a:t>def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 err="1">
                <a:solidFill>
                  <a:srgbClr val="00B0F0"/>
                </a:solidFill>
              </a:rPr>
              <a:t>myfunction</a:t>
            </a:r>
            <a:r>
              <a:rPr lang="en-US" sz="2300" dirty="0">
                <a:solidFill>
                  <a:schemeClr val="tx1"/>
                </a:solidFill>
              </a:rPr>
              <a:t>(): </a:t>
            </a:r>
          </a:p>
          <a:p>
            <a:pPr fontAlgn="t">
              <a:lnSpc>
                <a:spcPct val="150000"/>
              </a:lnSpc>
            </a:pPr>
            <a:r>
              <a:rPr lang="en-US" sz="2300" b="1" dirty="0">
                <a:solidFill>
                  <a:schemeClr val="tx1"/>
                </a:solidFill>
              </a:rPr>
              <a:t>2		</a:t>
            </a:r>
            <a:r>
              <a:rPr lang="en-US" sz="2300" b="1" dirty="0">
                <a:solidFill>
                  <a:srgbClr val="FF0000"/>
                </a:solidFill>
              </a:rPr>
              <a:t>return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dirty="0">
                <a:solidFill>
                  <a:srgbClr val="00B0F0"/>
                </a:solidFill>
              </a:rPr>
              <a:t>None</a:t>
            </a:r>
            <a:endParaRPr lang="fr-FR" sz="2300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2910" y="1142984"/>
            <a:ext cx="8358246" cy="107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fr-FR" sz="2300" dirty="0">
                <a:solidFill>
                  <a:schemeClr val="tx1"/>
                </a:solidFill>
              </a:rPr>
              <a:t>Si nous créons un sous-répertoire </a:t>
            </a:r>
            <a:r>
              <a:rPr lang="fr-FR" sz="2300" dirty="0" err="1">
                <a:solidFill>
                  <a:srgbClr val="C00000"/>
                </a:solidFill>
              </a:rPr>
              <a:t>mypackage</a:t>
            </a:r>
            <a:r>
              <a:rPr lang="fr-FR" sz="2300" dirty="0">
                <a:solidFill>
                  <a:schemeClr val="tx1"/>
                </a:solidFill>
              </a:rPr>
              <a:t> dans le répertoire courant, et que nous y écrivons le fichier </a:t>
            </a:r>
            <a:r>
              <a:rPr lang="fr-FR" sz="2300" dirty="0" err="1">
                <a:solidFill>
                  <a:srgbClr val="C00000"/>
                </a:solidFill>
              </a:rPr>
              <a:t>__init__</a:t>
            </a:r>
            <a:r>
              <a:rPr lang="fr-FR" sz="2300" dirty="0">
                <a:solidFill>
                  <a:srgbClr val="C00000"/>
                </a:solidFill>
              </a:rPr>
              <a:t>.</a:t>
            </a:r>
            <a:r>
              <a:rPr lang="fr-FR" sz="2300" dirty="0" err="1">
                <a:solidFill>
                  <a:srgbClr val="C00000"/>
                </a:solidFill>
              </a:rPr>
              <a:t>py</a:t>
            </a:r>
            <a:r>
              <a:rPr lang="fr-FR" sz="2300" dirty="0">
                <a:solidFill>
                  <a:schemeClr val="tx1"/>
                </a:solidFill>
              </a:rPr>
              <a:t> suivant :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714480" y="4714884"/>
            <a:ext cx="5715040" cy="10992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300" dirty="0">
                <a:solidFill>
                  <a:schemeClr val="tx1"/>
                </a:solidFill>
              </a:rPr>
              <a:t>1  &gt;&gt;&gt; </a:t>
            </a:r>
            <a:r>
              <a:rPr lang="fr-FR" sz="2300" b="1" dirty="0">
                <a:solidFill>
                  <a:srgbClr val="FF0000"/>
                </a:solidFill>
              </a:rPr>
              <a:t>import</a:t>
            </a:r>
            <a:r>
              <a:rPr lang="fr-FR" sz="2300" dirty="0">
                <a:solidFill>
                  <a:schemeClr val="tx1"/>
                </a:solidFill>
              </a:rPr>
              <a:t> </a:t>
            </a:r>
            <a:r>
              <a:rPr lang="fr-FR" sz="2300" b="1" dirty="0" err="1">
                <a:solidFill>
                  <a:srgbClr val="00B0F0"/>
                </a:solidFill>
              </a:rPr>
              <a:t>mypackage</a:t>
            </a:r>
            <a:r>
              <a:rPr lang="fr-FR" sz="23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2300" dirty="0">
                <a:solidFill>
                  <a:schemeClr val="tx1"/>
                </a:solidFill>
              </a:rPr>
              <a:t>2  &gt;&gt;&gt; </a:t>
            </a:r>
            <a:r>
              <a:rPr lang="fr-FR" sz="2300" dirty="0" err="1">
                <a:solidFill>
                  <a:schemeClr val="tx1"/>
                </a:solidFill>
              </a:rPr>
              <a:t>mypackage.myfunction</a:t>
            </a:r>
            <a:r>
              <a:rPr lang="fr-FR" sz="23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6" name="Connecteur droit 15"/>
          <p:cNvCxnSpPr/>
          <p:nvPr/>
        </p:nvCxnSpPr>
        <p:spPr>
          <a:xfrm rot="5400000">
            <a:off x="1494876" y="2861198"/>
            <a:ext cx="115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>
            <a:off x="1415714" y="5248470"/>
            <a:ext cx="1080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 packages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00034" y="1142984"/>
            <a:ext cx="8001056" cy="1337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Font typeface="Wingdings" pitchFamily="2" charset="2"/>
              <a:buChar char="q"/>
            </a:pPr>
            <a:r>
              <a:rPr lang="fr-FR" sz="2300" dirty="0">
                <a:solidFill>
                  <a:srgbClr val="424242"/>
                </a:solidFill>
                <a:latin typeface="Merriweather"/>
                <a:cs typeface="Arial" pitchFamily="34" charset="0"/>
              </a:rPr>
              <a:t>L’intérêt principal des </a:t>
            </a:r>
            <a:r>
              <a:rPr lang="fr-FR" sz="2300" i="1" dirty="0">
                <a:solidFill>
                  <a:srgbClr val="424242"/>
                </a:solidFill>
                <a:latin typeface="Merriweather"/>
                <a:cs typeface="Arial" pitchFamily="34" charset="0"/>
              </a:rPr>
              <a:t>packages</a:t>
            </a:r>
            <a:r>
              <a:rPr lang="fr-FR" sz="2300" dirty="0">
                <a:solidFill>
                  <a:srgbClr val="424242"/>
                </a:solidFill>
                <a:latin typeface="Merriweather"/>
                <a:cs typeface="Arial" pitchFamily="34" charset="0"/>
              </a:rPr>
              <a:t> étant tout de même de contenir plusieurs modules. On peut ainsi ajouter un fichier </a:t>
            </a:r>
            <a:r>
              <a:rPr lang="fr-FR" sz="2300" dirty="0">
                <a:solidFill>
                  <a:srgbClr val="AA0000"/>
                </a:solidFill>
                <a:latin typeface="Source Code Pro"/>
                <a:cs typeface="Arial" pitchFamily="34" charset="0"/>
              </a:rPr>
              <a:t>operations.py</a:t>
            </a:r>
            <a:r>
              <a:rPr lang="fr-FR" sz="2300" dirty="0">
                <a:solidFill>
                  <a:srgbClr val="424242"/>
                </a:solidFill>
                <a:latin typeface="Merriweather"/>
                <a:cs typeface="Arial" pitchFamily="34" charset="0"/>
              </a:rPr>
              <a:t> au répertoire </a:t>
            </a:r>
            <a:r>
              <a:rPr lang="fr-FR" sz="2300" dirty="0" err="1">
                <a:solidFill>
                  <a:srgbClr val="AA0000"/>
                </a:solidFill>
                <a:latin typeface="Source Code Pro"/>
                <a:cs typeface="Arial" pitchFamily="34" charset="0"/>
              </a:rPr>
              <a:t>mypackage</a:t>
            </a:r>
            <a:r>
              <a:rPr lang="fr-FR" sz="2300" dirty="0">
                <a:solidFill>
                  <a:srgbClr val="424242"/>
                </a:solidFill>
                <a:latin typeface="Merriweather"/>
                <a:cs typeface="Arial" pitchFamily="34" charset="0"/>
              </a:rPr>
              <a:t>.</a:t>
            </a:r>
            <a:r>
              <a:rPr lang="fr-FR" sz="23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500166" y="2285992"/>
            <a:ext cx="5429288" cy="28402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t"/>
            <a:r>
              <a:rPr lang="en-US" sz="2400" b="1" dirty="0">
                <a:solidFill>
                  <a:srgbClr val="008000"/>
                </a:solidFill>
                <a:latin typeface="Aharoni" pitchFamily="2" charset="-79"/>
                <a:cs typeface="Aharoni" pitchFamily="2" charset="-79"/>
              </a:rPr>
              <a:t>1  def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addition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(a, b):</a:t>
            </a:r>
          </a:p>
          <a:p>
            <a:pPr fontAlgn="t"/>
            <a:r>
              <a:rPr lang="en-US" sz="2400" b="1" dirty="0">
                <a:solidFill>
                  <a:srgbClr val="008000"/>
                </a:solidFill>
                <a:latin typeface="Aharoni" pitchFamily="2" charset="-79"/>
                <a:cs typeface="Aharoni" pitchFamily="2" charset="-79"/>
              </a:rPr>
              <a:t>2       return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a </a:t>
            </a:r>
            <a:r>
              <a:rPr lang="en-US" sz="2400" dirty="0">
                <a:solidFill>
                  <a:srgbClr val="666666"/>
                </a:solidFill>
                <a:latin typeface="Aharoni" pitchFamily="2" charset="-79"/>
                <a:cs typeface="Aharoni" pitchFamily="2" charset="-79"/>
              </a:rPr>
              <a:t>+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b   </a:t>
            </a:r>
          </a:p>
          <a:p>
            <a:pPr fontAlgn="t"/>
            <a:r>
              <a:rPr lang="en-US" sz="2400" b="1" dirty="0">
                <a:solidFill>
                  <a:srgbClr val="008000"/>
                </a:solidFill>
                <a:latin typeface="Aharoni" pitchFamily="2" charset="-79"/>
                <a:cs typeface="Aharoni" pitchFamily="2" charset="-79"/>
              </a:rPr>
              <a:t>3</a:t>
            </a:r>
          </a:p>
          <a:p>
            <a:pPr fontAlgn="t"/>
            <a:r>
              <a:rPr lang="en-US" sz="2400" b="1" dirty="0">
                <a:solidFill>
                  <a:srgbClr val="008000"/>
                </a:solidFill>
                <a:latin typeface="Aharoni" pitchFamily="2" charset="-79"/>
                <a:cs typeface="Aharoni" pitchFamily="2" charset="-79"/>
              </a:rPr>
              <a:t>4  def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soustraction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(a, b): </a:t>
            </a:r>
          </a:p>
          <a:p>
            <a:pPr fontAlgn="t"/>
            <a:r>
              <a:rPr lang="en-US" sz="2400" b="1" dirty="0">
                <a:solidFill>
                  <a:srgbClr val="008000"/>
                </a:solidFill>
                <a:latin typeface="Aharoni" pitchFamily="2" charset="-79"/>
                <a:cs typeface="Aharoni" pitchFamily="2" charset="-79"/>
              </a:rPr>
              <a:t>5      return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a </a:t>
            </a:r>
            <a:r>
              <a:rPr lang="en-US" sz="2400" dirty="0">
                <a:solidFill>
                  <a:srgbClr val="666666"/>
                </a:solidFill>
                <a:latin typeface="Aharoni" pitchFamily="2" charset="-79"/>
                <a:cs typeface="Aharoni" pitchFamily="2" charset="-79"/>
              </a:rPr>
              <a:t>–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b</a:t>
            </a:r>
          </a:p>
          <a:p>
            <a:pPr fontAlgn="t"/>
            <a:r>
              <a:rPr lang="en-US" sz="2400" b="1" dirty="0">
                <a:solidFill>
                  <a:srgbClr val="008000"/>
                </a:solidFill>
                <a:latin typeface="Aharoni" pitchFamily="2" charset="-79"/>
                <a:cs typeface="Aharoni" pitchFamily="2" charset="-79"/>
              </a:rPr>
              <a:t>6</a:t>
            </a:r>
          </a:p>
          <a:p>
            <a:pPr fontAlgn="t"/>
            <a:r>
              <a:rPr lang="en-US" sz="2400" b="1" dirty="0">
                <a:solidFill>
                  <a:srgbClr val="008000"/>
                </a:solidFill>
                <a:latin typeface="Aharoni" pitchFamily="2" charset="-79"/>
                <a:cs typeface="Aharoni" pitchFamily="2" charset="-79"/>
              </a:rPr>
              <a:t>7  def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multiplication</a:t>
            </a:r>
            <a:r>
              <a:rPr lang="en-US" sz="2400" dirty="0">
                <a:latin typeface="Aharoni" pitchFamily="2" charset="-79"/>
                <a:cs typeface="Aharoni" pitchFamily="2" charset="-79"/>
              </a:rPr>
              <a:t>(a, b): </a:t>
            </a:r>
          </a:p>
          <a:p>
            <a:pPr fontAlgn="t"/>
            <a:r>
              <a:rPr lang="en-US" sz="2400" b="1" dirty="0">
                <a:solidFill>
                  <a:srgbClr val="008000"/>
                </a:solidFill>
                <a:latin typeface="Aharoni" pitchFamily="2" charset="-79"/>
                <a:cs typeface="Aharoni" pitchFamily="2" charset="-79"/>
              </a:rPr>
              <a:t>8      return a * b</a:t>
            </a:r>
            <a:endParaRPr lang="fr-FR" sz="2400" b="1" dirty="0">
              <a:solidFill>
                <a:srgbClr val="008000"/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6" name="Connecteur droit 15"/>
          <p:cNvCxnSpPr/>
          <p:nvPr/>
        </p:nvCxnSpPr>
        <p:spPr>
          <a:xfrm rot="5400000">
            <a:off x="343121" y="3707198"/>
            <a:ext cx="28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14380" y="5357826"/>
            <a:ext cx="8286776" cy="75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fr-FR" sz="2300" dirty="0">
                <a:solidFill>
                  <a:schemeClr val="tx1"/>
                </a:solidFill>
              </a:rPr>
              <a:t> On note aussi qu’il n’est pas nécessaire d’importer </a:t>
            </a:r>
            <a:r>
              <a:rPr lang="fr-FR" sz="2300" dirty="0" err="1">
                <a:solidFill>
                  <a:srgbClr val="C00000"/>
                </a:solidFill>
                <a:latin typeface="Merriweather"/>
                <a:cs typeface="Arial" pitchFamily="34" charset="0"/>
              </a:rPr>
              <a:t>mypackage</a:t>
            </a:r>
            <a:r>
              <a:rPr lang="fr-FR" sz="2300" dirty="0">
                <a:solidFill>
                  <a:schemeClr val="tx1"/>
                </a:solidFill>
              </a:rPr>
              <a:t> pour pouvoir importer </a:t>
            </a:r>
            <a:r>
              <a:rPr lang="fr-FR" sz="2300" dirty="0" err="1">
                <a:solidFill>
                  <a:srgbClr val="C00000"/>
                </a:solidFill>
              </a:rPr>
              <a:t>mypackage.operation</a:t>
            </a:r>
            <a:r>
              <a:rPr lang="fr-FR" sz="2300" dirty="0" err="1">
                <a:solidFill>
                  <a:schemeClr val="tx1"/>
                </a:solidFill>
              </a:rPr>
              <a:t>s</a:t>
            </a:r>
            <a:r>
              <a:rPr lang="fr-FR" sz="23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71472" y="1214422"/>
            <a:ext cx="8358246" cy="1409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fr-FR" sz="2300" dirty="0">
                <a:solidFill>
                  <a:schemeClr val="tx1"/>
                </a:solidFill>
              </a:rPr>
              <a:t> Cela revient à disposer d’un module </a:t>
            </a:r>
            <a:r>
              <a:rPr lang="fr-FR" sz="2300" dirty="0" err="1">
                <a:solidFill>
                  <a:srgbClr val="AA0000"/>
                </a:solidFill>
                <a:latin typeface="Source Code Pro"/>
                <a:cs typeface="Arial" pitchFamily="34" charset="0"/>
              </a:rPr>
              <a:t>mypackage.operations</a:t>
            </a:r>
            <a:r>
              <a:rPr lang="fr-FR" sz="2300" dirty="0">
                <a:solidFill>
                  <a:schemeClr val="tx1"/>
                </a:solidFill>
              </a:rPr>
              <a:t>. Mais ce module n’est par défaut pas importé dans le </a:t>
            </a:r>
            <a:r>
              <a:rPr lang="fr-FR" sz="2300" i="1" dirty="0">
                <a:solidFill>
                  <a:schemeClr val="tx1"/>
                </a:solidFill>
              </a:rPr>
              <a:t>package</a:t>
            </a:r>
            <a:r>
              <a:rPr lang="fr-FR" sz="2300" dirty="0">
                <a:solidFill>
                  <a:schemeClr val="tx1"/>
                </a:solidFill>
              </a:rPr>
              <a:t> : import </a:t>
            </a:r>
            <a:r>
              <a:rPr lang="fr-FR" sz="2300" dirty="0" err="1">
                <a:solidFill>
                  <a:srgbClr val="AA0000"/>
                </a:solidFill>
                <a:latin typeface="Source Code Pro"/>
                <a:cs typeface="Arial" pitchFamily="34" charset="0"/>
              </a:rPr>
              <a:t>mypackage</a:t>
            </a:r>
            <a:r>
              <a:rPr lang="fr-FR" sz="2300" dirty="0">
                <a:solidFill>
                  <a:schemeClr val="tx1"/>
                </a:solidFill>
              </a:rPr>
              <a:t> ne donne par défaut pas accès à opérations, il faudra importer explicitement ce dernier.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57224" y="2928934"/>
            <a:ext cx="8001024" cy="30612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t"/>
            <a:r>
              <a:rPr lang="fr-FR" sz="23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1 &gt;&gt;&gt; </a:t>
            </a:r>
            <a:r>
              <a:rPr lang="fr-FR" sz="2300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import</a:t>
            </a:r>
            <a:r>
              <a:rPr lang="fr-FR" sz="23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fr-FR" sz="2300" dirty="0" err="1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mypackage.operations</a:t>
            </a:r>
            <a:r>
              <a:rPr lang="fr-FR" sz="23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</a:p>
          <a:p>
            <a:pPr fontAlgn="t"/>
            <a:r>
              <a:rPr lang="fr-FR" sz="23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2 &gt;&gt;&gt; </a:t>
            </a:r>
            <a:r>
              <a:rPr lang="fr-FR" sz="2300" dirty="0" err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mypackage.operations.addition</a:t>
            </a:r>
            <a:r>
              <a:rPr lang="fr-FR" sz="23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(1, 2) </a:t>
            </a:r>
          </a:p>
          <a:p>
            <a:pPr fontAlgn="t"/>
            <a:r>
              <a:rPr lang="fr-FR" sz="23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3  3</a:t>
            </a:r>
          </a:p>
          <a:p>
            <a:pPr fontAlgn="t"/>
            <a:r>
              <a:rPr lang="fr-FR" sz="23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4 &gt;&gt;&gt; </a:t>
            </a:r>
            <a:r>
              <a:rPr lang="fr-FR" sz="2300" dirty="0" err="1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from</a:t>
            </a:r>
            <a:r>
              <a:rPr lang="fr-FR" sz="2300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fr-FR" sz="2300" dirty="0" err="1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mypackage</a:t>
            </a:r>
            <a:r>
              <a:rPr lang="fr-FR" sz="23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import </a:t>
            </a:r>
            <a:r>
              <a:rPr lang="fr-FR" sz="2300" dirty="0" err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operations</a:t>
            </a:r>
            <a:r>
              <a:rPr lang="fr-FR" sz="23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</a:p>
          <a:p>
            <a:pPr fontAlgn="t"/>
            <a:r>
              <a:rPr lang="fr-FR" sz="23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5 &gt;&gt;&gt; </a:t>
            </a:r>
            <a:r>
              <a:rPr lang="fr-FR" sz="2300" dirty="0" err="1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operations.soustraction</a:t>
            </a:r>
            <a:r>
              <a:rPr lang="fr-FR" sz="23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(1, 2) </a:t>
            </a:r>
          </a:p>
          <a:p>
            <a:pPr fontAlgn="t"/>
            <a:r>
              <a:rPr lang="fr-FR" sz="23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6  -1 </a:t>
            </a:r>
          </a:p>
          <a:p>
            <a:pPr fontAlgn="t"/>
            <a:r>
              <a:rPr lang="fr-FR" sz="23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7 &gt;&gt;&gt; </a:t>
            </a:r>
            <a:r>
              <a:rPr lang="fr-FR" sz="2300" dirty="0" err="1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from</a:t>
            </a:r>
            <a:r>
              <a:rPr lang="fr-FR" sz="2300" dirty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fr-FR" sz="2300" dirty="0" err="1">
                <a:solidFill>
                  <a:srgbClr val="0070C0"/>
                </a:solidFill>
                <a:latin typeface="Aharoni" pitchFamily="2" charset="-79"/>
                <a:cs typeface="Aharoni" pitchFamily="2" charset="-79"/>
              </a:rPr>
              <a:t>mypackage.operations</a:t>
            </a:r>
            <a:r>
              <a:rPr lang="fr-FR" sz="23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import multiplication 8 &gt;&gt;&gt; multiplication(1, 2) </a:t>
            </a:r>
          </a:p>
          <a:p>
            <a:pPr fontAlgn="t"/>
            <a:r>
              <a:rPr lang="fr-FR" sz="23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9  2</a:t>
            </a:r>
            <a:endParaRPr lang="fr-FR" sz="2300" dirty="0"/>
          </a:p>
        </p:txBody>
      </p:sp>
      <p:cxnSp>
        <p:nvCxnSpPr>
          <p:cNvPr id="16" name="Connecteur droit 15"/>
          <p:cNvCxnSpPr/>
          <p:nvPr/>
        </p:nvCxnSpPr>
        <p:spPr>
          <a:xfrm rot="5400000">
            <a:off x="-383348" y="4442195"/>
            <a:ext cx="300039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 packages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28596" y="1128864"/>
            <a:ext cx="8501122" cy="397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fr-FR" sz="2200" dirty="0">
                <a:solidFill>
                  <a:schemeClr val="tx1"/>
                </a:solidFill>
              </a:rPr>
              <a:t> Pour donner accès au module </a:t>
            </a:r>
            <a:r>
              <a:rPr lang="fr-FR" sz="2200" dirty="0" err="1">
                <a:solidFill>
                  <a:srgbClr val="C00000"/>
                </a:solidFill>
              </a:rPr>
              <a:t>operations</a:t>
            </a:r>
            <a:r>
              <a:rPr lang="fr-FR" sz="2200" dirty="0">
                <a:solidFill>
                  <a:schemeClr val="tx1"/>
                </a:solidFill>
              </a:rPr>
              <a:t> directement en important </a:t>
            </a:r>
            <a:r>
              <a:rPr lang="fr-FR" sz="2200" dirty="0" err="1">
                <a:solidFill>
                  <a:srgbClr val="C00000"/>
                </a:solidFill>
              </a:rPr>
              <a:t>mypackage</a:t>
            </a:r>
            <a:r>
              <a:rPr lang="fr-FR" sz="2200" dirty="0">
                <a:solidFill>
                  <a:schemeClr val="tx1"/>
                </a:solidFill>
              </a:rPr>
              <a:t>, il est nécessaire de toucher au fichier</a:t>
            </a:r>
            <a:r>
              <a:rPr lang="fr-FR" sz="2200" dirty="0">
                <a:solidFill>
                  <a:srgbClr val="C00000"/>
                </a:solidFill>
              </a:rPr>
              <a:t> </a:t>
            </a:r>
            <a:r>
              <a:rPr lang="fr-FR" sz="2200" dirty="0" err="1">
                <a:solidFill>
                  <a:srgbClr val="C00000"/>
                </a:solidFill>
              </a:rPr>
              <a:t>__init__</a:t>
            </a:r>
            <a:r>
              <a:rPr lang="fr-FR" sz="2200" dirty="0">
                <a:solidFill>
                  <a:srgbClr val="C00000"/>
                </a:solidFill>
              </a:rPr>
              <a:t>.</a:t>
            </a:r>
            <a:r>
              <a:rPr lang="fr-FR" sz="2200" dirty="0" err="1">
                <a:solidFill>
                  <a:srgbClr val="C00000"/>
                </a:solidFill>
              </a:rPr>
              <a:t>py</a:t>
            </a:r>
            <a:r>
              <a:rPr lang="fr-FR" sz="2200" dirty="0">
                <a:solidFill>
                  <a:schemeClr val="tx1"/>
                </a:solidFill>
              </a:rPr>
              <a:t>. Ce fichier correspondant à ce qui est chargé à l’importation du </a:t>
            </a:r>
            <a:r>
              <a:rPr lang="fr-FR" sz="2200" i="1" dirty="0">
                <a:solidFill>
                  <a:schemeClr val="tx1"/>
                </a:solidFill>
              </a:rPr>
              <a:t>package</a:t>
            </a:r>
            <a:r>
              <a:rPr lang="fr-FR" sz="2200" dirty="0">
                <a:solidFill>
                  <a:schemeClr val="tx1"/>
                </a:solidFill>
              </a:rPr>
              <a:t>, nous pouvons importer </a:t>
            </a:r>
            <a:r>
              <a:rPr lang="fr-FR" sz="2200" dirty="0" err="1">
                <a:solidFill>
                  <a:srgbClr val="C00000"/>
                </a:solidFill>
              </a:rPr>
              <a:t>mypackage.operations</a:t>
            </a:r>
            <a:r>
              <a:rPr lang="fr-FR" sz="2200" dirty="0">
                <a:solidFill>
                  <a:schemeClr val="tx1"/>
                </a:solidFill>
              </a:rPr>
              <a:t>, ce qui le rendra directement accessible.</a:t>
            </a:r>
          </a:p>
          <a:p>
            <a:pPr algn="just">
              <a:buFont typeface="Wingdings" pitchFamily="2" charset="2"/>
              <a:buChar char="q"/>
            </a:pPr>
            <a:endParaRPr lang="fr-FR" sz="2300" b="1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fr-FR" sz="2300" b="1" dirty="0">
              <a:solidFill>
                <a:schemeClr val="tx1"/>
              </a:solidFill>
            </a:endParaRPr>
          </a:p>
          <a:p>
            <a:endParaRPr lang="fr-FR" sz="2300" b="1" dirty="0">
              <a:solidFill>
                <a:schemeClr val="tx1"/>
              </a:solidFill>
            </a:endParaRPr>
          </a:p>
          <a:p>
            <a:endParaRPr lang="fr-FR" sz="2300" b="1" dirty="0">
              <a:solidFill>
                <a:schemeClr val="tx1"/>
              </a:solidFill>
            </a:endParaRPr>
          </a:p>
          <a:p>
            <a:endParaRPr lang="fr-FR" sz="2300" b="1" dirty="0">
              <a:solidFill>
                <a:schemeClr val="tx1"/>
              </a:solidFill>
            </a:endParaRPr>
          </a:p>
          <a:p>
            <a:endParaRPr lang="fr-FR" sz="2300" b="1" dirty="0">
              <a:solidFill>
                <a:schemeClr val="tx1"/>
              </a:solidFill>
            </a:endParaRPr>
          </a:p>
          <a:p>
            <a:endParaRPr lang="fr-FR" sz="2300" b="1" dirty="0">
              <a:solidFill>
                <a:schemeClr val="tx1"/>
              </a:solidFill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Les packages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714480" y="3357562"/>
            <a:ext cx="5786478" cy="435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t"/>
            <a:r>
              <a:rPr lang="en-US" sz="2400" b="1" dirty="0">
                <a:solidFill>
                  <a:srgbClr val="00B050"/>
                </a:solidFill>
              </a:rPr>
              <a:t>1 </a:t>
            </a:r>
            <a:r>
              <a:rPr lang="fr-FR" sz="2400" b="1" dirty="0">
                <a:solidFill>
                  <a:srgbClr val="00B050"/>
                </a:solidFill>
              </a:rPr>
              <a:t>import </a:t>
            </a:r>
            <a:r>
              <a:rPr lang="fr-FR" sz="2400" b="1" dirty="0" err="1">
                <a:solidFill>
                  <a:srgbClr val="0070C0"/>
                </a:solidFill>
              </a:rPr>
              <a:t>mypackage.operations</a:t>
            </a:r>
            <a:endParaRPr lang="en-US" sz="2400" b="1" dirty="0" err="1">
              <a:solidFill>
                <a:srgbClr val="0070C0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693775" y="3607958"/>
            <a:ext cx="445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714480" y="4237543"/>
            <a:ext cx="5857916" cy="11228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t"/>
            <a:r>
              <a:rPr lang="fr-FR" sz="2400" dirty="0"/>
              <a:t>1  &gt;&gt;&gt; </a:t>
            </a:r>
            <a:r>
              <a:rPr lang="fr-FR" sz="2400" b="1" dirty="0">
                <a:solidFill>
                  <a:srgbClr val="00B050"/>
                </a:solidFill>
              </a:rPr>
              <a:t>import</a:t>
            </a:r>
            <a:r>
              <a:rPr lang="fr-FR" sz="2400" dirty="0"/>
              <a:t> </a:t>
            </a:r>
            <a:r>
              <a:rPr lang="fr-FR" sz="2400" b="1" dirty="0" err="1">
                <a:solidFill>
                  <a:srgbClr val="0070C0"/>
                </a:solidFill>
              </a:rPr>
              <a:t>mypackage</a:t>
            </a:r>
            <a:r>
              <a:rPr lang="fr-FR" sz="2400" dirty="0"/>
              <a:t> </a:t>
            </a:r>
          </a:p>
          <a:p>
            <a:pPr fontAlgn="t"/>
            <a:r>
              <a:rPr lang="fr-FR" sz="2400" dirty="0"/>
              <a:t>2 &gt;&gt;&gt; </a:t>
            </a:r>
            <a:r>
              <a:rPr lang="fr-FR" sz="2400" dirty="0" err="1"/>
              <a:t>mypackage.operations.addition</a:t>
            </a:r>
            <a:r>
              <a:rPr lang="fr-FR" sz="2400" dirty="0"/>
              <a:t>(1, 2)</a:t>
            </a:r>
          </a:p>
          <a:p>
            <a:pPr fontAlgn="t"/>
            <a:r>
              <a:rPr lang="fr-FR" sz="2400" dirty="0"/>
              <a:t>3  3</a:t>
            </a:r>
          </a:p>
        </p:txBody>
      </p:sp>
      <p:cxnSp>
        <p:nvCxnSpPr>
          <p:cNvPr id="16" name="Connecteur droit 15"/>
          <p:cNvCxnSpPr/>
          <p:nvPr/>
        </p:nvCxnSpPr>
        <p:spPr>
          <a:xfrm rot="5400000">
            <a:off x="1396126" y="4810059"/>
            <a:ext cx="111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01749" y="3857628"/>
            <a:ext cx="1941557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Puis en console 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1472" y="5500702"/>
            <a:ext cx="8358246" cy="1351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fr-FR" sz="2200" dirty="0">
                <a:solidFill>
                  <a:schemeClr val="tx1"/>
                </a:solidFill>
              </a:rPr>
              <a:t>Un </a:t>
            </a:r>
            <a:r>
              <a:rPr lang="fr-FR" sz="2200" i="1" dirty="0">
                <a:solidFill>
                  <a:schemeClr val="tx1"/>
                </a:solidFill>
              </a:rPr>
              <a:t>package</a:t>
            </a:r>
            <a:r>
              <a:rPr lang="fr-FR" sz="2200" dirty="0">
                <a:solidFill>
                  <a:schemeClr val="tx1"/>
                </a:solidFill>
              </a:rPr>
              <a:t> est un niveau d’indirection supérieur au module, mais il est aussi possible d’avoir des </a:t>
            </a:r>
            <a:r>
              <a:rPr lang="fr-FR" sz="2200" i="1" dirty="0">
                <a:solidFill>
                  <a:schemeClr val="tx1"/>
                </a:solidFill>
              </a:rPr>
              <a:t>packages</a:t>
            </a:r>
            <a:r>
              <a:rPr lang="fr-FR" sz="2200" dirty="0">
                <a:solidFill>
                  <a:schemeClr val="tx1"/>
                </a:solidFill>
              </a:rPr>
              <a:t> de </a:t>
            </a:r>
            <a:r>
              <a:rPr lang="fr-FR" sz="2200" i="1" dirty="0">
                <a:solidFill>
                  <a:schemeClr val="tx1"/>
                </a:solidFill>
              </a:rPr>
              <a:t>packages</a:t>
            </a:r>
            <a:r>
              <a:rPr lang="fr-FR" sz="2200" dirty="0">
                <a:solidFill>
                  <a:schemeClr val="tx1"/>
                </a:solidFill>
              </a:rPr>
              <a:t>, et </a:t>
            </a:r>
            <a:r>
              <a:rPr lang="fr-FR" sz="2200" i="1" dirty="0">
                <a:solidFill>
                  <a:schemeClr val="tx1"/>
                </a:solidFill>
              </a:rPr>
              <a:t>packages</a:t>
            </a:r>
            <a:r>
              <a:rPr lang="fr-FR" sz="2200" dirty="0">
                <a:solidFill>
                  <a:schemeClr val="tx1"/>
                </a:solidFill>
              </a:rPr>
              <a:t> de </a:t>
            </a:r>
            <a:r>
              <a:rPr lang="fr-FR" sz="2200" i="1" dirty="0">
                <a:solidFill>
                  <a:schemeClr val="tx1"/>
                </a:solidFill>
              </a:rPr>
              <a:t>packages</a:t>
            </a:r>
            <a:r>
              <a:rPr lang="fr-FR" sz="2200" dirty="0">
                <a:solidFill>
                  <a:schemeClr val="tx1"/>
                </a:solidFill>
              </a:rPr>
              <a:t> de </a:t>
            </a:r>
            <a:r>
              <a:rPr lang="fr-FR" sz="2200" i="1" dirty="0">
                <a:solidFill>
                  <a:schemeClr val="tx1"/>
                </a:solidFill>
              </a:rPr>
              <a:t>packages</a:t>
            </a:r>
            <a:r>
              <a:rPr lang="fr-FR" sz="2200" dirty="0">
                <a:solidFill>
                  <a:schemeClr val="tx1"/>
                </a:solidFill>
              </a:rPr>
              <a:t>, et plus encore : vers l’infini et au-delà !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14480" y="2928934"/>
            <a:ext cx="1377300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chemeClr val="tx1"/>
                </a:solidFill>
              </a:rPr>
              <a:t>__init__</a:t>
            </a:r>
            <a:r>
              <a:rPr lang="fr-FR" b="1" dirty="0">
                <a:solidFill>
                  <a:schemeClr val="tx1"/>
                </a:solidFill>
              </a:rPr>
              <a:t>.</a:t>
            </a:r>
            <a:r>
              <a:rPr lang="fr-FR" b="1" dirty="0" err="1">
                <a:solidFill>
                  <a:schemeClr val="tx1"/>
                </a:solidFill>
              </a:rPr>
              <a:t>py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82859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28596" y="1146935"/>
            <a:ext cx="864399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fr-FR" sz="2200" dirty="0">
                <a:solidFill>
                  <a:schemeClr val="tx1"/>
                </a:solidFill>
              </a:rPr>
              <a:t>Les scripts que avez écrits jusqu'à présent étaient à chaque fois très courts, car leur objectif était seulement de vous faire assimiler les premiers éléments du langage.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fr-FR" sz="2200" dirty="0">
                <a:solidFill>
                  <a:schemeClr val="tx1"/>
                </a:solidFill>
              </a:rPr>
              <a:t>Lorsque vous commencerez à développer de véritables projets, vous serez confrontés à des problèmes souvent fort complexes, et les lignes de programme vont commencer à s'accumuler...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fr-FR" sz="2200" dirty="0">
                <a:solidFill>
                  <a:schemeClr val="tx1"/>
                </a:solidFill>
              </a:rPr>
              <a:t>il arrivera souvent qu'une même séquence d'instructions doivent être utilisée à plusieurs reprises dans un programme, et on souhaitera bien évidemment ne pas avoir à la reproduire systématiquement.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fr-FR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785786" y="71414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857256" y="4429132"/>
            <a:ext cx="7715272" cy="2071702"/>
          </a:xfrm>
          <a:prstGeom prst="roundRect">
            <a:avLst/>
          </a:prstGeom>
          <a:solidFill>
            <a:schemeClr val="bg1"/>
          </a:solidFill>
          <a:ln w="47625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rgbClr val="FF0000"/>
              </a:solidFill>
            </a:endParaRPr>
          </a:p>
          <a:p>
            <a:pPr algn="ctr"/>
            <a:r>
              <a:rPr lang="fr-FR" sz="2400" dirty="0">
                <a:solidFill>
                  <a:schemeClr val="tx1"/>
                </a:solidFill>
              </a:rPr>
              <a:t>Les </a:t>
            </a:r>
            <a:r>
              <a:rPr lang="fr-FR" sz="2400" b="1" i="1" dirty="0">
                <a:solidFill>
                  <a:srgbClr val="FF0000"/>
                </a:solidFill>
              </a:rPr>
              <a:t>fonctions</a:t>
            </a:r>
            <a:r>
              <a:rPr lang="fr-FR" sz="2400" b="1" i="1" dirty="0">
                <a:solidFill>
                  <a:schemeClr val="tx1"/>
                </a:solidFill>
              </a:rPr>
              <a:t>, </a:t>
            </a:r>
            <a:r>
              <a:rPr lang="fr-FR" sz="2400" dirty="0">
                <a:solidFill>
                  <a:schemeClr val="tx1"/>
                </a:solidFill>
              </a:rPr>
              <a:t>il s’agit de différentes des structures de sous-programmes qui ont été imaginées par les concepteurs des langages de haut niveau afin de résoudre les difficultés évoquées ci-dessus. </a:t>
            </a:r>
          </a:p>
          <a:p>
            <a:pPr algn="ctr"/>
            <a:endParaRPr lang="fr-FR" sz="2400" dirty="0">
              <a:solidFill>
                <a:schemeClr val="tx1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16" name="Flèche vers le bas 15"/>
          <p:cNvSpPr/>
          <p:nvPr/>
        </p:nvSpPr>
        <p:spPr>
          <a:xfrm>
            <a:off x="4071934" y="3500438"/>
            <a:ext cx="571504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785786" y="1357298"/>
            <a:ext cx="7715272" cy="2071702"/>
          </a:xfrm>
          <a:prstGeom prst="roundRect">
            <a:avLst/>
          </a:prstGeom>
          <a:solidFill>
            <a:schemeClr val="bg1"/>
          </a:solidFill>
          <a:ln w="47625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FF0000"/>
                </a:solidFill>
              </a:rPr>
              <a:t>Solution</a:t>
            </a:r>
            <a:r>
              <a:rPr lang="fr-FR" sz="2400" dirty="0">
                <a:solidFill>
                  <a:schemeClr val="tx1"/>
                </a:solidFill>
              </a:rPr>
              <a:t> : décomposer  un problème en plusieurs sous problèmes plus simples qui seront étudiés séparément (Ces sous-problèmes peuvent éventuellement être eux-mêmes décomposés à leur tour, et ainsi de suite)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 fonctions</a:t>
            </a:r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14348" y="2218505"/>
            <a:ext cx="7858180" cy="3538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fr-FR" sz="2200" dirty="0">
                <a:solidFill>
                  <a:schemeClr val="tx1"/>
                </a:solidFill>
              </a:rPr>
              <a:t>1. Meilleure organisation du programme (regrouper les tâches par blocs : lisibilité  maintenance) 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fr-FR" sz="2200" dirty="0">
                <a:solidFill>
                  <a:schemeClr val="tx1"/>
                </a:solidFill>
              </a:rPr>
              <a:t>2. Eviter la redondance (pas de copier/coller  maintenance, meilleure réutilisation du code) 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fr-FR" sz="2200" dirty="0">
                <a:solidFill>
                  <a:schemeClr val="tx1"/>
                </a:solidFill>
              </a:rPr>
              <a:t>3. Possibilité de partager les fonctions (via des modules) 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fr-FR" sz="2200" dirty="0">
                <a:solidFill>
                  <a:schemeClr val="tx1"/>
                </a:solidFill>
              </a:rPr>
              <a:t>4. Le programme principal doit être le plus simple possible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5786" y="1357298"/>
            <a:ext cx="5143536" cy="69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2400" b="1" dirty="0">
                <a:solidFill>
                  <a:srgbClr val="FF0000"/>
                </a:solidFill>
              </a:rPr>
              <a:t>Pourquoi créer des fonctions 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 fonctions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8596" y="1357298"/>
            <a:ext cx="8429684" cy="750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300" dirty="0">
                <a:solidFill>
                  <a:schemeClr val="tx1"/>
                </a:solidFill>
              </a:rPr>
              <a:t>La syntaxe Python pour la définition d'une fonction est la suivante :</a:t>
            </a: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785786" y="2239400"/>
            <a:ext cx="7742825" cy="3046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 err="1">
                <a:ln>
                  <a:noFill/>
                </a:ln>
                <a:solidFill>
                  <a:srgbClr val="FF804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nomDeLaFonction</a:t>
            </a: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liste de paramètres):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... 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bloc d</a:t>
            </a: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'instructions</a:t>
            </a: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	...</a:t>
            </a: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 fonctions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472" y="1071546"/>
            <a:ext cx="8215370" cy="5592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fr-FR" sz="2200" dirty="0">
                <a:solidFill>
                  <a:schemeClr val="tx1"/>
                </a:solidFill>
              </a:rPr>
              <a:t>Vous pouvez choisir n'importe quel nom pour la fonction que vous créez, à l'exception des mots réservés du langage (ex: </a:t>
            </a:r>
            <a:r>
              <a:rPr lang="fr-FR" sz="2200" dirty="0" err="1">
                <a:solidFill>
                  <a:schemeClr val="tx1"/>
                </a:solidFill>
              </a:rPr>
              <a:t>Ininput</a:t>
            </a:r>
            <a:r>
              <a:rPr lang="fr-FR" sz="2200" dirty="0">
                <a:solidFill>
                  <a:schemeClr val="tx1"/>
                </a:solidFill>
              </a:rPr>
              <a:t>, </a:t>
            </a:r>
            <a:r>
              <a:rPr lang="fr-FR" sz="2200" dirty="0" err="1">
                <a:solidFill>
                  <a:schemeClr val="tx1"/>
                </a:solidFill>
              </a:rPr>
              <a:t>print</a:t>
            </a:r>
            <a:r>
              <a:rPr lang="fr-FR" sz="2200" dirty="0">
                <a:solidFill>
                  <a:schemeClr val="tx1"/>
                </a:solidFill>
              </a:rPr>
              <a:t>, </a:t>
            </a:r>
            <a:r>
              <a:rPr lang="fr-FR" sz="2200" dirty="0" err="1">
                <a:solidFill>
                  <a:schemeClr val="tx1"/>
                </a:solidFill>
              </a:rPr>
              <a:t>random</a:t>
            </a:r>
            <a:r>
              <a:rPr lang="fr-FR" sz="2200" dirty="0">
                <a:solidFill>
                  <a:schemeClr val="tx1"/>
                </a:solidFill>
              </a:rPr>
              <a:t>,…. ).</a:t>
            </a:r>
          </a:p>
          <a:p>
            <a:pPr algn="just">
              <a:buFont typeface="Wingdings" pitchFamily="2" charset="2"/>
              <a:buChar char="q"/>
            </a:pPr>
            <a:endParaRPr lang="fr-FR" sz="1600" baseline="300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endParaRPr lang="fr-FR" sz="1600" baseline="300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fr-FR" sz="2200" dirty="0">
                <a:solidFill>
                  <a:schemeClr val="tx1"/>
                </a:solidFill>
              </a:rPr>
              <a:t>Ne pas utiliser de caractère spécial ou accentué (le caractère souligné « _ » est permis). Comme c'est le cas pour les noms de variables, </a:t>
            </a:r>
          </a:p>
          <a:p>
            <a:pPr algn="just"/>
            <a:endParaRPr lang="fr-FR" sz="12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fr-FR" sz="2200" dirty="0">
                <a:solidFill>
                  <a:schemeClr val="tx1"/>
                </a:solidFill>
              </a:rPr>
              <a:t>il vous est conseillé d'utiliser surtout des lettres minuscules, notamment au début du nom (les noms commençant par une majuscule seront réservés aux classes: concept non étudié dans ce cours).</a:t>
            </a:r>
          </a:p>
          <a:p>
            <a:pPr algn="just"/>
            <a:endParaRPr lang="fr-FR" sz="16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fr-FR" sz="2200" dirty="0">
                <a:solidFill>
                  <a:schemeClr val="tx1"/>
                </a:solidFill>
              </a:rPr>
              <a:t>L’entête d’une fonction commence par : </a:t>
            </a:r>
            <a:r>
              <a:rPr lang="fr-FR" sz="2200" b="1" dirty="0" err="1">
                <a:solidFill>
                  <a:srgbClr val="FF0000"/>
                </a:solidFill>
              </a:rPr>
              <a:t>def</a:t>
            </a:r>
            <a:r>
              <a:rPr lang="fr-FR" sz="2200" dirty="0">
                <a:solidFill>
                  <a:srgbClr val="FF0000"/>
                </a:solidFill>
              </a:rPr>
              <a:t> </a:t>
            </a:r>
          </a:p>
          <a:p>
            <a:pPr lvl="1" algn="just">
              <a:buFont typeface="Wingdings" pitchFamily="2" charset="2"/>
              <a:buChar char="§"/>
            </a:pPr>
            <a:r>
              <a:rPr lang="fr-FR" sz="2200" dirty="0">
                <a:solidFill>
                  <a:schemeClr val="tx1"/>
                </a:solidFill>
              </a:rPr>
              <a:t> </a:t>
            </a:r>
            <a:r>
              <a:rPr lang="fr-FR" sz="2200" dirty="0" err="1">
                <a:solidFill>
                  <a:schemeClr val="tx1"/>
                </a:solidFill>
              </a:rPr>
              <a:t>def</a:t>
            </a:r>
            <a:r>
              <a:rPr lang="fr-FR" sz="2200" dirty="0">
                <a:solidFill>
                  <a:schemeClr val="tx1"/>
                </a:solidFill>
              </a:rPr>
              <a:t> est une </a:t>
            </a:r>
            <a:r>
              <a:rPr lang="fr-FR" sz="2200" i="1" dirty="0">
                <a:solidFill>
                  <a:schemeClr val="tx1"/>
                </a:solidFill>
              </a:rPr>
              <a:t>instruction composée</a:t>
            </a:r>
            <a:r>
              <a:rPr lang="fr-FR" sz="2200" dirty="0">
                <a:solidFill>
                  <a:schemeClr val="tx1"/>
                </a:solidFill>
              </a:rPr>
              <a:t>. </a:t>
            </a:r>
          </a:p>
          <a:p>
            <a:pPr lvl="1" algn="just">
              <a:buFont typeface="Wingdings" pitchFamily="2" charset="2"/>
              <a:buChar char="§"/>
            </a:pPr>
            <a:r>
              <a:rPr lang="fr-FR" sz="2200" dirty="0">
                <a:solidFill>
                  <a:schemeClr val="tx1"/>
                </a:solidFill>
              </a:rPr>
              <a:t> La ligne contenant cette instruction se termine obligatoirement par un double point, lequel introduit un bloc d'instructions que vous ne devez pas oublier d'indenter</a:t>
            </a:r>
            <a:r>
              <a:rPr lang="fr-FR" sz="23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0AE8-CF3F-4EDB-A102-CB1565FD09E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6" name="Image 5" descr="sigleisi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726510" cy="1142983"/>
          </a:xfrm>
          <a:prstGeom prst="rect">
            <a:avLst/>
          </a:prstGeom>
        </p:spPr>
      </p:pic>
      <p:pic>
        <p:nvPicPr>
          <p:cNvPr id="7" name="Picture 2" descr="python-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62953" y="31682"/>
            <a:ext cx="881079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>
          <a:xfrm>
            <a:off x="119134" y="1030602"/>
            <a:ext cx="8244000" cy="0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5400000">
            <a:off x="-2284131" y="3758032"/>
            <a:ext cx="5292000" cy="9421"/>
          </a:xfrm>
          <a:prstGeom prst="line">
            <a:avLst/>
          </a:prstGeom>
          <a:ln w="44450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2468" y="6357958"/>
            <a:ext cx="20106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785786" y="142852"/>
            <a:ext cx="7429500" cy="93503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Les fonctions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034" y="1256297"/>
            <a:ext cx="8358246" cy="5030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fr-FR" sz="2300" dirty="0">
                <a:solidFill>
                  <a:schemeClr val="tx1"/>
                </a:solidFill>
              </a:rPr>
              <a:t>La </a:t>
            </a:r>
            <a:r>
              <a:rPr lang="fr-FR" sz="2300" b="1" i="1" dirty="0">
                <a:solidFill>
                  <a:schemeClr val="tx1"/>
                </a:solidFill>
              </a:rPr>
              <a:t>liste de paramètres</a:t>
            </a:r>
            <a:r>
              <a:rPr lang="fr-FR" sz="2300" dirty="0">
                <a:solidFill>
                  <a:schemeClr val="tx1"/>
                </a:solidFill>
              </a:rPr>
              <a:t> spécifie quelles informations, il faudra fournir en guise d'arguments lorsque l'on voudra utiliser cette fonction (Les parenthèses sont vides si la fonction ne nécessite pas d'arguments).</a:t>
            </a:r>
          </a:p>
          <a:p>
            <a:pPr algn="just"/>
            <a:endParaRPr lang="fr-FR" sz="23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fr-FR" sz="2300" dirty="0">
                <a:solidFill>
                  <a:schemeClr val="tx1"/>
                </a:solidFill>
              </a:rPr>
              <a:t>Une fonction s'utilise pratiquement comme une instruction quelconque. Dans le corps d'un programme, un </a:t>
            </a:r>
            <a:r>
              <a:rPr lang="fr-FR" sz="2300" b="1" i="1" dirty="0">
                <a:solidFill>
                  <a:srgbClr val="FF0000"/>
                </a:solidFill>
              </a:rPr>
              <a:t>appel de fonction</a:t>
            </a:r>
            <a:r>
              <a:rPr lang="fr-FR" sz="2300" dirty="0">
                <a:solidFill>
                  <a:schemeClr val="tx1"/>
                </a:solidFill>
              </a:rPr>
              <a:t> est constitué du nom de la fonction suivi de parenthèses.</a:t>
            </a:r>
          </a:p>
          <a:p>
            <a:pPr algn="just"/>
            <a:endParaRPr lang="fr-FR" sz="2300" dirty="0">
              <a:solidFill>
                <a:schemeClr val="tx1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fr-FR" sz="2300" dirty="0">
                <a:solidFill>
                  <a:schemeClr val="tx1"/>
                </a:solidFill>
              </a:rPr>
              <a:t> Si c'est nécessaire, on place dans ces parenthèses le ou les arguments que l'on souhaite transmettre à la fonction.</a:t>
            </a:r>
          </a:p>
          <a:p>
            <a:pPr lvl="1" algn="just"/>
            <a:endParaRPr lang="fr-FR" sz="2300" dirty="0">
              <a:solidFill>
                <a:schemeClr val="tx1"/>
              </a:solidFill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fr-FR" sz="2300" dirty="0">
                <a:solidFill>
                  <a:schemeClr val="tx1"/>
                </a:solidFill>
              </a:rPr>
              <a:t> il est possible de définir pour ces paramètres des valeurs par défaut (voir plus loin).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ébit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Débit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10091</TotalTime>
  <Words>1934</Words>
  <Application>Microsoft Office PowerPoint</Application>
  <PresentationFormat>On-screen Show (4:3)</PresentationFormat>
  <Paragraphs>253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Aharoni</vt:lpstr>
      <vt:lpstr>AngsanaUPC</vt:lpstr>
      <vt:lpstr>Arial</vt:lpstr>
      <vt:lpstr>Arial Black</vt:lpstr>
      <vt:lpstr>Calibri</vt:lpstr>
      <vt:lpstr>Constantia</vt:lpstr>
      <vt:lpstr>Courier New</vt:lpstr>
      <vt:lpstr>Merriweather</vt:lpstr>
      <vt:lpstr>Source Code Pro</vt:lpstr>
      <vt:lpstr>Times New Roman</vt:lpstr>
      <vt:lpstr>Wingdings</vt:lpstr>
      <vt:lpstr>Wingdings 2</vt:lpstr>
      <vt:lpstr>Débit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seb</dc:creator>
  <cp:lastModifiedBy>Abir . Hmida</cp:lastModifiedBy>
  <cp:revision>206</cp:revision>
  <dcterms:modified xsi:type="dcterms:W3CDTF">2023-02-20T17:20:27Z</dcterms:modified>
</cp:coreProperties>
</file>