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09" r:id="rId2"/>
    <p:sldId id="275" r:id="rId3"/>
    <p:sldId id="273" r:id="rId4"/>
    <p:sldId id="274" r:id="rId5"/>
    <p:sldId id="272" r:id="rId6"/>
    <p:sldId id="271" r:id="rId7"/>
    <p:sldId id="277" r:id="rId8"/>
    <p:sldId id="278" r:id="rId9"/>
    <p:sldId id="279" r:id="rId10"/>
    <p:sldId id="280"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256" r:id="rId36"/>
    <p:sldId id="258" r:id="rId37"/>
    <p:sldId id="257" r:id="rId38"/>
    <p:sldId id="261" r:id="rId39"/>
    <p:sldId id="259" r:id="rId40"/>
    <p:sldId id="260" r:id="rId41"/>
    <p:sldId id="262" r:id="rId42"/>
    <p:sldId id="263" r:id="rId43"/>
    <p:sldId id="264" r:id="rId44"/>
    <p:sldId id="265" r:id="rId45"/>
    <p:sldId id="266" r:id="rId46"/>
    <p:sldId id="267" r:id="rId47"/>
    <p:sldId id="268" r:id="rId48"/>
    <p:sldId id="269" r:id="rId49"/>
    <p:sldId id="270" r:id="rId50"/>
    <p:sldId id="305" r:id="rId51"/>
    <p:sldId id="306" r:id="rId52"/>
    <p:sldId id="307" r:id="rId53"/>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14" autoAdjust="0"/>
    <p:restoredTop sz="94624" autoAdjust="0"/>
  </p:normalViewPr>
  <p:slideViewPr>
    <p:cSldViewPr>
      <p:cViewPr>
        <p:scale>
          <a:sx n="50" d="100"/>
          <a:sy n="50" d="100"/>
        </p:scale>
        <p:origin x="-1314" y="-4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C686CB-4F10-4309-8166-77BE7DF40A9B}" type="datetimeFigureOut">
              <a:rPr lang="fr-FR" smtClean="0"/>
              <a:t>14/12/2024</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80C0D55-3995-4559-90CD-05CBDB52DBEF}" type="slidenum">
              <a:rPr lang="fr-FR" smtClean="0"/>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rgbClr val="3333B2"/>
                </a:solidFill>
                <a:latin typeface="Tahoma"/>
                <a:cs typeface="Tahoma"/>
              </a:defRPr>
            </a:lvl1pPr>
          </a:lstStyle>
          <a:p>
            <a:endParaRPr/>
          </a:p>
        </p:txBody>
      </p:sp>
      <p:sp>
        <p:nvSpPr>
          <p:cNvPr id="3" name="Holder 3"/>
          <p:cNvSpPr>
            <a:spLocks noGrp="1"/>
          </p:cNvSpPr>
          <p:nvPr>
            <p:ph sz="half" idx="2"/>
          </p:nvPr>
        </p:nvSpPr>
        <p:spPr>
          <a:xfrm>
            <a:off x="645119" y="1352956"/>
            <a:ext cx="3706721" cy="430887"/>
          </a:xfrm>
          <a:prstGeom prst="rect">
            <a:avLst/>
          </a:prstGeom>
        </p:spPr>
        <p:txBody>
          <a:bodyPr wrap="square" lIns="0" tIns="0" rIns="0" bIns="0">
            <a:spAutoFit/>
          </a:bodyPr>
          <a:lstStyle>
            <a:lvl1pPr>
              <a:defRPr sz="2800" b="0" i="0">
                <a:solidFill>
                  <a:srgbClr val="006600"/>
                </a:solidFill>
                <a:latin typeface="SimSun"/>
                <a:cs typeface="SimSun"/>
              </a:defRPr>
            </a:lvl1pPr>
          </a:lstStyle>
          <a:p>
            <a:endParaRPr/>
          </a:p>
        </p:txBody>
      </p:sp>
      <p:sp>
        <p:nvSpPr>
          <p:cNvPr id="4" name="Holder 4"/>
          <p:cNvSpPr>
            <a:spLocks noGrp="1"/>
          </p:cNvSpPr>
          <p:nvPr>
            <p:ph sz="half" idx="3"/>
          </p:nvPr>
        </p:nvSpPr>
        <p:spPr>
          <a:xfrm>
            <a:off x="4709160" y="1577340"/>
            <a:ext cx="3977639"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12/14/2024</a:t>
            </a:fld>
            <a:endParaRPr lang="en-US"/>
          </a:p>
        </p:txBody>
      </p:sp>
      <p:sp>
        <p:nvSpPr>
          <p:cNvPr id="7" name="Holder 7"/>
          <p:cNvSpPr>
            <a:spLocks noGrp="1"/>
          </p:cNvSpPr>
          <p:nvPr>
            <p:ph type="sldNum" sz="quarter" idx="7"/>
          </p:nvPr>
        </p:nvSpPr>
        <p:spPr/>
        <p:txBody>
          <a:bodyPr lIns="0" tIns="0" rIns="0" bIns="0"/>
          <a:lstStyle>
            <a:lvl1pPr marL="133449">
              <a:spcBef>
                <a:spcPts val="198"/>
              </a:spcBef>
              <a:defRPr sz="800" b="0" i="0" spc="-20" dirty="0">
                <a:solidFill>
                  <a:srgbClr val="3333B2"/>
                </a:solidFill>
                <a:latin typeface="Tahoma"/>
                <a:cs typeface="Tahoma"/>
              </a:defRPr>
            </a:lvl1pPr>
          </a:lstStyle>
          <a:p>
            <a:fld id="{81D60167-4931-47E6-BA6A-407CBD079E47}" type="slidenum">
              <a:rPr lang="fr-FR" smtClean="0"/>
              <a:pPr/>
              <a:t>‹N°›</a:t>
            </a:fld>
            <a:r>
              <a:rPr lang="fr-FR" dirty="0" smtClean="0"/>
              <a:t>/35</a:t>
            </a:r>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pPr/>
              <a:t>13/12/2024</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pPr/>
              <a:t>13/12/2024</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hyperlink" Target="https://www.ibm.com/docs/fr/ssw_aix_73/osmanagement/korn_shell_field_split.htm"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2971800"/>
            <a:ext cx="9144000" cy="2765425"/>
          </a:xfrm>
        </p:spPr>
        <p:txBody>
          <a:bodyPr>
            <a:normAutofit/>
          </a:bodyPr>
          <a:lstStyle/>
          <a:p>
            <a:r>
              <a:rPr lang="fr-FR" sz="4000" b="1" dirty="0"/>
              <a:t>Chapitre </a:t>
            </a:r>
            <a:r>
              <a:rPr lang="fr-FR" sz="4000" b="1" dirty="0" smtClean="0"/>
              <a:t>3</a:t>
            </a:r>
            <a:br>
              <a:rPr lang="fr-FR" sz="4000" b="1" dirty="0" smtClean="0"/>
            </a:br>
            <a:r>
              <a:rPr lang="fr-FR" b="1" dirty="0" smtClean="0"/>
              <a:t> </a:t>
            </a:r>
            <a:r>
              <a:rPr lang="fr-FR" b="1" dirty="0" smtClean="0"/>
              <a:t>programmation </a:t>
            </a:r>
            <a:r>
              <a:rPr lang="fr-FR" b="1" dirty="0" err="1" smtClean="0"/>
              <a:t>shell</a:t>
            </a:r>
            <a:r>
              <a:rPr lang="fr-FR" b="1" dirty="0" smtClean="0"/>
              <a:t/>
            </a:r>
            <a:br>
              <a:rPr lang="fr-FR" b="1" dirty="0" smtClean="0"/>
            </a:br>
            <a:endParaRPr lang="fr-FR" dirty="0"/>
          </a:p>
        </p:txBody>
      </p:sp>
      <p:pic>
        <p:nvPicPr>
          <p:cNvPr id="1026" name="Picture 2" descr="ISIMM"/>
          <p:cNvPicPr>
            <a:picLocks noChangeAspect="1" noChangeArrowheads="1"/>
          </p:cNvPicPr>
          <p:nvPr/>
        </p:nvPicPr>
        <p:blipFill>
          <a:blip r:embed="rId2" cstate="print"/>
          <a:srcRect/>
          <a:stretch>
            <a:fillRect/>
          </a:stretch>
        </p:blipFill>
        <p:spPr bwMode="auto">
          <a:xfrm>
            <a:off x="3786182" y="1285860"/>
            <a:ext cx="1321020" cy="1285860"/>
          </a:xfrm>
          <a:prstGeom prst="rect">
            <a:avLst/>
          </a:prstGeom>
          <a:noFill/>
        </p:spPr>
      </p:pic>
      <p:sp>
        <p:nvSpPr>
          <p:cNvPr id="5" name="ZoneTexte 4"/>
          <p:cNvSpPr txBox="1"/>
          <p:nvPr/>
        </p:nvSpPr>
        <p:spPr>
          <a:xfrm>
            <a:off x="6858016" y="5643578"/>
            <a:ext cx="1794081" cy="369332"/>
          </a:xfrm>
          <a:prstGeom prst="rect">
            <a:avLst/>
          </a:prstGeom>
          <a:noFill/>
        </p:spPr>
        <p:txBody>
          <a:bodyPr wrap="none" rtlCol="0">
            <a:spAutoFit/>
          </a:bodyPr>
          <a:lstStyle/>
          <a:p>
            <a:r>
              <a:rPr lang="fr-FR" dirty="0"/>
              <a:t>Mme Sirine Bchir</a:t>
            </a:r>
          </a:p>
        </p:txBody>
      </p:sp>
      <p:pic>
        <p:nvPicPr>
          <p:cNvPr id="1028" name="Picture 4" descr="ISIMM"/>
          <p:cNvPicPr>
            <a:picLocks noChangeAspect="1" noChangeArrowheads="1"/>
          </p:cNvPicPr>
          <p:nvPr/>
        </p:nvPicPr>
        <p:blipFill>
          <a:blip r:embed="rId3" cstate="print"/>
          <a:srcRect/>
          <a:stretch>
            <a:fillRect/>
          </a:stretch>
        </p:blipFill>
        <p:spPr bwMode="auto">
          <a:xfrm>
            <a:off x="785786" y="214290"/>
            <a:ext cx="7143768" cy="983088"/>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8955074" cy="711432"/>
          </a:xfrm>
          <a:prstGeom prst="rect">
            <a:avLst/>
          </a:prstGeom>
        </p:spPr>
        <p:txBody>
          <a:bodyPr vert="horz" wrap="square" lIns="0" tIns="33992" rIns="0" bIns="0" rtlCol="0">
            <a:spAutoFit/>
          </a:bodyPr>
          <a:lstStyle/>
          <a:p>
            <a:pPr marL="25179">
              <a:spcBef>
                <a:spcPts val="268"/>
              </a:spcBef>
            </a:pPr>
            <a:r>
              <a:rPr spc="129" dirty="0"/>
              <a:t>La</a:t>
            </a:r>
            <a:r>
              <a:rPr spc="-109" dirty="0"/>
              <a:t> </a:t>
            </a:r>
            <a:r>
              <a:rPr spc="159" dirty="0"/>
              <a:t>variable</a:t>
            </a:r>
            <a:r>
              <a:rPr spc="-119" dirty="0"/>
              <a:t> </a:t>
            </a:r>
            <a:r>
              <a:rPr spc="226" dirty="0"/>
              <a:t>d’environnement</a:t>
            </a:r>
            <a:r>
              <a:rPr spc="-129" dirty="0"/>
              <a:t> </a:t>
            </a:r>
            <a:r>
              <a:rPr spc="69" dirty="0">
                <a:solidFill>
                  <a:srgbClr val="8C198C"/>
                </a:solidFill>
                <a:latin typeface="SimSun"/>
                <a:cs typeface="SimSun"/>
              </a:rPr>
              <a:t>PATH</a:t>
            </a:r>
          </a:p>
        </p:txBody>
      </p:sp>
      <p:sp>
        <p:nvSpPr>
          <p:cNvPr id="3" name="object 3"/>
          <p:cNvSpPr txBox="1"/>
          <p:nvPr/>
        </p:nvSpPr>
        <p:spPr>
          <a:xfrm>
            <a:off x="638569" y="1500731"/>
            <a:ext cx="7863082" cy="1556998"/>
          </a:xfrm>
          <a:prstGeom prst="rect">
            <a:avLst/>
          </a:prstGeom>
        </p:spPr>
        <p:txBody>
          <a:bodyPr vert="horz" wrap="square" lIns="0" tIns="25179" rIns="0" bIns="0" rtlCol="0">
            <a:spAutoFit/>
          </a:bodyPr>
          <a:lstStyle/>
          <a:p>
            <a:pPr marL="75537" marR="60430">
              <a:lnSpc>
                <a:spcPct val="131700"/>
              </a:lnSpc>
              <a:spcBef>
                <a:spcPts val="198"/>
              </a:spcBef>
            </a:pPr>
            <a:r>
              <a:rPr sz="2400" spc="198" dirty="0">
                <a:latin typeface="Tahoma"/>
                <a:cs typeface="Tahoma"/>
              </a:rPr>
              <a:t>Donne</a:t>
            </a:r>
            <a:r>
              <a:rPr sz="2400" spc="59" dirty="0">
                <a:latin typeface="Tahoma"/>
                <a:cs typeface="Tahoma"/>
              </a:rPr>
              <a:t> </a:t>
            </a:r>
            <a:r>
              <a:rPr sz="2400" spc="109" dirty="0">
                <a:latin typeface="Tahoma"/>
                <a:cs typeface="Tahoma"/>
              </a:rPr>
              <a:t>la</a:t>
            </a:r>
            <a:r>
              <a:rPr sz="2400" spc="59" dirty="0">
                <a:latin typeface="Tahoma"/>
                <a:cs typeface="Tahoma"/>
              </a:rPr>
              <a:t> </a:t>
            </a:r>
            <a:r>
              <a:rPr sz="2400" spc="89" dirty="0">
                <a:solidFill>
                  <a:srgbClr val="1919BA"/>
                </a:solidFill>
                <a:latin typeface="Tahoma"/>
                <a:cs typeface="Tahoma"/>
              </a:rPr>
              <a:t>liste</a:t>
            </a:r>
            <a:r>
              <a:rPr sz="2400" spc="69" dirty="0">
                <a:solidFill>
                  <a:srgbClr val="1919BA"/>
                </a:solidFill>
                <a:latin typeface="Tahoma"/>
                <a:cs typeface="Tahoma"/>
              </a:rPr>
              <a:t> </a:t>
            </a:r>
            <a:r>
              <a:rPr sz="2400" spc="208" dirty="0">
                <a:solidFill>
                  <a:srgbClr val="1919BA"/>
                </a:solidFill>
                <a:latin typeface="Tahoma"/>
                <a:cs typeface="Tahoma"/>
              </a:rPr>
              <a:t>de</a:t>
            </a:r>
            <a:r>
              <a:rPr sz="2400" spc="59" dirty="0">
                <a:solidFill>
                  <a:srgbClr val="1919BA"/>
                </a:solidFill>
                <a:latin typeface="Tahoma"/>
                <a:cs typeface="Tahoma"/>
              </a:rPr>
              <a:t> </a:t>
            </a:r>
            <a:r>
              <a:rPr sz="2400" spc="89" dirty="0">
                <a:solidFill>
                  <a:srgbClr val="1919BA"/>
                </a:solidFill>
                <a:latin typeface="Tahoma"/>
                <a:cs typeface="Tahoma"/>
              </a:rPr>
              <a:t>dossiers</a:t>
            </a:r>
            <a:r>
              <a:rPr sz="2400" spc="59" dirty="0">
                <a:solidFill>
                  <a:srgbClr val="1919BA"/>
                </a:solidFill>
                <a:latin typeface="Tahoma"/>
                <a:cs typeface="Tahoma"/>
              </a:rPr>
              <a:t> </a:t>
            </a:r>
            <a:r>
              <a:rPr sz="2400" spc="188" dirty="0">
                <a:latin typeface="Tahoma"/>
                <a:cs typeface="Tahoma"/>
              </a:rPr>
              <a:t>où</a:t>
            </a:r>
            <a:r>
              <a:rPr sz="2400" spc="69" dirty="0">
                <a:latin typeface="Tahoma"/>
                <a:cs typeface="Tahoma"/>
              </a:rPr>
              <a:t> se</a:t>
            </a:r>
            <a:r>
              <a:rPr sz="2400" spc="59" dirty="0">
                <a:latin typeface="Tahoma"/>
                <a:cs typeface="Tahoma"/>
              </a:rPr>
              <a:t> </a:t>
            </a:r>
            <a:r>
              <a:rPr sz="2400" spc="119" dirty="0">
                <a:latin typeface="Tahoma"/>
                <a:cs typeface="Tahoma"/>
              </a:rPr>
              <a:t>trouvent</a:t>
            </a:r>
            <a:r>
              <a:rPr sz="2400" spc="59" dirty="0">
                <a:latin typeface="Tahoma"/>
                <a:cs typeface="Tahoma"/>
              </a:rPr>
              <a:t> </a:t>
            </a:r>
            <a:r>
              <a:rPr sz="2400" spc="79" dirty="0">
                <a:latin typeface="Tahoma"/>
                <a:cs typeface="Tahoma"/>
              </a:rPr>
              <a:t>les</a:t>
            </a:r>
            <a:r>
              <a:rPr sz="2400" spc="69" dirty="0">
                <a:latin typeface="Tahoma"/>
                <a:cs typeface="Tahoma"/>
              </a:rPr>
              <a:t> </a:t>
            </a:r>
            <a:r>
              <a:rPr sz="2400" spc="119" dirty="0">
                <a:solidFill>
                  <a:srgbClr val="8C198C"/>
                </a:solidFill>
                <a:latin typeface="Tahoma"/>
                <a:cs typeface="Tahoma"/>
              </a:rPr>
              <a:t>ﬁchiers </a:t>
            </a:r>
            <a:r>
              <a:rPr sz="2400" spc="-714" dirty="0">
                <a:solidFill>
                  <a:srgbClr val="8C198C"/>
                </a:solidFill>
                <a:latin typeface="Tahoma"/>
                <a:cs typeface="Tahoma"/>
              </a:rPr>
              <a:t> </a:t>
            </a:r>
            <a:r>
              <a:rPr sz="2400" spc="99" dirty="0">
                <a:solidFill>
                  <a:srgbClr val="8C198C"/>
                </a:solidFill>
                <a:latin typeface="Tahoma"/>
                <a:cs typeface="Tahoma"/>
              </a:rPr>
              <a:t>exécutables</a:t>
            </a:r>
            <a:r>
              <a:rPr sz="2400" spc="99" dirty="0">
                <a:latin typeface="Tahoma"/>
                <a:cs typeface="Tahoma"/>
              </a:rPr>
              <a:t>.</a:t>
            </a:r>
            <a:endParaRPr sz="2400">
              <a:latin typeface="Tahoma"/>
              <a:cs typeface="Tahoma"/>
            </a:endParaRPr>
          </a:p>
          <a:p>
            <a:pPr marL="624440" indent="-294595">
              <a:spcBef>
                <a:spcPts val="1695"/>
              </a:spcBef>
              <a:buClr>
                <a:srgbClr val="3333B2"/>
              </a:buClr>
              <a:buSzPct val="72727"/>
              <a:buFont typeface="Cambria"/>
              <a:buChar char="►"/>
              <a:tabLst>
                <a:tab pos="625699" algn="l"/>
              </a:tabLst>
            </a:pPr>
            <a:r>
              <a:rPr sz="2200" spc="40" dirty="0">
                <a:solidFill>
                  <a:srgbClr val="7F7F7F"/>
                </a:solidFill>
                <a:latin typeface="SimSun"/>
                <a:cs typeface="SimSun"/>
              </a:rPr>
              <a:t>ls</a:t>
            </a:r>
            <a:r>
              <a:rPr sz="2200" spc="-238" dirty="0">
                <a:solidFill>
                  <a:srgbClr val="7F7F7F"/>
                </a:solidFill>
                <a:latin typeface="Tahoma"/>
                <a:cs typeface="Tahoma"/>
              </a:rPr>
              <a:t>,</a:t>
            </a:r>
            <a:r>
              <a:rPr sz="2200" spc="-99" dirty="0">
                <a:solidFill>
                  <a:srgbClr val="7F7F7F"/>
                </a:solidFill>
                <a:latin typeface="Tahoma"/>
                <a:cs typeface="Tahoma"/>
              </a:rPr>
              <a:t> </a:t>
            </a:r>
            <a:r>
              <a:rPr sz="2200" spc="40" dirty="0">
                <a:solidFill>
                  <a:srgbClr val="7F7F7F"/>
                </a:solidFill>
                <a:latin typeface="SimSun"/>
                <a:cs typeface="SimSun"/>
              </a:rPr>
              <a:t>cp</a:t>
            </a:r>
            <a:r>
              <a:rPr sz="2200" spc="-238" dirty="0">
                <a:solidFill>
                  <a:srgbClr val="7F7F7F"/>
                </a:solidFill>
                <a:latin typeface="Tahoma"/>
                <a:cs typeface="Tahoma"/>
              </a:rPr>
              <a:t>,</a:t>
            </a:r>
            <a:r>
              <a:rPr sz="2200" spc="-99" dirty="0">
                <a:solidFill>
                  <a:srgbClr val="7F7F7F"/>
                </a:solidFill>
                <a:latin typeface="Tahoma"/>
                <a:cs typeface="Tahoma"/>
              </a:rPr>
              <a:t> </a:t>
            </a:r>
            <a:r>
              <a:rPr sz="2200" spc="40" dirty="0">
                <a:solidFill>
                  <a:srgbClr val="7F7F7F"/>
                </a:solidFill>
                <a:latin typeface="SimSun"/>
                <a:cs typeface="SimSun"/>
              </a:rPr>
              <a:t>mv</a:t>
            </a:r>
            <a:r>
              <a:rPr sz="2200" spc="-238" dirty="0">
                <a:solidFill>
                  <a:srgbClr val="7F7F7F"/>
                </a:solidFill>
                <a:latin typeface="Tahoma"/>
                <a:cs typeface="Tahoma"/>
              </a:rPr>
              <a:t>,</a:t>
            </a:r>
            <a:r>
              <a:rPr sz="2200" spc="-99" dirty="0">
                <a:solidFill>
                  <a:srgbClr val="7F7F7F"/>
                </a:solidFill>
                <a:latin typeface="Tahoma"/>
                <a:cs typeface="Tahoma"/>
              </a:rPr>
              <a:t> </a:t>
            </a:r>
            <a:r>
              <a:rPr sz="2200" spc="139">
                <a:solidFill>
                  <a:srgbClr val="7F7F7F"/>
                </a:solidFill>
                <a:latin typeface="Tahoma"/>
                <a:cs typeface="Tahoma"/>
              </a:rPr>
              <a:t>e</a:t>
            </a:r>
            <a:r>
              <a:rPr sz="2200" spc="69">
                <a:solidFill>
                  <a:srgbClr val="7F7F7F"/>
                </a:solidFill>
                <a:latin typeface="Tahoma"/>
                <a:cs typeface="Tahoma"/>
              </a:rPr>
              <a:t>t</a:t>
            </a:r>
            <a:r>
              <a:rPr sz="2200" spc="-20">
                <a:solidFill>
                  <a:srgbClr val="7F7F7F"/>
                </a:solidFill>
                <a:latin typeface="Tahoma"/>
                <a:cs typeface="Tahoma"/>
              </a:rPr>
              <a:t>c</a:t>
            </a:r>
            <a:r>
              <a:rPr sz="2200" spc="-20" smtClean="0">
                <a:solidFill>
                  <a:srgbClr val="7F7F7F"/>
                </a:solidFill>
                <a:latin typeface="Tahoma"/>
                <a:cs typeface="Tahoma"/>
              </a:rPr>
              <a:t>.</a:t>
            </a:r>
            <a:endParaRPr sz="2200">
              <a:latin typeface="Tahoma"/>
              <a:cs typeface="Tahoma"/>
            </a:endParaRPr>
          </a:p>
        </p:txBody>
      </p:sp>
      <p:sp>
        <p:nvSpPr>
          <p:cNvPr id="4" name="object 4"/>
          <p:cNvSpPr/>
          <p:nvPr/>
        </p:nvSpPr>
        <p:spPr>
          <a:xfrm>
            <a:off x="1" y="6565811"/>
            <a:ext cx="9140221" cy="0"/>
          </a:xfrm>
          <a:custGeom>
            <a:avLst/>
            <a:gdLst/>
            <a:ahLst/>
            <a:cxnLst/>
            <a:rect l="l" t="t" r="r" b="b"/>
            <a:pathLst>
              <a:path w="4608195">
                <a:moveTo>
                  <a:pt x="0" y="0"/>
                </a:moveTo>
                <a:lnTo>
                  <a:pt x="4607941" y="0"/>
                </a:lnTo>
              </a:path>
            </a:pathLst>
          </a:custGeom>
          <a:ln w="25311">
            <a:solidFill>
              <a:srgbClr val="9999D8"/>
            </a:solidFill>
          </a:ln>
        </p:spPr>
        <p:txBody>
          <a:bodyPr wrap="square" lIns="0" tIns="0" rIns="0" bIns="0" rtlCol="0"/>
          <a:lstStyle/>
          <a:p>
            <a:endParaRPr/>
          </a:p>
        </p:txBody>
      </p:sp>
      <p:sp>
        <p:nvSpPr>
          <p:cNvPr id="8" name="Rectangle 7"/>
          <p:cNvSpPr/>
          <p:nvPr/>
        </p:nvSpPr>
        <p:spPr>
          <a:xfrm>
            <a:off x="571472" y="3571876"/>
            <a:ext cx="6715172" cy="1938992"/>
          </a:xfrm>
          <a:prstGeom prst="rect">
            <a:avLst/>
          </a:prstGeom>
        </p:spPr>
        <p:txBody>
          <a:bodyPr wrap="square">
            <a:spAutoFit/>
          </a:bodyPr>
          <a:lstStyle/>
          <a:p>
            <a:pPr marL="75537">
              <a:spcBef>
                <a:spcPts val="2230"/>
              </a:spcBef>
            </a:pPr>
            <a:r>
              <a:rPr lang="fr-FR" sz="2000" spc="59" dirty="0" smtClean="0">
                <a:latin typeface="Tahoma"/>
                <a:cs typeface="Tahoma"/>
              </a:rPr>
              <a:t>Les</a:t>
            </a:r>
            <a:r>
              <a:rPr lang="fr-FR" sz="2000" spc="-99" dirty="0" smtClean="0">
                <a:latin typeface="Tahoma"/>
                <a:cs typeface="Tahoma"/>
              </a:rPr>
              <a:t> </a:t>
            </a:r>
            <a:r>
              <a:rPr lang="fr-FR" sz="2000" spc="218" dirty="0" smtClean="0">
                <a:latin typeface="Tahoma"/>
                <a:cs typeface="Tahoma"/>
              </a:rPr>
              <a:t>noms</a:t>
            </a:r>
            <a:r>
              <a:rPr lang="fr-FR" sz="2000" spc="-99" dirty="0" smtClean="0">
                <a:latin typeface="Tahoma"/>
                <a:cs typeface="Tahoma"/>
              </a:rPr>
              <a:t> </a:t>
            </a:r>
            <a:r>
              <a:rPr lang="fr-FR" sz="2000" spc="208" dirty="0" smtClean="0">
                <a:latin typeface="Tahoma"/>
                <a:cs typeface="Tahoma"/>
              </a:rPr>
              <a:t>de</a:t>
            </a:r>
            <a:r>
              <a:rPr lang="fr-FR" sz="2000" spc="-99" dirty="0" smtClean="0">
                <a:latin typeface="Tahoma"/>
                <a:cs typeface="Tahoma"/>
              </a:rPr>
              <a:t> </a:t>
            </a:r>
            <a:r>
              <a:rPr lang="fr-FR" sz="2000" spc="99" dirty="0" smtClean="0">
                <a:latin typeface="Tahoma"/>
                <a:cs typeface="Tahoma"/>
              </a:rPr>
              <a:t>dossier</a:t>
            </a:r>
            <a:r>
              <a:rPr lang="fr-FR" sz="2000" spc="-99" dirty="0" smtClean="0">
                <a:latin typeface="Tahoma"/>
                <a:cs typeface="Tahoma"/>
              </a:rPr>
              <a:t> </a:t>
            </a:r>
            <a:r>
              <a:rPr lang="fr-FR" sz="2000" spc="129" dirty="0" smtClean="0">
                <a:latin typeface="Tahoma"/>
                <a:cs typeface="Tahoma"/>
              </a:rPr>
              <a:t>sont</a:t>
            </a:r>
            <a:r>
              <a:rPr lang="fr-FR" sz="2000" spc="-109" dirty="0" smtClean="0">
                <a:latin typeface="Tahoma"/>
                <a:cs typeface="Tahoma"/>
              </a:rPr>
              <a:t> </a:t>
            </a:r>
            <a:r>
              <a:rPr lang="fr-FR" sz="2000" spc="99" dirty="0" smtClean="0">
                <a:solidFill>
                  <a:srgbClr val="1919BA"/>
                </a:solidFill>
                <a:latin typeface="Tahoma"/>
                <a:cs typeface="Tahoma"/>
              </a:rPr>
              <a:t>séparés</a:t>
            </a:r>
            <a:r>
              <a:rPr lang="fr-FR" sz="2000" spc="-99" dirty="0" smtClean="0">
                <a:solidFill>
                  <a:srgbClr val="1919BA"/>
                </a:solidFill>
                <a:latin typeface="Tahoma"/>
                <a:cs typeface="Tahoma"/>
              </a:rPr>
              <a:t> </a:t>
            </a:r>
            <a:r>
              <a:rPr lang="fr-FR" sz="2000" spc="139" dirty="0" smtClean="0">
                <a:solidFill>
                  <a:srgbClr val="1919BA"/>
                </a:solidFill>
                <a:latin typeface="Tahoma"/>
                <a:cs typeface="Tahoma"/>
              </a:rPr>
              <a:t>par</a:t>
            </a:r>
            <a:r>
              <a:rPr lang="fr-FR" sz="2000" spc="-99" dirty="0" smtClean="0">
                <a:solidFill>
                  <a:srgbClr val="1919BA"/>
                </a:solidFill>
                <a:latin typeface="Tahoma"/>
                <a:cs typeface="Tahoma"/>
              </a:rPr>
              <a:t> </a:t>
            </a:r>
            <a:r>
              <a:rPr lang="fr-FR" sz="2000" spc="-357" dirty="0" smtClean="0">
                <a:latin typeface="Tahoma"/>
                <a:cs typeface="Tahoma"/>
              </a:rPr>
              <a:t>«</a:t>
            </a:r>
            <a:r>
              <a:rPr lang="fr-FR" sz="2000" spc="-30" dirty="0" smtClean="0">
                <a:latin typeface="Tahoma"/>
                <a:cs typeface="Tahoma"/>
              </a:rPr>
              <a:t> </a:t>
            </a:r>
            <a:r>
              <a:rPr lang="fr-FR" sz="3200" spc="69" dirty="0" smtClean="0">
                <a:solidFill>
                  <a:srgbClr val="990000"/>
                </a:solidFill>
                <a:latin typeface="SimSun"/>
                <a:cs typeface="SimSun"/>
              </a:rPr>
              <a:t>:</a:t>
            </a:r>
            <a:r>
              <a:rPr lang="fr-FR" sz="3200" spc="-1041" dirty="0" smtClean="0">
                <a:solidFill>
                  <a:srgbClr val="990000"/>
                </a:solidFill>
                <a:latin typeface="SimSun"/>
                <a:cs typeface="SimSun"/>
              </a:rPr>
              <a:t> </a:t>
            </a:r>
            <a:r>
              <a:rPr lang="fr-FR" sz="2000" spc="-337" dirty="0" smtClean="0">
                <a:latin typeface="Tahoma"/>
                <a:cs typeface="Tahoma"/>
              </a:rPr>
              <a:t>»</a:t>
            </a:r>
            <a:r>
              <a:rPr lang="fr-FR" sz="2000" spc="-99" dirty="0" smtClean="0">
                <a:latin typeface="Tahoma"/>
                <a:cs typeface="Tahoma"/>
              </a:rPr>
              <a:t> </a:t>
            </a:r>
            <a:r>
              <a:rPr lang="fr-FR" sz="2000" spc="-387" dirty="0" smtClean="0">
                <a:latin typeface="Tahoma"/>
                <a:cs typeface="Tahoma"/>
              </a:rPr>
              <a:t>:</a:t>
            </a:r>
            <a:endParaRPr lang="fr-FR" sz="2000" dirty="0" smtClean="0">
              <a:latin typeface="Tahoma"/>
              <a:cs typeface="Tahoma"/>
            </a:endParaRPr>
          </a:p>
          <a:p>
            <a:pPr marL="75537">
              <a:spcBef>
                <a:spcPts val="3222"/>
              </a:spcBef>
            </a:pPr>
            <a:r>
              <a:rPr lang="fr-FR" sz="2400" spc="69" dirty="0" err="1" smtClean="0">
                <a:latin typeface="SimSun"/>
                <a:cs typeface="SimSun"/>
              </a:rPr>
              <a:t>echo</a:t>
            </a:r>
            <a:r>
              <a:rPr lang="fr-FR" sz="2400" spc="-20" dirty="0" smtClean="0">
                <a:latin typeface="SimSun"/>
                <a:cs typeface="SimSun"/>
              </a:rPr>
              <a:t> </a:t>
            </a:r>
            <a:r>
              <a:rPr lang="fr-FR" sz="2400" spc="69" dirty="0" smtClean="0">
                <a:solidFill>
                  <a:srgbClr val="8C198C"/>
                </a:solidFill>
                <a:latin typeface="SimSun"/>
                <a:cs typeface="SimSun"/>
              </a:rPr>
              <a:t>$PATH</a:t>
            </a:r>
            <a:endParaRPr lang="fr-FR" sz="2400" dirty="0" smtClean="0">
              <a:latin typeface="SimSun"/>
              <a:cs typeface="SimSun"/>
            </a:endParaRPr>
          </a:p>
          <a:p>
            <a:pPr marL="75537">
              <a:spcBef>
                <a:spcPts val="1646"/>
              </a:spcBef>
            </a:pPr>
            <a:r>
              <a:rPr lang="fr-FR" sz="2400" spc="89" dirty="0" smtClean="0">
                <a:latin typeface="SimSun"/>
                <a:cs typeface="SimSun"/>
              </a:rPr>
              <a:t>/</a:t>
            </a:r>
            <a:r>
              <a:rPr lang="fr-FR" sz="2400" spc="89" dirty="0" err="1" smtClean="0">
                <a:latin typeface="SimSun"/>
                <a:cs typeface="SimSun"/>
              </a:rPr>
              <a:t>usr</a:t>
            </a:r>
            <a:r>
              <a:rPr lang="fr-FR" sz="2400" spc="89" dirty="0" smtClean="0">
                <a:latin typeface="SimSun"/>
                <a:cs typeface="SimSun"/>
              </a:rPr>
              <a:t>/local/</a:t>
            </a:r>
            <a:r>
              <a:rPr lang="fr-FR" sz="2400" spc="89" dirty="0" err="1" smtClean="0">
                <a:latin typeface="SimSun"/>
                <a:cs typeface="SimSun"/>
              </a:rPr>
              <a:t>sbin</a:t>
            </a:r>
            <a:r>
              <a:rPr lang="fr-FR" sz="2400" spc="89" dirty="0" smtClean="0">
                <a:solidFill>
                  <a:srgbClr val="990000"/>
                </a:solidFill>
                <a:latin typeface="SimSun"/>
                <a:cs typeface="SimSun"/>
              </a:rPr>
              <a:t>:</a:t>
            </a:r>
            <a:r>
              <a:rPr lang="fr-FR" sz="2400" spc="89" dirty="0" smtClean="0">
                <a:latin typeface="SimSun"/>
                <a:cs typeface="SimSun"/>
              </a:rPr>
              <a:t>/</a:t>
            </a:r>
            <a:r>
              <a:rPr lang="fr-FR" sz="2400" spc="89" dirty="0" err="1" smtClean="0">
                <a:latin typeface="SimSun"/>
                <a:cs typeface="SimSun"/>
              </a:rPr>
              <a:t>usr</a:t>
            </a:r>
            <a:r>
              <a:rPr lang="fr-FR" sz="2400" spc="89" dirty="0" smtClean="0">
                <a:latin typeface="SimSun"/>
                <a:cs typeface="SimSun"/>
              </a:rPr>
              <a:t>/local/</a:t>
            </a:r>
            <a:r>
              <a:rPr lang="fr-FR" sz="2400" spc="89" dirty="0" err="1" smtClean="0">
                <a:latin typeface="SimSun"/>
                <a:cs typeface="SimSun"/>
              </a:rPr>
              <a:t>bin</a:t>
            </a:r>
            <a:r>
              <a:rPr lang="fr-FR" sz="2400" spc="89" dirty="0" smtClean="0">
                <a:solidFill>
                  <a:srgbClr val="990000"/>
                </a:solidFill>
                <a:latin typeface="SimSun"/>
                <a:cs typeface="SimSun"/>
              </a:rPr>
              <a:t>:</a:t>
            </a:r>
            <a:r>
              <a:rPr lang="fr-FR" sz="2400" spc="89" dirty="0" smtClean="0">
                <a:latin typeface="SimSun"/>
                <a:cs typeface="SimSun"/>
              </a:rPr>
              <a:t>/</a:t>
            </a:r>
            <a:r>
              <a:rPr lang="fr-FR" sz="2400" spc="89" dirty="0" err="1" smtClean="0">
                <a:latin typeface="SimSun"/>
                <a:cs typeface="SimSun"/>
              </a:rPr>
              <a:t>usr</a:t>
            </a:r>
            <a:r>
              <a:rPr lang="fr-FR" sz="2400" spc="89" dirty="0" smtClean="0">
                <a:latin typeface="SimSun"/>
                <a:cs typeface="SimSun"/>
              </a:rPr>
              <a:t>/</a:t>
            </a:r>
            <a:r>
              <a:rPr lang="fr-FR" sz="2400" spc="89" dirty="0" err="1" smtClean="0">
                <a:latin typeface="SimSun"/>
                <a:cs typeface="SimSun"/>
              </a:rPr>
              <a:t>bin</a:t>
            </a:r>
            <a:endParaRPr lang="fr-FR" sz="2400" dirty="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5" y="270393"/>
            <a:ext cx="8169289" cy="711432"/>
          </a:xfrm>
          <a:prstGeom prst="rect">
            <a:avLst/>
          </a:prstGeom>
        </p:spPr>
        <p:txBody>
          <a:bodyPr vert="horz" wrap="square" lIns="0" tIns="33992" rIns="0" bIns="0" rtlCol="0">
            <a:spAutoFit/>
          </a:bodyPr>
          <a:lstStyle/>
          <a:p>
            <a:pPr marL="25179">
              <a:spcBef>
                <a:spcPts val="268"/>
              </a:spcBef>
            </a:pPr>
            <a:r>
              <a:rPr spc="208" dirty="0"/>
              <a:t>Calculs</a:t>
            </a:r>
            <a:r>
              <a:rPr spc="-89" dirty="0"/>
              <a:t> </a:t>
            </a:r>
            <a:r>
              <a:rPr spc="258" dirty="0"/>
              <a:t>numériques</a:t>
            </a:r>
          </a:p>
        </p:txBody>
      </p:sp>
      <p:sp>
        <p:nvSpPr>
          <p:cNvPr id="3" name="object 3"/>
          <p:cNvSpPr txBox="1"/>
          <p:nvPr/>
        </p:nvSpPr>
        <p:spPr>
          <a:xfrm>
            <a:off x="642910" y="1214422"/>
            <a:ext cx="7763583" cy="2902778"/>
          </a:xfrm>
          <a:prstGeom prst="rect">
            <a:avLst/>
          </a:prstGeom>
        </p:spPr>
        <p:txBody>
          <a:bodyPr vert="horz" wrap="square" lIns="0" tIns="210245" rIns="0" bIns="0" rtlCol="0">
            <a:spAutoFit/>
          </a:bodyPr>
          <a:lstStyle/>
          <a:p>
            <a:pPr marL="25179">
              <a:spcBef>
                <a:spcPts val="1655"/>
              </a:spcBef>
            </a:pPr>
            <a:r>
              <a:rPr sz="2800" spc="69" dirty="0">
                <a:solidFill>
                  <a:srgbClr val="006600"/>
                </a:solidFill>
                <a:latin typeface="SimSun"/>
                <a:cs typeface="SimSun"/>
              </a:rPr>
              <a:t>variable</a:t>
            </a:r>
            <a:r>
              <a:rPr sz="2800" spc="69" dirty="0">
                <a:latin typeface="SimSun"/>
                <a:cs typeface="SimSun"/>
              </a:rPr>
              <a:t>=</a:t>
            </a:r>
            <a:r>
              <a:rPr sz="2800" spc="69" dirty="0">
                <a:solidFill>
                  <a:srgbClr val="8C198C"/>
                </a:solidFill>
                <a:latin typeface="SimSun"/>
                <a:cs typeface="SimSun"/>
              </a:rPr>
              <a:t>$((</a:t>
            </a:r>
            <a:r>
              <a:rPr sz="2800" spc="69" dirty="0">
                <a:solidFill>
                  <a:srgbClr val="006600"/>
                </a:solidFill>
                <a:latin typeface="SimSun"/>
                <a:cs typeface="SimSun"/>
              </a:rPr>
              <a:t>10</a:t>
            </a:r>
            <a:r>
              <a:rPr sz="2800" spc="50" dirty="0">
                <a:solidFill>
                  <a:srgbClr val="006600"/>
                </a:solidFill>
                <a:latin typeface="SimSun"/>
                <a:cs typeface="SimSun"/>
              </a:rPr>
              <a:t> </a:t>
            </a:r>
            <a:r>
              <a:rPr sz="2800" spc="69" dirty="0">
                <a:latin typeface="SimSun"/>
                <a:cs typeface="SimSun"/>
              </a:rPr>
              <a:t>*</a:t>
            </a:r>
            <a:r>
              <a:rPr sz="2800" spc="59" dirty="0">
                <a:latin typeface="SimSun"/>
                <a:cs typeface="SimSun"/>
              </a:rPr>
              <a:t> </a:t>
            </a:r>
            <a:r>
              <a:rPr sz="2800" spc="69" dirty="0">
                <a:solidFill>
                  <a:srgbClr val="006600"/>
                </a:solidFill>
                <a:latin typeface="SimSun"/>
                <a:cs typeface="SimSun"/>
              </a:rPr>
              <a:t>20</a:t>
            </a:r>
            <a:r>
              <a:rPr sz="2800" spc="59" dirty="0">
                <a:solidFill>
                  <a:srgbClr val="006600"/>
                </a:solidFill>
                <a:latin typeface="SimSun"/>
                <a:cs typeface="SimSun"/>
              </a:rPr>
              <a:t> </a:t>
            </a:r>
            <a:r>
              <a:rPr sz="2800" spc="69" dirty="0">
                <a:latin typeface="SimSun"/>
                <a:cs typeface="SimSun"/>
              </a:rPr>
              <a:t>-</a:t>
            </a:r>
            <a:r>
              <a:rPr sz="2800" spc="59" dirty="0">
                <a:latin typeface="SimSun"/>
                <a:cs typeface="SimSun"/>
              </a:rPr>
              <a:t> </a:t>
            </a:r>
            <a:r>
              <a:rPr sz="2800" spc="69" dirty="0">
                <a:solidFill>
                  <a:srgbClr val="006600"/>
                </a:solidFill>
                <a:latin typeface="SimSun"/>
                <a:cs typeface="SimSun"/>
              </a:rPr>
              <a:t>1</a:t>
            </a:r>
            <a:r>
              <a:rPr sz="2800" spc="69" dirty="0">
                <a:solidFill>
                  <a:srgbClr val="8C198C"/>
                </a:solidFill>
                <a:latin typeface="SimSun"/>
                <a:cs typeface="SimSun"/>
              </a:rPr>
              <a:t>))</a:t>
            </a:r>
            <a:endParaRPr sz="2800">
              <a:latin typeface="SimSun"/>
              <a:cs typeface="SimSun"/>
            </a:endParaRPr>
          </a:p>
          <a:p>
            <a:pPr marL="25179">
              <a:spcBef>
                <a:spcPts val="1051"/>
              </a:spcBef>
            </a:pPr>
            <a:r>
              <a:rPr sz="2200" spc="159" dirty="0">
                <a:latin typeface="Tahoma"/>
                <a:cs typeface="Tahoma"/>
              </a:rPr>
              <a:t>ou</a:t>
            </a:r>
            <a:r>
              <a:rPr sz="2200" spc="-169" dirty="0">
                <a:latin typeface="Tahoma"/>
                <a:cs typeface="Tahoma"/>
              </a:rPr>
              <a:t> </a:t>
            </a:r>
            <a:r>
              <a:rPr sz="2200" spc="159" dirty="0">
                <a:latin typeface="Tahoma"/>
                <a:cs typeface="Tahoma"/>
              </a:rPr>
              <a:t>bien</a:t>
            </a:r>
            <a:endParaRPr sz="2200">
              <a:latin typeface="Tahoma"/>
              <a:cs typeface="Tahoma"/>
            </a:endParaRPr>
          </a:p>
          <a:p>
            <a:pPr marL="25179">
              <a:spcBef>
                <a:spcPts val="773"/>
              </a:spcBef>
            </a:pPr>
            <a:r>
              <a:rPr sz="2800" spc="69" dirty="0">
                <a:solidFill>
                  <a:srgbClr val="8C198C"/>
                </a:solidFill>
                <a:latin typeface="SimSun"/>
                <a:cs typeface="SimSun"/>
              </a:rPr>
              <a:t>let</a:t>
            </a:r>
            <a:r>
              <a:rPr sz="2800" spc="59" dirty="0">
                <a:solidFill>
                  <a:srgbClr val="8C198C"/>
                </a:solidFill>
                <a:latin typeface="SimSun"/>
                <a:cs typeface="SimSun"/>
              </a:rPr>
              <a:t> </a:t>
            </a:r>
            <a:r>
              <a:rPr sz="2800" spc="69" dirty="0">
                <a:solidFill>
                  <a:srgbClr val="8C198C"/>
                </a:solidFill>
                <a:latin typeface="SimSun"/>
                <a:cs typeface="SimSun"/>
              </a:rPr>
              <a:t>"</a:t>
            </a:r>
            <a:r>
              <a:rPr sz="2800" spc="69" dirty="0">
                <a:solidFill>
                  <a:srgbClr val="006600"/>
                </a:solidFill>
                <a:latin typeface="SimSun"/>
                <a:cs typeface="SimSun"/>
              </a:rPr>
              <a:t>variable</a:t>
            </a:r>
            <a:r>
              <a:rPr sz="2800" spc="59" dirty="0">
                <a:solidFill>
                  <a:srgbClr val="006600"/>
                </a:solidFill>
                <a:latin typeface="SimSun"/>
                <a:cs typeface="SimSun"/>
              </a:rPr>
              <a:t> </a:t>
            </a:r>
            <a:r>
              <a:rPr sz="2800" spc="69" dirty="0">
                <a:solidFill>
                  <a:srgbClr val="8C198C"/>
                </a:solidFill>
                <a:latin typeface="SimSun"/>
                <a:cs typeface="SimSun"/>
              </a:rPr>
              <a:t>= </a:t>
            </a:r>
            <a:r>
              <a:rPr sz="2800" spc="69" dirty="0">
                <a:solidFill>
                  <a:srgbClr val="006600"/>
                </a:solidFill>
                <a:latin typeface="SimSun"/>
                <a:cs typeface="SimSun"/>
              </a:rPr>
              <a:t>10</a:t>
            </a:r>
            <a:r>
              <a:rPr sz="2800" spc="59" dirty="0">
                <a:solidFill>
                  <a:srgbClr val="006600"/>
                </a:solidFill>
                <a:latin typeface="SimSun"/>
                <a:cs typeface="SimSun"/>
              </a:rPr>
              <a:t> </a:t>
            </a:r>
            <a:r>
              <a:rPr sz="2800" spc="69" dirty="0">
                <a:latin typeface="SimSun"/>
                <a:cs typeface="SimSun"/>
              </a:rPr>
              <a:t>* </a:t>
            </a:r>
            <a:r>
              <a:rPr sz="2800" spc="69" dirty="0">
                <a:solidFill>
                  <a:srgbClr val="006600"/>
                </a:solidFill>
                <a:latin typeface="SimSun"/>
                <a:cs typeface="SimSun"/>
              </a:rPr>
              <a:t>20</a:t>
            </a:r>
            <a:r>
              <a:rPr sz="2800" spc="59" dirty="0">
                <a:solidFill>
                  <a:srgbClr val="006600"/>
                </a:solidFill>
                <a:latin typeface="SimSun"/>
                <a:cs typeface="SimSun"/>
              </a:rPr>
              <a:t> </a:t>
            </a:r>
            <a:r>
              <a:rPr sz="2800" spc="69" dirty="0">
                <a:latin typeface="SimSun"/>
                <a:cs typeface="SimSun"/>
              </a:rPr>
              <a:t>- </a:t>
            </a:r>
            <a:r>
              <a:rPr sz="2800" spc="69" dirty="0">
                <a:solidFill>
                  <a:srgbClr val="006600"/>
                </a:solidFill>
                <a:latin typeface="SimSun"/>
                <a:cs typeface="SimSun"/>
              </a:rPr>
              <a:t>1</a:t>
            </a:r>
            <a:r>
              <a:rPr sz="2800" spc="69" dirty="0">
                <a:solidFill>
                  <a:srgbClr val="8C198C"/>
                </a:solidFill>
                <a:latin typeface="SimSun"/>
                <a:cs typeface="SimSun"/>
              </a:rPr>
              <a:t>"</a:t>
            </a:r>
            <a:endParaRPr sz="2800">
              <a:latin typeface="SimSun"/>
              <a:cs typeface="SimSun"/>
            </a:endParaRPr>
          </a:p>
          <a:p>
            <a:pPr marL="25179">
              <a:spcBef>
                <a:spcPts val="2052"/>
              </a:spcBef>
            </a:pPr>
            <a:r>
              <a:rPr sz="2800" spc="69" dirty="0">
                <a:solidFill>
                  <a:srgbClr val="1919BA"/>
                </a:solidFill>
                <a:latin typeface="SimSun"/>
                <a:cs typeface="SimSun"/>
              </a:rPr>
              <a:t>echo</a:t>
            </a:r>
            <a:r>
              <a:rPr sz="2800" dirty="0">
                <a:solidFill>
                  <a:srgbClr val="1919BA"/>
                </a:solidFill>
                <a:latin typeface="SimSun"/>
                <a:cs typeface="SimSun"/>
              </a:rPr>
              <a:t> </a:t>
            </a:r>
            <a:r>
              <a:rPr sz="2800" spc="69" dirty="0">
                <a:solidFill>
                  <a:srgbClr val="006600"/>
                </a:solidFill>
                <a:latin typeface="SimSun"/>
                <a:cs typeface="SimSun"/>
              </a:rPr>
              <a:t>$variable</a:t>
            </a:r>
            <a:endParaRPr sz="2800">
              <a:latin typeface="SimSun"/>
              <a:cs typeface="SimSun"/>
            </a:endParaRPr>
          </a:p>
          <a:p>
            <a:pPr marL="25179">
              <a:spcBef>
                <a:spcPts val="942"/>
              </a:spcBef>
            </a:pPr>
            <a:r>
              <a:rPr sz="2800" spc="69">
                <a:latin typeface="SimSun"/>
                <a:cs typeface="SimSun"/>
              </a:rPr>
              <a:t>-</a:t>
            </a:r>
            <a:r>
              <a:rPr sz="2800" spc="69" smtClean="0">
                <a:latin typeface="SimSun"/>
                <a:cs typeface="SimSun"/>
              </a:rPr>
              <a:t>4</a:t>
            </a:r>
            <a:endParaRPr sz="2800">
              <a:latin typeface="SimSun"/>
              <a:cs typeface="SimSun"/>
            </a:endParaRPr>
          </a:p>
        </p:txBody>
      </p:sp>
      <p:sp>
        <p:nvSpPr>
          <p:cNvPr id="8" name="Rectangle 7"/>
          <p:cNvSpPr/>
          <p:nvPr/>
        </p:nvSpPr>
        <p:spPr>
          <a:xfrm>
            <a:off x="428596" y="4286256"/>
            <a:ext cx="8715404" cy="2184059"/>
          </a:xfrm>
          <a:prstGeom prst="rect">
            <a:avLst/>
          </a:prstGeom>
        </p:spPr>
        <p:txBody>
          <a:bodyPr wrap="square">
            <a:spAutoFit/>
          </a:bodyPr>
          <a:lstStyle/>
          <a:p>
            <a:pPr marL="25179" marR="10072">
              <a:lnSpc>
                <a:spcPct val="112900"/>
              </a:lnSpc>
              <a:spcBef>
                <a:spcPts val="2726"/>
              </a:spcBef>
            </a:pPr>
            <a:r>
              <a:rPr lang="fr-FR" sz="2400" spc="188" dirty="0" smtClean="0">
                <a:solidFill>
                  <a:srgbClr val="990000"/>
                </a:solidFill>
                <a:latin typeface="Tahoma"/>
                <a:cs typeface="Tahoma"/>
              </a:rPr>
              <a:t>Seulement</a:t>
            </a:r>
            <a:r>
              <a:rPr lang="fr-FR" sz="2400" spc="10" dirty="0" smtClean="0">
                <a:solidFill>
                  <a:srgbClr val="990000"/>
                </a:solidFill>
                <a:latin typeface="Tahoma"/>
                <a:cs typeface="Tahoma"/>
              </a:rPr>
              <a:t> </a:t>
            </a:r>
            <a:r>
              <a:rPr lang="fr-FR" sz="2400" spc="79" dirty="0" smtClean="0">
                <a:latin typeface="Tahoma"/>
                <a:cs typeface="Tahoma"/>
              </a:rPr>
              <a:t>les</a:t>
            </a:r>
            <a:r>
              <a:rPr lang="fr-FR" sz="2400" spc="20" dirty="0" smtClean="0">
                <a:latin typeface="Tahoma"/>
                <a:cs typeface="Tahoma"/>
              </a:rPr>
              <a:t> </a:t>
            </a:r>
            <a:r>
              <a:rPr lang="fr-FR" sz="2400" spc="129" dirty="0" smtClean="0">
                <a:latin typeface="Tahoma"/>
                <a:cs typeface="Tahoma"/>
              </a:rPr>
              <a:t>calculs</a:t>
            </a:r>
            <a:r>
              <a:rPr lang="fr-FR" sz="2400" spc="20" dirty="0" smtClean="0">
                <a:latin typeface="Tahoma"/>
                <a:cs typeface="Tahoma"/>
              </a:rPr>
              <a:t> </a:t>
            </a:r>
            <a:r>
              <a:rPr lang="fr-FR" sz="2400" spc="89" dirty="0" smtClean="0">
                <a:latin typeface="Tahoma"/>
                <a:cs typeface="Tahoma"/>
              </a:rPr>
              <a:t>avec</a:t>
            </a:r>
            <a:r>
              <a:rPr lang="fr-FR" sz="2400" spc="20" dirty="0" smtClean="0">
                <a:latin typeface="Tahoma"/>
                <a:cs typeface="Tahoma"/>
              </a:rPr>
              <a:t> </a:t>
            </a:r>
            <a:r>
              <a:rPr lang="fr-FR" sz="2400" spc="79" dirty="0" smtClean="0">
                <a:latin typeface="Tahoma"/>
                <a:cs typeface="Tahoma"/>
              </a:rPr>
              <a:t>les</a:t>
            </a:r>
            <a:r>
              <a:rPr lang="fr-FR" sz="2400" spc="10" dirty="0" smtClean="0">
                <a:latin typeface="Tahoma"/>
                <a:cs typeface="Tahoma"/>
              </a:rPr>
              <a:t> </a:t>
            </a:r>
            <a:r>
              <a:rPr lang="fr-FR" sz="2400" spc="188" dirty="0" smtClean="0">
                <a:solidFill>
                  <a:srgbClr val="990000"/>
                </a:solidFill>
                <a:latin typeface="Tahoma"/>
                <a:cs typeface="Tahoma"/>
              </a:rPr>
              <a:t>nombres</a:t>
            </a:r>
            <a:r>
              <a:rPr lang="fr-FR" sz="2400" spc="20" dirty="0" smtClean="0">
                <a:solidFill>
                  <a:srgbClr val="990000"/>
                </a:solidFill>
                <a:latin typeface="Tahoma"/>
                <a:cs typeface="Tahoma"/>
              </a:rPr>
              <a:t> </a:t>
            </a:r>
            <a:r>
              <a:rPr lang="fr-FR" sz="2400" spc="99" dirty="0" smtClean="0">
                <a:solidFill>
                  <a:srgbClr val="990000"/>
                </a:solidFill>
                <a:latin typeface="Tahoma"/>
                <a:cs typeface="Tahoma"/>
              </a:rPr>
              <a:t>entiers</a:t>
            </a:r>
            <a:r>
              <a:rPr lang="fr-FR" sz="2400" spc="20" dirty="0" smtClean="0">
                <a:solidFill>
                  <a:srgbClr val="990000"/>
                </a:solidFill>
                <a:latin typeface="Tahoma"/>
                <a:cs typeface="Tahoma"/>
              </a:rPr>
              <a:t> </a:t>
            </a:r>
            <a:r>
              <a:rPr lang="fr-FR" sz="2400" spc="129" dirty="0" smtClean="0">
                <a:latin typeface="Tahoma"/>
                <a:cs typeface="Tahoma"/>
              </a:rPr>
              <a:t>sont </a:t>
            </a:r>
            <a:r>
              <a:rPr lang="fr-FR" sz="2400" spc="-714" dirty="0" smtClean="0">
                <a:latin typeface="Tahoma"/>
                <a:cs typeface="Tahoma"/>
              </a:rPr>
              <a:t> </a:t>
            </a:r>
            <a:r>
              <a:rPr lang="fr-FR" sz="2400" spc="119" dirty="0" smtClean="0">
                <a:latin typeface="Tahoma"/>
                <a:cs typeface="Tahoma"/>
              </a:rPr>
              <a:t>possibles</a:t>
            </a:r>
            <a:r>
              <a:rPr lang="fr-FR" sz="2400" spc="-109" dirty="0" smtClean="0">
                <a:latin typeface="Tahoma"/>
                <a:cs typeface="Tahoma"/>
              </a:rPr>
              <a:t> </a:t>
            </a:r>
            <a:r>
              <a:rPr lang="fr-FR" sz="2400" spc="-387" dirty="0" smtClean="0">
                <a:latin typeface="Tahoma"/>
                <a:cs typeface="Tahoma"/>
              </a:rPr>
              <a:t>:</a:t>
            </a:r>
            <a:endParaRPr lang="fr-FR" sz="2400" dirty="0" smtClean="0">
              <a:latin typeface="Tahoma"/>
              <a:cs typeface="Tahoma"/>
            </a:endParaRPr>
          </a:p>
          <a:p>
            <a:pPr marL="25179" marR="5300184">
              <a:lnSpc>
                <a:spcPct val="128099"/>
              </a:lnSpc>
              <a:spcBef>
                <a:spcPts val="644"/>
              </a:spcBef>
            </a:pPr>
            <a:r>
              <a:rPr lang="fr-FR" sz="2800" spc="69" dirty="0" err="1" smtClean="0">
                <a:solidFill>
                  <a:srgbClr val="1919BA"/>
                </a:solidFill>
                <a:latin typeface="SimSun"/>
                <a:cs typeface="SimSun"/>
              </a:rPr>
              <a:t>echo</a:t>
            </a:r>
            <a:r>
              <a:rPr lang="fr-FR" sz="2800" spc="-40" dirty="0" smtClean="0">
                <a:solidFill>
                  <a:srgbClr val="1919BA"/>
                </a:solidFill>
                <a:latin typeface="SimSun"/>
                <a:cs typeface="SimSun"/>
              </a:rPr>
              <a:t> </a:t>
            </a:r>
            <a:r>
              <a:rPr lang="fr-FR" sz="2800" spc="69" dirty="0" smtClean="0">
                <a:latin typeface="SimSun"/>
                <a:cs typeface="SimSun"/>
              </a:rPr>
              <a:t>$((3/2)) </a:t>
            </a:r>
            <a:r>
              <a:rPr lang="fr-FR" sz="2800" spc="-1358" dirty="0" smtClean="0">
                <a:latin typeface="SimSun"/>
                <a:cs typeface="SimSun"/>
              </a:rPr>
              <a:t> </a:t>
            </a:r>
            <a:r>
              <a:rPr lang="fr-FR" sz="2800" dirty="0" smtClean="0">
                <a:latin typeface="SimSun"/>
                <a:cs typeface="SimSun"/>
              </a:rPr>
              <a:t> </a:t>
            </a:r>
            <a:endParaRPr lang="fr-FR" sz="2800" dirty="0" smtClean="0">
              <a:latin typeface="SimSun"/>
              <a:cs typeface="SimSun"/>
            </a:endParaRPr>
          </a:p>
          <a:p>
            <a:pPr marL="25179" marR="5300184">
              <a:lnSpc>
                <a:spcPct val="128099"/>
              </a:lnSpc>
              <a:spcBef>
                <a:spcPts val="644"/>
              </a:spcBef>
            </a:pPr>
            <a:r>
              <a:rPr lang="fr-FR" sz="2800" spc="69" dirty="0" smtClean="0">
                <a:latin typeface="SimSun"/>
                <a:cs typeface="SimSun"/>
              </a:rPr>
              <a:t>1</a:t>
            </a:r>
            <a:endParaRPr lang="fr-FR" sz="2800" dirty="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28" y="2285992"/>
            <a:ext cx="5935407" cy="769441"/>
          </a:xfrm>
          <a:prstGeom prst="rect">
            <a:avLst/>
          </a:prstGeom>
        </p:spPr>
        <p:txBody>
          <a:bodyPr wrap="none">
            <a:spAutoFit/>
          </a:bodyPr>
          <a:lstStyle/>
          <a:p>
            <a:pPr marL="196215" indent="-184150">
              <a:lnSpc>
                <a:spcPct val="100000"/>
              </a:lnSpc>
              <a:buSzPct val="78571"/>
              <a:tabLst>
                <a:tab pos="196850" algn="l"/>
              </a:tabLst>
            </a:pPr>
            <a:r>
              <a:rPr lang="fr-FR" sz="4400" spc="90" dirty="0" smtClean="0">
                <a:solidFill>
                  <a:srgbClr val="3333B2"/>
                </a:solidFill>
                <a:latin typeface="Tahoma"/>
                <a:cs typeface="Tahoma"/>
                <a:hlinkClick r:id="" action="ppaction://noaction"/>
              </a:rPr>
              <a:t>Structures</a:t>
            </a:r>
            <a:r>
              <a:rPr lang="fr-FR" sz="4400" spc="-90" dirty="0" smtClean="0">
                <a:solidFill>
                  <a:srgbClr val="3333B2"/>
                </a:solidFill>
                <a:latin typeface="Tahoma"/>
                <a:cs typeface="Tahoma"/>
                <a:hlinkClick r:id="" action="ppaction://noaction"/>
              </a:rPr>
              <a:t> </a:t>
            </a:r>
            <a:r>
              <a:rPr lang="fr-FR" sz="4400" spc="150" dirty="0" smtClean="0">
                <a:solidFill>
                  <a:srgbClr val="3333B2"/>
                </a:solidFill>
                <a:latin typeface="Tahoma"/>
                <a:cs typeface="Tahoma"/>
                <a:hlinkClick r:id="" action="ppaction://noaction"/>
              </a:rPr>
              <a:t>de</a:t>
            </a:r>
            <a:r>
              <a:rPr lang="fr-FR" sz="4400" spc="-80" dirty="0" smtClean="0">
                <a:solidFill>
                  <a:srgbClr val="3333B2"/>
                </a:solidFill>
                <a:latin typeface="Tahoma"/>
                <a:cs typeface="Tahoma"/>
                <a:hlinkClick r:id="" action="ppaction://noaction"/>
              </a:rPr>
              <a:t> </a:t>
            </a:r>
            <a:r>
              <a:rPr lang="fr-FR" sz="4400" spc="105" dirty="0" smtClean="0">
                <a:solidFill>
                  <a:srgbClr val="3333B2"/>
                </a:solidFill>
                <a:latin typeface="Tahoma"/>
                <a:cs typeface="Tahoma"/>
                <a:hlinkClick r:id="" action="ppaction://noaction"/>
              </a:rPr>
              <a:t>contrôle</a:t>
            </a:r>
            <a:endParaRPr lang="fr-FR" sz="4400" dirty="0">
              <a:latin typeface="Tahoma"/>
              <a:cs typeface="Tahom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7454908" cy="660179"/>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if</a:t>
            </a:r>
            <a:r>
              <a:rPr sz="4100" spc="-1259" dirty="0">
                <a:solidFill>
                  <a:srgbClr val="8C198C"/>
                </a:solidFill>
                <a:latin typeface="SimSun"/>
                <a:cs typeface="SimSun"/>
              </a:rPr>
              <a:t> </a:t>
            </a:r>
            <a:r>
              <a:rPr spc="-426" dirty="0"/>
              <a:t>:</a:t>
            </a:r>
            <a:r>
              <a:rPr spc="-99" dirty="0"/>
              <a:t> </a:t>
            </a:r>
            <a:r>
              <a:rPr spc="178" dirty="0"/>
              <a:t>l’instruction</a:t>
            </a:r>
            <a:r>
              <a:rPr spc="-89" dirty="0"/>
              <a:t> </a:t>
            </a:r>
            <a:r>
              <a:rPr spc="238" dirty="0"/>
              <a:t>c</a:t>
            </a:r>
            <a:r>
              <a:rPr spc="226" dirty="0"/>
              <a:t>onditionnelle</a:t>
            </a:r>
            <a:endParaRPr sz="4100">
              <a:latin typeface="SimSun"/>
              <a:cs typeface="SimSun"/>
            </a:endParaRPr>
          </a:p>
        </p:txBody>
      </p:sp>
      <p:sp>
        <p:nvSpPr>
          <p:cNvPr id="3" name="object 3"/>
          <p:cNvSpPr txBox="1">
            <a:spLocks noGrp="1"/>
          </p:cNvSpPr>
          <p:nvPr>
            <p:ph sz="half" idx="2"/>
          </p:nvPr>
        </p:nvSpPr>
        <p:spPr>
          <a:xfrm>
            <a:off x="642910" y="1714488"/>
            <a:ext cx="4069757" cy="4142437"/>
          </a:xfrm>
          <a:prstGeom prst="rect">
            <a:avLst/>
          </a:prstGeom>
        </p:spPr>
        <p:txBody>
          <a:bodyPr vert="horz" wrap="square" lIns="0" tIns="142261" rIns="0" bIns="0" rtlCol="0">
            <a:spAutoFit/>
          </a:bodyPr>
          <a:lstStyle/>
          <a:p>
            <a:pPr marL="25179">
              <a:spcBef>
                <a:spcPts val="1120"/>
              </a:spcBef>
            </a:pPr>
            <a:r>
              <a:rPr spc="69" dirty="0">
                <a:solidFill>
                  <a:srgbClr val="1919BA"/>
                </a:solidFill>
              </a:rPr>
              <a:t>x</a:t>
            </a:r>
            <a:r>
              <a:rPr spc="69" dirty="0">
                <a:solidFill>
                  <a:srgbClr val="000000"/>
                </a:solidFill>
              </a:rPr>
              <a:t>=</a:t>
            </a:r>
            <a:r>
              <a:rPr spc="69" dirty="0"/>
              <a:t>"hello"</a:t>
            </a:r>
          </a:p>
          <a:p>
            <a:pPr marL="25179" marR="10072">
              <a:lnSpc>
                <a:spcPct val="128099"/>
              </a:lnSpc>
            </a:pPr>
            <a:r>
              <a:rPr spc="69" dirty="0">
                <a:solidFill>
                  <a:srgbClr val="8C198C"/>
                </a:solidFill>
              </a:rPr>
              <a:t>if</a:t>
            </a:r>
            <a:r>
              <a:rPr spc="-50" dirty="0">
                <a:solidFill>
                  <a:srgbClr val="8C198C"/>
                </a:solidFill>
              </a:rPr>
              <a:t> </a:t>
            </a:r>
            <a:r>
              <a:rPr spc="69" dirty="0">
                <a:solidFill>
                  <a:srgbClr val="000000"/>
                </a:solidFill>
              </a:rPr>
              <a:t>[</a:t>
            </a:r>
            <a:r>
              <a:rPr spc="-50" dirty="0">
                <a:solidFill>
                  <a:srgbClr val="000000"/>
                </a:solidFill>
              </a:rPr>
              <a:t> </a:t>
            </a:r>
            <a:r>
              <a:rPr spc="69" dirty="0">
                <a:solidFill>
                  <a:srgbClr val="1919BA"/>
                </a:solidFill>
              </a:rPr>
              <a:t>$x</a:t>
            </a:r>
            <a:r>
              <a:rPr spc="-50" dirty="0">
                <a:solidFill>
                  <a:srgbClr val="1919BA"/>
                </a:solidFill>
              </a:rPr>
              <a:t> </a:t>
            </a:r>
            <a:r>
              <a:rPr spc="69" dirty="0">
                <a:solidFill>
                  <a:srgbClr val="8C198C"/>
                </a:solidFill>
              </a:rPr>
              <a:t>==</a:t>
            </a:r>
            <a:r>
              <a:rPr spc="-40" dirty="0">
                <a:solidFill>
                  <a:srgbClr val="8C198C"/>
                </a:solidFill>
              </a:rPr>
              <a:t> </a:t>
            </a:r>
            <a:r>
              <a:rPr spc="69" dirty="0"/>
              <a:t>"hello"</a:t>
            </a:r>
            <a:r>
              <a:rPr spc="-50" dirty="0"/>
              <a:t> </a:t>
            </a:r>
            <a:r>
              <a:rPr spc="69" dirty="0">
                <a:solidFill>
                  <a:srgbClr val="000000"/>
                </a:solidFill>
              </a:rPr>
              <a:t>] </a:t>
            </a:r>
            <a:r>
              <a:rPr spc="-1358" dirty="0">
                <a:solidFill>
                  <a:srgbClr val="000000"/>
                </a:solidFill>
              </a:rPr>
              <a:t> </a:t>
            </a:r>
            <a:r>
              <a:rPr spc="69" dirty="0">
                <a:solidFill>
                  <a:srgbClr val="8C198C"/>
                </a:solidFill>
              </a:rPr>
              <a:t>then</a:t>
            </a:r>
          </a:p>
          <a:p>
            <a:pPr marL="25179" marR="1617752" indent="371391">
              <a:lnSpc>
                <a:spcPct val="128000"/>
              </a:lnSpc>
            </a:pPr>
            <a:r>
              <a:rPr spc="69" dirty="0">
                <a:solidFill>
                  <a:srgbClr val="7F7F7F"/>
                </a:solidFill>
              </a:rPr>
              <a:t>echo</a:t>
            </a:r>
            <a:r>
              <a:rPr spc="-69" dirty="0">
                <a:solidFill>
                  <a:srgbClr val="7F7F7F"/>
                </a:solidFill>
              </a:rPr>
              <a:t> </a:t>
            </a:r>
            <a:r>
              <a:rPr spc="69" dirty="0">
                <a:solidFill>
                  <a:srgbClr val="7F7F7F"/>
                </a:solidFill>
              </a:rPr>
              <a:t>True </a:t>
            </a:r>
            <a:r>
              <a:rPr spc="-1358" dirty="0">
                <a:solidFill>
                  <a:srgbClr val="7F7F7F"/>
                </a:solidFill>
              </a:rPr>
              <a:t> </a:t>
            </a:r>
            <a:r>
              <a:rPr spc="69" dirty="0">
                <a:solidFill>
                  <a:srgbClr val="8C198C"/>
                </a:solidFill>
              </a:rPr>
              <a:t>else</a:t>
            </a:r>
          </a:p>
          <a:p>
            <a:pPr marL="25179" marR="1431427" indent="371391">
              <a:lnSpc>
                <a:spcPct val="128099"/>
              </a:lnSpc>
            </a:pPr>
            <a:r>
              <a:rPr spc="69" dirty="0">
                <a:solidFill>
                  <a:srgbClr val="7F7F7F"/>
                </a:solidFill>
              </a:rPr>
              <a:t>echo</a:t>
            </a:r>
            <a:r>
              <a:rPr spc="-59" dirty="0">
                <a:solidFill>
                  <a:srgbClr val="7F7F7F"/>
                </a:solidFill>
              </a:rPr>
              <a:t> </a:t>
            </a:r>
            <a:r>
              <a:rPr spc="69" dirty="0">
                <a:solidFill>
                  <a:srgbClr val="7F7F7F"/>
                </a:solidFill>
              </a:rPr>
              <a:t>False </a:t>
            </a:r>
            <a:r>
              <a:rPr spc="-1358" dirty="0">
                <a:solidFill>
                  <a:srgbClr val="7F7F7F"/>
                </a:solidFill>
              </a:rPr>
              <a:t> </a:t>
            </a:r>
            <a:r>
              <a:rPr spc="69" dirty="0">
                <a:solidFill>
                  <a:srgbClr val="8C198C"/>
                </a:solidFill>
              </a:rPr>
              <a:t>fi</a:t>
            </a:r>
          </a:p>
        </p:txBody>
      </p:sp>
      <p:sp>
        <p:nvSpPr>
          <p:cNvPr id="4" name="object 4"/>
          <p:cNvSpPr txBox="1"/>
          <p:nvPr/>
        </p:nvSpPr>
        <p:spPr>
          <a:xfrm>
            <a:off x="5072066" y="2285992"/>
            <a:ext cx="3438446" cy="3376214"/>
          </a:xfrm>
          <a:prstGeom prst="rect">
            <a:avLst/>
          </a:prstGeom>
        </p:spPr>
        <p:txBody>
          <a:bodyPr vert="horz" wrap="square" lIns="0" tIns="25179" rIns="0" bIns="0" rtlCol="0">
            <a:spAutoFit/>
          </a:bodyPr>
          <a:lstStyle/>
          <a:p>
            <a:pPr marL="25179" marR="10072">
              <a:lnSpc>
                <a:spcPct val="123200"/>
              </a:lnSpc>
              <a:spcBef>
                <a:spcPts val="198"/>
              </a:spcBef>
            </a:pPr>
            <a:r>
              <a:rPr sz="2200" spc="50" dirty="0">
                <a:latin typeface="Tahoma"/>
                <a:cs typeface="Tahoma"/>
              </a:rPr>
              <a:t>Les</a:t>
            </a:r>
            <a:r>
              <a:rPr sz="2200" spc="-119" dirty="0">
                <a:latin typeface="Tahoma"/>
                <a:cs typeface="Tahoma"/>
              </a:rPr>
              <a:t> </a:t>
            </a:r>
            <a:r>
              <a:rPr sz="2200" spc="79" dirty="0">
                <a:solidFill>
                  <a:srgbClr val="990000"/>
                </a:solidFill>
                <a:latin typeface="Tahoma"/>
                <a:cs typeface="Tahoma"/>
              </a:rPr>
              <a:t>retours</a:t>
            </a:r>
            <a:r>
              <a:rPr sz="2200" spc="-109" dirty="0">
                <a:solidFill>
                  <a:srgbClr val="990000"/>
                </a:solidFill>
                <a:latin typeface="Tahoma"/>
                <a:cs typeface="Tahoma"/>
              </a:rPr>
              <a:t> </a:t>
            </a:r>
            <a:r>
              <a:rPr sz="2200" spc="99" dirty="0">
                <a:solidFill>
                  <a:srgbClr val="990000"/>
                </a:solidFill>
                <a:latin typeface="Tahoma"/>
                <a:cs typeface="Tahoma"/>
              </a:rPr>
              <a:t>à</a:t>
            </a:r>
            <a:r>
              <a:rPr sz="2200" spc="-109" dirty="0">
                <a:solidFill>
                  <a:srgbClr val="990000"/>
                </a:solidFill>
                <a:latin typeface="Tahoma"/>
                <a:cs typeface="Tahoma"/>
              </a:rPr>
              <a:t> </a:t>
            </a:r>
            <a:r>
              <a:rPr sz="2200" spc="99" dirty="0">
                <a:solidFill>
                  <a:srgbClr val="990000"/>
                </a:solidFill>
                <a:latin typeface="Tahoma"/>
                <a:cs typeface="Tahoma"/>
              </a:rPr>
              <a:t>la</a:t>
            </a:r>
            <a:r>
              <a:rPr sz="2200" spc="-99" dirty="0">
                <a:solidFill>
                  <a:srgbClr val="990000"/>
                </a:solidFill>
                <a:latin typeface="Tahoma"/>
                <a:cs typeface="Tahoma"/>
              </a:rPr>
              <a:t> </a:t>
            </a:r>
            <a:r>
              <a:rPr sz="2200" spc="129" dirty="0">
                <a:solidFill>
                  <a:srgbClr val="990000"/>
                </a:solidFill>
                <a:latin typeface="Tahoma"/>
                <a:cs typeface="Tahoma"/>
              </a:rPr>
              <a:t>ligne</a:t>
            </a:r>
            <a:r>
              <a:rPr sz="2200" spc="-109" dirty="0">
                <a:solidFill>
                  <a:srgbClr val="990000"/>
                </a:solidFill>
                <a:latin typeface="Tahoma"/>
                <a:cs typeface="Tahoma"/>
              </a:rPr>
              <a:t> </a:t>
            </a:r>
            <a:r>
              <a:rPr sz="2200" spc="109" dirty="0">
                <a:latin typeface="Tahoma"/>
                <a:cs typeface="Tahoma"/>
              </a:rPr>
              <a:t>sont </a:t>
            </a:r>
            <a:r>
              <a:rPr sz="2200" spc="-654" dirty="0">
                <a:latin typeface="Tahoma"/>
                <a:cs typeface="Tahoma"/>
              </a:rPr>
              <a:t> </a:t>
            </a:r>
            <a:r>
              <a:rPr sz="2200" spc="109" dirty="0">
                <a:solidFill>
                  <a:srgbClr val="990000"/>
                </a:solidFill>
                <a:latin typeface="Tahoma"/>
                <a:cs typeface="Tahoma"/>
              </a:rPr>
              <a:t>importants</a:t>
            </a:r>
            <a:r>
              <a:rPr sz="2200" spc="109" dirty="0">
                <a:latin typeface="Tahoma"/>
                <a:cs typeface="Tahoma"/>
              </a:rPr>
              <a:t>.</a:t>
            </a:r>
            <a:endParaRPr sz="2200">
              <a:latin typeface="Tahoma"/>
              <a:cs typeface="Tahoma"/>
            </a:endParaRPr>
          </a:p>
          <a:p>
            <a:pPr marL="25179" marR="859864">
              <a:lnSpc>
                <a:spcPct val="123200"/>
              </a:lnSpc>
              <a:spcBef>
                <a:spcPts val="1685"/>
              </a:spcBef>
            </a:pPr>
            <a:r>
              <a:rPr sz="2200" spc="208" dirty="0">
                <a:latin typeface="Tahoma"/>
                <a:cs typeface="Tahoma"/>
              </a:rPr>
              <a:t>On</a:t>
            </a:r>
            <a:r>
              <a:rPr sz="2200" spc="-119" dirty="0">
                <a:latin typeface="Tahoma"/>
                <a:cs typeface="Tahoma"/>
              </a:rPr>
              <a:t> </a:t>
            </a:r>
            <a:r>
              <a:rPr sz="2200" spc="89" dirty="0">
                <a:latin typeface="Tahoma"/>
                <a:cs typeface="Tahoma"/>
              </a:rPr>
              <a:t>utilise</a:t>
            </a:r>
            <a:r>
              <a:rPr sz="2200" spc="226" dirty="0">
                <a:latin typeface="Tahoma"/>
                <a:cs typeface="Tahoma"/>
              </a:rPr>
              <a:t> </a:t>
            </a:r>
            <a:r>
              <a:rPr sz="2200" spc="40" dirty="0">
                <a:solidFill>
                  <a:srgbClr val="8C198C"/>
                </a:solidFill>
                <a:latin typeface="SimSun"/>
                <a:cs typeface="SimSun"/>
              </a:rPr>
              <a:t>!=</a:t>
            </a:r>
            <a:r>
              <a:rPr sz="2200" spc="575" dirty="0">
                <a:solidFill>
                  <a:srgbClr val="8C198C"/>
                </a:solidFill>
                <a:latin typeface="SimSun"/>
                <a:cs typeface="SimSun"/>
              </a:rPr>
              <a:t> </a:t>
            </a:r>
            <a:r>
              <a:rPr sz="2200" spc="149" dirty="0">
                <a:latin typeface="Tahoma"/>
                <a:cs typeface="Tahoma"/>
              </a:rPr>
              <a:t>pour </a:t>
            </a:r>
            <a:r>
              <a:rPr sz="2200" spc="-644" dirty="0">
                <a:latin typeface="Tahoma"/>
                <a:cs typeface="Tahoma"/>
              </a:rPr>
              <a:t> </a:t>
            </a:r>
            <a:r>
              <a:rPr sz="2200" spc="69" dirty="0">
                <a:latin typeface="Tahoma"/>
                <a:cs typeface="Tahoma"/>
              </a:rPr>
              <a:t>l’</a:t>
            </a:r>
            <a:r>
              <a:rPr sz="2200" spc="69" dirty="0">
                <a:solidFill>
                  <a:srgbClr val="8C198C"/>
                </a:solidFill>
                <a:latin typeface="Tahoma"/>
                <a:cs typeface="Tahoma"/>
              </a:rPr>
              <a:t>inégalité</a:t>
            </a:r>
            <a:r>
              <a:rPr sz="2200" spc="69" dirty="0">
                <a:latin typeface="Tahoma"/>
                <a:cs typeface="Tahoma"/>
              </a:rPr>
              <a:t>.</a:t>
            </a:r>
            <a:endParaRPr sz="2200">
              <a:latin typeface="Tahoma"/>
              <a:cs typeface="Tahoma"/>
            </a:endParaRPr>
          </a:p>
          <a:p>
            <a:pPr marL="25179" marR="315997">
              <a:lnSpc>
                <a:spcPct val="123100"/>
              </a:lnSpc>
              <a:spcBef>
                <a:spcPts val="1685"/>
              </a:spcBef>
            </a:pPr>
            <a:r>
              <a:rPr sz="2200" spc="89" dirty="0">
                <a:latin typeface="Tahoma"/>
                <a:cs typeface="Tahoma"/>
              </a:rPr>
              <a:t>Ces </a:t>
            </a:r>
            <a:r>
              <a:rPr sz="2200" spc="99" dirty="0">
                <a:latin typeface="Tahoma"/>
                <a:cs typeface="Tahoma"/>
              </a:rPr>
              <a:t>opérateurs </a:t>
            </a:r>
            <a:r>
              <a:rPr sz="2200" spc="159" dirty="0">
                <a:latin typeface="Tahoma"/>
                <a:cs typeface="Tahoma"/>
              </a:rPr>
              <a:t>ne </a:t>
            </a:r>
            <a:r>
              <a:rPr sz="2200" spc="169" dirty="0">
                <a:latin typeface="Tahoma"/>
                <a:cs typeface="Tahoma"/>
              </a:rPr>
              <a:t> marchent</a:t>
            </a:r>
            <a:r>
              <a:rPr sz="2200" spc="-139" dirty="0">
                <a:latin typeface="Tahoma"/>
                <a:cs typeface="Tahoma"/>
              </a:rPr>
              <a:t> </a:t>
            </a:r>
            <a:r>
              <a:rPr sz="2200" spc="188" dirty="0">
                <a:solidFill>
                  <a:srgbClr val="990000"/>
                </a:solidFill>
                <a:latin typeface="Tahoma"/>
                <a:cs typeface="Tahoma"/>
              </a:rPr>
              <a:t>que</a:t>
            </a:r>
            <a:r>
              <a:rPr sz="2200" spc="-129" dirty="0">
                <a:solidFill>
                  <a:srgbClr val="990000"/>
                </a:solidFill>
                <a:latin typeface="Tahoma"/>
                <a:cs typeface="Tahoma"/>
              </a:rPr>
              <a:t> </a:t>
            </a:r>
            <a:r>
              <a:rPr sz="2200" spc="149" dirty="0">
                <a:solidFill>
                  <a:srgbClr val="990000"/>
                </a:solidFill>
                <a:latin typeface="Tahoma"/>
                <a:cs typeface="Tahoma"/>
              </a:rPr>
              <a:t>pour</a:t>
            </a:r>
            <a:r>
              <a:rPr sz="2200" spc="-119" dirty="0">
                <a:solidFill>
                  <a:srgbClr val="990000"/>
                </a:solidFill>
                <a:latin typeface="Tahoma"/>
                <a:cs typeface="Tahoma"/>
              </a:rPr>
              <a:t> </a:t>
            </a:r>
            <a:r>
              <a:rPr sz="2200" spc="69" dirty="0">
                <a:solidFill>
                  <a:srgbClr val="990000"/>
                </a:solidFill>
                <a:latin typeface="Tahoma"/>
                <a:cs typeface="Tahoma"/>
              </a:rPr>
              <a:t>les </a:t>
            </a:r>
            <a:r>
              <a:rPr sz="2200" spc="-654" dirty="0">
                <a:solidFill>
                  <a:srgbClr val="990000"/>
                </a:solidFill>
                <a:latin typeface="Tahoma"/>
                <a:cs typeface="Tahoma"/>
              </a:rPr>
              <a:t> </a:t>
            </a:r>
            <a:r>
              <a:rPr sz="2200" spc="129" dirty="0">
                <a:solidFill>
                  <a:srgbClr val="990000"/>
                </a:solidFill>
                <a:latin typeface="Tahoma"/>
                <a:cs typeface="Tahoma"/>
              </a:rPr>
              <a:t>chaînes</a:t>
            </a:r>
            <a:r>
              <a:rPr sz="2200" spc="-129" dirty="0">
                <a:solidFill>
                  <a:srgbClr val="990000"/>
                </a:solidFill>
                <a:latin typeface="Tahoma"/>
                <a:cs typeface="Tahoma"/>
              </a:rPr>
              <a:t> </a:t>
            </a:r>
            <a:r>
              <a:rPr sz="2200" spc="188" dirty="0">
                <a:solidFill>
                  <a:srgbClr val="990000"/>
                </a:solidFill>
                <a:latin typeface="Tahoma"/>
                <a:cs typeface="Tahoma"/>
              </a:rPr>
              <a:t>de</a:t>
            </a:r>
            <a:r>
              <a:rPr sz="2200" spc="-109" dirty="0">
                <a:solidFill>
                  <a:srgbClr val="990000"/>
                </a:solidFill>
                <a:latin typeface="Tahoma"/>
                <a:cs typeface="Tahoma"/>
              </a:rPr>
              <a:t> </a:t>
            </a:r>
            <a:r>
              <a:rPr sz="2200" spc="50" dirty="0">
                <a:solidFill>
                  <a:srgbClr val="990000"/>
                </a:solidFill>
                <a:latin typeface="Tahoma"/>
                <a:cs typeface="Tahoma"/>
              </a:rPr>
              <a:t>caractères</a:t>
            </a:r>
            <a:r>
              <a:rPr sz="2200" spc="50" dirty="0">
                <a:latin typeface="Tahoma"/>
                <a:cs typeface="Tahoma"/>
              </a:rPr>
              <a:t>.</a:t>
            </a:r>
            <a:endParaRPr sz="2200">
              <a:latin typeface="Tahoma"/>
              <a:cs typeface="Tahoma"/>
            </a:endParaRPr>
          </a:p>
        </p:txBody>
      </p:sp>
    </p:spTree>
  </p:cSld>
  <p:clrMapOvr>
    <a:masterClrMapping/>
  </p:clrMapOvr>
  <p:transition>
    <p:cu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720" y="428604"/>
            <a:ext cx="7812098" cy="706345"/>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if</a:t>
            </a:r>
            <a:r>
              <a:rPr sz="4100" spc="-1259" dirty="0">
                <a:solidFill>
                  <a:srgbClr val="8C198C"/>
                </a:solidFill>
                <a:latin typeface="SimSun"/>
                <a:cs typeface="SimSun"/>
              </a:rPr>
              <a:t> </a:t>
            </a:r>
            <a:r>
              <a:rPr spc="-426" dirty="0"/>
              <a:t>:</a:t>
            </a:r>
            <a:r>
              <a:rPr spc="-99" dirty="0"/>
              <a:t> </a:t>
            </a:r>
            <a:r>
              <a:rPr spc="238" dirty="0"/>
              <a:t>c</a:t>
            </a:r>
            <a:r>
              <a:rPr spc="248" dirty="0"/>
              <a:t>omparer</a:t>
            </a:r>
            <a:r>
              <a:rPr spc="-99" dirty="0"/>
              <a:t> </a:t>
            </a:r>
            <a:r>
              <a:rPr spc="129" dirty="0"/>
              <a:t>les</a:t>
            </a:r>
            <a:r>
              <a:rPr spc="-89" dirty="0"/>
              <a:t> </a:t>
            </a:r>
            <a:r>
              <a:rPr spc="268" dirty="0"/>
              <a:t>nombres</a:t>
            </a:r>
            <a:endParaRPr sz="4100">
              <a:latin typeface="SimSun"/>
              <a:cs typeface="SimSun"/>
            </a:endParaRPr>
          </a:p>
        </p:txBody>
      </p:sp>
      <p:sp>
        <p:nvSpPr>
          <p:cNvPr id="3" name="object 3"/>
          <p:cNvSpPr txBox="1"/>
          <p:nvPr/>
        </p:nvSpPr>
        <p:spPr>
          <a:xfrm>
            <a:off x="571472" y="1785926"/>
            <a:ext cx="3587068" cy="3794043"/>
          </a:xfrm>
          <a:prstGeom prst="rect">
            <a:avLst/>
          </a:prstGeom>
        </p:spPr>
        <p:txBody>
          <a:bodyPr vert="horz" wrap="square" lIns="0" tIns="22661" rIns="0" bIns="0" rtlCol="0">
            <a:spAutoFit/>
          </a:bodyPr>
          <a:lstStyle/>
          <a:p>
            <a:pPr marL="25179" marR="10072">
              <a:lnSpc>
                <a:spcPct val="129000"/>
              </a:lnSpc>
              <a:spcBef>
                <a:spcPts val="178"/>
              </a:spcBef>
            </a:pP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eq</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ne</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a:t>
            </a:r>
            <a:endParaRPr sz="2800">
              <a:latin typeface="SimSun"/>
              <a:cs typeface="SimSun"/>
            </a:endParaRPr>
          </a:p>
          <a:p>
            <a:pPr marL="25179" marR="10072">
              <a:lnSpc>
                <a:spcPct val="129000"/>
              </a:lnSpc>
              <a:spcBef>
                <a:spcPts val="1695"/>
              </a:spcBef>
            </a:pP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gt</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ge</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a:t>
            </a:r>
            <a:endParaRPr sz="2800">
              <a:latin typeface="SimSun"/>
              <a:cs typeface="SimSun"/>
            </a:endParaRPr>
          </a:p>
          <a:p>
            <a:pPr marL="25179" marR="10072">
              <a:lnSpc>
                <a:spcPct val="129000"/>
              </a:lnSpc>
              <a:spcBef>
                <a:spcPts val="1685"/>
              </a:spcBef>
            </a:pP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lt</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if</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$value</a:t>
            </a:r>
            <a:r>
              <a:rPr sz="2800" spc="50" dirty="0">
                <a:solidFill>
                  <a:srgbClr val="1919BA"/>
                </a:solidFill>
                <a:latin typeface="SimSun"/>
                <a:cs typeface="SimSun"/>
              </a:rPr>
              <a:t> </a:t>
            </a:r>
            <a:r>
              <a:rPr sz="2800" spc="69" dirty="0">
                <a:latin typeface="SimSun"/>
                <a:cs typeface="SimSun"/>
              </a:rPr>
              <a:t>-</a:t>
            </a:r>
            <a:r>
              <a:rPr sz="2800" spc="69" dirty="0">
                <a:solidFill>
                  <a:srgbClr val="990000"/>
                </a:solidFill>
                <a:latin typeface="SimSun"/>
                <a:cs typeface="SimSun"/>
              </a:rPr>
              <a:t>le</a:t>
            </a:r>
            <a:r>
              <a:rPr sz="2800" spc="50" dirty="0">
                <a:solidFill>
                  <a:srgbClr val="9900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latin typeface="SimSun"/>
                <a:cs typeface="SimSun"/>
              </a:rPr>
              <a:t>]</a:t>
            </a:r>
            <a:endParaRPr sz="2800">
              <a:latin typeface="SimSun"/>
              <a:cs typeface="SimSun"/>
            </a:endParaRPr>
          </a:p>
        </p:txBody>
      </p:sp>
      <p:sp>
        <p:nvSpPr>
          <p:cNvPr id="4" name="object 4"/>
          <p:cNvSpPr txBox="1"/>
          <p:nvPr/>
        </p:nvSpPr>
        <p:spPr>
          <a:xfrm>
            <a:off x="4500562" y="1857364"/>
            <a:ext cx="1551709" cy="3759445"/>
          </a:xfrm>
          <a:prstGeom prst="rect">
            <a:avLst/>
          </a:prstGeom>
        </p:spPr>
        <p:txBody>
          <a:bodyPr vert="horz" wrap="square" lIns="0" tIns="207727" rIns="0" bIns="0" rtlCol="0">
            <a:spAutoFit/>
          </a:bodyPr>
          <a:lstStyle/>
          <a:p>
            <a:pPr marL="27697">
              <a:spcBef>
                <a:spcPts val="1636"/>
              </a:spcBef>
            </a:pPr>
            <a:r>
              <a:rPr sz="2400" spc="30" dirty="0">
                <a:solidFill>
                  <a:srgbClr val="1919BA"/>
                </a:solidFill>
                <a:latin typeface="SimSun"/>
                <a:cs typeface="SimSun"/>
              </a:rPr>
              <a:t>value</a:t>
            </a:r>
            <a:r>
              <a:rPr sz="2400" spc="-545" dirty="0">
                <a:solidFill>
                  <a:srgbClr val="1919BA"/>
                </a:solidFill>
                <a:latin typeface="SimSun"/>
                <a:cs typeface="SimSun"/>
              </a:rPr>
              <a:t> </a:t>
            </a:r>
            <a:r>
              <a:rPr sz="2400" spc="615" dirty="0">
                <a:solidFill>
                  <a:srgbClr val="990000"/>
                </a:solidFill>
                <a:latin typeface="Calibri"/>
                <a:cs typeface="Calibri"/>
              </a:rPr>
              <a:t>=</a:t>
            </a:r>
            <a:r>
              <a:rPr sz="2400" spc="119" dirty="0">
                <a:solidFill>
                  <a:srgbClr val="990000"/>
                </a:solidFill>
                <a:latin typeface="Calibri"/>
                <a:cs typeface="Calibri"/>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a:p>
            <a:pPr marL="27697">
              <a:spcBef>
                <a:spcPts val="1447"/>
              </a:spcBef>
              <a:tabLst>
                <a:tab pos="1197262" algn="l"/>
              </a:tabLst>
            </a:pPr>
            <a:r>
              <a:rPr sz="2400" spc="30" dirty="0">
                <a:solidFill>
                  <a:srgbClr val="1919BA"/>
                </a:solidFill>
                <a:latin typeface="SimSun"/>
                <a:cs typeface="SimSun"/>
              </a:rPr>
              <a:t>value</a:t>
            </a:r>
            <a:r>
              <a:rPr sz="2400" spc="-545" dirty="0">
                <a:solidFill>
                  <a:srgbClr val="1919BA"/>
                </a:solidFill>
                <a:latin typeface="SimSun"/>
                <a:cs typeface="SimSun"/>
              </a:rPr>
              <a:t> </a:t>
            </a:r>
            <a:r>
              <a:rPr sz="2400" spc="-1190" dirty="0">
                <a:solidFill>
                  <a:srgbClr val="990000"/>
                </a:solidFill>
                <a:latin typeface="Calibri"/>
                <a:cs typeface="Calibri"/>
              </a:rPr>
              <a:t>=</a:t>
            </a:r>
            <a:r>
              <a:rPr sz="2400" i="1" dirty="0">
                <a:solidFill>
                  <a:srgbClr val="990000"/>
                </a:solidFill>
                <a:latin typeface="Times New Roman"/>
                <a:cs typeface="Times New Roman"/>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a:p>
            <a:pPr marL="27697">
              <a:spcBef>
                <a:spcPts val="3133"/>
              </a:spcBef>
            </a:pPr>
            <a:r>
              <a:rPr sz="2400" spc="30" dirty="0">
                <a:solidFill>
                  <a:srgbClr val="1919BA"/>
                </a:solidFill>
                <a:latin typeface="SimSun"/>
                <a:cs typeface="SimSun"/>
              </a:rPr>
              <a:t>value</a:t>
            </a:r>
            <a:r>
              <a:rPr sz="2400" spc="-545" dirty="0">
                <a:solidFill>
                  <a:srgbClr val="1919BA"/>
                </a:solidFill>
                <a:latin typeface="SimSun"/>
                <a:cs typeface="SimSun"/>
              </a:rPr>
              <a:t> </a:t>
            </a:r>
            <a:r>
              <a:rPr sz="2400" i="1" spc="-149" dirty="0">
                <a:solidFill>
                  <a:srgbClr val="990000"/>
                </a:solidFill>
                <a:latin typeface="Verdana"/>
                <a:cs typeface="Verdana"/>
              </a:rPr>
              <a:t>&gt;</a:t>
            </a:r>
            <a:r>
              <a:rPr sz="2400" i="1" spc="-178" dirty="0">
                <a:solidFill>
                  <a:srgbClr val="990000"/>
                </a:solidFill>
                <a:latin typeface="Verdana"/>
                <a:cs typeface="Verdana"/>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a:p>
            <a:pPr marL="25179">
              <a:spcBef>
                <a:spcPts val="1437"/>
              </a:spcBef>
            </a:pPr>
            <a:r>
              <a:rPr sz="2400" spc="30" dirty="0">
                <a:solidFill>
                  <a:srgbClr val="1919BA"/>
                </a:solidFill>
                <a:latin typeface="SimSun"/>
                <a:cs typeface="SimSun"/>
              </a:rPr>
              <a:t>value</a:t>
            </a:r>
            <a:r>
              <a:rPr sz="2400" spc="-545" dirty="0">
                <a:solidFill>
                  <a:srgbClr val="1919BA"/>
                </a:solidFill>
                <a:latin typeface="SimSun"/>
                <a:cs typeface="SimSun"/>
              </a:rPr>
              <a:t> </a:t>
            </a:r>
            <a:r>
              <a:rPr sz="2400" i="1" spc="535" dirty="0">
                <a:solidFill>
                  <a:srgbClr val="990000"/>
                </a:solidFill>
                <a:latin typeface="Times New Roman"/>
                <a:cs typeface="Times New Roman"/>
              </a:rPr>
              <a:t>≥</a:t>
            </a:r>
            <a:r>
              <a:rPr sz="2400" i="1" spc="59" dirty="0">
                <a:solidFill>
                  <a:srgbClr val="990000"/>
                </a:solidFill>
                <a:latin typeface="Times New Roman"/>
                <a:cs typeface="Times New Roman"/>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a:p>
            <a:pPr marL="27697">
              <a:spcBef>
                <a:spcPts val="3133"/>
              </a:spcBef>
            </a:pPr>
            <a:r>
              <a:rPr sz="2400" spc="30" dirty="0">
                <a:solidFill>
                  <a:srgbClr val="1919BA"/>
                </a:solidFill>
                <a:latin typeface="SimSun"/>
                <a:cs typeface="SimSun"/>
              </a:rPr>
              <a:t>value</a:t>
            </a:r>
            <a:r>
              <a:rPr sz="2400" spc="-545" dirty="0">
                <a:solidFill>
                  <a:srgbClr val="1919BA"/>
                </a:solidFill>
                <a:latin typeface="SimSun"/>
                <a:cs typeface="SimSun"/>
              </a:rPr>
              <a:t> </a:t>
            </a:r>
            <a:r>
              <a:rPr sz="2400" i="1" spc="-149" dirty="0">
                <a:solidFill>
                  <a:srgbClr val="990000"/>
                </a:solidFill>
                <a:latin typeface="Verdana"/>
                <a:cs typeface="Verdana"/>
              </a:rPr>
              <a:t>&lt;</a:t>
            </a:r>
            <a:r>
              <a:rPr sz="2400" i="1" spc="-178" dirty="0">
                <a:solidFill>
                  <a:srgbClr val="990000"/>
                </a:solidFill>
                <a:latin typeface="Verdana"/>
                <a:cs typeface="Verdana"/>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a:p>
            <a:pPr marL="25179">
              <a:spcBef>
                <a:spcPts val="1437"/>
              </a:spcBef>
            </a:pPr>
            <a:r>
              <a:rPr sz="2400" spc="30" dirty="0">
                <a:solidFill>
                  <a:srgbClr val="1919BA"/>
                </a:solidFill>
                <a:latin typeface="SimSun"/>
                <a:cs typeface="SimSun"/>
              </a:rPr>
              <a:t>value</a:t>
            </a:r>
            <a:r>
              <a:rPr sz="2400" spc="-545" dirty="0">
                <a:solidFill>
                  <a:srgbClr val="1919BA"/>
                </a:solidFill>
                <a:latin typeface="SimSun"/>
                <a:cs typeface="SimSun"/>
              </a:rPr>
              <a:t> </a:t>
            </a:r>
            <a:r>
              <a:rPr sz="2400" i="1" spc="535" dirty="0">
                <a:solidFill>
                  <a:srgbClr val="990000"/>
                </a:solidFill>
                <a:latin typeface="Times New Roman"/>
                <a:cs typeface="Times New Roman"/>
              </a:rPr>
              <a:t>≤</a:t>
            </a:r>
            <a:r>
              <a:rPr sz="2400" i="1" spc="59" dirty="0">
                <a:solidFill>
                  <a:srgbClr val="990000"/>
                </a:solidFill>
                <a:latin typeface="Times New Roman"/>
                <a:cs typeface="Times New Roman"/>
              </a:rPr>
              <a:t> </a:t>
            </a:r>
            <a:r>
              <a:rPr sz="2400" spc="-50" dirty="0">
                <a:solidFill>
                  <a:srgbClr val="006600"/>
                </a:solidFill>
                <a:latin typeface="Calibri"/>
                <a:cs typeface="Calibri"/>
              </a:rPr>
              <a:t>1</a:t>
            </a:r>
            <a:r>
              <a:rPr sz="2400" spc="-149" dirty="0">
                <a:solidFill>
                  <a:srgbClr val="006600"/>
                </a:solidFill>
                <a:latin typeface="Calibri"/>
                <a:cs typeface="Calibri"/>
              </a:rPr>
              <a:t> </a:t>
            </a:r>
            <a:r>
              <a:rPr sz="2400" spc="-129" dirty="0">
                <a:latin typeface="Tahoma"/>
                <a:cs typeface="Tahoma"/>
              </a:rPr>
              <a:t>?</a:t>
            </a:r>
            <a:endParaRPr sz="2400">
              <a:latin typeface="Tahoma"/>
              <a:cs typeface="Tahoma"/>
            </a:endParaRPr>
          </a:p>
        </p:txBody>
      </p:sp>
      <p:sp>
        <p:nvSpPr>
          <p:cNvPr id="5" name="object 5"/>
          <p:cNvSpPr txBox="1"/>
          <p:nvPr/>
        </p:nvSpPr>
        <p:spPr>
          <a:xfrm>
            <a:off x="6357949" y="2176004"/>
            <a:ext cx="1501329" cy="883363"/>
          </a:xfrm>
          <a:prstGeom prst="rect">
            <a:avLst/>
          </a:prstGeom>
        </p:spPr>
        <p:txBody>
          <a:bodyPr vert="horz" wrap="square" lIns="0" tIns="23920" rIns="0" bIns="0" rtlCol="0">
            <a:spAutoFit/>
          </a:bodyPr>
          <a:lstStyle/>
          <a:p>
            <a:pPr marL="25179">
              <a:spcBef>
                <a:spcPts val="188"/>
              </a:spcBef>
            </a:pPr>
            <a:r>
              <a:rPr sz="2000" spc="50" dirty="0">
                <a:solidFill>
                  <a:srgbClr val="7F7F7F"/>
                </a:solidFill>
                <a:latin typeface="Tahoma"/>
                <a:cs typeface="Tahoma"/>
              </a:rPr>
              <a:t>(</a:t>
            </a:r>
            <a:r>
              <a:rPr sz="2000" spc="50" dirty="0">
                <a:solidFill>
                  <a:srgbClr val="990000"/>
                </a:solidFill>
                <a:latin typeface="Tahoma"/>
                <a:cs typeface="Tahoma"/>
              </a:rPr>
              <a:t>eq</a:t>
            </a:r>
            <a:r>
              <a:rPr sz="2000" spc="50" dirty="0">
                <a:solidFill>
                  <a:srgbClr val="7F7F7F"/>
                </a:solidFill>
                <a:latin typeface="Tahoma"/>
                <a:cs typeface="Tahoma"/>
              </a:rPr>
              <a:t>uals)</a:t>
            </a:r>
            <a:endParaRPr sz="2000">
              <a:latin typeface="Tahoma"/>
              <a:cs typeface="Tahoma"/>
            </a:endParaRPr>
          </a:p>
          <a:p>
            <a:pPr marL="25179">
              <a:spcBef>
                <a:spcPts val="1923"/>
              </a:spcBef>
            </a:pPr>
            <a:r>
              <a:rPr sz="2000" spc="-169" dirty="0">
                <a:solidFill>
                  <a:srgbClr val="7F7F7F"/>
                </a:solidFill>
                <a:latin typeface="Tahoma"/>
                <a:cs typeface="Tahoma"/>
              </a:rPr>
              <a:t>(</a:t>
            </a:r>
            <a:r>
              <a:rPr sz="2000" spc="178" dirty="0">
                <a:solidFill>
                  <a:srgbClr val="990000"/>
                </a:solidFill>
                <a:latin typeface="Tahoma"/>
                <a:cs typeface="Tahoma"/>
              </a:rPr>
              <a:t>n</a:t>
            </a:r>
            <a:r>
              <a:rPr sz="2000" spc="119" dirty="0">
                <a:solidFill>
                  <a:srgbClr val="7F7F7F"/>
                </a:solidFill>
                <a:latin typeface="Tahoma"/>
                <a:cs typeface="Tahoma"/>
              </a:rPr>
              <a:t>ot</a:t>
            </a:r>
            <a:r>
              <a:rPr sz="2000" spc="-89" dirty="0">
                <a:solidFill>
                  <a:srgbClr val="7F7F7F"/>
                </a:solidFill>
                <a:latin typeface="Tahoma"/>
                <a:cs typeface="Tahoma"/>
              </a:rPr>
              <a:t> </a:t>
            </a:r>
            <a:r>
              <a:rPr sz="2000" spc="109" dirty="0">
                <a:solidFill>
                  <a:srgbClr val="990000"/>
                </a:solidFill>
                <a:latin typeface="Tahoma"/>
                <a:cs typeface="Tahoma"/>
              </a:rPr>
              <a:t>e</a:t>
            </a:r>
            <a:r>
              <a:rPr sz="2000" spc="79" dirty="0">
                <a:solidFill>
                  <a:srgbClr val="7F7F7F"/>
                </a:solidFill>
                <a:latin typeface="Tahoma"/>
                <a:cs typeface="Tahoma"/>
              </a:rPr>
              <a:t>quals)</a:t>
            </a:r>
            <a:endParaRPr sz="2000">
              <a:latin typeface="Tahoma"/>
              <a:cs typeface="Tahoma"/>
            </a:endParaRPr>
          </a:p>
        </p:txBody>
      </p:sp>
      <p:sp>
        <p:nvSpPr>
          <p:cNvPr id="6" name="object 6"/>
          <p:cNvSpPr txBox="1"/>
          <p:nvPr/>
        </p:nvSpPr>
        <p:spPr>
          <a:xfrm>
            <a:off x="6357949" y="3481163"/>
            <a:ext cx="2168866" cy="883363"/>
          </a:xfrm>
          <a:prstGeom prst="rect">
            <a:avLst/>
          </a:prstGeom>
        </p:spPr>
        <p:txBody>
          <a:bodyPr vert="horz" wrap="square" lIns="0" tIns="23920" rIns="0" bIns="0" rtlCol="0">
            <a:spAutoFit/>
          </a:bodyPr>
          <a:lstStyle/>
          <a:p>
            <a:pPr marL="25179">
              <a:spcBef>
                <a:spcPts val="188"/>
              </a:spcBef>
            </a:pPr>
            <a:r>
              <a:rPr sz="2000" spc="50" dirty="0">
                <a:solidFill>
                  <a:srgbClr val="7F7F7F"/>
                </a:solidFill>
                <a:latin typeface="Tahoma"/>
                <a:cs typeface="Tahoma"/>
              </a:rPr>
              <a:t>(</a:t>
            </a:r>
            <a:r>
              <a:rPr sz="2000" spc="50" dirty="0">
                <a:solidFill>
                  <a:srgbClr val="990000"/>
                </a:solidFill>
                <a:latin typeface="Tahoma"/>
                <a:cs typeface="Tahoma"/>
              </a:rPr>
              <a:t>g</a:t>
            </a:r>
            <a:r>
              <a:rPr sz="2000" spc="50" dirty="0">
                <a:solidFill>
                  <a:srgbClr val="7F7F7F"/>
                </a:solidFill>
                <a:latin typeface="Tahoma"/>
                <a:cs typeface="Tahoma"/>
              </a:rPr>
              <a:t>reater</a:t>
            </a:r>
            <a:r>
              <a:rPr sz="2000" spc="-159" dirty="0">
                <a:solidFill>
                  <a:srgbClr val="7F7F7F"/>
                </a:solidFill>
                <a:latin typeface="Tahoma"/>
                <a:cs typeface="Tahoma"/>
              </a:rPr>
              <a:t> </a:t>
            </a:r>
            <a:r>
              <a:rPr sz="2000" spc="89" dirty="0">
                <a:solidFill>
                  <a:srgbClr val="990000"/>
                </a:solidFill>
                <a:latin typeface="Tahoma"/>
                <a:cs typeface="Tahoma"/>
              </a:rPr>
              <a:t>t</a:t>
            </a:r>
            <a:r>
              <a:rPr sz="2000" spc="89" dirty="0">
                <a:solidFill>
                  <a:srgbClr val="7F7F7F"/>
                </a:solidFill>
                <a:latin typeface="Tahoma"/>
                <a:cs typeface="Tahoma"/>
              </a:rPr>
              <a:t>han)</a:t>
            </a:r>
            <a:endParaRPr sz="2000">
              <a:latin typeface="Tahoma"/>
              <a:cs typeface="Tahoma"/>
            </a:endParaRPr>
          </a:p>
          <a:p>
            <a:pPr marL="25179">
              <a:spcBef>
                <a:spcPts val="1923"/>
              </a:spcBef>
            </a:pPr>
            <a:r>
              <a:rPr sz="2000" spc="50" dirty="0">
                <a:solidFill>
                  <a:srgbClr val="7F7F7F"/>
                </a:solidFill>
                <a:latin typeface="Tahoma"/>
                <a:cs typeface="Tahoma"/>
              </a:rPr>
              <a:t>(</a:t>
            </a:r>
            <a:r>
              <a:rPr sz="2000" spc="50" dirty="0">
                <a:solidFill>
                  <a:srgbClr val="990000"/>
                </a:solidFill>
                <a:latin typeface="Tahoma"/>
                <a:cs typeface="Tahoma"/>
              </a:rPr>
              <a:t>g</a:t>
            </a:r>
            <a:r>
              <a:rPr sz="2000" spc="50" dirty="0">
                <a:solidFill>
                  <a:srgbClr val="7F7F7F"/>
                </a:solidFill>
                <a:latin typeface="Tahoma"/>
                <a:cs typeface="Tahoma"/>
              </a:rPr>
              <a:t>reater</a:t>
            </a:r>
            <a:r>
              <a:rPr sz="2000" spc="-149" dirty="0">
                <a:solidFill>
                  <a:srgbClr val="7F7F7F"/>
                </a:solidFill>
                <a:latin typeface="Tahoma"/>
                <a:cs typeface="Tahoma"/>
              </a:rPr>
              <a:t> </a:t>
            </a:r>
            <a:r>
              <a:rPr sz="2000" spc="79" dirty="0">
                <a:solidFill>
                  <a:srgbClr val="7F7F7F"/>
                </a:solidFill>
                <a:latin typeface="Tahoma"/>
                <a:cs typeface="Tahoma"/>
              </a:rPr>
              <a:t>or</a:t>
            </a:r>
            <a:r>
              <a:rPr sz="2000" spc="-149" dirty="0">
                <a:solidFill>
                  <a:srgbClr val="7F7F7F"/>
                </a:solidFill>
                <a:latin typeface="Tahoma"/>
                <a:cs typeface="Tahoma"/>
              </a:rPr>
              <a:t> </a:t>
            </a:r>
            <a:r>
              <a:rPr sz="2000" spc="99" dirty="0">
                <a:solidFill>
                  <a:srgbClr val="990000"/>
                </a:solidFill>
                <a:latin typeface="Tahoma"/>
                <a:cs typeface="Tahoma"/>
              </a:rPr>
              <a:t>e</a:t>
            </a:r>
            <a:r>
              <a:rPr sz="2000" spc="99" dirty="0">
                <a:solidFill>
                  <a:srgbClr val="7F7F7F"/>
                </a:solidFill>
                <a:latin typeface="Tahoma"/>
                <a:cs typeface="Tahoma"/>
              </a:rPr>
              <a:t>qual)</a:t>
            </a:r>
            <a:endParaRPr sz="2000">
              <a:latin typeface="Tahoma"/>
              <a:cs typeface="Tahoma"/>
            </a:endParaRPr>
          </a:p>
        </p:txBody>
      </p:sp>
      <p:sp>
        <p:nvSpPr>
          <p:cNvPr id="7" name="object 7"/>
          <p:cNvSpPr txBox="1"/>
          <p:nvPr/>
        </p:nvSpPr>
        <p:spPr>
          <a:xfrm>
            <a:off x="6357950" y="4786322"/>
            <a:ext cx="1731818" cy="883363"/>
          </a:xfrm>
          <a:prstGeom prst="rect">
            <a:avLst/>
          </a:prstGeom>
        </p:spPr>
        <p:txBody>
          <a:bodyPr vert="horz" wrap="square" lIns="0" tIns="23920" rIns="0" bIns="0" rtlCol="0">
            <a:spAutoFit/>
          </a:bodyPr>
          <a:lstStyle/>
          <a:p>
            <a:pPr marL="25179">
              <a:spcBef>
                <a:spcPts val="188"/>
              </a:spcBef>
            </a:pPr>
            <a:r>
              <a:rPr sz="2000" spc="-169" dirty="0">
                <a:solidFill>
                  <a:srgbClr val="7F7F7F"/>
                </a:solidFill>
                <a:latin typeface="Tahoma"/>
                <a:cs typeface="Tahoma"/>
              </a:rPr>
              <a:t>(</a:t>
            </a:r>
            <a:r>
              <a:rPr sz="2000" spc="79" dirty="0">
                <a:solidFill>
                  <a:srgbClr val="990000"/>
                </a:solidFill>
                <a:latin typeface="Tahoma"/>
                <a:cs typeface="Tahoma"/>
              </a:rPr>
              <a:t>l</a:t>
            </a:r>
            <a:r>
              <a:rPr sz="2000" spc="40" dirty="0">
                <a:solidFill>
                  <a:srgbClr val="7F7F7F"/>
                </a:solidFill>
                <a:latin typeface="Tahoma"/>
                <a:cs typeface="Tahoma"/>
              </a:rPr>
              <a:t>ess</a:t>
            </a:r>
            <a:r>
              <a:rPr sz="2000" spc="-79" dirty="0">
                <a:solidFill>
                  <a:srgbClr val="7F7F7F"/>
                </a:solidFill>
                <a:latin typeface="Tahoma"/>
                <a:cs typeface="Tahoma"/>
              </a:rPr>
              <a:t> </a:t>
            </a:r>
            <a:r>
              <a:rPr sz="2000" spc="89" dirty="0">
                <a:solidFill>
                  <a:srgbClr val="990000"/>
                </a:solidFill>
                <a:latin typeface="Tahoma"/>
                <a:cs typeface="Tahoma"/>
              </a:rPr>
              <a:t>t</a:t>
            </a:r>
            <a:r>
              <a:rPr sz="2000" spc="89" dirty="0">
                <a:solidFill>
                  <a:srgbClr val="7F7F7F"/>
                </a:solidFill>
                <a:latin typeface="Tahoma"/>
                <a:cs typeface="Tahoma"/>
              </a:rPr>
              <a:t>han)</a:t>
            </a:r>
            <a:endParaRPr sz="2000">
              <a:latin typeface="Tahoma"/>
              <a:cs typeface="Tahoma"/>
            </a:endParaRPr>
          </a:p>
          <a:p>
            <a:pPr marL="25179">
              <a:spcBef>
                <a:spcPts val="1923"/>
              </a:spcBef>
            </a:pPr>
            <a:r>
              <a:rPr sz="2000" spc="-169" dirty="0">
                <a:solidFill>
                  <a:srgbClr val="7F7F7F"/>
                </a:solidFill>
                <a:latin typeface="Tahoma"/>
                <a:cs typeface="Tahoma"/>
              </a:rPr>
              <a:t>(</a:t>
            </a:r>
            <a:r>
              <a:rPr sz="2000" spc="79" dirty="0">
                <a:solidFill>
                  <a:srgbClr val="990000"/>
                </a:solidFill>
                <a:latin typeface="Tahoma"/>
                <a:cs typeface="Tahoma"/>
              </a:rPr>
              <a:t>l</a:t>
            </a:r>
            <a:r>
              <a:rPr sz="2000" spc="40" dirty="0">
                <a:solidFill>
                  <a:srgbClr val="7F7F7F"/>
                </a:solidFill>
                <a:latin typeface="Tahoma"/>
                <a:cs typeface="Tahoma"/>
              </a:rPr>
              <a:t>ess</a:t>
            </a:r>
            <a:r>
              <a:rPr sz="2000" spc="-79" dirty="0">
                <a:solidFill>
                  <a:srgbClr val="7F7F7F"/>
                </a:solidFill>
                <a:latin typeface="Tahoma"/>
                <a:cs typeface="Tahoma"/>
              </a:rPr>
              <a:t> </a:t>
            </a:r>
            <a:r>
              <a:rPr sz="2000" spc="79" dirty="0">
                <a:solidFill>
                  <a:srgbClr val="7F7F7F"/>
                </a:solidFill>
                <a:latin typeface="Tahoma"/>
                <a:cs typeface="Tahoma"/>
              </a:rPr>
              <a:t>or</a:t>
            </a:r>
            <a:r>
              <a:rPr sz="2000" spc="-89" dirty="0">
                <a:solidFill>
                  <a:srgbClr val="7F7F7F"/>
                </a:solidFill>
                <a:latin typeface="Tahoma"/>
                <a:cs typeface="Tahoma"/>
              </a:rPr>
              <a:t> </a:t>
            </a:r>
            <a:r>
              <a:rPr sz="2000" spc="109" dirty="0">
                <a:solidFill>
                  <a:srgbClr val="990000"/>
                </a:solidFill>
                <a:latin typeface="Tahoma"/>
                <a:cs typeface="Tahoma"/>
              </a:rPr>
              <a:t>e</a:t>
            </a:r>
            <a:r>
              <a:rPr sz="2000" spc="89" dirty="0">
                <a:solidFill>
                  <a:srgbClr val="7F7F7F"/>
                </a:solidFill>
                <a:latin typeface="Tahoma"/>
                <a:cs typeface="Tahoma"/>
              </a:rPr>
              <a:t>qual)</a:t>
            </a:r>
            <a:endParaRPr sz="2000">
              <a:latin typeface="Tahoma"/>
              <a:cs typeface="Tahoma"/>
            </a:endParaRPr>
          </a:p>
        </p:txBody>
      </p:sp>
    </p:spTree>
  </p:cSld>
  <p:clrMapOvr>
    <a:masterClrMapping/>
  </p:clrMapOvr>
  <p:transition>
    <p:cu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928670"/>
            <a:ext cx="8955074" cy="706345"/>
          </a:xfrm>
          <a:prstGeom prst="rect">
            <a:avLst/>
          </a:prstGeom>
        </p:spPr>
        <p:txBody>
          <a:bodyPr vert="horz" wrap="square" lIns="0" tIns="28954" rIns="0" bIns="0" rtlCol="0">
            <a:spAutoFit/>
          </a:bodyPr>
          <a:lstStyle/>
          <a:p>
            <a:pPr marL="25179">
              <a:spcBef>
                <a:spcPts val="226"/>
              </a:spcBef>
            </a:pPr>
            <a:r>
              <a:rPr spc="-20" smtClean="0"/>
              <a:t>v</a:t>
            </a:r>
            <a:r>
              <a:rPr spc="139" smtClean="0"/>
              <a:t>ériﬁer</a:t>
            </a:r>
            <a:r>
              <a:rPr spc="-99" smtClean="0"/>
              <a:t> </a:t>
            </a:r>
            <a:r>
              <a:rPr spc="178" dirty="0"/>
              <a:t>plusieurs</a:t>
            </a:r>
            <a:r>
              <a:rPr spc="-89" dirty="0"/>
              <a:t> </a:t>
            </a:r>
            <a:r>
              <a:rPr spc="178" dirty="0"/>
              <a:t>al</a:t>
            </a:r>
            <a:r>
              <a:rPr spc="139" dirty="0"/>
              <a:t>t</a:t>
            </a:r>
            <a:r>
              <a:rPr spc="149" dirty="0"/>
              <a:t>ernati</a:t>
            </a:r>
            <a:r>
              <a:rPr spc="129" dirty="0"/>
              <a:t>ves</a:t>
            </a:r>
            <a:endParaRPr sz="4100">
              <a:latin typeface="SimSun"/>
              <a:cs typeface="SimSun"/>
            </a:endParaRPr>
          </a:p>
        </p:txBody>
      </p:sp>
      <p:sp>
        <p:nvSpPr>
          <p:cNvPr id="3" name="object 3"/>
          <p:cNvSpPr txBox="1"/>
          <p:nvPr/>
        </p:nvSpPr>
        <p:spPr>
          <a:xfrm>
            <a:off x="428596" y="1781059"/>
            <a:ext cx="3959879" cy="5076941"/>
          </a:xfrm>
          <a:prstGeom prst="rect">
            <a:avLst/>
          </a:prstGeom>
        </p:spPr>
        <p:txBody>
          <a:bodyPr vert="horz" wrap="square" lIns="0" tIns="96939" rIns="0" bIns="0" rtlCol="0">
            <a:spAutoFit/>
          </a:bodyPr>
          <a:lstStyle/>
          <a:p>
            <a:pPr marL="25179">
              <a:spcBef>
                <a:spcPts val="763"/>
              </a:spcBef>
            </a:pPr>
            <a:r>
              <a:rPr sz="2800" spc="69" dirty="0">
                <a:solidFill>
                  <a:srgbClr val="1919BA"/>
                </a:solidFill>
                <a:latin typeface="SimSun"/>
                <a:cs typeface="SimSun"/>
              </a:rPr>
              <a:t>x</a:t>
            </a:r>
            <a:r>
              <a:rPr sz="2800" spc="69" dirty="0">
                <a:latin typeface="SimSun"/>
                <a:cs typeface="SimSun"/>
              </a:rPr>
              <a:t>=4</a:t>
            </a:r>
            <a:endParaRPr sz="2800">
              <a:latin typeface="SimSun"/>
              <a:cs typeface="SimSun"/>
            </a:endParaRPr>
          </a:p>
          <a:p>
            <a:pPr marL="25179" marR="1125502">
              <a:lnSpc>
                <a:spcPct val="117400"/>
              </a:lnSpc>
            </a:pPr>
            <a:r>
              <a:rPr sz="2800" spc="69" dirty="0">
                <a:solidFill>
                  <a:srgbClr val="8C198C"/>
                </a:solidFill>
                <a:latin typeface="SimSun"/>
                <a:cs typeface="SimSun"/>
              </a:rPr>
              <a:t>if</a:t>
            </a:r>
            <a:r>
              <a:rPr sz="2800" spc="4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$x</a:t>
            </a:r>
            <a:r>
              <a:rPr sz="2800" spc="40" dirty="0">
                <a:solidFill>
                  <a:srgbClr val="1919BA"/>
                </a:solidFill>
                <a:latin typeface="SimSun"/>
                <a:cs typeface="SimSun"/>
              </a:rPr>
              <a:t> </a:t>
            </a:r>
            <a:r>
              <a:rPr sz="2800" spc="69" dirty="0">
                <a:latin typeface="SimSun"/>
                <a:cs typeface="SimSun"/>
              </a:rPr>
              <a:t>-eq</a:t>
            </a:r>
            <a:r>
              <a:rPr sz="2800" spc="50" dirty="0">
                <a:latin typeface="SimSun"/>
                <a:cs typeface="SimSun"/>
              </a:rPr>
              <a:t> </a:t>
            </a:r>
            <a:r>
              <a:rPr sz="2800" spc="69" dirty="0">
                <a:solidFill>
                  <a:srgbClr val="006600"/>
                </a:solidFill>
                <a:latin typeface="SimSun"/>
                <a:cs typeface="SimSun"/>
              </a:rPr>
              <a:t>3</a:t>
            </a:r>
            <a:r>
              <a:rPr sz="2800" spc="40"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20" dirty="0">
                <a:solidFill>
                  <a:srgbClr val="7F7F7F"/>
                </a:solidFill>
                <a:latin typeface="SimSun"/>
                <a:cs typeface="SimSun"/>
              </a:rPr>
              <a:t> </a:t>
            </a:r>
            <a:r>
              <a:rPr sz="2800" spc="69" dirty="0">
                <a:solidFill>
                  <a:srgbClr val="7F7F7F"/>
                </a:solidFill>
                <a:latin typeface="SimSun"/>
                <a:cs typeface="SimSun"/>
              </a:rPr>
              <a:t>Three</a:t>
            </a:r>
            <a:endParaRPr sz="2800">
              <a:latin typeface="SimSun"/>
              <a:cs typeface="SimSun"/>
            </a:endParaRPr>
          </a:p>
          <a:p>
            <a:pPr marL="25179" marR="752853">
              <a:lnSpc>
                <a:spcPct val="117400"/>
              </a:lnSpc>
            </a:pPr>
            <a:r>
              <a:rPr sz="2800" spc="69" dirty="0">
                <a:solidFill>
                  <a:srgbClr val="8C198C"/>
                </a:solidFill>
                <a:latin typeface="SimSun"/>
                <a:cs typeface="SimSun"/>
              </a:rPr>
              <a:t>elif</a:t>
            </a:r>
            <a:r>
              <a:rPr sz="2800" spc="4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$x</a:t>
            </a:r>
            <a:r>
              <a:rPr sz="2800" spc="50" dirty="0">
                <a:solidFill>
                  <a:srgbClr val="1919BA"/>
                </a:solidFill>
                <a:latin typeface="SimSun"/>
                <a:cs typeface="SimSun"/>
              </a:rPr>
              <a:t> </a:t>
            </a:r>
            <a:r>
              <a:rPr sz="2800" spc="69" dirty="0">
                <a:latin typeface="SimSun"/>
                <a:cs typeface="SimSun"/>
              </a:rPr>
              <a:t>-eq</a:t>
            </a:r>
            <a:r>
              <a:rPr sz="2800" spc="50" dirty="0">
                <a:latin typeface="SimSun"/>
                <a:cs typeface="SimSun"/>
              </a:rPr>
              <a:t> </a:t>
            </a:r>
            <a:r>
              <a:rPr sz="2800" spc="69" dirty="0">
                <a:solidFill>
                  <a:srgbClr val="006600"/>
                </a:solidFill>
                <a:latin typeface="SimSun"/>
                <a:cs typeface="SimSun"/>
              </a:rPr>
              <a:t>4</a:t>
            </a:r>
            <a:r>
              <a:rPr sz="2800" spc="50"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25179" marR="1869542" indent="371391">
              <a:lnSpc>
                <a:spcPct val="117400"/>
              </a:lnSpc>
            </a:pPr>
            <a:r>
              <a:rPr sz="2800" spc="69" dirty="0">
                <a:solidFill>
                  <a:srgbClr val="7F7F7F"/>
                </a:solidFill>
                <a:latin typeface="SimSun"/>
                <a:cs typeface="SimSun"/>
              </a:rPr>
              <a:t>echo</a:t>
            </a:r>
            <a:r>
              <a:rPr sz="2800" spc="-69" dirty="0">
                <a:solidFill>
                  <a:srgbClr val="7F7F7F"/>
                </a:solidFill>
                <a:latin typeface="SimSun"/>
                <a:cs typeface="SimSun"/>
              </a:rPr>
              <a:t> </a:t>
            </a:r>
            <a:r>
              <a:rPr sz="2800" spc="69" dirty="0">
                <a:solidFill>
                  <a:srgbClr val="7F7F7F"/>
                </a:solidFill>
                <a:latin typeface="SimSun"/>
                <a:cs typeface="SimSun"/>
              </a:rPr>
              <a:t>Four </a:t>
            </a:r>
            <a:r>
              <a:rPr sz="2800" spc="-1358" dirty="0">
                <a:solidFill>
                  <a:srgbClr val="7F7F7F"/>
                </a:solidFill>
                <a:latin typeface="SimSun"/>
                <a:cs typeface="SimSun"/>
              </a:rPr>
              <a:t> </a:t>
            </a:r>
            <a:r>
              <a:rPr sz="2800" spc="69" dirty="0">
                <a:solidFill>
                  <a:srgbClr val="8C198C"/>
                </a:solidFill>
                <a:latin typeface="SimSun"/>
                <a:cs typeface="SimSun"/>
              </a:rPr>
              <a:t>else</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30" dirty="0">
                <a:solidFill>
                  <a:srgbClr val="7F7F7F"/>
                </a:solidFill>
                <a:latin typeface="SimSun"/>
                <a:cs typeface="SimSun"/>
              </a:rPr>
              <a:t> </a:t>
            </a:r>
            <a:r>
              <a:rPr sz="2800" spc="69" dirty="0">
                <a:solidFill>
                  <a:srgbClr val="7F7F7F"/>
                </a:solidFill>
                <a:latin typeface="SimSun"/>
                <a:cs typeface="SimSun"/>
              </a:rPr>
              <a:t>Something</a:t>
            </a:r>
            <a:r>
              <a:rPr sz="2800" spc="40" dirty="0">
                <a:solidFill>
                  <a:srgbClr val="7F7F7F"/>
                </a:solidFill>
                <a:latin typeface="SimSun"/>
                <a:cs typeface="SimSun"/>
              </a:rPr>
              <a:t> </a:t>
            </a:r>
            <a:r>
              <a:rPr sz="2800" spc="69" dirty="0">
                <a:solidFill>
                  <a:srgbClr val="7F7F7F"/>
                </a:solidFill>
                <a:latin typeface="SimSun"/>
                <a:cs typeface="SimSun"/>
              </a:rPr>
              <a:t>else</a:t>
            </a:r>
            <a:endParaRPr sz="2800">
              <a:latin typeface="SimSun"/>
              <a:cs typeface="SimSun"/>
            </a:endParaRPr>
          </a:p>
          <a:p>
            <a:pPr marL="25179">
              <a:spcBef>
                <a:spcPts val="575"/>
              </a:spcBef>
            </a:pPr>
            <a:r>
              <a:rPr sz="2800" spc="69" dirty="0">
                <a:solidFill>
                  <a:srgbClr val="8C198C"/>
                </a:solidFill>
                <a:latin typeface="SimSun"/>
                <a:cs typeface="SimSun"/>
              </a:rPr>
              <a:t>fi</a:t>
            </a:r>
            <a:endParaRPr sz="2800">
              <a:latin typeface="SimSun"/>
              <a:cs typeface="SimSun"/>
            </a:endParaRPr>
          </a:p>
        </p:txBody>
      </p:sp>
      <p:sp>
        <p:nvSpPr>
          <p:cNvPr id="8" name="ZoneTexte 7"/>
          <p:cNvSpPr txBox="1"/>
          <p:nvPr/>
        </p:nvSpPr>
        <p:spPr>
          <a:xfrm>
            <a:off x="6429388" y="285728"/>
            <a:ext cx="1785950" cy="723275"/>
          </a:xfrm>
          <a:prstGeom prst="rect">
            <a:avLst/>
          </a:prstGeom>
          <a:noFill/>
        </p:spPr>
        <p:txBody>
          <a:bodyPr wrap="square" rtlCol="0">
            <a:spAutoFit/>
          </a:bodyPr>
          <a:lstStyle/>
          <a:p>
            <a:pPr>
              <a:buFont typeface="Wingdings" pitchFamily="2" charset="2"/>
              <a:buChar char="Ø"/>
            </a:pPr>
            <a:r>
              <a:rPr lang="fr-FR" sz="4100" spc="69" dirty="0" smtClean="0">
                <a:solidFill>
                  <a:srgbClr val="8C198C"/>
                </a:solidFill>
                <a:latin typeface="SimSun"/>
                <a:ea typeface="+mj-ea"/>
                <a:cs typeface="SimSun"/>
              </a:rPr>
              <a:t>case</a:t>
            </a:r>
            <a:endParaRPr lang="fr-FR" dirty="0"/>
          </a:p>
        </p:txBody>
      </p:sp>
      <p:sp>
        <p:nvSpPr>
          <p:cNvPr id="9" name="ZoneTexte 8"/>
          <p:cNvSpPr txBox="1"/>
          <p:nvPr/>
        </p:nvSpPr>
        <p:spPr>
          <a:xfrm>
            <a:off x="357158" y="285728"/>
            <a:ext cx="1785950" cy="723275"/>
          </a:xfrm>
          <a:prstGeom prst="rect">
            <a:avLst/>
          </a:prstGeom>
          <a:noFill/>
        </p:spPr>
        <p:txBody>
          <a:bodyPr wrap="square" rtlCol="0">
            <a:spAutoFit/>
          </a:bodyPr>
          <a:lstStyle/>
          <a:p>
            <a:pPr>
              <a:buFont typeface="Wingdings" pitchFamily="2" charset="2"/>
              <a:buChar char="Ø"/>
            </a:pPr>
            <a:r>
              <a:rPr lang="fr-FR" sz="4100" spc="69" dirty="0" smtClean="0">
                <a:solidFill>
                  <a:srgbClr val="8C198C"/>
                </a:solidFill>
                <a:latin typeface="SimSun"/>
                <a:ea typeface="+mj-ea"/>
                <a:cs typeface="SimSun"/>
              </a:rPr>
              <a:t> if</a:t>
            </a:r>
            <a:endParaRPr lang="fr-FR" dirty="0"/>
          </a:p>
        </p:txBody>
      </p:sp>
      <p:sp>
        <p:nvSpPr>
          <p:cNvPr id="10" name="object 3"/>
          <p:cNvSpPr txBox="1"/>
          <p:nvPr/>
        </p:nvSpPr>
        <p:spPr>
          <a:xfrm>
            <a:off x="5072034" y="1857364"/>
            <a:ext cx="4071966" cy="4610878"/>
          </a:xfrm>
          <a:prstGeom prst="rect">
            <a:avLst/>
          </a:prstGeom>
        </p:spPr>
        <p:txBody>
          <a:bodyPr vert="horz" wrap="square" lIns="0" tIns="17145" rIns="0" bIns="0" rtlCol="0">
            <a:spAutoFit/>
          </a:bodyPr>
          <a:lstStyle/>
          <a:p>
            <a:pPr marL="12700">
              <a:lnSpc>
                <a:spcPct val="100000"/>
              </a:lnSpc>
              <a:spcBef>
                <a:spcPts val="135"/>
              </a:spcBef>
            </a:pPr>
            <a:r>
              <a:rPr sz="2800" spc="35" dirty="0">
                <a:solidFill>
                  <a:srgbClr val="1919BA"/>
                </a:solidFill>
                <a:latin typeface="SimSun"/>
                <a:cs typeface="SimSun"/>
              </a:rPr>
              <a:t>x</a:t>
            </a:r>
            <a:r>
              <a:rPr sz="2800" spc="35" dirty="0">
                <a:latin typeface="SimSun"/>
                <a:cs typeface="SimSun"/>
              </a:rPr>
              <a:t>=</a:t>
            </a:r>
            <a:r>
              <a:rPr sz="2800" spc="35" dirty="0">
                <a:solidFill>
                  <a:srgbClr val="006600"/>
                </a:solidFill>
                <a:latin typeface="SimSun"/>
                <a:cs typeface="SimSun"/>
              </a:rPr>
              <a:t>3</a:t>
            </a:r>
            <a:endParaRPr sz="2800">
              <a:latin typeface="SimSun"/>
              <a:cs typeface="SimSun"/>
            </a:endParaRPr>
          </a:p>
          <a:p>
            <a:pPr marL="200025" marR="1224280" indent="-187960">
              <a:lnSpc>
                <a:spcPts val="1789"/>
              </a:lnSpc>
              <a:spcBef>
                <a:spcPts val="80"/>
              </a:spcBef>
            </a:pPr>
            <a:r>
              <a:rPr sz="2800" spc="35" dirty="0">
                <a:solidFill>
                  <a:srgbClr val="8C198C"/>
                </a:solidFill>
                <a:latin typeface="SimSun"/>
                <a:cs typeface="SimSun"/>
              </a:rPr>
              <a:t>case</a:t>
            </a:r>
            <a:r>
              <a:rPr sz="2800" dirty="0">
                <a:solidFill>
                  <a:srgbClr val="8C198C"/>
                </a:solidFill>
                <a:latin typeface="SimSun"/>
                <a:cs typeface="SimSun"/>
              </a:rPr>
              <a:t> </a:t>
            </a:r>
            <a:r>
              <a:rPr sz="2800" spc="35" dirty="0">
                <a:solidFill>
                  <a:srgbClr val="1919BA"/>
                </a:solidFill>
                <a:latin typeface="SimSun"/>
                <a:cs typeface="SimSun"/>
              </a:rPr>
              <a:t>$x</a:t>
            </a:r>
            <a:r>
              <a:rPr sz="2800" dirty="0">
                <a:solidFill>
                  <a:srgbClr val="1919BA"/>
                </a:solidFill>
                <a:latin typeface="SimSun"/>
                <a:cs typeface="SimSun"/>
              </a:rPr>
              <a:t> </a:t>
            </a:r>
            <a:r>
              <a:rPr sz="2800" spc="35" dirty="0">
                <a:solidFill>
                  <a:srgbClr val="8C198C"/>
                </a:solidFill>
                <a:latin typeface="SimSun"/>
                <a:cs typeface="SimSun"/>
              </a:rPr>
              <a:t>in </a:t>
            </a:r>
            <a:r>
              <a:rPr sz="2800" spc="-685" dirty="0">
                <a:solidFill>
                  <a:srgbClr val="8C198C"/>
                </a:solidFill>
                <a:latin typeface="SimSun"/>
                <a:cs typeface="SimSun"/>
              </a:rPr>
              <a:t> </a:t>
            </a:r>
            <a:r>
              <a:rPr sz="2800" dirty="0">
                <a:solidFill>
                  <a:srgbClr val="8C198C"/>
                </a:solidFill>
                <a:latin typeface="SimSun"/>
                <a:cs typeface="SimSun"/>
              </a:rPr>
              <a:t> </a:t>
            </a:r>
            <a:r>
              <a:rPr sz="2800" spc="35" dirty="0">
                <a:solidFill>
                  <a:srgbClr val="006600"/>
                </a:solidFill>
                <a:latin typeface="SimSun"/>
                <a:cs typeface="SimSun"/>
              </a:rPr>
              <a:t>3</a:t>
            </a:r>
            <a:r>
              <a:rPr sz="2800" spc="15" dirty="0">
                <a:solidFill>
                  <a:srgbClr val="006600"/>
                </a:solidFill>
                <a:latin typeface="SimSun"/>
                <a:cs typeface="SimSun"/>
              </a:rPr>
              <a:t> </a:t>
            </a:r>
            <a:r>
              <a:rPr sz="2800" spc="35" dirty="0">
                <a:solidFill>
                  <a:srgbClr val="8C198C"/>
                </a:solidFill>
                <a:latin typeface="SimSun"/>
                <a:cs typeface="SimSun"/>
              </a:rPr>
              <a:t>)</a:t>
            </a:r>
            <a:endParaRPr sz="2800">
              <a:latin typeface="SimSun"/>
              <a:cs typeface="SimSun"/>
            </a:endParaRPr>
          </a:p>
          <a:p>
            <a:pPr marL="387350">
              <a:lnSpc>
                <a:spcPct val="100000"/>
              </a:lnSpc>
              <a:spcBef>
                <a:spcPts val="40"/>
              </a:spcBef>
            </a:pPr>
            <a:r>
              <a:rPr sz="2800" spc="35" dirty="0">
                <a:solidFill>
                  <a:srgbClr val="7F7F7F"/>
                </a:solidFill>
                <a:latin typeface="SimSun"/>
                <a:cs typeface="SimSun"/>
              </a:rPr>
              <a:t>echo</a:t>
            </a:r>
            <a:r>
              <a:rPr sz="2800" spc="-10" dirty="0">
                <a:solidFill>
                  <a:srgbClr val="7F7F7F"/>
                </a:solidFill>
                <a:latin typeface="SimSun"/>
                <a:cs typeface="SimSun"/>
              </a:rPr>
              <a:t> </a:t>
            </a:r>
            <a:r>
              <a:rPr sz="2800" spc="35" dirty="0">
                <a:solidFill>
                  <a:srgbClr val="7F7F7F"/>
                </a:solidFill>
                <a:latin typeface="SimSun"/>
                <a:cs typeface="SimSun"/>
              </a:rPr>
              <a:t>Three</a:t>
            </a:r>
            <a:endParaRPr sz="2800">
              <a:latin typeface="SimSun"/>
              <a:cs typeface="SimSun"/>
            </a:endParaRPr>
          </a:p>
          <a:p>
            <a:pPr marL="417830">
              <a:lnSpc>
                <a:spcPct val="100000"/>
              </a:lnSpc>
              <a:spcBef>
                <a:spcPts val="110"/>
              </a:spcBef>
            </a:pPr>
            <a:r>
              <a:rPr sz="2800" spc="35" dirty="0">
                <a:solidFill>
                  <a:srgbClr val="8C198C"/>
                </a:solidFill>
                <a:latin typeface="SimSun"/>
                <a:cs typeface="SimSun"/>
              </a:rPr>
              <a:t>;;</a:t>
            </a:r>
            <a:endParaRPr sz="2800">
              <a:latin typeface="SimSun"/>
              <a:cs typeface="SimSun"/>
            </a:endParaRPr>
          </a:p>
          <a:p>
            <a:pPr marL="200025">
              <a:lnSpc>
                <a:spcPct val="100000"/>
              </a:lnSpc>
              <a:spcBef>
                <a:spcPts val="114"/>
              </a:spcBef>
            </a:pPr>
            <a:r>
              <a:rPr sz="2800" spc="35" dirty="0">
                <a:solidFill>
                  <a:srgbClr val="006600"/>
                </a:solidFill>
                <a:latin typeface="SimSun"/>
                <a:cs typeface="SimSun"/>
              </a:rPr>
              <a:t>4</a:t>
            </a:r>
            <a:r>
              <a:rPr sz="2800" spc="-25" dirty="0">
                <a:solidFill>
                  <a:srgbClr val="006600"/>
                </a:solidFill>
                <a:latin typeface="SimSun"/>
                <a:cs typeface="SimSun"/>
              </a:rPr>
              <a:t> </a:t>
            </a:r>
            <a:r>
              <a:rPr sz="2800" spc="35" dirty="0">
                <a:solidFill>
                  <a:srgbClr val="8C198C"/>
                </a:solidFill>
                <a:latin typeface="SimSun"/>
                <a:cs typeface="SimSun"/>
              </a:rPr>
              <a:t>)</a:t>
            </a:r>
            <a:endParaRPr sz="2800">
              <a:latin typeface="SimSun"/>
              <a:cs typeface="SimSun"/>
            </a:endParaRPr>
          </a:p>
          <a:p>
            <a:pPr marL="387350">
              <a:lnSpc>
                <a:spcPct val="100000"/>
              </a:lnSpc>
              <a:spcBef>
                <a:spcPts val="115"/>
              </a:spcBef>
            </a:pPr>
            <a:r>
              <a:rPr sz="2800" spc="35" dirty="0">
                <a:solidFill>
                  <a:srgbClr val="7F7F7F"/>
                </a:solidFill>
                <a:latin typeface="SimSun"/>
                <a:cs typeface="SimSun"/>
              </a:rPr>
              <a:t>echo</a:t>
            </a:r>
            <a:r>
              <a:rPr sz="2800" spc="-10" dirty="0">
                <a:solidFill>
                  <a:srgbClr val="7F7F7F"/>
                </a:solidFill>
                <a:latin typeface="SimSun"/>
                <a:cs typeface="SimSun"/>
              </a:rPr>
              <a:t> </a:t>
            </a:r>
            <a:r>
              <a:rPr sz="2800" spc="35" dirty="0">
                <a:solidFill>
                  <a:srgbClr val="7F7F7F"/>
                </a:solidFill>
                <a:latin typeface="SimSun"/>
                <a:cs typeface="SimSun"/>
              </a:rPr>
              <a:t>Four</a:t>
            </a:r>
            <a:endParaRPr sz="2800">
              <a:latin typeface="SimSun"/>
              <a:cs typeface="SimSun"/>
            </a:endParaRPr>
          </a:p>
          <a:p>
            <a:pPr marL="417830">
              <a:lnSpc>
                <a:spcPct val="100000"/>
              </a:lnSpc>
              <a:spcBef>
                <a:spcPts val="110"/>
              </a:spcBef>
            </a:pPr>
            <a:r>
              <a:rPr sz="2800" spc="35" dirty="0">
                <a:solidFill>
                  <a:srgbClr val="8C198C"/>
                </a:solidFill>
                <a:latin typeface="SimSun"/>
                <a:cs typeface="SimSun"/>
              </a:rPr>
              <a:t>;;</a:t>
            </a:r>
            <a:endParaRPr sz="2800">
              <a:latin typeface="SimSun"/>
              <a:cs typeface="SimSun"/>
            </a:endParaRPr>
          </a:p>
          <a:p>
            <a:pPr marL="200025">
              <a:lnSpc>
                <a:spcPct val="100000"/>
              </a:lnSpc>
              <a:spcBef>
                <a:spcPts val="114"/>
              </a:spcBef>
            </a:pPr>
            <a:r>
              <a:rPr sz="2800" spc="35" dirty="0">
                <a:solidFill>
                  <a:srgbClr val="990000"/>
                </a:solidFill>
                <a:latin typeface="SimSun"/>
                <a:cs typeface="SimSun"/>
              </a:rPr>
              <a:t>*</a:t>
            </a:r>
            <a:r>
              <a:rPr sz="2800" spc="-25" dirty="0">
                <a:solidFill>
                  <a:srgbClr val="990000"/>
                </a:solidFill>
                <a:latin typeface="SimSun"/>
                <a:cs typeface="SimSun"/>
              </a:rPr>
              <a:t> </a:t>
            </a:r>
            <a:r>
              <a:rPr sz="2800" spc="35" dirty="0">
                <a:solidFill>
                  <a:srgbClr val="8C198C"/>
                </a:solidFill>
                <a:latin typeface="SimSun"/>
                <a:cs typeface="SimSun"/>
              </a:rPr>
              <a:t>)</a:t>
            </a:r>
            <a:endParaRPr sz="2800">
              <a:latin typeface="SimSun"/>
              <a:cs typeface="SimSun"/>
            </a:endParaRPr>
          </a:p>
          <a:p>
            <a:pPr marL="387350">
              <a:lnSpc>
                <a:spcPct val="100000"/>
              </a:lnSpc>
              <a:spcBef>
                <a:spcPts val="110"/>
              </a:spcBef>
            </a:pPr>
            <a:r>
              <a:rPr sz="2800" spc="35" dirty="0">
                <a:solidFill>
                  <a:srgbClr val="7F7F7F"/>
                </a:solidFill>
                <a:latin typeface="SimSun"/>
                <a:cs typeface="SimSun"/>
              </a:rPr>
              <a:t>echo</a:t>
            </a:r>
            <a:r>
              <a:rPr sz="2800" spc="15" dirty="0">
                <a:solidFill>
                  <a:srgbClr val="7F7F7F"/>
                </a:solidFill>
                <a:latin typeface="SimSun"/>
                <a:cs typeface="SimSun"/>
              </a:rPr>
              <a:t> </a:t>
            </a:r>
            <a:r>
              <a:rPr sz="2800" spc="35">
                <a:solidFill>
                  <a:srgbClr val="7F7F7F"/>
                </a:solidFill>
                <a:latin typeface="SimSun"/>
                <a:cs typeface="SimSun"/>
              </a:rPr>
              <a:t>Something</a:t>
            </a:r>
            <a:r>
              <a:rPr sz="2800" spc="20">
                <a:solidFill>
                  <a:srgbClr val="7F7F7F"/>
                </a:solidFill>
                <a:latin typeface="SimSun"/>
                <a:cs typeface="SimSun"/>
              </a:rPr>
              <a:t> </a:t>
            </a:r>
            <a:r>
              <a:rPr sz="2800" spc="35" smtClean="0">
                <a:solidFill>
                  <a:srgbClr val="7F7F7F"/>
                </a:solidFill>
                <a:latin typeface="SimSun"/>
                <a:cs typeface="SimSun"/>
              </a:rPr>
              <a:t>else</a:t>
            </a:r>
            <a:endParaRPr lang="fr-FR" sz="2800" spc="35" dirty="0" smtClean="0">
              <a:solidFill>
                <a:srgbClr val="7F7F7F"/>
              </a:solidFill>
              <a:latin typeface="SimSun"/>
              <a:cs typeface="SimSun"/>
            </a:endParaRPr>
          </a:p>
          <a:p>
            <a:pPr marL="387350">
              <a:spcBef>
                <a:spcPts val="110"/>
              </a:spcBef>
            </a:pPr>
            <a:r>
              <a:rPr lang="fr-FR" sz="2800" spc="35" dirty="0" err="1" smtClean="0">
                <a:solidFill>
                  <a:srgbClr val="8C198C"/>
                </a:solidFill>
                <a:latin typeface="SimSun"/>
                <a:cs typeface="SimSun"/>
              </a:rPr>
              <a:t>esac</a:t>
            </a:r>
            <a:endParaRPr lang="fr-FR" sz="2800" dirty="0" smtClean="0">
              <a:latin typeface="SimSun"/>
              <a:cs typeface="SimSun"/>
            </a:endParaRPr>
          </a:p>
          <a:p>
            <a:pPr marL="387350">
              <a:lnSpc>
                <a:spcPct val="100000"/>
              </a:lnSpc>
              <a:spcBef>
                <a:spcPts val="110"/>
              </a:spcBef>
            </a:pPr>
            <a:endParaRPr sz="2400">
              <a:latin typeface="SimSun"/>
              <a:cs typeface="SimSun"/>
            </a:endParaRPr>
          </a:p>
        </p:txBody>
      </p:sp>
      <p:cxnSp>
        <p:nvCxnSpPr>
          <p:cNvPr id="13" name="Connecteur droit 12"/>
          <p:cNvCxnSpPr>
            <a:stCxn id="2" idx="2"/>
          </p:cNvCxnSpPr>
          <p:nvPr/>
        </p:nvCxnSpPr>
        <p:spPr>
          <a:xfrm rot="5400000">
            <a:off x="2043459" y="4234995"/>
            <a:ext cx="5222985" cy="2302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7" y="111414"/>
            <a:ext cx="8955073" cy="706345"/>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if</a:t>
            </a:r>
            <a:r>
              <a:rPr sz="4100" spc="-1259" dirty="0">
                <a:solidFill>
                  <a:srgbClr val="8C198C"/>
                </a:solidFill>
                <a:latin typeface="SimSun"/>
                <a:cs typeface="SimSun"/>
              </a:rPr>
              <a:t> </a:t>
            </a:r>
            <a:r>
              <a:rPr spc="-426" dirty="0"/>
              <a:t>:</a:t>
            </a:r>
            <a:r>
              <a:rPr spc="-99" dirty="0"/>
              <a:t> </a:t>
            </a:r>
            <a:r>
              <a:rPr spc="-20" dirty="0"/>
              <a:t>v</a:t>
            </a:r>
            <a:r>
              <a:rPr spc="139" dirty="0"/>
              <a:t>ériﬁer</a:t>
            </a:r>
            <a:r>
              <a:rPr spc="-99" dirty="0"/>
              <a:t> </a:t>
            </a:r>
            <a:r>
              <a:rPr spc="79" dirty="0"/>
              <a:t>si</a:t>
            </a:r>
            <a:r>
              <a:rPr spc="-89" dirty="0"/>
              <a:t> </a:t>
            </a:r>
            <a:r>
              <a:rPr spc="268" dirty="0"/>
              <a:t>une</a:t>
            </a:r>
            <a:r>
              <a:rPr spc="-89" dirty="0"/>
              <a:t> </a:t>
            </a:r>
            <a:r>
              <a:rPr spc="-10" dirty="0"/>
              <a:t>v</a:t>
            </a:r>
            <a:r>
              <a:rPr spc="178" dirty="0"/>
              <a:t>ariable</a:t>
            </a:r>
            <a:r>
              <a:rPr spc="-99" dirty="0"/>
              <a:t> </a:t>
            </a:r>
            <a:r>
              <a:rPr spc="139" dirty="0"/>
              <a:t>est</a:t>
            </a:r>
            <a:r>
              <a:rPr spc="-89" dirty="0"/>
              <a:t> </a:t>
            </a:r>
            <a:r>
              <a:rPr spc="307" dirty="0"/>
              <a:t>d</a:t>
            </a:r>
            <a:r>
              <a:rPr spc="278" dirty="0"/>
              <a:t>é</a:t>
            </a:r>
            <a:r>
              <a:rPr spc="208" dirty="0"/>
              <a:t>ﬁnie</a:t>
            </a:r>
            <a:endParaRPr sz="4100">
              <a:latin typeface="SimSun"/>
              <a:cs typeface="SimSun"/>
            </a:endParaRPr>
          </a:p>
        </p:txBody>
      </p:sp>
      <p:sp>
        <p:nvSpPr>
          <p:cNvPr id="3" name="object 3"/>
          <p:cNvSpPr txBox="1"/>
          <p:nvPr/>
        </p:nvSpPr>
        <p:spPr>
          <a:xfrm>
            <a:off x="1142976" y="1142984"/>
            <a:ext cx="6192982" cy="5014505"/>
          </a:xfrm>
          <a:prstGeom prst="rect">
            <a:avLst/>
          </a:prstGeom>
        </p:spPr>
        <p:txBody>
          <a:bodyPr vert="horz" wrap="square" lIns="0" tIns="22661" rIns="0" bIns="0" rtlCol="0">
            <a:spAutoFit/>
          </a:bodyPr>
          <a:lstStyle/>
          <a:p>
            <a:pPr marL="25179" marR="3916597">
              <a:lnSpc>
                <a:spcPct val="117400"/>
              </a:lnSpc>
              <a:spcBef>
                <a:spcPts val="178"/>
              </a:spcBef>
            </a:pPr>
            <a:r>
              <a:rPr sz="2800" spc="69" dirty="0">
                <a:solidFill>
                  <a:srgbClr val="8C198C"/>
                </a:solidFill>
                <a:latin typeface="SimSun"/>
                <a:cs typeface="SimSun"/>
              </a:rPr>
              <a:t>if</a:t>
            </a:r>
            <a:r>
              <a:rPr sz="2800" spc="30" dirty="0">
                <a:solidFill>
                  <a:srgbClr val="8C198C"/>
                </a:solidFill>
                <a:latin typeface="SimSun"/>
                <a:cs typeface="SimSun"/>
              </a:rPr>
              <a:t> </a:t>
            </a:r>
            <a:r>
              <a:rPr sz="2800" spc="69" dirty="0">
                <a:latin typeface="SimSun"/>
                <a:cs typeface="SimSun"/>
              </a:rPr>
              <a:t>[</a:t>
            </a:r>
            <a:r>
              <a:rPr sz="2800" spc="40" dirty="0">
                <a:latin typeface="SimSun"/>
                <a:cs typeface="SimSun"/>
              </a:rPr>
              <a:t> </a:t>
            </a:r>
            <a:r>
              <a:rPr sz="2800" spc="69" dirty="0">
                <a:solidFill>
                  <a:srgbClr val="990000"/>
                </a:solidFill>
                <a:latin typeface="SimSun"/>
                <a:cs typeface="SimSun"/>
              </a:rPr>
              <a:t>-z</a:t>
            </a:r>
            <a:r>
              <a:rPr sz="2800" spc="30" dirty="0">
                <a:solidFill>
                  <a:srgbClr val="990000"/>
                </a:solidFill>
                <a:latin typeface="SimSun"/>
                <a:cs typeface="SimSun"/>
              </a:rPr>
              <a:t> </a:t>
            </a:r>
            <a:r>
              <a:rPr sz="2800" spc="69" dirty="0">
                <a:solidFill>
                  <a:srgbClr val="1919BA"/>
                </a:solidFill>
                <a:latin typeface="SimSun"/>
                <a:cs typeface="SimSun"/>
              </a:rPr>
              <a:t>$x</a:t>
            </a:r>
            <a:r>
              <a:rPr sz="2800" spc="40" dirty="0">
                <a:solidFill>
                  <a:srgbClr val="1919BA"/>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n\'ést </a:t>
            </a:r>
            <a:r>
              <a:rPr sz="2800" spc="69" dirty="0">
                <a:solidFill>
                  <a:srgbClr val="990000"/>
                </a:solidFill>
                <a:latin typeface="SimSun"/>
                <a:cs typeface="SimSun"/>
              </a:rPr>
              <a:t>pas </a:t>
            </a:r>
            <a:r>
              <a:rPr sz="2800" spc="69" dirty="0">
                <a:solidFill>
                  <a:srgbClr val="7F7F7F"/>
                </a:solidFill>
                <a:latin typeface="SimSun"/>
                <a:cs typeface="SimSun"/>
              </a:rPr>
              <a:t>encore </a:t>
            </a:r>
            <a:r>
              <a:rPr sz="2800" spc="69" dirty="0">
                <a:solidFill>
                  <a:srgbClr val="990000"/>
                </a:solidFill>
                <a:latin typeface="SimSun"/>
                <a:cs typeface="SimSun"/>
              </a:rPr>
              <a:t>défini</a:t>
            </a:r>
            <a:endParaRPr sz="2800">
              <a:latin typeface="SimSun"/>
              <a:cs typeface="SimSun"/>
            </a:endParaRPr>
          </a:p>
          <a:p>
            <a:pPr marL="25179">
              <a:spcBef>
                <a:spcPts val="575"/>
              </a:spcBef>
            </a:pPr>
            <a:r>
              <a:rPr sz="2800" spc="69" dirty="0">
                <a:solidFill>
                  <a:srgbClr val="8C198C"/>
                </a:solidFill>
                <a:latin typeface="SimSun"/>
                <a:cs typeface="SimSun"/>
              </a:rPr>
              <a:t>fi</a:t>
            </a:r>
            <a:endParaRPr sz="2800">
              <a:latin typeface="SimSun"/>
              <a:cs typeface="SimSun"/>
            </a:endParaRPr>
          </a:p>
          <a:p>
            <a:pPr marL="25179">
              <a:spcBef>
                <a:spcPts val="2270"/>
              </a:spcBef>
            </a:pPr>
            <a:r>
              <a:rPr sz="2800" spc="69" dirty="0">
                <a:solidFill>
                  <a:srgbClr val="1919BA"/>
                </a:solidFill>
                <a:latin typeface="SimSun"/>
                <a:cs typeface="SimSun"/>
              </a:rPr>
              <a:t>x</a:t>
            </a:r>
            <a:r>
              <a:rPr sz="2800" spc="69" dirty="0">
                <a:latin typeface="SimSun"/>
                <a:cs typeface="SimSun"/>
              </a:rPr>
              <a:t>=</a:t>
            </a:r>
            <a:r>
              <a:rPr sz="2800" spc="69" dirty="0">
                <a:solidFill>
                  <a:srgbClr val="006600"/>
                </a:solidFill>
                <a:latin typeface="SimSun"/>
                <a:cs typeface="SimSun"/>
              </a:rPr>
              <a:t>3</a:t>
            </a:r>
            <a:endParaRPr sz="2800">
              <a:latin typeface="SimSun"/>
              <a:cs typeface="SimSun"/>
            </a:endParaRPr>
          </a:p>
          <a:p>
            <a:pPr marL="25179" marR="3916597">
              <a:lnSpc>
                <a:spcPct val="117400"/>
              </a:lnSpc>
              <a:spcBef>
                <a:spcPts val="1685"/>
              </a:spcBef>
            </a:pPr>
            <a:r>
              <a:rPr sz="2800" spc="69" dirty="0">
                <a:solidFill>
                  <a:srgbClr val="8C198C"/>
                </a:solidFill>
                <a:latin typeface="SimSun"/>
                <a:cs typeface="SimSun"/>
              </a:rPr>
              <a:t>if</a:t>
            </a:r>
            <a:r>
              <a:rPr sz="2800" spc="30" dirty="0">
                <a:solidFill>
                  <a:srgbClr val="8C198C"/>
                </a:solidFill>
                <a:latin typeface="SimSun"/>
                <a:cs typeface="SimSun"/>
              </a:rPr>
              <a:t> </a:t>
            </a:r>
            <a:r>
              <a:rPr sz="2800" spc="69" dirty="0">
                <a:latin typeface="SimSun"/>
                <a:cs typeface="SimSun"/>
              </a:rPr>
              <a:t>[</a:t>
            </a:r>
            <a:r>
              <a:rPr sz="2800" spc="40" dirty="0">
                <a:latin typeface="SimSun"/>
                <a:cs typeface="SimSun"/>
              </a:rPr>
              <a:t> </a:t>
            </a:r>
            <a:r>
              <a:rPr sz="2800" spc="69" dirty="0">
                <a:solidFill>
                  <a:srgbClr val="990000"/>
                </a:solidFill>
                <a:latin typeface="SimSun"/>
                <a:cs typeface="SimSun"/>
              </a:rPr>
              <a:t>-n</a:t>
            </a:r>
            <a:r>
              <a:rPr sz="2800" spc="30" dirty="0">
                <a:solidFill>
                  <a:srgbClr val="990000"/>
                </a:solidFill>
                <a:latin typeface="SimSun"/>
                <a:cs typeface="SimSun"/>
              </a:rPr>
              <a:t> </a:t>
            </a:r>
            <a:r>
              <a:rPr sz="2800" spc="69" dirty="0">
                <a:solidFill>
                  <a:srgbClr val="1919BA"/>
                </a:solidFill>
                <a:latin typeface="SimSun"/>
                <a:cs typeface="SimSun"/>
              </a:rPr>
              <a:t>$x</a:t>
            </a:r>
            <a:r>
              <a:rPr sz="2800" spc="40" dirty="0">
                <a:solidFill>
                  <a:srgbClr val="1919BA"/>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est </a:t>
            </a:r>
            <a:r>
              <a:rPr sz="2800" spc="69" dirty="0">
                <a:solidFill>
                  <a:srgbClr val="990000"/>
                </a:solidFill>
                <a:latin typeface="SimSun"/>
                <a:cs typeface="SimSun"/>
              </a:rPr>
              <a:t>défini </a:t>
            </a:r>
            <a:r>
              <a:rPr sz="2800" spc="69" dirty="0">
                <a:solidFill>
                  <a:srgbClr val="7F7F7F"/>
                </a:solidFill>
                <a:latin typeface="SimSun"/>
                <a:cs typeface="SimSun"/>
              </a:rPr>
              <a:t>maintenant</a:t>
            </a:r>
            <a:endParaRPr sz="2800">
              <a:latin typeface="SimSun"/>
              <a:cs typeface="SimSun"/>
            </a:endParaRPr>
          </a:p>
          <a:p>
            <a:pPr marL="25179">
              <a:spcBef>
                <a:spcPts val="575"/>
              </a:spcBef>
            </a:pPr>
            <a:r>
              <a:rPr sz="2800" spc="69" dirty="0">
                <a:solidFill>
                  <a:srgbClr val="8C198C"/>
                </a:solidFill>
                <a:latin typeface="SimSun"/>
                <a:cs typeface="SimSun"/>
              </a:rPr>
              <a:t>fi</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8955074" cy="1383454"/>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if</a:t>
            </a:r>
            <a:r>
              <a:rPr sz="4100" spc="-1259" dirty="0">
                <a:solidFill>
                  <a:srgbClr val="8C198C"/>
                </a:solidFill>
                <a:latin typeface="SimSun"/>
                <a:cs typeface="SimSun"/>
              </a:rPr>
              <a:t> </a:t>
            </a:r>
            <a:r>
              <a:rPr spc="-426" dirty="0"/>
              <a:t>:</a:t>
            </a:r>
            <a:r>
              <a:rPr spc="-99" dirty="0"/>
              <a:t> </a:t>
            </a:r>
            <a:r>
              <a:rPr spc="119" dirty="0"/>
              <a:t>vériﬁer</a:t>
            </a:r>
            <a:r>
              <a:rPr spc="-99" dirty="0"/>
              <a:t> </a:t>
            </a:r>
            <a:r>
              <a:rPr spc="238" dirty="0"/>
              <a:t>qu’une</a:t>
            </a:r>
            <a:r>
              <a:rPr spc="-79" dirty="0"/>
              <a:t> </a:t>
            </a:r>
            <a:r>
              <a:rPr spc="238" dirty="0"/>
              <a:t>condition</a:t>
            </a:r>
            <a:r>
              <a:rPr spc="-109" dirty="0"/>
              <a:t> </a:t>
            </a:r>
            <a:r>
              <a:rPr spc="139" dirty="0">
                <a:solidFill>
                  <a:srgbClr val="FF0000"/>
                </a:solidFill>
              </a:rPr>
              <a:t>n’est</a:t>
            </a:r>
            <a:r>
              <a:rPr spc="-89" dirty="0">
                <a:solidFill>
                  <a:srgbClr val="FF0000"/>
                </a:solidFill>
              </a:rPr>
              <a:t> </a:t>
            </a:r>
            <a:r>
              <a:rPr spc="198" dirty="0">
                <a:solidFill>
                  <a:srgbClr val="FF0000"/>
                </a:solidFill>
              </a:rPr>
              <a:t>pas</a:t>
            </a:r>
            <a:r>
              <a:rPr spc="-89" dirty="0">
                <a:solidFill>
                  <a:srgbClr val="FF0000"/>
                </a:solidFill>
              </a:rPr>
              <a:t> </a:t>
            </a:r>
            <a:r>
              <a:rPr spc="109" dirty="0"/>
              <a:t>vraie</a:t>
            </a:r>
            <a:endParaRPr sz="4100">
              <a:latin typeface="SimSun"/>
              <a:cs typeface="SimSun"/>
            </a:endParaRPr>
          </a:p>
        </p:txBody>
      </p:sp>
      <p:sp>
        <p:nvSpPr>
          <p:cNvPr id="3" name="object 3"/>
          <p:cNvSpPr txBox="1"/>
          <p:nvPr/>
        </p:nvSpPr>
        <p:spPr>
          <a:xfrm>
            <a:off x="500034" y="1571612"/>
            <a:ext cx="6192982" cy="5014505"/>
          </a:xfrm>
          <a:prstGeom prst="rect">
            <a:avLst/>
          </a:prstGeom>
        </p:spPr>
        <p:txBody>
          <a:bodyPr vert="horz" wrap="square" lIns="0" tIns="22661" rIns="0" bIns="0" rtlCol="0">
            <a:spAutoFit/>
          </a:bodyPr>
          <a:lstStyle/>
          <a:p>
            <a:pPr marL="25179" marR="3483517">
              <a:lnSpc>
                <a:spcPct val="117400"/>
              </a:lnSpc>
              <a:spcBef>
                <a:spcPts val="178"/>
              </a:spcBef>
            </a:pPr>
            <a:r>
              <a:rPr sz="2800" spc="69" dirty="0">
                <a:solidFill>
                  <a:srgbClr val="8C198C"/>
                </a:solidFill>
                <a:latin typeface="SimSun"/>
                <a:cs typeface="SimSun"/>
              </a:rPr>
              <a:t>if</a:t>
            </a:r>
            <a:r>
              <a:rPr sz="2800" spc="40" dirty="0">
                <a:solidFill>
                  <a:srgbClr val="8C198C"/>
                </a:solidFill>
                <a:latin typeface="SimSun"/>
                <a:cs typeface="SimSun"/>
              </a:rPr>
              <a:t> </a:t>
            </a:r>
            <a:r>
              <a:rPr sz="2800" spc="69" dirty="0">
                <a:latin typeface="SimSun"/>
                <a:cs typeface="SimSun"/>
              </a:rPr>
              <a:t>[</a:t>
            </a:r>
            <a:r>
              <a:rPr sz="2800" spc="515" dirty="0">
                <a:latin typeface="SimSun"/>
                <a:cs typeface="SimSun"/>
              </a:rPr>
              <a:t> </a:t>
            </a:r>
            <a:r>
              <a:rPr sz="2800" spc="69" dirty="0">
                <a:solidFill>
                  <a:srgbClr val="990000"/>
                </a:solidFill>
                <a:latin typeface="SimSun"/>
                <a:cs typeface="SimSun"/>
              </a:rPr>
              <a:t>!</a:t>
            </a:r>
            <a:r>
              <a:rPr sz="2800" spc="40" dirty="0">
                <a:solidFill>
                  <a:srgbClr val="990000"/>
                </a:solidFill>
                <a:latin typeface="SimSun"/>
                <a:cs typeface="SimSun"/>
              </a:rPr>
              <a:t> </a:t>
            </a:r>
            <a:r>
              <a:rPr sz="2800" spc="69" dirty="0">
                <a:latin typeface="SimSun"/>
                <a:cs typeface="SimSun"/>
              </a:rPr>
              <a:t>-n</a:t>
            </a:r>
            <a:r>
              <a:rPr sz="2800" spc="50" dirty="0">
                <a:latin typeface="SimSun"/>
                <a:cs typeface="SimSun"/>
              </a:rPr>
              <a:t> </a:t>
            </a:r>
            <a:r>
              <a:rPr sz="2800" spc="69" dirty="0">
                <a:solidFill>
                  <a:srgbClr val="1919BA"/>
                </a:solidFill>
                <a:latin typeface="SimSun"/>
                <a:cs typeface="SimSun"/>
              </a:rPr>
              <a:t>$x</a:t>
            </a:r>
            <a:r>
              <a:rPr sz="2800" spc="50" dirty="0">
                <a:solidFill>
                  <a:srgbClr val="1919BA"/>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n\'ést </a:t>
            </a:r>
            <a:r>
              <a:rPr sz="2800" spc="69" dirty="0">
                <a:solidFill>
                  <a:srgbClr val="990000"/>
                </a:solidFill>
                <a:latin typeface="SimSun"/>
                <a:cs typeface="SimSun"/>
              </a:rPr>
              <a:t>pas </a:t>
            </a:r>
            <a:r>
              <a:rPr sz="2800" spc="69" dirty="0">
                <a:solidFill>
                  <a:srgbClr val="7F7F7F"/>
                </a:solidFill>
                <a:latin typeface="SimSun"/>
                <a:cs typeface="SimSun"/>
              </a:rPr>
              <a:t>encore </a:t>
            </a:r>
            <a:r>
              <a:rPr sz="2800" spc="69" dirty="0">
                <a:solidFill>
                  <a:srgbClr val="990000"/>
                </a:solidFill>
                <a:latin typeface="SimSun"/>
                <a:cs typeface="SimSun"/>
              </a:rPr>
              <a:t>défini</a:t>
            </a:r>
            <a:endParaRPr sz="2800">
              <a:latin typeface="SimSun"/>
              <a:cs typeface="SimSun"/>
            </a:endParaRPr>
          </a:p>
          <a:p>
            <a:pPr marL="25179">
              <a:spcBef>
                <a:spcPts val="575"/>
              </a:spcBef>
            </a:pPr>
            <a:r>
              <a:rPr sz="2800" spc="69" dirty="0">
                <a:solidFill>
                  <a:srgbClr val="8C198C"/>
                </a:solidFill>
                <a:latin typeface="SimSun"/>
                <a:cs typeface="SimSun"/>
              </a:rPr>
              <a:t>fi</a:t>
            </a:r>
            <a:endParaRPr sz="2800">
              <a:latin typeface="SimSun"/>
              <a:cs typeface="SimSun"/>
            </a:endParaRPr>
          </a:p>
          <a:p>
            <a:pPr marL="25179">
              <a:spcBef>
                <a:spcPts val="2270"/>
              </a:spcBef>
            </a:pPr>
            <a:r>
              <a:rPr sz="2800" spc="69" dirty="0">
                <a:solidFill>
                  <a:srgbClr val="1919BA"/>
                </a:solidFill>
                <a:latin typeface="SimSun"/>
                <a:cs typeface="SimSun"/>
              </a:rPr>
              <a:t>x</a:t>
            </a:r>
            <a:r>
              <a:rPr sz="2800" spc="69" dirty="0">
                <a:latin typeface="SimSun"/>
                <a:cs typeface="SimSun"/>
              </a:rPr>
              <a:t>=</a:t>
            </a:r>
            <a:r>
              <a:rPr sz="2800" spc="69" dirty="0">
                <a:solidFill>
                  <a:srgbClr val="006600"/>
                </a:solidFill>
                <a:latin typeface="SimSun"/>
                <a:cs typeface="SimSun"/>
              </a:rPr>
              <a:t>3</a:t>
            </a:r>
            <a:endParaRPr sz="2800">
              <a:latin typeface="SimSun"/>
              <a:cs typeface="SimSun"/>
            </a:endParaRPr>
          </a:p>
          <a:p>
            <a:pPr marL="25179" marR="3483517">
              <a:lnSpc>
                <a:spcPct val="117400"/>
              </a:lnSpc>
              <a:spcBef>
                <a:spcPts val="1685"/>
              </a:spcBef>
            </a:pPr>
            <a:r>
              <a:rPr sz="2800" spc="69" dirty="0">
                <a:solidFill>
                  <a:srgbClr val="8C198C"/>
                </a:solidFill>
                <a:latin typeface="SimSun"/>
                <a:cs typeface="SimSun"/>
              </a:rPr>
              <a:t>if</a:t>
            </a:r>
            <a:r>
              <a:rPr sz="2800" spc="40" dirty="0">
                <a:solidFill>
                  <a:srgbClr val="8C198C"/>
                </a:solidFill>
                <a:latin typeface="SimSun"/>
                <a:cs typeface="SimSun"/>
              </a:rPr>
              <a:t> </a:t>
            </a:r>
            <a:r>
              <a:rPr sz="2800" spc="69" dirty="0">
                <a:latin typeface="SimSun"/>
                <a:cs typeface="SimSun"/>
              </a:rPr>
              <a:t>[</a:t>
            </a:r>
            <a:r>
              <a:rPr sz="2800" spc="515" dirty="0">
                <a:latin typeface="SimSun"/>
                <a:cs typeface="SimSun"/>
              </a:rPr>
              <a:t> </a:t>
            </a:r>
            <a:r>
              <a:rPr sz="2800" spc="69" dirty="0">
                <a:solidFill>
                  <a:srgbClr val="990000"/>
                </a:solidFill>
                <a:latin typeface="SimSun"/>
                <a:cs typeface="SimSun"/>
              </a:rPr>
              <a:t>!</a:t>
            </a:r>
            <a:r>
              <a:rPr sz="2800" spc="40" dirty="0">
                <a:solidFill>
                  <a:srgbClr val="990000"/>
                </a:solidFill>
                <a:latin typeface="SimSun"/>
                <a:cs typeface="SimSun"/>
              </a:rPr>
              <a:t> </a:t>
            </a:r>
            <a:r>
              <a:rPr sz="2800" spc="69" dirty="0">
                <a:latin typeface="SimSun"/>
                <a:cs typeface="SimSun"/>
              </a:rPr>
              <a:t>-z</a:t>
            </a:r>
            <a:r>
              <a:rPr sz="2800" spc="50" dirty="0">
                <a:latin typeface="SimSun"/>
                <a:cs typeface="SimSun"/>
              </a:rPr>
              <a:t> </a:t>
            </a:r>
            <a:r>
              <a:rPr sz="2800" spc="69" dirty="0">
                <a:solidFill>
                  <a:srgbClr val="1919BA"/>
                </a:solidFill>
                <a:latin typeface="SimSun"/>
                <a:cs typeface="SimSun"/>
              </a:rPr>
              <a:t>$x</a:t>
            </a:r>
            <a:r>
              <a:rPr sz="2800" spc="50" dirty="0">
                <a:solidFill>
                  <a:srgbClr val="1919BA"/>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396570">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est </a:t>
            </a:r>
            <a:r>
              <a:rPr sz="2800" spc="69" dirty="0">
                <a:solidFill>
                  <a:srgbClr val="990000"/>
                </a:solidFill>
                <a:latin typeface="SimSun"/>
                <a:cs typeface="SimSun"/>
              </a:rPr>
              <a:t>défini </a:t>
            </a:r>
            <a:r>
              <a:rPr sz="2800" spc="69" dirty="0">
                <a:solidFill>
                  <a:srgbClr val="7F7F7F"/>
                </a:solidFill>
                <a:latin typeface="SimSun"/>
                <a:cs typeface="SimSun"/>
              </a:rPr>
              <a:t>maintenant</a:t>
            </a:r>
            <a:endParaRPr sz="2800">
              <a:latin typeface="SimSun"/>
              <a:cs typeface="SimSun"/>
            </a:endParaRPr>
          </a:p>
          <a:p>
            <a:pPr marL="25179">
              <a:spcBef>
                <a:spcPts val="575"/>
              </a:spcBef>
            </a:pPr>
            <a:r>
              <a:rPr sz="2800" spc="69" dirty="0">
                <a:solidFill>
                  <a:srgbClr val="8C198C"/>
                </a:solidFill>
                <a:latin typeface="SimSun"/>
                <a:cs typeface="SimSun"/>
              </a:rPr>
              <a:t>fi</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8740792" cy="521679"/>
          </a:xfrm>
          <a:prstGeom prst="rect">
            <a:avLst/>
          </a:prstGeom>
        </p:spPr>
        <p:txBody>
          <a:bodyPr vert="horz" wrap="square" lIns="0" tIns="28954" rIns="0" bIns="0" rtlCol="0">
            <a:spAutoFit/>
          </a:bodyPr>
          <a:lstStyle/>
          <a:p>
            <a:pPr marL="25179">
              <a:spcBef>
                <a:spcPts val="226"/>
              </a:spcBef>
            </a:pPr>
            <a:r>
              <a:rPr sz="3200" b="1" spc="69" dirty="0">
                <a:solidFill>
                  <a:srgbClr val="8C198C"/>
                </a:solidFill>
                <a:latin typeface="SimSun"/>
                <a:cs typeface="SimSun"/>
              </a:rPr>
              <a:t>if</a:t>
            </a:r>
            <a:r>
              <a:rPr sz="3200" b="1" spc="-1259" dirty="0">
                <a:solidFill>
                  <a:srgbClr val="8C198C"/>
                </a:solidFill>
                <a:latin typeface="SimSun"/>
                <a:cs typeface="SimSun"/>
              </a:rPr>
              <a:t> </a:t>
            </a:r>
            <a:r>
              <a:rPr sz="3200" b="1" spc="-426" dirty="0"/>
              <a:t>:</a:t>
            </a:r>
            <a:r>
              <a:rPr sz="3200" b="1" spc="-99" dirty="0"/>
              <a:t> </a:t>
            </a:r>
            <a:r>
              <a:rPr sz="3200" b="1" spc="119" dirty="0"/>
              <a:t>vériﬁer</a:t>
            </a:r>
            <a:r>
              <a:rPr sz="3200" b="1" spc="-99" dirty="0"/>
              <a:t> </a:t>
            </a:r>
            <a:r>
              <a:rPr sz="3200" b="1" spc="238" dirty="0"/>
              <a:t>qu’une</a:t>
            </a:r>
            <a:r>
              <a:rPr sz="3200" b="1" spc="-79" dirty="0"/>
              <a:t> </a:t>
            </a:r>
            <a:r>
              <a:rPr sz="3200" b="1" spc="238" dirty="0"/>
              <a:t>condition</a:t>
            </a:r>
            <a:r>
              <a:rPr sz="3200" b="1" spc="-109" dirty="0"/>
              <a:t> </a:t>
            </a:r>
            <a:r>
              <a:rPr sz="3200" b="1" spc="139" dirty="0">
                <a:solidFill>
                  <a:srgbClr val="FF0000"/>
                </a:solidFill>
              </a:rPr>
              <a:t>n’est</a:t>
            </a:r>
            <a:r>
              <a:rPr sz="3200" b="1" spc="-89" dirty="0">
                <a:solidFill>
                  <a:srgbClr val="FF0000"/>
                </a:solidFill>
              </a:rPr>
              <a:t> </a:t>
            </a:r>
            <a:r>
              <a:rPr sz="3200" b="1" spc="198" dirty="0">
                <a:solidFill>
                  <a:srgbClr val="FF0000"/>
                </a:solidFill>
              </a:rPr>
              <a:t>pas</a:t>
            </a:r>
            <a:r>
              <a:rPr sz="3200" b="1" spc="-89" dirty="0">
                <a:solidFill>
                  <a:srgbClr val="FF0000"/>
                </a:solidFill>
              </a:rPr>
              <a:t> </a:t>
            </a:r>
            <a:r>
              <a:rPr sz="3200" b="1" spc="109" dirty="0"/>
              <a:t>vraie</a:t>
            </a:r>
            <a:endParaRPr sz="3200" b="1">
              <a:latin typeface="SimSun"/>
              <a:cs typeface="SimSun"/>
            </a:endParaRPr>
          </a:p>
        </p:txBody>
      </p:sp>
      <p:sp>
        <p:nvSpPr>
          <p:cNvPr id="3" name="object 3"/>
          <p:cNvSpPr txBox="1"/>
          <p:nvPr/>
        </p:nvSpPr>
        <p:spPr>
          <a:xfrm>
            <a:off x="357158" y="857232"/>
            <a:ext cx="7627557" cy="5483864"/>
          </a:xfrm>
          <a:prstGeom prst="rect">
            <a:avLst/>
          </a:prstGeom>
        </p:spPr>
        <p:txBody>
          <a:bodyPr vert="horz" wrap="square" lIns="0" tIns="22661" rIns="0" bIns="0" rtlCol="0">
            <a:spAutoFit/>
          </a:bodyPr>
          <a:lstStyle/>
          <a:p>
            <a:pPr marL="727674" marR="3842318">
              <a:lnSpc>
                <a:spcPct val="117400"/>
              </a:lnSpc>
              <a:spcBef>
                <a:spcPts val="178"/>
              </a:spcBef>
            </a:pPr>
            <a:r>
              <a:rPr sz="2800" spc="69" dirty="0">
                <a:solidFill>
                  <a:srgbClr val="8C198C"/>
                </a:solidFill>
                <a:latin typeface="SimSun"/>
                <a:cs typeface="SimSun"/>
              </a:rPr>
              <a:t>if</a:t>
            </a:r>
            <a:r>
              <a:rPr sz="2800" spc="40" dirty="0">
                <a:solidFill>
                  <a:srgbClr val="8C198C"/>
                </a:solidFill>
                <a:latin typeface="SimSun"/>
                <a:cs typeface="SimSun"/>
              </a:rPr>
              <a:t> </a:t>
            </a:r>
            <a:r>
              <a:rPr sz="2800" spc="69" dirty="0">
                <a:latin typeface="SimSun"/>
                <a:cs typeface="SimSun"/>
              </a:rPr>
              <a:t>[</a:t>
            </a:r>
            <a:r>
              <a:rPr sz="2800" spc="515" dirty="0">
                <a:latin typeface="SimSun"/>
                <a:cs typeface="SimSun"/>
              </a:rPr>
              <a:t> </a:t>
            </a:r>
            <a:r>
              <a:rPr sz="2800" spc="69" dirty="0">
                <a:solidFill>
                  <a:srgbClr val="990000"/>
                </a:solidFill>
                <a:latin typeface="SimSun"/>
                <a:cs typeface="SimSun"/>
              </a:rPr>
              <a:t>!</a:t>
            </a:r>
            <a:r>
              <a:rPr sz="2800" spc="50" dirty="0">
                <a:solidFill>
                  <a:srgbClr val="990000"/>
                </a:solidFill>
                <a:latin typeface="SimSun"/>
                <a:cs typeface="SimSun"/>
              </a:rPr>
              <a:t> </a:t>
            </a:r>
            <a:r>
              <a:rPr sz="2800" spc="69" dirty="0">
                <a:latin typeface="SimSun"/>
                <a:cs typeface="SimSun"/>
              </a:rPr>
              <a:t>-n</a:t>
            </a:r>
            <a:r>
              <a:rPr sz="2800" spc="50" dirty="0">
                <a:latin typeface="SimSun"/>
                <a:cs typeface="SimSun"/>
              </a:rPr>
              <a:t> </a:t>
            </a:r>
            <a:r>
              <a:rPr sz="2800" spc="69" dirty="0">
                <a:solidFill>
                  <a:srgbClr val="990000"/>
                </a:solidFill>
                <a:latin typeface="SimSun"/>
                <a:cs typeface="SimSun"/>
              </a:rPr>
              <a:t>"</a:t>
            </a:r>
            <a:r>
              <a:rPr sz="2800" spc="69" dirty="0">
                <a:solidFill>
                  <a:srgbClr val="1919BA"/>
                </a:solidFill>
                <a:latin typeface="SimSun"/>
                <a:cs typeface="SimSun"/>
              </a:rPr>
              <a:t>$x</a:t>
            </a:r>
            <a:r>
              <a:rPr sz="2800" spc="69" dirty="0">
                <a:solidFill>
                  <a:srgbClr val="990000"/>
                </a:solidFill>
                <a:latin typeface="SimSun"/>
                <a:cs typeface="SimSun"/>
              </a:rPr>
              <a:t>"</a:t>
            </a:r>
            <a:r>
              <a:rPr sz="2800" spc="50" dirty="0">
                <a:solidFill>
                  <a:srgbClr val="9900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1099064">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n\'ést </a:t>
            </a:r>
            <a:r>
              <a:rPr sz="2800" spc="69" dirty="0">
                <a:solidFill>
                  <a:srgbClr val="990000"/>
                </a:solidFill>
                <a:latin typeface="SimSun"/>
                <a:cs typeface="SimSun"/>
              </a:rPr>
              <a:t>pas </a:t>
            </a:r>
            <a:r>
              <a:rPr sz="2800" spc="69" dirty="0">
                <a:solidFill>
                  <a:srgbClr val="7F7F7F"/>
                </a:solidFill>
                <a:latin typeface="SimSun"/>
                <a:cs typeface="SimSun"/>
              </a:rPr>
              <a:t>encore </a:t>
            </a:r>
            <a:r>
              <a:rPr sz="2800" spc="69" dirty="0">
                <a:solidFill>
                  <a:srgbClr val="990000"/>
                </a:solidFill>
                <a:latin typeface="SimSun"/>
                <a:cs typeface="SimSun"/>
              </a:rPr>
              <a:t>défini</a:t>
            </a:r>
            <a:endParaRPr sz="2800">
              <a:latin typeface="SimSun"/>
              <a:cs typeface="SimSun"/>
            </a:endParaRPr>
          </a:p>
          <a:p>
            <a:pPr marL="727674">
              <a:spcBef>
                <a:spcPts val="575"/>
              </a:spcBef>
            </a:pPr>
            <a:r>
              <a:rPr sz="2800" spc="69" dirty="0">
                <a:solidFill>
                  <a:srgbClr val="8C198C"/>
                </a:solidFill>
                <a:latin typeface="SimSun"/>
                <a:cs typeface="SimSun"/>
              </a:rPr>
              <a:t>fi</a:t>
            </a:r>
            <a:endParaRPr sz="2800">
              <a:latin typeface="SimSun"/>
              <a:cs typeface="SimSun"/>
            </a:endParaRPr>
          </a:p>
          <a:p>
            <a:pPr marL="727674">
              <a:spcBef>
                <a:spcPts val="2270"/>
              </a:spcBef>
            </a:pPr>
            <a:r>
              <a:rPr sz="2800" spc="69" dirty="0">
                <a:solidFill>
                  <a:srgbClr val="1919BA"/>
                </a:solidFill>
                <a:latin typeface="SimSun"/>
                <a:cs typeface="SimSun"/>
              </a:rPr>
              <a:t>x</a:t>
            </a:r>
            <a:r>
              <a:rPr sz="2800" spc="69" dirty="0">
                <a:latin typeface="SimSun"/>
                <a:cs typeface="SimSun"/>
              </a:rPr>
              <a:t>=</a:t>
            </a:r>
            <a:r>
              <a:rPr sz="2800" spc="69" dirty="0">
                <a:solidFill>
                  <a:srgbClr val="006600"/>
                </a:solidFill>
                <a:latin typeface="SimSun"/>
                <a:cs typeface="SimSun"/>
              </a:rPr>
              <a:t>3</a:t>
            </a:r>
            <a:endParaRPr sz="2800">
              <a:latin typeface="SimSun"/>
              <a:cs typeface="SimSun"/>
            </a:endParaRPr>
          </a:p>
          <a:p>
            <a:pPr marL="727674" marR="3842318">
              <a:lnSpc>
                <a:spcPct val="117400"/>
              </a:lnSpc>
              <a:spcBef>
                <a:spcPts val="1685"/>
              </a:spcBef>
            </a:pPr>
            <a:r>
              <a:rPr sz="2800" spc="69" dirty="0">
                <a:solidFill>
                  <a:srgbClr val="8C198C"/>
                </a:solidFill>
                <a:latin typeface="SimSun"/>
                <a:cs typeface="SimSun"/>
              </a:rPr>
              <a:t>if</a:t>
            </a:r>
            <a:r>
              <a:rPr sz="2800" spc="40" dirty="0">
                <a:solidFill>
                  <a:srgbClr val="8C198C"/>
                </a:solidFill>
                <a:latin typeface="SimSun"/>
                <a:cs typeface="SimSun"/>
              </a:rPr>
              <a:t> </a:t>
            </a:r>
            <a:r>
              <a:rPr sz="2800" spc="69" dirty="0">
                <a:latin typeface="SimSun"/>
                <a:cs typeface="SimSun"/>
              </a:rPr>
              <a:t>[</a:t>
            </a:r>
            <a:r>
              <a:rPr sz="2800" spc="515" dirty="0">
                <a:latin typeface="SimSun"/>
                <a:cs typeface="SimSun"/>
              </a:rPr>
              <a:t> </a:t>
            </a:r>
            <a:r>
              <a:rPr sz="2800" spc="69" dirty="0">
                <a:solidFill>
                  <a:srgbClr val="990000"/>
                </a:solidFill>
                <a:latin typeface="SimSun"/>
                <a:cs typeface="SimSun"/>
              </a:rPr>
              <a:t>!</a:t>
            </a:r>
            <a:r>
              <a:rPr sz="2800" spc="50" dirty="0">
                <a:solidFill>
                  <a:srgbClr val="990000"/>
                </a:solidFill>
                <a:latin typeface="SimSun"/>
                <a:cs typeface="SimSun"/>
              </a:rPr>
              <a:t> </a:t>
            </a:r>
            <a:r>
              <a:rPr sz="2800" spc="69" dirty="0">
                <a:latin typeface="SimSun"/>
                <a:cs typeface="SimSun"/>
              </a:rPr>
              <a:t>-z</a:t>
            </a:r>
            <a:r>
              <a:rPr sz="2800" spc="50" dirty="0">
                <a:latin typeface="SimSun"/>
                <a:cs typeface="SimSun"/>
              </a:rPr>
              <a:t> </a:t>
            </a:r>
            <a:r>
              <a:rPr sz="2800" spc="69" dirty="0">
                <a:solidFill>
                  <a:srgbClr val="990000"/>
                </a:solidFill>
                <a:latin typeface="SimSun"/>
                <a:cs typeface="SimSun"/>
              </a:rPr>
              <a:t>"</a:t>
            </a:r>
            <a:r>
              <a:rPr sz="2800" spc="69" dirty="0">
                <a:solidFill>
                  <a:srgbClr val="1919BA"/>
                </a:solidFill>
                <a:latin typeface="SimSun"/>
                <a:cs typeface="SimSun"/>
              </a:rPr>
              <a:t>$x</a:t>
            </a:r>
            <a:r>
              <a:rPr sz="2800" spc="69" dirty="0">
                <a:solidFill>
                  <a:srgbClr val="990000"/>
                </a:solidFill>
                <a:latin typeface="SimSun"/>
                <a:cs typeface="SimSun"/>
              </a:rPr>
              <a:t>"</a:t>
            </a:r>
            <a:r>
              <a:rPr sz="2800" spc="50" dirty="0">
                <a:solidFill>
                  <a:srgbClr val="9900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then</a:t>
            </a:r>
            <a:endParaRPr sz="2800">
              <a:latin typeface="SimSun"/>
              <a:cs typeface="SimSun"/>
            </a:endParaRPr>
          </a:p>
          <a:p>
            <a:pPr marL="1099064">
              <a:spcBef>
                <a:spcPts val="585"/>
              </a:spcBef>
            </a:pPr>
            <a:r>
              <a:rPr sz="2800" spc="69" dirty="0">
                <a:solidFill>
                  <a:srgbClr val="7F7F7F"/>
                </a:solidFill>
                <a:latin typeface="SimSun"/>
                <a:cs typeface="SimSun"/>
              </a:rPr>
              <a:t>echo</a:t>
            </a:r>
            <a:r>
              <a:rPr sz="2800" spc="59" dirty="0">
                <a:solidFill>
                  <a:srgbClr val="7F7F7F"/>
                </a:solidFill>
                <a:latin typeface="SimSun"/>
                <a:cs typeface="SimSun"/>
              </a:rPr>
              <a:t> </a:t>
            </a:r>
            <a:r>
              <a:rPr sz="2800" spc="69" dirty="0">
                <a:solidFill>
                  <a:srgbClr val="7F7F7F"/>
                </a:solidFill>
                <a:latin typeface="SimSun"/>
                <a:cs typeface="SimSun"/>
              </a:rPr>
              <a:t>x est </a:t>
            </a:r>
            <a:r>
              <a:rPr sz="2800" spc="69" dirty="0">
                <a:solidFill>
                  <a:srgbClr val="990000"/>
                </a:solidFill>
                <a:latin typeface="SimSun"/>
                <a:cs typeface="SimSun"/>
              </a:rPr>
              <a:t>défini </a:t>
            </a:r>
            <a:r>
              <a:rPr sz="2800" spc="69" dirty="0">
                <a:solidFill>
                  <a:srgbClr val="7F7F7F"/>
                </a:solidFill>
                <a:latin typeface="SimSun"/>
                <a:cs typeface="SimSun"/>
              </a:rPr>
              <a:t>maintenant</a:t>
            </a:r>
            <a:endParaRPr sz="2800">
              <a:latin typeface="SimSun"/>
              <a:cs typeface="SimSun"/>
            </a:endParaRPr>
          </a:p>
          <a:p>
            <a:pPr marL="727674">
              <a:spcBef>
                <a:spcPts val="575"/>
              </a:spcBef>
            </a:pPr>
            <a:r>
              <a:rPr sz="2800" spc="69" dirty="0">
                <a:solidFill>
                  <a:srgbClr val="8C198C"/>
                </a:solidFill>
                <a:latin typeface="SimSun"/>
                <a:cs typeface="SimSun"/>
              </a:rPr>
              <a:t>fi</a:t>
            </a:r>
            <a:endParaRPr sz="2800">
              <a:latin typeface="SimSun"/>
              <a:cs typeface="SimSun"/>
            </a:endParaRPr>
          </a:p>
          <a:p>
            <a:pPr marL="25179">
              <a:spcBef>
                <a:spcPts val="634"/>
              </a:spcBef>
            </a:pPr>
            <a:r>
              <a:rPr sz="2800" spc="226" dirty="0">
                <a:solidFill>
                  <a:srgbClr val="990000"/>
                </a:solidFill>
                <a:latin typeface="Tahoma"/>
                <a:cs typeface="Tahoma"/>
              </a:rPr>
              <a:t>Souci</a:t>
            </a:r>
            <a:r>
              <a:rPr sz="2800" spc="-226" dirty="0">
                <a:solidFill>
                  <a:srgbClr val="990000"/>
                </a:solidFill>
                <a:latin typeface="Tahoma"/>
                <a:cs typeface="Tahoma"/>
              </a:rPr>
              <a:t> </a:t>
            </a:r>
            <a:r>
              <a:rPr sz="2400" spc="-387" dirty="0">
                <a:latin typeface="Tahoma"/>
                <a:cs typeface="Tahoma"/>
              </a:rPr>
              <a:t>:</a:t>
            </a:r>
            <a:r>
              <a:rPr sz="2400" spc="-89" dirty="0">
                <a:latin typeface="Tahoma"/>
                <a:cs typeface="Tahoma"/>
              </a:rPr>
              <a:t> </a:t>
            </a:r>
            <a:r>
              <a:rPr sz="2400" spc="99" dirty="0">
                <a:latin typeface="Tahoma"/>
                <a:cs typeface="Tahoma"/>
              </a:rPr>
              <a:t>vaut</a:t>
            </a:r>
            <a:r>
              <a:rPr sz="2400" spc="-99" dirty="0">
                <a:latin typeface="Tahoma"/>
                <a:cs typeface="Tahoma"/>
              </a:rPr>
              <a:t> </a:t>
            </a:r>
            <a:r>
              <a:rPr sz="2400" spc="99" dirty="0">
                <a:latin typeface="Tahoma"/>
                <a:cs typeface="Tahoma"/>
              </a:rPr>
              <a:t>toujours</a:t>
            </a:r>
            <a:r>
              <a:rPr sz="2400" spc="-89" dirty="0">
                <a:latin typeface="Tahoma"/>
                <a:cs typeface="Tahoma"/>
              </a:rPr>
              <a:t> </a:t>
            </a:r>
            <a:r>
              <a:rPr sz="2400" spc="188" dirty="0">
                <a:latin typeface="Tahoma"/>
                <a:cs typeface="Tahoma"/>
              </a:rPr>
              <a:t>mieux</a:t>
            </a:r>
            <a:r>
              <a:rPr sz="2400" spc="-99" dirty="0">
                <a:latin typeface="Tahoma"/>
                <a:cs typeface="Tahoma"/>
              </a:rPr>
              <a:t> </a:t>
            </a:r>
            <a:r>
              <a:rPr sz="2400" spc="169" dirty="0">
                <a:latin typeface="Tahoma"/>
                <a:cs typeface="Tahoma"/>
              </a:rPr>
              <a:t>mettre</a:t>
            </a:r>
            <a:r>
              <a:rPr sz="2400" spc="-109" dirty="0">
                <a:latin typeface="Tahoma"/>
                <a:cs typeface="Tahoma"/>
              </a:rPr>
              <a:t> </a:t>
            </a:r>
            <a:r>
              <a:rPr sz="2400" spc="149" dirty="0">
                <a:solidFill>
                  <a:srgbClr val="8C198C"/>
                </a:solidFill>
                <a:latin typeface="Tahoma"/>
                <a:cs typeface="Tahoma"/>
              </a:rPr>
              <a:t>des</a:t>
            </a:r>
            <a:r>
              <a:rPr sz="2400" spc="-89" dirty="0">
                <a:solidFill>
                  <a:srgbClr val="8C198C"/>
                </a:solidFill>
                <a:latin typeface="Tahoma"/>
                <a:cs typeface="Tahoma"/>
              </a:rPr>
              <a:t> </a:t>
            </a:r>
            <a:r>
              <a:rPr sz="2400" spc="159" dirty="0">
                <a:solidFill>
                  <a:srgbClr val="8C198C"/>
                </a:solidFill>
                <a:latin typeface="Tahoma"/>
                <a:cs typeface="Tahoma"/>
              </a:rPr>
              <a:t>guillemets</a:t>
            </a:r>
            <a:r>
              <a:rPr sz="2400" spc="-357" dirty="0">
                <a:solidFill>
                  <a:srgbClr val="8C198C"/>
                </a:solidFill>
                <a:latin typeface="Tahoma"/>
                <a:cs typeface="Tahoma"/>
              </a:rPr>
              <a:t> </a:t>
            </a:r>
            <a:r>
              <a:rPr sz="2400" spc="-317" dirty="0">
                <a:latin typeface="Tahoma"/>
                <a:cs typeface="Tahoma"/>
              </a:rPr>
              <a:t>!</a:t>
            </a:r>
            <a:endParaRPr sz="2400">
              <a:latin typeface="Tahoma"/>
              <a:cs typeface="Tahoma"/>
            </a:endParaRPr>
          </a:p>
        </p:txBody>
      </p:sp>
      <p:sp>
        <p:nvSpPr>
          <p:cNvPr id="7" name="object 7"/>
          <p:cNvSpPr txBox="1"/>
          <p:nvPr/>
        </p:nvSpPr>
        <p:spPr>
          <a:xfrm>
            <a:off x="8588559" y="6643366"/>
            <a:ext cx="292205" cy="148536"/>
          </a:xfrm>
          <a:prstGeom prst="rect">
            <a:avLst/>
          </a:prstGeom>
        </p:spPr>
        <p:txBody>
          <a:bodyPr vert="horz" wrap="square" lIns="0" tIns="25179" rIns="0" bIns="0" rtlCol="0">
            <a:spAutoFit/>
          </a:bodyPr>
          <a:lstStyle/>
          <a:p>
            <a:pPr marL="25179">
              <a:spcBef>
                <a:spcPts val="198"/>
              </a:spcBef>
            </a:pPr>
            <a:r>
              <a:rPr sz="800" spc="-30" dirty="0">
                <a:solidFill>
                  <a:srgbClr val="3333B2"/>
                </a:solidFill>
                <a:latin typeface="Tahoma"/>
                <a:cs typeface="Tahoma"/>
              </a:rPr>
              <a:t>18/35</a:t>
            </a:r>
            <a:endParaRPr sz="800">
              <a:latin typeface="Tahoma"/>
              <a:cs typeface="Tahoma"/>
            </a:endParaRPr>
          </a:p>
        </p:txBody>
      </p:sp>
    </p:spTree>
  </p:cSld>
  <p:clrMapOvr>
    <a:masterClrMapping/>
  </p:clrMapOvr>
  <p:transition>
    <p:cu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9169420" cy="706345"/>
          </a:xfrm>
          <a:prstGeom prst="rect">
            <a:avLst/>
          </a:prstGeom>
        </p:spPr>
        <p:txBody>
          <a:bodyPr vert="horz" wrap="square" lIns="0" tIns="28954" rIns="0" bIns="0" rtlCol="0">
            <a:spAutoFit/>
          </a:bodyPr>
          <a:lstStyle/>
          <a:p>
            <a:pPr marL="25179">
              <a:spcBef>
                <a:spcPts val="226"/>
              </a:spcBef>
            </a:pPr>
            <a:r>
              <a:rPr sz="4100" u="sng" spc="69" dirty="0">
                <a:solidFill>
                  <a:srgbClr val="8C198C"/>
                </a:solidFill>
                <a:latin typeface="SimSun"/>
                <a:cs typeface="SimSun"/>
              </a:rPr>
              <a:t>if</a:t>
            </a:r>
            <a:r>
              <a:rPr sz="4100" u="sng" spc="-1259" dirty="0">
                <a:solidFill>
                  <a:srgbClr val="8C198C"/>
                </a:solidFill>
                <a:latin typeface="SimSun"/>
                <a:cs typeface="SimSun"/>
              </a:rPr>
              <a:t> </a:t>
            </a:r>
            <a:r>
              <a:rPr u="sng" spc="-426" dirty="0"/>
              <a:t>:</a:t>
            </a:r>
            <a:r>
              <a:rPr u="sng" spc="-99" dirty="0"/>
              <a:t> </a:t>
            </a:r>
            <a:r>
              <a:rPr u="sng" spc="238" dirty="0"/>
              <a:t>c</a:t>
            </a:r>
            <a:r>
              <a:rPr u="sng" spc="278" dirty="0"/>
              <a:t>onnec</a:t>
            </a:r>
            <a:r>
              <a:rPr u="sng" spc="139" dirty="0"/>
              <a:t>t</a:t>
            </a:r>
            <a:r>
              <a:rPr u="sng" spc="149" dirty="0"/>
              <a:t>eurs</a:t>
            </a:r>
            <a:r>
              <a:rPr u="sng" spc="-99" dirty="0"/>
              <a:t> </a:t>
            </a:r>
            <a:r>
              <a:rPr u="sng" spc="218" dirty="0"/>
              <a:t>logiques</a:t>
            </a:r>
            <a:endParaRPr sz="4100" u="sng">
              <a:latin typeface="SimSun"/>
              <a:cs typeface="SimSun"/>
            </a:endParaRPr>
          </a:p>
        </p:txBody>
      </p:sp>
      <p:pic>
        <p:nvPicPr>
          <p:cNvPr id="30722" name="Picture 2"/>
          <p:cNvPicPr>
            <a:picLocks noChangeAspect="1" noChangeArrowheads="1"/>
          </p:cNvPicPr>
          <p:nvPr/>
        </p:nvPicPr>
        <p:blipFill>
          <a:blip r:embed="rId2"/>
          <a:srcRect l="5976"/>
          <a:stretch>
            <a:fillRect/>
          </a:stretch>
        </p:blipFill>
        <p:spPr bwMode="auto">
          <a:xfrm>
            <a:off x="-1" y="1285860"/>
            <a:ext cx="4500563" cy="4714908"/>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r="2926"/>
          <a:stretch>
            <a:fillRect/>
          </a:stretch>
        </p:blipFill>
        <p:spPr bwMode="auto">
          <a:xfrm>
            <a:off x="4357686" y="1357298"/>
            <a:ext cx="4786314" cy="4643470"/>
          </a:xfrm>
          <a:prstGeom prst="rect">
            <a:avLst/>
          </a:prstGeom>
          <a:noFill/>
          <a:ln w="9525">
            <a:noFill/>
            <a:miter lim="800000"/>
            <a:headEnd/>
            <a:tailEnd/>
          </a:ln>
          <a:effectLst/>
        </p:spPr>
      </p:pic>
      <p:cxnSp>
        <p:nvCxnSpPr>
          <p:cNvPr id="13" name="Connecteur droit 12"/>
          <p:cNvCxnSpPr/>
          <p:nvPr/>
        </p:nvCxnSpPr>
        <p:spPr>
          <a:xfrm rot="5400000">
            <a:off x="1606938" y="4036608"/>
            <a:ext cx="5644372" cy="1588"/>
          </a:xfrm>
          <a:prstGeom prst="line">
            <a:avLst/>
          </a:prstGeom>
          <a:ln w="3810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cu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srcRect/>
          <a:stretch>
            <a:fillRect/>
          </a:stretch>
        </p:blipFill>
        <p:spPr bwMode="auto">
          <a:xfrm>
            <a:off x="440988" y="857232"/>
            <a:ext cx="8703012" cy="3857652"/>
          </a:xfrm>
          <a:prstGeom prst="rect">
            <a:avLst/>
          </a:prstGeom>
          <a:noFill/>
          <a:ln w="9525">
            <a:noFill/>
            <a:miter lim="800000"/>
            <a:headEnd/>
            <a:tailEnd/>
          </a:ln>
          <a:effectLst/>
        </p:spPr>
      </p:pic>
      <p:sp>
        <p:nvSpPr>
          <p:cNvPr id="3" name="Espace réservé du numéro de diapositive 2"/>
          <p:cNvSpPr>
            <a:spLocks noGrp="1"/>
          </p:cNvSpPr>
          <p:nvPr>
            <p:ph type="sldNum" sz="quarter" idx="12"/>
          </p:nvPr>
        </p:nvSpPr>
        <p:spPr/>
        <p:txBody>
          <a:bodyPr/>
          <a:lstStyle/>
          <a:p>
            <a:fld id="{CF4668DC-857F-487D-BFFA-8C0CA5037977}" type="slidenum">
              <a:rPr lang="fr-BE" smtClean="0"/>
              <a:pPr/>
              <a:t>2</a:t>
            </a:fld>
            <a:endParaRPr lang="fr-BE"/>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8669354" cy="706345"/>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for</a:t>
            </a:r>
            <a:r>
              <a:rPr sz="4100" spc="-1259" dirty="0">
                <a:solidFill>
                  <a:srgbClr val="8C198C"/>
                </a:solidFill>
                <a:latin typeface="SimSun"/>
                <a:cs typeface="SimSun"/>
              </a:rPr>
              <a:t> </a:t>
            </a:r>
            <a:r>
              <a:rPr spc="-426" dirty="0"/>
              <a:t>:</a:t>
            </a:r>
            <a:r>
              <a:rPr spc="-99" dirty="0"/>
              <a:t> </a:t>
            </a:r>
            <a:r>
              <a:rPr spc="109" dirty="0"/>
              <a:t>t</a:t>
            </a:r>
            <a:r>
              <a:rPr spc="50" dirty="0"/>
              <a:t>r</a:t>
            </a:r>
            <a:r>
              <a:rPr spc="109" dirty="0"/>
              <a:t>a</a:t>
            </a:r>
            <a:r>
              <a:rPr spc="-20" dirty="0"/>
              <a:t>v</a:t>
            </a:r>
            <a:r>
              <a:rPr spc="109" dirty="0"/>
              <a:t>erser</a:t>
            </a:r>
            <a:r>
              <a:rPr spc="-99" dirty="0"/>
              <a:t> </a:t>
            </a:r>
            <a:r>
              <a:rPr spc="268" dirty="0"/>
              <a:t>une</a:t>
            </a:r>
            <a:r>
              <a:rPr spc="-89" dirty="0"/>
              <a:t> </a:t>
            </a:r>
            <a:r>
              <a:rPr spc="119" dirty="0"/>
              <a:t>lis</a:t>
            </a:r>
            <a:r>
              <a:rPr spc="109" dirty="0"/>
              <a:t>t</a:t>
            </a:r>
            <a:r>
              <a:rPr spc="208" dirty="0"/>
              <a:t>e</a:t>
            </a:r>
            <a:endParaRPr sz="4100">
              <a:latin typeface="SimSun"/>
              <a:cs typeface="SimSun"/>
            </a:endParaRPr>
          </a:p>
        </p:txBody>
      </p:sp>
      <p:sp>
        <p:nvSpPr>
          <p:cNvPr id="4" name="object 4"/>
          <p:cNvSpPr txBox="1"/>
          <p:nvPr/>
        </p:nvSpPr>
        <p:spPr>
          <a:xfrm>
            <a:off x="642910" y="1357298"/>
            <a:ext cx="6886967" cy="5271465"/>
          </a:xfrm>
          <a:prstGeom prst="rect">
            <a:avLst/>
          </a:prstGeom>
        </p:spPr>
        <p:txBody>
          <a:bodyPr vert="horz" wrap="square" lIns="0" tIns="55394" rIns="0" bIns="0" rtlCol="0">
            <a:spAutoFit/>
          </a:bodyPr>
          <a:lstStyle/>
          <a:p>
            <a:pPr marL="25179">
              <a:spcBef>
                <a:spcPts val="436"/>
              </a:spcBef>
            </a:pPr>
            <a:r>
              <a:rPr sz="2200" spc="20" dirty="0">
                <a:latin typeface="Tahoma"/>
                <a:cs typeface="Tahoma"/>
              </a:rPr>
              <a:t>Traiter</a:t>
            </a:r>
            <a:r>
              <a:rPr sz="2200" spc="-99" dirty="0">
                <a:latin typeface="Tahoma"/>
                <a:cs typeface="Tahoma"/>
              </a:rPr>
              <a:t> </a:t>
            </a:r>
            <a:r>
              <a:rPr sz="2200" spc="178" dirty="0">
                <a:solidFill>
                  <a:srgbClr val="1919BA"/>
                </a:solidFill>
                <a:latin typeface="Tahoma"/>
                <a:cs typeface="Tahoma"/>
              </a:rPr>
              <a:t>chaque</a:t>
            </a:r>
            <a:r>
              <a:rPr sz="2200" spc="-99" dirty="0">
                <a:solidFill>
                  <a:srgbClr val="1919BA"/>
                </a:solidFill>
                <a:latin typeface="Tahoma"/>
                <a:cs typeface="Tahoma"/>
              </a:rPr>
              <a:t> </a:t>
            </a:r>
            <a:r>
              <a:rPr sz="2200" spc="129" dirty="0">
                <a:solidFill>
                  <a:srgbClr val="1919BA"/>
                </a:solidFill>
                <a:latin typeface="Tahoma"/>
                <a:cs typeface="Tahoma"/>
              </a:rPr>
              <a:t>ligne</a:t>
            </a:r>
            <a:r>
              <a:rPr sz="2200" spc="-99" dirty="0">
                <a:solidFill>
                  <a:srgbClr val="1919BA"/>
                </a:solidFill>
                <a:latin typeface="Tahoma"/>
                <a:cs typeface="Tahoma"/>
              </a:rPr>
              <a:t> </a:t>
            </a:r>
            <a:r>
              <a:rPr sz="2200" spc="188" dirty="0">
                <a:latin typeface="Tahoma"/>
                <a:cs typeface="Tahoma"/>
              </a:rPr>
              <a:t>de</a:t>
            </a:r>
            <a:r>
              <a:rPr sz="2200" spc="-99" dirty="0">
                <a:latin typeface="Tahoma"/>
                <a:cs typeface="Tahoma"/>
              </a:rPr>
              <a:t> </a:t>
            </a:r>
            <a:r>
              <a:rPr sz="2200" spc="99" dirty="0">
                <a:latin typeface="Tahoma"/>
                <a:cs typeface="Tahoma"/>
              </a:rPr>
              <a:t>la</a:t>
            </a:r>
            <a:r>
              <a:rPr sz="2200" spc="-89" dirty="0">
                <a:latin typeface="Tahoma"/>
                <a:cs typeface="Tahoma"/>
              </a:rPr>
              <a:t> </a:t>
            </a:r>
            <a:r>
              <a:rPr sz="2200" spc="79" dirty="0">
                <a:latin typeface="Tahoma"/>
                <a:cs typeface="Tahoma"/>
              </a:rPr>
              <a:t>sortie</a:t>
            </a:r>
            <a:r>
              <a:rPr sz="2200" spc="-79" dirty="0">
                <a:latin typeface="Tahoma"/>
                <a:cs typeface="Tahoma"/>
              </a:rPr>
              <a:t> </a:t>
            </a:r>
            <a:r>
              <a:rPr sz="2200" spc="139" dirty="0">
                <a:latin typeface="Tahoma"/>
                <a:cs typeface="Tahoma"/>
              </a:rPr>
              <a:t>d’une</a:t>
            </a:r>
            <a:r>
              <a:rPr sz="2200" spc="-99" dirty="0">
                <a:latin typeface="Tahoma"/>
                <a:cs typeface="Tahoma"/>
              </a:rPr>
              <a:t> </a:t>
            </a:r>
            <a:r>
              <a:rPr sz="2200" spc="226" dirty="0">
                <a:solidFill>
                  <a:srgbClr val="006600"/>
                </a:solidFill>
                <a:latin typeface="Tahoma"/>
                <a:cs typeface="Tahoma"/>
              </a:rPr>
              <a:t>commande</a:t>
            </a:r>
            <a:r>
              <a:rPr sz="2200" spc="-99" dirty="0">
                <a:solidFill>
                  <a:srgbClr val="006600"/>
                </a:solidFill>
                <a:latin typeface="Tahoma"/>
                <a:cs typeface="Tahoma"/>
              </a:rPr>
              <a:t> </a:t>
            </a:r>
            <a:r>
              <a:rPr sz="2200" spc="-357" dirty="0">
                <a:latin typeface="Tahoma"/>
                <a:cs typeface="Tahoma"/>
              </a:rPr>
              <a:t>:</a:t>
            </a:r>
            <a:endParaRPr sz="2200">
              <a:latin typeface="Tahoma"/>
              <a:cs typeface="Tahoma"/>
            </a:endParaRPr>
          </a:p>
          <a:p>
            <a:pPr marL="1180896" marR="3081912">
              <a:lnSpc>
                <a:spcPct val="106700"/>
              </a:lnSpc>
              <a:spcBef>
                <a:spcPts val="178"/>
              </a:spcBef>
            </a:pPr>
            <a:r>
              <a:rPr sz="2800" spc="69" dirty="0">
                <a:solidFill>
                  <a:srgbClr val="8C198C"/>
                </a:solidFill>
                <a:latin typeface="SimSun"/>
                <a:cs typeface="SimSun"/>
              </a:rPr>
              <a:t>for</a:t>
            </a:r>
            <a:r>
              <a:rPr sz="2800" spc="30" dirty="0">
                <a:solidFill>
                  <a:srgbClr val="8C198C"/>
                </a:solidFill>
                <a:latin typeface="SimSun"/>
                <a:cs typeface="SimSun"/>
              </a:rPr>
              <a:t> </a:t>
            </a:r>
            <a:r>
              <a:rPr sz="2800" spc="69" dirty="0">
                <a:solidFill>
                  <a:srgbClr val="1919BA"/>
                </a:solidFill>
                <a:latin typeface="SimSun"/>
                <a:cs typeface="SimSun"/>
              </a:rPr>
              <a:t>i</a:t>
            </a:r>
            <a:r>
              <a:rPr sz="2800" spc="30" dirty="0">
                <a:solidFill>
                  <a:srgbClr val="1919BA"/>
                </a:solidFill>
                <a:latin typeface="SimSun"/>
                <a:cs typeface="SimSun"/>
              </a:rPr>
              <a:t> </a:t>
            </a:r>
            <a:r>
              <a:rPr sz="2800" spc="69" dirty="0">
                <a:solidFill>
                  <a:srgbClr val="8C198C"/>
                </a:solidFill>
                <a:latin typeface="SimSun"/>
                <a:cs typeface="SimSun"/>
              </a:rPr>
              <a:t>in</a:t>
            </a:r>
            <a:r>
              <a:rPr sz="2800" spc="30" dirty="0">
                <a:solidFill>
                  <a:srgbClr val="8C198C"/>
                </a:solidFill>
                <a:latin typeface="SimSun"/>
                <a:cs typeface="SimSun"/>
              </a:rPr>
              <a:t> </a:t>
            </a:r>
            <a:r>
              <a:rPr sz="2800" spc="69" dirty="0">
                <a:latin typeface="SimSun"/>
                <a:cs typeface="SimSun"/>
              </a:rPr>
              <a:t>$(</a:t>
            </a:r>
            <a:r>
              <a:rPr sz="2800" spc="69" dirty="0">
                <a:solidFill>
                  <a:srgbClr val="006600"/>
                </a:solidFill>
                <a:latin typeface="SimSun"/>
                <a:cs typeface="SimSun"/>
              </a:rPr>
              <a:t>ls</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do</a:t>
            </a:r>
            <a:endParaRPr sz="2800">
              <a:latin typeface="SimSun"/>
              <a:cs typeface="SimSun"/>
            </a:endParaRPr>
          </a:p>
          <a:p>
            <a:pPr marL="1180896" marR="1904793" indent="371391">
              <a:lnSpc>
                <a:spcPct val="106700"/>
              </a:lnSpc>
            </a:pPr>
            <a:r>
              <a:rPr sz="2800" spc="69" dirty="0">
                <a:solidFill>
                  <a:srgbClr val="5E5E5E"/>
                </a:solidFill>
                <a:latin typeface="SimSun"/>
                <a:cs typeface="SimSun"/>
              </a:rPr>
              <a:t>echo "J'ai vu </a:t>
            </a:r>
            <a:r>
              <a:rPr sz="2800" spc="69" dirty="0">
                <a:solidFill>
                  <a:srgbClr val="1919BA"/>
                </a:solidFill>
                <a:latin typeface="SimSun"/>
                <a:cs typeface="SimSun"/>
              </a:rPr>
              <a:t>$i</a:t>
            </a:r>
            <a:r>
              <a:rPr sz="2800" spc="-922" dirty="0">
                <a:solidFill>
                  <a:srgbClr val="1919BA"/>
                </a:solidFill>
                <a:latin typeface="SimSun"/>
                <a:cs typeface="SimSun"/>
              </a:rPr>
              <a:t> </a:t>
            </a:r>
            <a:r>
              <a:rPr sz="2800" spc="69" dirty="0">
                <a:solidFill>
                  <a:srgbClr val="5E5E5E"/>
                </a:solidFill>
                <a:latin typeface="SimSun"/>
                <a:cs typeface="SimSun"/>
              </a:rPr>
              <a:t>!"  </a:t>
            </a:r>
            <a:r>
              <a:rPr sz="2800" spc="69" dirty="0">
                <a:solidFill>
                  <a:srgbClr val="8C198C"/>
                </a:solidFill>
                <a:latin typeface="SimSun"/>
                <a:cs typeface="SimSun"/>
              </a:rPr>
              <a:t>done</a:t>
            </a:r>
            <a:endParaRPr sz="2800">
              <a:latin typeface="SimSun"/>
              <a:cs typeface="SimSun"/>
            </a:endParaRPr>
          </a:p>
          <a:p>
            <a:pPr marL="25179">
              <a:spcBef>
                <a:spcPts val="1715"/>
              </a:spcBef>
            </a:pPr>
            <a:r>
              <a:rPr sz="2200" spc="79" dirty="0">
                <a:latin typeface="Tahoma"/>
                <a:cs typeface="Tahoma"/>
              </a:rPr>
              <a:t>Faire</a:t>
            </a:r>
            <a:r>
              <a:rPr sz="2200" spc="-99" dirty="0">
                <a:latin typeface="Tahoma"/>
                <a:cs typeface="Tahoma"/>
              </a:rPr>
              <a:t> </a:t>
            </a:r>
            <a:r>
              <a:rPr sz="2200" spc="169" dirty="0">
                <a:latin typeface="Tahoma"/>
                <a:cs typeface="Tahoma"/>
              </a:rPr>
              <a:t>une</a:t>
            </a:r>
            <a:r>
              <a:rPr sz="2200" spc="-89" dirty="0">
                <a:latin typeface="Tahoma"/>
                <a:cs typeface="Tahoma"/>
              </a:rPr>
              <a:t> </a:t>
            </a:r>
            <a:r>
              <a:rPr sz="2200" spc="169" dirty="0">
                <a:latin typeface="Tahoma"/>
                <a:cs typeface="Tahoma"/>
              </a:rPr>
              <a:t>boucle</a:t>
            </a:r>
            <a:r>
              <a:rPr sz="2200" spc="-99" dirty="0">
                <a:latin typeface="Tahoma"/>
                <a:cs typeface="Tahoma"/>
              </a:rPr>
              <a:t> </a:t>
            </a:r>
            <a:r>
              <a:rPr sz="2400" spc="30" dirty="0">
                <a:solidFill>
                  <a:srgbClr val="8C198C"/>
                </a:solidFill>
                <a:latin typeface="SimSun"/>
                <a:cs typeface="SimSun"/>
              </a:rPr>
              <a:t>for</a:t>
            </a:r>
            <a:r>
              <a:rPr sz="2400" spc="-605" dirty="0">
                <a:solidFill>
                  <a:srgbClr val="8C198C"/>
                </a:solidFill>
                <a:latin typeface="SimSun"/>
                <a:cs typeface="SimSun"/>
              </a:rPr>
              <a:t> </a:t>
            </a:r>
            <a:r>
              <a:rPr sz="2200" spc="99" dirty="0">
                <a:solidFill>
                  <a:srgbClr val="006600"/>
                </a:solidFill>
                <a:latin typeface="Tahoma"/>
                <a:cs typeface="Tahoma"/>
              </a:rPr>
              <a:t>à</a:t>
            </a:r>
            <a:r>
              <a:rPr sz="2200" spc="-99" dirty="0">
                <a:solidFill>
                  <a:srgbClr val="006600"/>
                </a:solidFill>
                <a:latin typeface="Tahoma"/>
                <a:cs typeface="Tahoma"/>
              </a:rPr>
              <a:t> </a:t>
            </a:r>
            <a:r>
              <a:rPr sz="2200" spc="99" dirty="0">
                <a:solidFill>
                  <a:srgbClr val="006600"/>
                </a:solidFill>
                <a:latin typeface="Tahoma"/>
                <a:cs typeface="Tahoma"/>
              </a:rPr>
              <a:t>la</a:t>
            </a:r>
            <a:r>
              <a:rPr sz="2200" spc="-99" dirty="0">
                <a:solidFill>
                  <a:srgbClr val="006600"/>
                </a:solidFill>
                <a:latin typeface="Tahoma"/>
                <a:cs typeface="Tahoma"/>
              </a:rPr>
              <a:t> </a:t>
            </a:r>
            <a:r>
              <a:rPr sz="2200" spc="99" dirty="0">
                <a:solidFill>
                  <a:srgbClr val="006600"/>
                </a:solidFill>
                <a:latin typeface="Tahoma"/>
                <a:cs typeface="Tahoma"/>
              </a:rPr>
              <a:t>J</a:t>
            </a:r>
            <a:r>
              <a:rPr sz="2200" spc="79" dirty="0">
                <a:solidFill>
                  <a:srgbClr val="006600"/>
                </a:solidFill>
                <a:latin typeface="Tahoma"/>
                <a:cs typeface="Tahoma"/>
              </a:rPr>
              <a:t>a</a:t>
            </a:r>
            <a:r>
              <a:rPr sz="2200" spc="-50" dirty="0">
                <a:solidFill>
                  <a:srgbClr val="006600"/>
                </a:solidFill>
                <a:latin typeface="Tahoma"/>
                <a:cs typeface="Tahoma"/>
              </a:rPr>
              <a:t>v</a:t>
            </a:r>
            <a:r>
              <a:rPr sz="2200" spc="99" dirty="0">
                <a:solidFill>
                  <a:srgbClr val="006600"/>
                </a:solidFill>
                <a:latin typeface="Tahoma"/>
                <a:cs typeface="Tahoma"/>
              </a:rPr>
              <a:t>a</a:t>
            </a:r>
            <a:r>
              <a:rPr sz="2200" spc="-99" dirty="0">
                <a:solidFill>
                  <a:srgbClr val="006600"/>
                </a:solidFill>
                <a:latin typeface="Tahoma"/>
                <a:cs typeface="Tahoma"/>
              </a:rPr>
              <a:t> </a:t>
            </a:r>
            <a:r>
              <a:rPr sz="2200" spc="-357" dirty="0">
                <a:latin typeface="Tahoma"/>
                <a:cs typeface="Tahoma"/>
              </a:rPr>
              <a:t>:</a:t>
            </a:r>
            <a:endParaRPr sz="2200">
              <a:latin typeface="Tahoma"/>
              <a:cs typeface="Tahoma"/>
            </a:endParaRPr>
          </a:p>
          <a:p>
            <a:pPr marL="1180896" marR="1965223">
              <a:lnSpc>
                <a:spcPct val="106700"/>
              </a:lnSpc>
              <a:spcBef>
                <a:spcPts val="10"/>
              </a:spcBef>
            </a:pPr>
            <a:r>
              <a:rPr sz="2800" spc="69" dirty="0">
                <a:solidFill>
                  <a:srgbClr val="8C198C"/>
                </a:solidFill>
                <a:latin typeface="SimSun"/>
                <a:cs typeface="SimSun"/>
              </a:rPr>
              <a:t>for</a:t>
            </a:r>
            <a:r>
              <a:rPr sz="2800" spc="50" dirty="0">
                <a:solidFill>
                  <a:srgbClr val="8C198C"/>
                </a:solidFill>
                <a:latin typeface="SimSun"/>
                <a:cs typeface="SimSun"/>
              </a:rPr>
              <a:t> </a:t>
            </a:r>
            <a:r>
              <a:rPr sz="2800" spc="69" dirty="0">
                <a:solidFill>
                  <a:srgbClr val="1919BA"/>
                </a:solidFill>
                <a:latin typeface="SimSun"/>
                <a:cs typeface="SimSun"/>
              </a:rPr>
              <a:t>i</a:t>
            </a:r>
            <a:r>
              <a:rPr sz="2800" spc="50" dirty="0">
                <a:solidFill>
                  <a:srgbClr val="1919BA"/>
                </a:solidFill>
                <a:latin typeface="SimSun"/>
                <a:cs typeface="SimSun"/>
              </a:rPr>
              <a:t> </a:t>
            </a:r>
            <a:r>
              <a:rPr sz="2800" spc="69" dirty="0">
                <a:solidFill>
                  <a:srgbClr val="8C198C"/>
                </a:solidFill>
                <a:latin typeface="SimSun"/>
                <a:cs typeface="SimSun"/>
              </a:rPr>
              <a:t>in</a:t>
            </a:r>
            <a:r>
              <a:rPr sz="2800" spc="50" dirty="0">
                <a:solidFill>
                  <a:srgbClr val="8C198C"/>
                </a:solidFill>
                <a:latin typeface="SimSun"/>
                <a:cs typeface="SimSun"/>
              </a:rPr>
              <a:t> </a:t>
            </a:r>
            <a:r>
              <a:rPr sz="2800" spc="69" dirty="0">
                <a:latin typeface="SimSun"/>
                <a:cs typeface="SimSun"/>
              </a:rPr>
              <a:t>$(</a:t>
            </a:r>
            <a:r>
              <a:rPr sz="2800" spc="69" dirty="0">
                <a:solidFill>
                  <a:srgbClr val="006600"/>
                </a:solidFill>
                <a:latin typeface="SimSun"/>
                <a:cs typeface="SimSun"/>
              </a:rPr>
              <a:t>seq</a:t>
            </a:r>
            <a:r>
              <a:rPr sz="2800" spc="59" dirty="0">
                <a:solidFill>
                  <a:srgbClr val="006600"/>
                </a:solidFill>
                <a:latin typeface="SimSun"/>
                <a:cs typeface="SimSun"/>
              </a:rPr>
              <a:t> </a:t>
            </a:r>
            <a:r>
              <a:rPr sz="2800" spc="69" dirty="0">
                <a:solidFill>
                  <a:srgbClr val="006600"/>
                </a:solidFill>
                <a:latin typeface="SimSun"/>
                <a:cs typeface="SimSun"/>
              </a:rPr>
              <a:t>1</a:t>
            </a:r>
            <a:r>
              <a:rPr sz="2800" spc="50" dirty="0">
                <a:solidFill>
                  <a:srgbClr val="006600"/>
                </a:solidFill>
                <a:latin typeface="SimSun"/>
                <a:cs typeface="SimSun"/>
              </a:rPr>
              <a:t> </a:t>
            </a:r>
            <a:r>
              <a:rPr sz="2800" spc="69" dirty="0">
                <a:solidFill>
                  <a:srgbClr val="006600"/>
                </a:solidFill>
                <a:latin typeface="SimSun"/>
                <a:cs typeface="SimSun"/>
              </a:rPr>
              <a:t>10</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do</a:t>
            </a:r>
            <a:endParaRPr sz="2800">
              <a:latin typeface="SimSun"/>
              <a:cs typeface="SimSun"/>
            </a:endParaRPr>
          </a:p>
          <a:p>
            <a:pPr marL="1180896" marR="2835158" indent="371391">
              <a:lnSpc>
                <a:spcPts val="3547"/>
              </a:lnSpc>
              <a:spcBef>
                <a:spcPts val="159"/>
              </a:spcBef>
            </a:pPr>
            <a:r>
              <a:rPr sz="2800" spc="69" dirty="0">
                <a:solidFill>
                  <a:srgbClr val="5E5E5E"/>
                </a:solidFill>
                <a:latin typeface="SimSun"/>
                <a:cs typeface="SimSun"/>
              </a:rPr>
              <a:t>echo "Et </a:t>
            </a:r>
            <a:r>
              <a:rPr sz="2800" spc="69" dirty="0">
                <a:solidFill>
                  <a:srgbClr val="1919BA"/>
                </a:solidFill>
                <a:latin typeface="SimSun"/>
                <a:cs typeface="SimSun"/>
              </a:rPr>
              <a:t>$i</a:t>
            </a:r>
            <a:r>
              <a:rPr sz="2800" spc="-922" dirty="0">
                <a:solidFill>
                  <a:srgbClr val="1919BA"/>
                </a:solidFill>
                <a:latin typeface="SimSun"/>
                <a:cs typeface="SimSun"/>
              </a:rPr>
              <a:t> </a:t>
            </a:r>
            <a:r>
              <a:rPr sz="2800" spc="69" dirty="0">
                <a:solidFill>
                  <a:srgbClr val="5E5E5E"/>
                </a:solidFill>
                <a:latin typeface="SimSun"/>
                <a:cs typeface="SimSun"/>
              </a:rPr>
              <a:t>!"  </a:t>
            </a:r>
            <a:r>
              <a:rPr sz="2800" spc="69" dirty="0">
                <a:solidFill>
                  <a:srgbClr val="8C198C"/>
                </a:solidFill>
                <a:latin typeface="SimSun"/>
                <a:cs typeface="SimSun"/>
              </a:rPr>
              <a:t>done</a:t>
            </a:r>
            <a:endParaRPr sz="2800">
              <a:latin typeface="SimSun"/>
              <a:cs typeface="SimSun"/>
            </a:endParaRPr>
          </a:p>
          <a:p>
            <a:pPr marL="25179">
              <a:spcBef>
                <a:spcPts val="1596"/>
              </a:spcBef>
            </a:pPr>
            <a:r>
              <a:rPr sz="2200" spc="238" dirty="0">
                <a:solidFill>
                  <a:srgbClr val="7F7F7F"/>
                </a:solidFill>
                <a:latin typeface="Tahoma"/>
                <a:cs typeface="Tahoma"/>
              </a:rPr>
              <a:t>Même</a:t>
            </a:r>
            <a:r>
              <a:rPr sz="2200" spc="-109" dirty="0">
                <a:solidFill>
                  <a:srgbClr val="7F7F7F"/>
                </a:solidFill>
                <a:latin typeface="Tahoma"/>
                <a:cs typeface="Tahoma"/>
              </a:rPr>
              <a:t> </a:t>
            </a:r>
            <a:r>
              <a:rPr sz="2200" spc="139" dirty="0">
                <a:solidFill>
                  <a:srgbClr val="7F7F7F"/>
                </a:solidFill>
                <a:latin typeface="Tahoma"/>
                <a:cs typeface="Tahoma"/>
              </a:rPr>
              <a:t>chose</a:t>
            </a:r>
            <a:r>
              <a:rPr sz="2200" spc="-99" dirty="0">
                <a:solidFill>
                  <a:srgbClr val="7F7F7F"/>
                </a:solidFill>
                <a:latin typeface="Tahoma"/>
                <a:cs typeface="Tahoma"/>
              </a:rPr>
              <a:t> </a:t>
            </a:r>
            <a:r>
              <a:rPr sz="2200" spc="188" dirty="0">
                <a:solidFill>
                  <a:srgbClr val="7F7F7F"/>
                </a:solidFill>
                <a:latin typeface="Tahoma"/>
                <a:cs typeface="Tahoma"/>
              </a:rPr>
              <a:t>que</a:t>
            </a:r>
            <a:r>
              <a:rPr sz="2200" spc="1009" dirty="0">
                <a:solidFill>
                  <a:srgbClr val="7F7F7F"/>
                </a:solidFill>
                <a:latin typeface="Tahoma"/>
                <a:cs typeface="Tahoma"/>
              </a:rPr>
              <a:t> </a:t>
            </a:r>
            <a:r>
              <a:rPr sz="2400" spc="30" dirty="0">
                <a:solidFill>
                  <a:srgbClr val="5E5E5E"/>
                </a:solidFill>
                <a:latin typeface="SimSun"/>
                <a:cs typeface="SimSun"/>
              </a:rPr>
              <a:t>for(i</a:t>
            </a:r>
            <a:r>
              <a:rPr sz="2400" dirty="0">
                <a:solidFill>
                  <a:srgbClr val="5E5E5E"/>
                </a:solidFill>
                <a:latin typeface="SimSun"/>
                <a:cs typeface="SimSun"/>
              </a:rPr>
              <a:t> </a:t>
            </a:r>
            <a:r>
              <a:rPr sz="2400" spc="30" dirty="0">
                <a:solidFill>
                  <a:srgbClr val="5E5E5E"/>
                </a:solidFill>
                <a:latin typeface="SimSun"/>
                <a:cs typeface="SimSun"/>
              </a:rPr>
              <a:t>=</a:t>
            </a:r>
            <a:r>
              <a:rPr sz="2400" spc="20" dirty="0">
                <a:solidFill>
                  <a:srgbClr val="5E5E5E"/>
                </a:solidFill>
                <a:latin typeface="SimSun"/>
                <a:cs typeface="SimSun"/>
              </a:rPr>
              <a:t> </a:t>
            </a:r>
            <a:r>
              <a:rPr sz="2400" spc="30" dirty="0">
                <a:solidFill>
                  <a:srgbClr val="5E5E5E"/>
                </a:solidFill>
                <a:latin typeface="SimSun"/>
                <a:cs typeface="SimSun"/>
              </a:rPr>
              <a:t>1;</a:t>
            </a:r>
            <a:r>
              <a:rPr sz="2400" spc="10" dirty="0">
                <a:solidFill>
                  <a:srgbClr val="5E5E5E"/>
                </a:solidFill>
                <a:latin typeface="SimSun"/>
                <a:cs typeface="SimSun"/>
              </a:rPr>
              <a:t> </a:t>
            </a:r>
            <a:r>
              <a:rPr sz="2400" spc="30" dirty="0">
                <a:solidFill>
                  <a:srgbClr val="5E5E5E"/>
                </a:solidFill>
                <a:latin typeface="SimSun"/>
                <a:cs typeface="SimSun"/>
              </a:rPr>
              <a:t>i</a:t>
            </a:r>
            <a:r>
              <a:rPr sz="2400" spc="20" dirty="0">
                <a:solidFill>
                  <a:srgbClr val="5E5E5E"/>
                </a:solidFill>
                <a:latin typeface="SimSun"/>
                <a:cs typeface="SimSun"/>
              </a:rPr>
              <a:t> </a:t>
            </a:r>
            <a:r>
              <a:rPr sz="2400" spc="30" dirty="0">
                <a:solidFill>
                  <a:srgbClr val="5E5E5E"/>
                </a:solidFill>
                <a:latin typeface="SimSun"/>
                <a:cs typeface="SimSun"/>
              </a:rPr>
              <a:t>&lt;=</a:t>
            </a:r>
            <a:r>
              <a:rPr sz="2400" spc="10" dirty="0">
                <a:solidFill>
                  <a:srgbClr val="5E5E5E"/>
                </a:solidFill>
                <a:latin typeface="SimSun"/>
                <a:cs typeface="SimSun"/>
              </a:rPr>
              <a:t> </a:t>
            </a:r>
            <a:r>
              <a:rPr sz="2400" spc="30" dirty="0">
                <a:solidFill>
                  <a:srgbClr val="5E5E5E"/>
                </a:solidFill>
                <a:latin typeface="SimSun"/>
                <a:cs typeface="SimSun"/>
              </a:rPr>
              <a:t>10;</a:t>
            </a:r>
            <a:r>
              <a:rPr sz="2400" spc="20" dirty="0">
                <a:solidFill>
                  <a:srgbClr val="5E5E5E"/>
                </a:solidFill>
                <a:latin typeface="SimSun"/>
                <a:cs typeface="SimSun"/>
              </a:rPr>
              <a:t> </a:t>
            </a:r>
            <a:r>
              <a:rPr sz="2400" spc="30" dirty="0">
                <a:solidFill>
                  <a:srgbClr val="5E5E5E"/>
                </a:solidFill>
                <a:latin typeface="SimSun"/>
                <a:cs typeface="SimSun"/>
              </a:rPr>
              <a:t>i++)</a:t>
            </a:r>
            <a:endParaRPr sz="2400">
              <a:latin typeface="SimSun"/>
              <a:cs typeface="SimSun"/>
            </a:endParaRPr>
          </a:p>
        </p:txBody>
      </p:sp>
    </p:spTree>
  </p:cSld>
  <p:clrMapOvr>
    <a:masterClrMapping/>
  </p:clrMapOvr>
  <p:transition>
    <p:cu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8455040" cy="706345"/>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while</a:t>
            </a:r>
            <a:r>
              <a:rPr sz="4100" spc="-1259" dirty="0">
                <a:solidFill>
                  <a:srgbClr val="8C198C"/>
                </a:solidFill>
                <a:latin typeface="SimSun"/>
                <a:cs typeface="SimSun"/>
              </a:rPr>
              <a:t> </a:t>
            </a:r>
            <a:r>
              <a:rPr spc="-426" dirty="0"/>
              <a:t>:</a:t>
            </a:r>
            <a:r>
              <a:rPr spc="-99" dirty="0"/>
              <a:t> </a:t>
            </a:r>
            <a:r>
              <a:rPr spc="268" dirty="0"/>
              <a:t>boucle</a:t>
            </a:r>
            <a:r>
              <a:rPr spc="-89" dirty="0"/>
              <a:t> </a:t>
            </a:r>
            <a:r>
              <a:rPr spc="238" dirty="0"/>
              <a:t>while</a:t>
            </a:r>
            <a:endParaRPr sz="4100">
              <a:latin typeface="SimSun"/>
              <a:cs typeface="SimSun"/>
            </a:endParaRPr>
          </a:p>
        </p:txBody>
      </p:sp>
      <p:sp>
        <p:nvSpPr>
          <p:cNvPr id="3" name="object 3"/>
          <p:cNvSpPr txBox="1"/>
          <p:nvPr/>
        </p:nvSpPr>
        <p:spPr>
          <a:xfrm>
            <a:off x="688949" y="1426443"/>
            <a:ext cx="7573396" cy="4055490"/>
          </a:xfrm>
          <a:prstGeom prst="rect">
            <a:avLst/>
          </a:prstGeom>
        </p:spPr>
        <p:txBody>
          <a:bodyPr vert="horz" wrap="square" lIns="0" tIns="142261" rIns="0" bIns="0" rtlCol="0">
            <a:spAutoFit/>
          </a:bodyPr>
          <a:lstStyle/>
          <a:p>
            <a:pPr marL="1547251">
              <a:spcBef>
                <a:spcPts val="1120"/>
              </a:spcBef>
            </a:pPr>
            <a:r>
              <a:rPr sz="2800" spc="69" dirty="0">
                <a:solidFill>
                  <a:srgbClr val="1919BA"/>
                </a:solidFill>
                <a:latin typeface="SimSun"/>
                <a:cs typeface="SimSun"/>
              </a:rPr>
              <a:t>i</a:t>
            </a:r>
            <a:r>
              <a:rPr sz="2800" spc="69" dirty="0">
                <a:latin typeface="SimSun"/>
                <a:cs typeface="SimSun"/>
              </a:rPr>
              <a:t>=</a:t>
            </a:r>
            <a:r>
              <a:rPr sz="2800" spc="69" dirty="0">
                <a:solidFill>
                  <a:srgbClr val="006600"/>
                </a:solidFill>
                <a:latin typeface="SimSun"/>
                <a:cs typeface="SimSun"/>
              </a:rPr>
              <a:t>0</a:t>
            </a:r>
            <a:endParaRPr sz="2800">
              <a:latin typeface="SimSun"/>
              <a:cs typeface="SimSun"/>
            </a:endParaRPr>
          </a:p>
          <a:p>
            <a:pPr marL="1547251" marR="2099930">
              <a:lnSpc>
                <a:spcPct val="128099"/>
              </a:lnSpc>
            </a:pPr>
            <a:r>
              <a:rPr sz="2800" spc="69" dirty="0">
                <a:solidFill>
                  <a:srgbClr val="8C198C"/>
                </a:solidFill>
                <a:latin typeface="SimSun"/>
                <a:cs typeface="SimSun"/>
              </a:rPr>
              <a:t>while</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$i</a:t>
            </a:r>
            <a:r>
              <a:rPr sz="2800" spc="59" dirty="0">
                <a:solidFill>
                  <a:srgbClr val="1919BA"/>
                </a:solidFill>
                <a:latin typeface="SimSun"/>
                <a:cs typeface="SimSun"/>
              </a:rPr>
              <a:t> </a:t>
            </a:r>
            <a:r>
              <a:rPr sz="2800" spc="69" dirty="0">
                <a:latin typeface="SimSun"/>
                <a:cs typeface="SimSun"/>
              </a:rPr>
              <a:t>-lt</a:t>
            </a:r>
            <a:r>
              <a:rPr sz="2800" spc="50" dirty="0">
                <a:latin typeface="SimSun"/>
                <a:cs typeface="SimSun"/>
              </a:rPr>
              <a:t> </a:t>
            </a:r>
            <a:r>
              <a:rPr sz="2800" spc="69" dirty="0">
                <a:solidFill>
                  <a:srgbClr val="006600"/>
                </a:solidFill>
                <a:latin typeface="SimSun"/>
                <a:cs typeface="SimSun"/>
              </a:rPr>
              <a:t>10</a:t>
            </a:r>
            <a:r>
              <a:rPr sz="2800" spc="59"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do</a:t>
            </a:r>
            <a:endParaRPr sz="2800">
              <a:latin typeface="SimSun"/>
              <a:cs typeface="SimSun"/>
            </a:endParaRPr>
          </a:p>
          <a:p>
            <a:pPr marL="1918641" marR="3216620">
              <a:lnSpc>
                <a:spcPct val="128099"/>
              </a:lnSpc>
            </a:pPr>
            <a:r>
              <a:rPr sz="2800" spc="69" dirty="0">
                <a:solidFill>
                  <a:srgbClr val="7F7F7F"/>
                </a:solidFill>
                <a:latin typeface="SimSun"/>
                <a:cs typeface="SimSun"/>
              </a:rPr>
              <a:t>echo "et $i" </a:t>
            </a:r>
            <a:r>
              <a:rPr sz="2800" spc="-1358" dirty="0">
                <a:solidFill>
                  <a:srgbClr val="7F7F7F"/>
                </a:solidFill>
                <a:latin typeface="SimSun"/>
                <a:cs typeface="SimSun"/>
              </a:rPr>
              <a:t> </a:t>
            </a:r>
            <a:r>
              <a:rPr sz="2800" spc="69" dirty="0">
                <a:solidFill>
                  <a:srgbClr val="1919BA"/>
                </a:solidFill>
                <a:latin typeface="SimSun"/>
                <a:cs typeface="SimSun"/>
              </a:rPr>
              <a:t>i</a:t>
            </a:r>
            <a:r>
              <a:rPr sz="2800" spc="69" dirty="0">
                <a:latin typeface="SimSun"/>
                <a:cs typeface="SimSun"/>
              </a:rPr>
              <a:t>=</a:t>
            </a:r>
            <a:r>
              <a:rPr sz="2800" spc="69" dirty="0">
                <a:solidFill>
                  <a:srgbClr val="5E5E5E"/>
                </a:solidFill>
                <a:latin typeface="SimSun"/>
                <a:cs typeface="SimSun"/>
              </a:rPr>
              <a:t>$((</a:t>
            </a:r>
            <a:r>
              <a:rPr sz="2800" spc="69" dirty="0">
                <a:solidFill>
                  <a:srgbClr val="1919BA"/>
                </a:solidFill>
                <a:latin typeface="SimSun"/>
                <a:cs typeface="SimSun"/>
              </a:rPr>
              <a:t>$i</a:t>
            </a:r>
            <a:r>
              <a:rPr sz="2800" dirty="0">
                <a:solidFill>
                  <a:srgbClr val="1919BA"/>
                </a:solidFill>
                <a:latin typeface="SimSun"/>
                <a:cs typeface="SimSun"/>
              </a:rPr>
              <a:t> </a:t>
            </a:r>
            <a:r>
              <a:rPr sz="2800" spc="69" dirty="0">
                <a:latin typeface="SimSun"/>
                <a:cs typeface="SimSun"/>
              </a:rPr>
              <a:t>+</a:t>
            </a:r>
            <a:r>
              <a:rPr sz="2800" spc="10" dirty="0">
                <a:latin typeface="SimSun"/>
                <a:cs typeface="SimSun"/>
              </a:rPr>
              <a:t> </a:t>
            </a:r>
            <a:r>
              <a:rPr sz="2800" spc="69" dirty="0">
                <a:solidFill>
                  <a:srgbClr val="006600"/>
                </a:solidFill>
                <a:latin typeface="SimSun"/>
                <a:cs typeface="SimSun"/>
              </a:rPr>
              <a:t>1</a:t>
            </a:r>
            <a:r>
              <a:rPr sz="2800" spc="69" dirty="0">
                <a:solidFill>
                  <a:srgbClr val="5E5E5E"/>
                </a:solidFill>
                <a:latin typeface="SimSun"/>
                <a:cs typeface="SimSun"/>
              </a:rPr>
              <a:t>))</a:t>
            </a:r>
            <a:endParaRPr sz="2800">
              <a:latin typeface="SimSun"/>
              <a:cs typeface="SimSun"/>
            </a:endParaRPr>
          </a:p>
          <a:p>
            <a:pPr marL="1547251">
              <a:spcBef>
                <a:spcPts val="932"/>
              </a:spcBef>
            </a:pPr>
            <a:r>
              <a:rPr sz="2800" spc="69" dirty="0">
                <a:solidFill>
                  <a:srgbClr val="8C198C"/>
                </a:solidFill>
                <a:latin typeface="SimSun"/>
                <a:cs typeface="SimSun"/>
              </a:rPr>
              <a:t>done</a:t>
            </a:r>
            <a:endParaRPr sz="2800">
              <a:latin typeface="SimSun"/>
              <a:cs typeface="SimSun"/>
            </a:endParaRPr>
          </a:p>
          <a:p>
            <a:pPr marL="25179">
              <a:spcBef>
                <a:spcPts val="2825"/>
              </a:spcBef>
            </a:pPr>
            <a:r>
              <a:rPr sz="2200" spc="59" dirty="0">
                <a:solidFill>
                  <a:srgbClr val="7F7F7F"/>
                </a:solidFill>
                <a:latin typeface="Tahoma"/>
                <a:cs typeface="Tahoma"/>
              </a:rPr>
              <a:t>La</a:t>
            </a:r>
            <a:r>
              <a:rPr sz="2200" spc="-109" dirty="0">
                <a:solidFill>
                  <a:srgbClr val="7F7F7F"/>
                </a:solidFill>
                <a:latin typeface="Tahoma"/>
                <a:cs typeface="Tahoma"/>
              </a:rPr>
              <a:t> </a:t>
            </a:r>
            <a:r>
              <a:rPr sz="2200" spc="79" dirty="0">
                <a:solidFill>
                  <a:srgbClr val="7F7F7F"/>
                </a:solidFill>
                <a:latin typeface="Tahoma"/>
                <a:cs typeface="Tahoma"/>
              </a:rPr>
              <a:t>syntaxe</a:t>
            </a:r>
            <a:r>
              <a:rPr sz="2200" spc="-109" dirty="0">
                <a:solidFill>
                  <a:srgbClr val="7F7F7F"/>
                </a:solidFill>
                <a:latin typeface="Tahoma"/>
                <a:cs typeface="Tahoma"/>
              </a:rPr>
              <a:t> </a:t>
            </a:r>
            <a:r>
              <a:rPr sz="2200" spc="149" dirty="0">
                <a:solidFill>
                  <a:srgbClr val="7F7F7F"/>
                </a:solidFill>
                <a:latin typeface="Tahoma"/>
                <a:cs typeface="Tahoma"/>
              </a:rPr>
              <a:t>pour</a:t>
            </a:r>
            <a:r>
              <a:rPr sz="2200" spc="-99" dirty="0">
                <a:solidFill>
                  <a:srgbClr val="7F7F7F"/>
                </a:solidFill>
                <a:latin typeface="Tahoma"/>
                <a:cs typeface="Tahoma"/>
              </a:rPr>
              <a:t> </a:t>
            </a:r>
            <a:r>
              <a:rPr sz="2200" spc="69" dirty="0">
                <a:solidFill>
                  <a:srgbClr val="7F7F7F"/>
                </a:solidFill>
                <a:latin typeface="Tahoma"/>
                <a:cs typeface="Tahoma"/>
              </a:rPr>
              <a:t>les</a:t>
            </a:r>
            <a:r>
              <a:rPr sz="2200" spc="-89" dirty="0">
                <a:solidFill>
                  <a:srgbClr val="7F7F7F"/>
                </a:solidFill>
                <a:latin typeface="Tahoma"/>
                <a:cs typeface="Tahoma"/>
              </a:rPr>
              <a:t> </a:t>
            </a:r>
            <a:r>
              <a:rPr sz="2200" spc="139" dirty="0">
                <a:solidFill>
                  <a:srgbClr val="7F7F7F"/>
                </a:solidFill>
                <a:latin typeface="Tahoma"/>
                <a:cs typeface="Tahoma"/>
              </a:rPr>
              <a:t>conditions</a:t>
            </a:r>
            <a:r>
              <a:rPr sz="2200" spc="-109" dirty="0">
                <a:solidFill>
                  <a:srgbClr val="7F7F7F"/>
                </a:solidFill>
                <a:latin typeface="Tahoma"/>
                <a:cs typeface="Tahoma"/>
              </a:rPr>
              <a:t> </a:t>
            </a:r>
            <a:r>
              <a:rPr sz="2200" spc="79" dirty="0">
                <a:solidFill>
                  <a:srgbClr val="7F7F7F"/>
                </a:solidFill>
                <a:latin typeface="Tahoma"/>
                <a:cs typeface="Tahoma"/>
              </a:rPr>
              <a:t>est</a:t>
            </a:r>
            <a:r>
              <a:rPr sz="2200" spc="-99" dirty="0">
                <a:solidFill>
                  <a:srgbClr val="7F7F7F"/>
                </a:solidFill>
                <a:latin typeface="Tahoma"/>
                <a:cs typeface="Tahoma"/>
              </a:rPr>
              <a:t> </a:t>
            </a:r>
            <a:r>
              <a:rPr sz="2200" spc="99" dirty="0">
                <a:solidFill>
                  <a:srgbClr val="7F7F7F"/>
                </a:solidFill>
                <a:latin typeface="Tahoma"/>
                <a:cs typeface="Tahoma"/>
              </a:rPr>
              <a:t>la</a:t>
            </a:r>
            <a:r>
              <a:rPr sz="2200" spc="-99" dirty="0">
                <a:solidFill>
                  <a:srgbClr val="7F7F7F"/>
                </a:solidFill>
                <a:latin typeface="Tahoma"/>
                <a:cs typeface="Tahoma"/>
              </a:rPr>
              <a:t> </a:t>
            </a:r>
            <a:r>
              <a:rPr sz="2200" spc="268" dirty="0">
                <a:solidFill>
                  <a:srgbClr val="7F7F7F"/>
                </a:solidFill>
                <a:latin typeface="Tahoma"/>
                <a:cs typeface="Tahoma"/>
              </a:rPr>
              <a:t>même</a:t>
            </a:r>
            <a:r>
              <a:rPr sz="2200" spc="-89" dirty="0">
                <a:solidFill>
                  <a:srgbClr val="7F7F7F"/>
                </a:solidFill>
                <a:latin typeface="Tahoma"/>
                <a:cs typeface="Tahoma"/>
              </a:rPr>
              <a:t> </a:t>
            </a:r>
            <a:r>
              <a:rPr sz="2200" spc="188" dirty="0">
                <a:solidFill>
                  <a:srgbClr val="7F7F7F"/>
                </a:solidFill>
                <a:latin typeface="Tahoma"/>
                <a:cs typeface="Tahoma"/>
              </a:rPr>
              <a:t>que</a:t>
            </a:r>
            <a:r>
              <a:rPr sz="2200" spc="-99" dirty="0">
                <a:solidFill>
                  <a:srgbClr val="7F7F7F"/>
                </a:solidFill>
                <a:latin typeface="Tahoma"/>
                <a:cs typeface="Tahoma"/>
              </a:rPr>
              <a:t> </a:t>
            </a:r>
            <a:r>
              <a:rPr sz="2200" spc="149" dirty="0">
                <a:solidFill>
                  <a:srgbClr val="7F7F7F"/>
                </a:solidFill>
                <a:latin typeface="Tahoma"/>
                <a:cs typeface="Tahoma"/>
              </a:rPr>
              <a:t>pour</a:t>
            </a:r>
            <a:r>
              <a:rPr sz="2200" spc="-119" dirty="0">
                <a:solidFill>
                  <a:srgbClr val="7F7F7F"/>
                </a:solidFill>
                <a:latin typeface="Tahoma"/>
                <a:cs typeface="Tahoma"/>
              </a:rPr>
              <a:t> </a:t>
            </a:r>
            <a:r>
              <a:rPr sz="2400" spc="-59" dirty="0">
                <a:solidFill>
                  <a:srgbClr val="5E5E5E"/>
                </a:solidFill>
                <a:latin typeface="SimSun"/>
                <a:cs typeface="SimSun"/>
              </a:rPr>
              <a:t>if</a:t>
            </a:r>
            <a:r>
              <a:rPr sz="2200" spc="-59" dirty="0">
                <a:solidFill>
                  <a:srgbClr val="7F7F7F"/>
                </a:solidFill>
                <a:latin typeface="Tahoma"/>
                <a:cs typeface="Tahoma"/>
              </a:rPr>
              <a:t>.</a:t>
            </a:r>
            <a:endParaRPr sz="2200">
              <a:latin typeface="Tahoma"/>
              <a:cs typeface="Tahoma"/>
            </a:endParaRPr>
          </a:p>
        </p:txBody>
      </p:sp>
    </p:spTree>
  </p:cSld>
  <p:clrMapOvr>
    <a:masterClrMapping/>
  </p:clrMapOvr>
  <p:transition>
    <p:cu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111414"/>
            <a:ext cx="8955073" cy="1383454"/>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until</a:t>
            </a:r>
            <a:r>
              <a:rPr sz="4100" spc="-1259" dirty="0">
                <a:solidFill>
                  <a:srgbClr val="8C198C"/>
                </a:solidFill>
                <a:latin typeface="SimSun"/>
                <a:cs typeface="SimSun"/>
              </a:rPr>
              <a:t> </a:t>
            </a:r>
            <a:r>
              <a:rPr spc="-426" dirty="0"/>
              <a:t>:</a:t>
            </a:r>
            <a:r>
              <a:rPr spc="-99" dirty="0"/>
              <a:t> </a:t>
            </a:r>
            <a:r>
              <a:rPr spc="268" dirty="0"/>
              <a:t>boucle</a:t>
            </a:r>
            <a:r>
              <a:rPr spc="-79" dirty="0"/>
              <a:t> </a:t>
            </a:r>
            <a:r>
              <a:rPr spc="238" dirty="0"/>
              <a:t>while</a:t>
            </a:r>
            <a:r>
              <a:rPr spc="-89" dirty="0"/>
              <a:t> </a:t>
            </a:r>
            <a:r>
              <a:rPr spc="149" dirty="0"/>
              <a:t>avec</a:t>
            </a:r>
            <a:r>
              <a:rPr spc="-89" dirty="0"/>
              <a:t> </a:t>
            </a:r>
            <a:r>
              <a:rPr spc="169" dirty="0"/>
              <a:t>la</a:t>
            </a:r>
            <a:r>
              <a:rPr spc="-99" dirty="0"/>
              <a:t> </a:t>
            </a:r>
            <a:r>
              <a:rPr spc="238" dirty="0">
                <a:solidFill>
                  <a:srgbClr val="006600"/>
                </a:solidFill>
              </a:rPr>
              <a:t>condition</a:t>
            </a:r>
            <a:r>
              <a:rPr spc="-89" dirty="0">
                <a:solidFill>
                  <a:srgbClr val="006600"/>
                </a:solidFill>
              </a:rPr>
              <a:t> </a:t>
            </a:r>
            <a:r>
              <a:rPr spc="119" dirty="0">
                <a:solidFill>
                  <a:srgbClr val="006600"/>
                </a:solidFill>
              </a:rPr>
              <a:t>inverse</a:t>
            </a:r>
            <a:endParaRPr sz="4100">
              <a:latin typeface="SimSun"/>
              <a:cs typeface="SimSun"/>
            </a:endParaRPr>
          </a:p>
        </p:txBody>
      </p:sp>
      <p:sp>
        <p:nvSpPr>
          <p:cNvPr id="3" name="object 3"/>
          <p:cNvSpPr txBox="1"/>
          <p:nvPr/>
        </p:nvSpPr>
        <p:spPr>
          <a:xfrm>
            <a:off x="1928794" y="2428868"/>
            <a:ext cx="3959879" cy="3327086"/>
          </a:xfrm>
          <a:prstGeom prst="rect">
            <a:avLst/>
          </a:prstGeom>
        </p:spPr>
        <p:txBody>
          <a:bodyPr vert="horz" wrap="square" lIns="0" tIns="142261" rIns="0" bIns="0" rtlCol="0">
            <a:spAutoFit/>
          </a:bodyPr>
          <a:lstStyle/>
          <a:p>
            <a:pPr marL="25179">
              <a:spcBef>
                <a:spcPts val="1120"/>
              </a:spcBef>
            </a:pPr>
            <a:r>
              <a:rPr sz="2800" spc="69" dirty="0">
                <a:solidFill>
                  <a:srgbClr val="1919BA"/>
                </a:solidFill>
                <a:latin typeface="SimSun"/>
                <a:cs typeface="SimSun"/>
              </a:rPr>
              <a:t>i</a:t>
            </a:r>
            <a:r>
              <a:rPr sz="2800" spc="69" dirty="0">
                <a:latin typeface="SimSun"/>
                <a:cs typeface="SimSun"/>
              </a:rPr>
              <a:t>=</a:t>
            </a:r>
            <a:r>
              <a:rPr sz="2800" spc="69" dirty="0">
                <a:solidFill>
                  <a:srgbClr val="006600"/>
                </a:solidFill>
                <a:latin typeface="SimSun"/>
                <a:cs typeface="SimSun"/>
              </a:rPr>
              <a:t>0</a:t>
            </a:r>
            <a:endParaRPr sz="2800">
              <a:latin typeface="SimSun"/>
              <a:cs typeface="SimSun"/>
            </a:endParaRPr>
          </a:p>
          <a:p>
            <a:pPr marL="25179" marR="10072">
              <a:lnSpc>
                <a:spcPct val="128099"/>
              </a:lnSpc>
            </a:pPr>
            <a:r>
              <a:rPr sz="2800" spc="69" dirty="0">
                <a:solidFill>
                  <a:srgbClr val="8C198C"/>
                </a:solidFill>
                <a:latin typeface="SimSun"/>
                <a:cs typeface="SimSun"/>
              </a:rPr>
              <a:t>until</a:t>
            </a:r>
            <a:r>
              <a:rPr sz="2800" spc="50" dirty="0">
                <a:solidFill>
                  <a:srgbClr val="8C198C"/>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1919BA"/>
                </a:solidFill>
                <a:latin typeface="SimSun"/>
                <a:cs typeface="SimSun"/>
              </a:rPr>
              <a:t>$i</a:t>
            </a:r>
            <a:r>
              <a:rPr sz="2800" spc="59" dirty="0">
                <a:solidFill>
                  <a:srgbClr val="1919BA"/>
                </a:solidFill>
                <a:latin typeface="SimSun"/>
                <a:cs typeface="SimSun"/>
              </a:rPr>
              <a:t> </a:t>
            </a:r>
            <a:r>
              <a:rPr sz="2800" spc="69" dirty="0">
                <a:solidFill>
                  <a:srgbClr val="990000"/>
                </a:solidFill>
                <a:latin typeface="SimSun"/>
                <a:cs typeface="SimSun"/>
              </a:rPr>
              <a:t>-ge</a:t>
            </a:r>
            <a:r>
              <a:rPr sz="2800" spc="50" dirty="0">
                <a:solidFill>
                  <a:srgbClr val="990000"/>
                </a:solidFill>
                <a:latin typeface="SimSun"/>
                <a:cs typeface="SimSun"/>
              </a:rPr>
              <a:t> </a:t>
            </a:r>
            <a:r>
              <a:rPr sz="2800" spc="69" dirty="0">
                <a:solidFill>
                  <a:srgbClr val="006600"/>
                </a:solidFill>
                <a:latin typeface="SimSun"/>
                <a:cs typeface="SimSun"/>
              </a:rPr>
              <a:t>10</a:t>
            </a:r>
            <a:r>
              <a:rPr sz="2800" spc="59" dirty="0">
                <a:solidFill>
                  <a:srgbClr val="006600"/>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8C198C"/>
                </a:solidFill>
                <a:latin typeface="SimSun"/>
                <a:cs typeface="SimSun"/>
              </a:rPr>
              <a:t>do</a:t>
            </a:r>
            <a:endParaRPr sz="2800">
              <a:latin typeface="SimSun"/>
              <a:cs typeface="SimSun"/>
            </a:endParaRPr>
          </a:p>
          <a:p>
            <a:pPr marL="396570" marR="1125502">
              <a:lnSpc>
                <a:spcPct val="128099"/>
              </a:lnSpc>
            </a:pPr>
            <a:r>
              <a:rPr sz="2800" spc="69" dirty="0">
                <a:solidFill>
                  <a:srgbClr val="7F7F7F"/>
                </a:solidFill>
                <a:latin typeface="SimSun"/>
                <a:cs typeface="SimSun"/>
              </a:rPr>
              <a:t>echo "et $i" </a:t>
            </a:r>
            <a:r>
              <a:rPr sz="2800" spc="-1358" dirty="0">
                <a:solidFill>
                  <a:srgbClr val="7F7F7F"/>
                </a:solidFill>
                <a:latin typeface="SimSun"/>
                <a:cs typeface="SimSun"/>
              </a:rPr>
              <a:t> </a:t>
            </a:r>
            <a:r>
              <a:rPr sz="2800" spc="69" dirty="0">
                <a:solidFill>
                  <a:srgbClr val="1919BA"/>
                </a:solidFill>
                <a:latin typeface="SimSun"/>
                <a:cs typeface="SimSun"/>
              </a:rPr>
              <a:t>i</a:t>
            </a:r>
            <a:r>
              <a:rPr sz="2800" spc="69" dirty="0">
                <a:latin typeface="SimSun"/>
                <a:cs typeface="SimSun"/>
              </a:rPr>
              <a:t>=</a:t>
            </a:r>
            <a:r>
              <a:rPr sz="2800" spc="69" dirty="0">
                <a:solidFill>
                  <a:srgbClr val="5E5E5E"/>
                </a:solidFill>
                <a:latin typeface="SimSun"/>
                <a:cs typeface="SimSun"/>
              </a:rPr>
              <a:t>$((</a:t>
            </a:r>
            <a:r>
              <a:rPr sz="2800" spc="69" dirty="0">
                <a:solidFill>
                  <a:srgbClr val="1919BA"/>
                </a:solidFill>
                <a:latin typeface="SimSun"/>
                <a:cs typeface="SimSun"/>
              </a:rPr>
              <a:t>$i</a:t>
            </a:r>
            <a:r>
              <a:rPr sz="2800" dirty="0">
                <a:solidFill>
                  <a:srgbClr val="1919BA"/>
                </a:solidFill>
                <a:latin typeface="SimSun"/>
                <a:cs typeface="SimSun"/>
              </a:rPr>
              <a:t> </a:t>
            </a:r>
            <a:r>
              <a:rPr sz="2800" spc="69" dirty="0">
                <a:latin typeface="SimSun"/>
                <a:cs typeface="SimSun"/>
              </a:rPr>
              <a:t>+</a:t>
            </a:r>
            <a:r>
              <a:rPr sz="2800" spc="10" dirty="0">
                <a:latin typeface="SimSun"/>
                <a:cs typeface="SimSun"/>
              </a:rPr>
              <a:t> </a:t>
            </a:r>
            <a:r>
              <a:rPr sz="2800" spc="69" dirty="0">
                <a:solidFill>
                  <a:srgbClr val="006600"/>
                </a:solidFill>
                <a:latin typeface="SimSun"/>
                <a:cs typeface="SimSun"/>
              </a:rPr>
              <a:t>1</a:t>
            </a:r>
            <a:r>
              <a:rPr sz="2800" spc="69" dirty="0">
                <a:solidFill>
                  <a:srgbClr val="5E5E5E"/>
                </a:solidFill>
                <a:latin typeface="SimSun"/>
                <a:cs typeface="SimSun"/>
              </a:rPr>
              <a:t>))</a:t>
            </a:r>
            <a:endParaRPr sz="2800">
              <a:latin typeface="SimSun"/>
              <a:cs typeface="SimSun"/>
            </a:endParaRPr>
          </a:p>
          <a:p>
            <a:pPr marL="25179">
              <a:spcBef>
                <a:spcPts val="932"/>
              </a:spcBef>
            </a:pPr>
            <a:r>
              <a:rPr sz="2800" spc="69" dirty="0">
                <a:solidFill>
                  <a:srgbClr val="8C198C"/>
                </a:solidFill>
                <a:latin typeface="SimSun"/>
                <a:cs typeface="SimSun"/>
              </a:rPr>
              <a:t>done</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5" y="111414"/>
            <a:ext cx="8955075" cy="706345"/>
          </a:xfrm>
          <a:prstGeom prst="rect">
            <a:avLst/>
          </a:prstGeom>
        </p:spPr>
        <p:txBody>
          <a:bodyPr vert="horz" wrap="square" lIns="0" tIns="28954" rIns="0" bIns="0" rtlCol="0">
            <a:spAutoFit/>
          </a:bodyPr>
          <a:lstStyle/>
          <a:p>
            <a:pPr marL="25179">
              <a:spcBef>
                <a:spcPts val="226"/>
              </a:spcBef>
            </a:pPr>
            <a:r>
              <a:rPr sz="4100" spc="69" dirty="0">
                <a:solidFill>
                  <a:srgbClr val="8C198C"/>
                </a:solidFill>
                <a:latin typeface="SimSun"/>
                <a:cs typeface="SimSun"/>
              </a:rPr>
              <a:t>while</a:t>
            </a:r>
            <a:r>
              <a:rPr sz="4100" spc="-1259" dirty="0">
                <a:solidFill>
                  <a:srgbClr val="8C198C"/>
                </a:solidFill>
                <a:latin typeface="SimSun"/>
                <a:cs typeface="SimSun"/>
              </a:rPr>
              <a:t> </a:t>
            </a:r>
            <a:r>
              <a:rPr spc="-426" dirty="0"/>
              <a:t>:</a:t>
            </a:r>
            <a:r>
              <a:rPr spc="-99" dirty="0"/>
              <a:t> </a:t>
            </a:r>
            <a:r>
              <a:rPr spc="129" dirty="0"/>
              <a:t>lire</a:t>
            </a:r>
            <a:r>
              <a:rPr spc="-79" dirty="0"/>
              <a:t> </a:t>
            </a:r>
            <a:r>
              <a:rPr spc="297" dirty="0"/>
              <a:t>un</a:t>
            </a:r>
            <a:r>
              <a:rPr spc="-89" dirty="0"/>
              <a:t> </a:t>
            </a:r>
            <a:r>
              <a:rPr spc="198" dirty="0"/>
              <a:t>ﬁchier</a:t>
            </a:r>
            <a:r>
              <a:rPr spc="-89" dirty="0"/>
              <a:t> </a:t>
            </a:r>
            <a:r>
              <a:rPr spc="208" dirty="0"/>
              <a:t>ligne</a:t>
            </a:r>
            <a:r>
              <a:rPr spc="-79" dirty="0"/>
              <a:t> </a:t>
            </a:r>
            <a:r>
              <a:rPr spc="208" dirty="0"/>
              <a:t>par</a:t>
            </a:r>
            <a:r>
              <a:rPr spc="-89" dirty="0"/>
              <a:t> </a:t>
            </a:r>
            <a:r>
              <a:rPr spc="208" dirty="0"/>
              <a:t>ligne</a:t>
            </a:r>
            <a:endParaRPr sz="4100">
              <a:latin typeface="SimSun"/>
              <a:cs typeface="SimSun"/>
            </a:endParaRPr>
          </a:p>
        </p:txBody>
      </p:sp>
      <p:sp>
        <p:nvSpPr>
          <p:cNvPr id="3" name="object 3"/>
          <p:cNvSpPr txBox="1"/>
          <p:nvPr/>
        </p:nvSpPr>
        <p:spPr>
          <a:xfrm>
            <a:off x="785786" y="1428736"/>
            <a:ext cx="7358114" cy="1786719"/>
          </a:xfrm>
          <a:prstGeom prst="rect">
            <a:avLst/>
          </a:prstGeom>
        </p:spPr>
        <p:txBody>
          <a:bodyPr vert="horz" wrap="square" lIns="0" tIns="27697" rIns="0" bIns="0" rtlCol="0">
            <a:spAutoFit/>
          </a:bodyPr>
          <a:lstStyle/>
          <a:p>
            <a:pPr marL="25179" marR="10072">
              <a:lnSpc>
                <a:spcPct val="105800"/>
              </a:lnSpc>
              <a:spcBef>
                <a:spcPts val="218"/>
              </a:spcBef>
            </a:pPr>
            <a:r>
              <a:rPr sz="2200" spc="59" dirty="0">
                <a:latin typeface="Tahoma"/>
                <a:cs typeface="Tahoma"/>
              </a:rPr>
              <a:t>La</a:t>
            </a:r>
            <a:r>
              <a:rPr sz="2200" spc="-99" dirty="0">
                <a:latin typeface="Tahoma"/>
                <a:cs typeface="Tahoma"/>
              </a:rPr>
              <a:t> </a:t>
            </a:r>
            <a:r>
              <a:rPr sz="2200" spc="226" dirty="0">
                <a:latin typeface="Tahoma"/>
                <a:cs typeface="Tahoma"/>
              </a:rPr>
              <a:t>commande</a:t>
            </a:r>
            <a:r>
              <a:rPr sz="2200" spc="-99" dirty="0">
                <a:latin typeface="Tahoma"/>
                <a:cs typeface="Tahoma"/>
              </a:rPr>
              <a:t> </a:t>
            </a:r>
            <a:r>
              <a:rPr sz="2400" spc="30" dirty="0">
                <a:solidFill>
                  <a:srgbClr val="006600"/>
                </a:solidFill>
                <a:latin typeface="SimSun"/>
                <a:cs typeface="SimSun"/>
              </a:rPr>
              <a:t>read</a:t>
            </a:r>
            <a:r>
              <a:rPr sz="2400" spc="-605" dirty="0">
                <a:solidFill>
                  <a:srgbClr val="006600"/>
                </a:solidFill>
                <a:latin typeface="SimSun"/>
                <a:cs typeface="SimSun"/>
              </a:rPr>
              <a:t> </a:t>
            </a:r>
            <a:r>
              <a:rPr sz="2200" spc="79" dirty="0">
                <a:latin typeface="Tahoma"/>
                <a:cs typeface="Tahoma"/>
              </a:rPr>
              <a:t>renvoie</a:t>
            </a:r>
            <a:r>
              <a:rPr sz="2200" spc="-99" dirty="0">
                <a:latin typeface="Tahoma"/>
                <a:cs typeface="Tahoma"/>
              </a:rPr>
              <a:t> </a:t>
            </a:r>
            <a:r>
              <a:rPr sz="2200" spc="69" dirty="0">
                <a:latin typeface="Tahoma"/>
                <a:cs typeface="Tahoma"/>
              </a:rPr>
              <a:t>les</a:t>
            </a:r>
            <a:r>
              <a:rPr sz="2200" spc="-99" dirty="0">
                <a:latin typeface="Tahoma"/>
                <a:cs typeface="Tahoma"/>
              </a:rPr>
              <a:t> </a:t>
            </a:r>
            <a:r>
              <a:rPr sz="2200" spc="109" dirty="0">
                <a:solidFill>
                  <a:srgbClr val="1919BA"/>
                </a:solidFill>
                <a:latin typeface="Tahoma"/>
                <a:cs typeface="Tahoma"/>
              </a:rPr>
              <a:t>lignes</a:t>
            </a:r>
            <a:r>
              <a:rPr sz="2200" spc="-99" dirty="0">
                <a:solidFill>
                  <a:srgbClr val="1919BA"/>
                </a:solidFill>
                <a:latin typeface="Tahoma"/>
                <a:cs typeface="Tahoma"/>
              </a:rPr>
              <a:t> </a:t>
            </a:r>
            <a:r>
              <a:rPr sz="2200" spc="188" dirty="0">
                <a:latin typeface="Tahoma"/>
                <a:cs typeface="Tahoma"/>
              </a:rPr>
              <a:t>de</a:t>
            </a:r>
            <a:r>
              <a:rPr sz="2200" spc="-99" dirty="0">
                <a:latin typeface="Tahoma"/>
                <a:cs typeface="Tahoma"/>
              </a:rPr>
              <a:t> </a:t>
            </a:r>
            <a:r>
              <a:rPr sz="2200" spc="89" dirty="0">
                <a:latin typeface="Tahoma"/>
                <a:cs typeface="Tahoma"/>
              </a:rPr>
              <a:t>l’entrée </a:t>
            </a:r>
            <a:r>
              <a:rPr sz="2200" spc="-654" dirty="0">
                <a:latin typeface="Tahoma"/>
                <a:cs typeface="Tahoma"/>
              </a:rPr>
              <a:t> </a:t>
            </a:r>
            <a:r>
              <a:rPr sz="2200" spc="129" dirty="0">
                <a:latin typeface="Tahoma"/>
                <a:cs typeface="Tahoma"/>
              </a:rPr>
              <a:t>standard</a:t>
            </a:r>
            <a:r>
              <a:rPr sz="2200" spc="-109" dirty="0">
                <a:latin typeface="Tahoma"/>
                <a:cs typeface="Tahoma"/>
              </a:rPr>
              <a:t> </a:t>
            </a:r>
            <a:r>
              <a:rPr sz="2200" spc="169" dirty="0">
                <a:solidFill>
                  <a:srgbClr val="1919BA"/>
                </a:solidFill>
                <a:latin typeface="Tahoma"/>
                <a:cs typeface="Tahoma"/>
              </a:rPr>
              <a:t>une</a:t>
            </a:r>
            <a:r>
              <a:rPr sz="2200" spc="-99" dirty="0">
                <a:solidFill>
                  <a:srgbClr val="1919BA"/>
                </a:solidFill>
                <a:latin typeface="Tahoma"/>
                <a:cs typeface="Tahoma"/>
              </a:rPr>
              <a:t> </a:t>
            </a:r>
            <a:r>
              <a:rPr sz="2200" spc="119" dirty="0">
                <a:solidFill>
                  <a:srgbClr val="1919BA"/>
                </a:solidFill>
                <a:latin typeface="Tahoma"/>
                <a:cs typeface="Tahoma"/>
              </a:rPr>
              <a:t>par</a:t>
            </a:r>
            <a:r>
              <a:rPr sz="2200" spc="-89" dirty="0">
                <a:solidFill>
                  <a:srgbClr val="1919BA"/>
                </a:solidFill>
                <a:latin typeface="Tahoma"/>
                <a:cs typeface="Tahoma"/>
              </a:rPr>
              <a:t> </a:t>
            </a:r>
            <a:r>
              <a:rPr sz="2200" spc="59" dirty="0">
                <a:solidFill>
                  <a:srgbClr val="1919BA"/>
                </a:solidFill>
                <a:latin typeface="Tahoma"/>
                <a:cs typeface="Tahoma"/>
              </a:rPr>
              <a:t>une</a:t>
            </a:r>
            <a:r>
              <a:rPr sz="2200" spc="59" dirty="0">
                <a:latin typeface="Tahoma"/>
                <a:cs typeface="Tahoma"/>
              </a:rPr>
              <a:t>.</a:t>
            </a:r>
            <a:endParaRPr sz="2200">
              <a:latin typeface="Tahoma"/>
              <a:cs typeface="Tahoma"/>
            </a:endParaRPr>
          </a:p>
          <a:p>
            <a:pPr marL="679834" marR="3065546">
              <a:lnSpc>
                <a:spcPct val="112100"/>
              </a:lnSpc>
              <a:spcBef>
                <a:spcPts val="178"/>
              </a:spcBef>
            </a:pPr>
            <a:r>
              <a:rPr sz="2800" spc="69" dirty="0">
                <a:solidFill>
                  <a:srgbClr val="8C198C"/>
                </a:solidFill>
                <a:latin typeface="SimSun"/>
                <a:cs typeface="SimSun"/>
              </a:rPr>
              <a:t>while</a:t>
            </a:r>
            <a:r>
              <a:rPr sz="2800" spc="20" dirty="0">
                <a:solidFill>
                  <a:srgbClr val="8C198C"/>
                </a:solidFill>
                <a:latin typeface="SimSun"/>
                <a:cs typeface="SimSun"/>
              </a:rPr>
              <a:t> </a:t>
            </a:r>
            <a:r>
              <a:rPr sz="2800" spc="69" dirty="0">
                <a:solidFill>
                  <a:srgbClr val="006600"/>
                </a:solidFill>
                <a:latin typeface="SimSun"/>
                <a:cs typeface="SimSun"/>
              </a:rPr>
              <a:t>read</a:t>
            </a:r>
            <a:r>
              <a:rPr sz="2800" spc="20" dirty="0">
                <a:solidFill>
                  <a:srgbClr val="006600"/>
                </a:solidFill>
                <a:latin typeface="SimSun"/>
                <a:cs typeface="SimSun"/>
              </a:rPr>
              <a:t> </a:t>
            </a:r>
            <a:r>
              <a:rPr sz="2800" spc="69" dirty="0">
                <a:solidFill>
                  <a:srgbClr val="1919BA"/>
                </a:solidFill>
                <a:latin typeface="SimSun"/>
                <a:cs typeface="SimSun"/>
              </a:rPr>
              <a:t>line </a:t>
            </a:r>
            <a:r>
              <a:rPr sz="2800" spc="-1358" dirty="0">
                <a:solidFill>
                  <a:srgbClr val="1919BA"/>
                </a:solidFill>
                <a:latin typeface="SimSun"/>
                <a:cs typeface="SimSun"/>
              </a:rPr>
              <a:t> </a:t>
            </a:r>
            <a:r>
              <a:rPr sz="2800" spc="69" dirty="0">
                <a:solidFill>
                  <a:srgbClr val="8C198C"/>
                </a:solidFill>
                <a:latin typeface="SimSun"/>
                <a:cs typeface="SimSun"/>
              </a:rPr>
              <a:t>do</a:t>
            </a:r>
            <a:endParaRPr sz="2800">
              <a:latin typeface="SimSun"/>
              <a:cs typeface="SimSun"/>
            </a:endParaRPr>
          </a:p>
          <a:p>
            <a:pPr marL="679834" marR="3253127" indent="371391">
              <a:lnSpc>
                <a:spcPts val="3727"/>
              </a:lnSpc>
              <a:spcBef>
                <a:spcPts val="198"/>
              </a:spcBef>
            </a:pPr>
            <a:r>
              <a:rPr sz="2800" spc="69" dirty="0">
                <a:solidFill>
                  <a:srgbClr val="5E5E5E"/>
                </a:solidFill>
                <a:latin typeface="SimSun"/>
                <a:cs typeface="SimSun"/>
              </a:rPr>
              <a:t>echo </a:t>
            </a:r>
            <a:r>
              <a:rPr sz="2800" spc="69" dirty="0">
                <a:solidFill>
                  <a:srgbClr val="1919BA"/>
                </a:solidFill>
                <a:latin typeface="SimSun"/>
                <a:cs typeface="SimSun"/>
              </a:rPr>
              <a:t>$</a:t>
            </a:r>
            <a:r>
              <a:rPr sz="2800" spc="69">
                <a:solidFill>
                  <a:srgbClr val="1919BA"/>
                </a:solidFill>
                <a:latin typeface="SimSun"/>
                <a:cs typeface="SimSun"/>
              </a:rPr>
              <a:t>line </a:t>
            </a:r>
            <a:r>
              <a:rPr sz="2800" spc="79">
                <a:solidFill>
                  <a:srgbClr val="1919BA"/>
                </a:solidFill>
                <a:latin typeface="SimSun"/>
                <a:cs typeface="SimSun"/>
              </a:rPr>
              <a:t> </a:t>
            </a:r>
            <a:r>
              <a:rPr sz="2800" spc="69" smtClean="0">
                <a:solidFill>
                  <a:srgbClr val="8C198C"/>
                </a:solidFill>
                <a:latin typeface="SimSun"/>
                <a:cs typeface="SimSun"/>
              </a:rPr>
              <a:t>done</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488" y="2714620"/>
            <a:ext cx="4500594" cy="769441"/>
          </a:xfrm>
          <a:prstGeom prst="rect">
            <a:avLst/>
          </a:prstGeom>
        </p:spPr>
        <p:txBody>
          <a:bodyPr wrap="square">
            <a:spAutoFit/>
          </a:bodyPr>
          <a:lstStyle/>
          <a:p>
            <a:pPr marL="203200" indent="-190500">
              <a:lnSpc>
                <a:spcPct val="100000"/>
              </a:lnSpc>
              <a:buSzPct val="78571"/>
              <a:tabLst>
                <a:tab pos="203200" algn="l"/>
              </a:tabLst>
            </a:pPr>
            <a:r>
              <a:rPr lang="fr-FR" sz="4400" spc="95" dirty="0" smtClean="0">
                <a:solidFill>
                  <a:srgbClr val="3333B2"/>
                </a:solidFill>
                <a:latin typeface="Tahoma"/>
                <a:cs typeface="Tahoma"/>
                <a:hlinkClick r:id="" action="ppaction://noaction"/>
              </a:rPr>
              <a:t>Tableaux</a:t>
            </a:r>
            <a:endParaRPr lang="fr-FR" sz="3600" dirty="0">
              <a:latin typeface="Tahoma"/>
              <a:cs typeface="Tahom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7" y="270393"/>
            <a:ext cx="8955073" cy="711432"/>
          </a:xfrm>
          <a:prstGeom prst="rect">
            <a:avLst/>
          </a:prstGeom>
        </p:spPr>
        <p:txBody>
          <a:bodyPr vert="horz" wrap="square" lIns="0" tIns="33992" rIns="0" bIns="0" rtlCol="0">
            <a:spAutoFit/>
          </a:bodyPr>
          <a:lstStyle/>
          <a:p>
            <a:pPr marL="25179">
              <a:spcBef>
                <a:spcPts val="268"/>
              </a:spcBef>
            </a:pPr>
            <a:r>
              <a:rPr spc="188" dirty="0">
                <a:solidFill>
                  <a:srgbClr val="8C198C"/>
                </a:solidFill>
              </a:rPr>
              <a:t>Tableaux</a:t>
            </a:r>
            <a:r>
              <a:rPr spc="-99" dirty="0">
                <a:solidFill>
                  <a:srgbClr val="8C198C"/>
                </a:solidFill>
              </a:rPr>
              <a:t> </a:t>
            </a:r>
            <a:r>
              <a:rPr spc="-426" dirty="0"/>
              <a:t>:</a:t>
            </a:r>
            <a:r>
              <a:rPr spc="-89" dirty="0"/>
              <a:t> </a:t>
            </a:r>
            <a:r>
              <a:rPr spc="218" dirty="0"/>
              <a:t>décla</a:t>
            </a:r>
            <a:r>
              <a:rPr spc="109" dirty="0"/>
              <a:t>r</a:t>
            </a:r>
            <a:r>
              <a:rPr spc="208" dirty="0"/>
              <a:t>ation</a:t>
            </a:r>
            <a:r>
              <a:rPr spc="-99" dirty="0"/>
              <a:t> </a:t>
            </a:r>
            <a:r>
              <a:rPr spc="188" dirty="0"/>
              <a:t>et</a:t>
            </a:r>
            <a:r>
              <a:rPr spc="-89" dirty="0"/>
              <a:t> </a:t>
            </a:r>
            <a:r>
              <a:rPr spc="248" dirty="0"/>
              <a:t>ind</a:t>
            </a:r>
            <a:r>
              <a:rPr spc="198" dirty="0"/>
              <a:t>e</a:t>
            </a:r>
            <a:r>
              <a:rPr spc="50" dirty="0"/>
              <a:t>x</a:t>
            </a:r>
            <a:r>
              <a:rPr spc="208" dirty="0"/>
              <a:t>ation</a:t>
            </a:r>
          </a:p>
        </p:txBody>
      </p:sp>
      <p:sp>
        <p:nvSpPr>
          <p:cNvPr id="3" name="object 3"/>
          <p:cNvSpPr txBox="1"/>
          <p:nvPr/>
        </p:nvSpPr>
        <p:spPr>
          <a:xfrm>
            <a:off x="928662" y="1357298"/>
            <a:ext cx="7316460" cy="4892448"/>
          </a:xfrm>
          <a:prstGeom prst="rect">
            <a:avLst/>
          </a:prstGeom>
        </p:spPr>
        <p:txBody>
          <a:bodyPr vert="horz" wrap="square" lIns="0" tIns="178771" rIns="0" bIns="0" rtlCol="0">
            <a:spAutoFit/>
          </a:bodyPr>
          <a:lstStyle/>
          <a:p>
            <a:pPr marL="25179">
              <a:spcBef>
                <a:spcPts val="1408"/>
              </a:spcBef>
            </a:pPr>
            <a:r>
              <a:rPr sz="2200" spc="89" dirty="0">
                <a:solidFill>
                  <a:srgbClr val="1919BA"/>
                </a:solidFill>
                <a:latin typeface="Tahoma"/>
                <a:cs typeface="Tahoma"/>
              </a:rPr>
              <a:t>Créer</a:t>
            </a:r>
            <a:r>
              <a:rPr sz="2200" spc="-109" dirty="0">
                <a:solidFill>
                  <a:srgbClr val="1919BA"/>
                </a:solidFill>
                <a:latin typeface="Tahoma"/>
                <a:cs typeface="Tahoma"/>
              </a:rPr>
              <a:t> </a:t>
            </a:r>
            <a:r>
              <a:rPr sz="2200" spc="188" dirty="0">
                <a:latin typeface="Tahoma"/>
                <a:cs typeface="Tahoma"/>
              </a:rPr>
              <a:t>un</a:t>
            </a:r>
            <a:r>
              <a:rPr sz="2200" spc="-89" dirty="0">
                <a:latin typeface="Tahoma"/>
                <a:cs typeface="Tahoma"/>
              </a:rPr>
              <a:t> </a:t>
            </a:r>
            <a:r>
              <a:rPr sz="2200" spc="139" dirty="0">
                <a:latin typeface="Tahoma"/>
                <a:cs typeface="Tahoma"/>
              </a:rPr>
              <a:t>tableau</a:t>
            </a:r>
            <a:r>
              <a:rPr sz="2200" spc="-89" dirty="0">
                <a:latin typeface="Tahoma"/>
                <a:cs typeface="Tahoma"/>
              </a:rPr>
              <a:t> </a:t>
            </a:r>
            <a:r>
              <a:rPr sz="2200" spc="159" dirty="0">
                <a:latin typeface="Tahoma"/>
                <a:cs typeface="Tahoma"/>
              </a:rPr>
              <a:t>en</a:t>
            </a:r>
            <a:r>
              <a:rPr sz="2200" spc="-99" dirty="0">
                <a:latin typeface="Tahoma"/>
                <a:cs typeface="Tahoma"/>
              </a:rPr>
              <a:t> </a:t>
            </a:r>
            <a:r>
              <a:rPr sz="2200" spc="99" dirty="0">
                <a:latin typeface="Tahoma"/>
                <a:cs typeface="Tahoma"/>
              </a:rPr>
              <a:t>utilisant</a:t>
            </a:r>
            <a:r>
              <a:rPr sz="2200" spc="-89" dirty="0">
                <a:latin typeface="Tahoma"/>
                <a:cs typeface="Tahoma"/>
              </a:rPr>
              <a:t> </a:t>
            </a:r>
            <a:r>
              <a:rPr sz="2200" spc="99" dirty="0">
                <a:latin typeface="Tahoma"/>
                <a:cs typeface="Tahoma"/>
              </a:rPr>
              <a:t>la</a:t>
            </a:r>
            <a:r>
              <a:rPr sz="2200" spc="-99" dirty="0">
                <a:latin typeface="Tahoma"/>
                <a:cs typeface="Tahoma"/>
              </a:rPr>
              <a:t> </a:t>
            </a:r>
            <a:r>
              <a:rPr sz="2200" spc="79" dirty="0">
                <a:solidFill>
                  <a:srgbClr val="1919BA"/>
                </a:solidFill>
                <a:latin typeface="Tahoma"/>
                <a:cs typeface="Tahoma"/>
              </a:rPr>
              <a:t>syntaxe</a:t>
            </a:r>
            <a:r>
              <a:rPr sz="2200" spc="-99" dirty="0">
                <a:solidFill>
                  <a:srgbClr val="1919BA"/>
                </a:solidFill>
                <a:latin typeface="Tahoma"/>
                <a:cs typeface="Tahoma"/>
              </a:rPr>
              <a:t> </a:t>
            </a:r>
            <a:r>
              <a:rPr sz="2200" spc="79" dirty="0">
                <a:solidFill>
                  <a:srgbClr val="1919BA"/>
                </a:solidFill>
                <a:latin typeface="Tahoma"/>
                <a:cs typeface="Tahoma"/>
              </a:rPr>
              <a:t>liste</a:t>
            </a:r>
            <a:r>
              <a:rPr sz="2200" spc="-109" dirty="0">
                <a:solidFill>
                  <a:srgbClr val="1919BA"/>
                </a:solidFill>
                <a:latin typeface="Tahoma"/>
                <a:cs typeface="Tahoma"/>
              </a:rPr>
              <a:t> </a:t>
            </a:r>
            <a:r>
              <a:rPr sz="2200" spc="-357" dirty="0">
                <a:latin typeface="Tahoma"/>
                <a:cs typeface="Tahoma"/>
              </a:rPr>
              <a:t>:</a:t>
            </a:r>
            <a:endParaRPr sz="2200">
              <a:latin typeface="Tahoma"/>
              <a:cs typeface="Tahoma"/>
            </a:endParaRPr>
          </a:p>
          <a:p>
            <a:pPr marL="216540">
              <a:spcBef>
                <a:spcPts val="1673"/>
              </a:spcBef>
            </a:pPr>
            <a:r>
              <a:rPr sz="2800" spc="69" dirty="0">
                <a:solidFill>
                  <a:srgbClr val="8C198C"/>
                </a:solidFill>
                <a:latin typeface="SimSun"/>
                <a:cs typeface="SimSun"/>
              </a:rPr>
              <a:t>tableau</a:t>
            </a:r>
            <a:r>
              <a:rPr sz="2800" spc="69" dirty="0">
                <a:latin typeface="SimSun"/>
                <a:cs typeface="SimSun"/>
              </a:rPr>
              <a:t>=</a:t>
            </a:r>
            <a:r>
              <a:rPr sz="2800" spc="69" dirty="0">
                <a:solidFill>
                  <a:srgbClr val="1919BA"/>
                </a:solidFill>
                <a:latin typeface="SimSun"/>
                <a:cs typeface="SimSun"/>
              </a:rPr>
              <a:t>(</a:t>
            </a:r>
            <a:r>
              <a:rPr sz="2800" spc="79" dirty="0">
                <a:solidFill>
                  <a:srgbClr val="1919BA"/>
                </a:solidFill>
                <a:latin typeface="SimSun"/>
                <a:cs typeface="SimSun"/>
              </a:rPr>
              <a:t> </a:t>
            </a:r>
            <a:r>
              <a:rPr sz="2800" spc="69" dirty="0">
                <a:solidFill>
                  <a:srgbClr val="006600"/>
                </a:solidFill>
                <a:latin typeface="SimSun"/>
                <a:cs typeface="SimSun"/>
              </a:rPr>
              <a:t>"salade"</a:t>
            </a:r>
            <a:r>
              <a:rPr sz="2800" spc="79" dirty="0">
                <a:solidFill>
                  <a:srgbClr val="006600"/>
                </a:solidFill>
                <a:latin typeface="SimSun"/>
                <a:cs typeface="SimSun"/>
              </a:rPr>
              <a:t> </a:t>
            </a:r>
            <a:r>
              <a:rPr sz="2800" spc="69" dirty="0">
                <a:solidFill>
                  <a:srgbClr val="006600"/>
                </a:solidFill>
                <a:latin typeface="SimSun"/>
                <a:cs typeface="SimSun"/>
              </a:rPr>
              <a:t>"tomate"</a:t>
            </a:r>
            <a:r>
              <a:rPr sz="2800" spc="89" dirty="0">
                <a:solidFill>
                  <a:srgbClr val="006600"/>
                </a:solidFill>
                <a:latin typeface="SimSun"/>
                <a:cs typeface="SimSun"/>
              </a:rPr>
              <a:t> </a:t>
            </a:r>
            <a:r>
              <a:rPr sz="2800" spc="69" dirty="0">
                <a:solidFill>
                  <a:srgbClr val="006600"/>
                </a:solidFill>
                <a:latin typeface="SimSun"/>
                <a:cs typeface="SimSun"/>
              </a:rPr>
              <a:t>"oignon"</a:t>
            </a:r>
            <a:r>
              <a:rPr sz="2800" spc="79" dirty="0">
                <a:solidFill>
                  <a:srgbClr val="006600"/>
                </a:solidFill>
                <a:latin typeface="SimSun"/>
                <a:cs typeface="SimSun"/>
              </a:rPr>
              <a:t> </a:t>
            </a:r>
            <a:r>
              <a:rPr sz="2800" spc="69" dirty="0">
                <a:solidFill>
                  <a:srgbClr val="1919BA"/>
                </a:solidFill>
                <a:latin typeface="SimSun"/>
                <a:cs typeface="SimSun"/>
              </a:rPr>
              <a:t>)</a:t>
            </a:r>
            <a:endParaRPr sz="2800">
              <a:latin typeface="SimSun"/>
              <a:cs typeface="SimSun"/>
            </a:endParaRPr>
          </a:p>
          <a:p>
            <a:pPr marL="25179">
              <a:spcBef>
                <a:spcPts val="3113"/>
              </a:spcBef>
            </a:pPr>
            <a:r>
              <a:rPr sz="2200" spc="139" dirty="0">
                <a:solidFill>
                  <a:srgbClr val="1919BA"/>
                </a:solidFill>
                <a:latin typeface="Tahoma"/>
                <a:cs typeface="Tahoma"/>
              </a:rPr>
              <a:t>Accéder</a:t>
            </a:r>
            <a:r>
              <a:rPr sz="2200" spc="-99" dirty="0">
                <a:solidFill>
                  <a:srgbClr val="1919BA"/>
                </a:solidFill>
                <a:latin typeface="Tahoma"/>
                <a:cs typeface="Tahoma"/>
              </a:rPr>
              <a:t> </a:t>
            </a:r>
            <a:r>
              <a:rPr sz="2200" spc="109" dirty="0">
                <a:latin typeface="Tahoma"/>
                <a:cs typeface="Tahoma"/>
              </a:rPr>
              <a:t>aux</a:t>
            </a:r>
            <a:r>
              <a:rPr sz="2200" spc="-89" dirty="0">
                <a:latin typeface="Tahoma"/>
                <a:cs typeface="Tahoma"/>
              </a:rPr>
              <a:t> </a:t>
            </a:r>
            <a:r>
              <a:rPr sz="2200" spc="149" dirty="0">
                <a:latin typeface="Tahoma"/>
                <a:cs typeface="Tahoma"/>
              </a:rPr>
              <a:t>éléments</a:t>
            </a:r>
            <a:r>
              <a:rPr sz="2200" spc="-89" dirty="0">
                <a:latin typeface="Tahoma"/>
                <a:cs typeface="Tahoma"/>
              </a:rPr>
              <a:t> </a:t>
            </a:r>
            <a:r>
              <a:rPr sz="2200" spc="99" dirty="0">
                <a:latin typeface="Tahoma"/>
                <a:cs typeface="Tahoma"/>
              </a:rPr>
              <a:t>d’après</a:t>
            </a:r>
            <a:r>
              <a:rPr sz="2200" spc="-89" dirty="0">
                <a:latin typeface="Tahoma"/>
                <a:cs typeface="Tahoma"/>
              </a:rPr>
              <a:t> </a:t>
            </a:r>
            <a:r>
              <a:rPr sz="2200" spc="79" dirty="0">
                <a:latin typeface="Tahoma"/>
                <a:cs typeface="Tahoma"/>
              </a:rPr>
              <a:t>leurs</a:t>
            </a:r>
            <a:r>
              <a:rPr sz="2200" spc="-99" dirty="0">
                <a:latin typeface="Tahoma"/>
                <a:cs typeface="Tahoma"/>
              </a:rPr>
              <a:t> </a:t>
            </a:r>
            <a:r>
              <a:rPr sz="2200" spc="99" dirty="0">
                <a:solidFill>
                  <a:srgbClr val="006600"/>
                </a:solidFill>
                <a:latin typeface="Tahoma"/>
                <a:cs typeface="Tahoma"/>
              </a:rPr>
              <a:t>indexes</a:t>
            </a:r>
            <a:r>
              <a:rPr sz="2200" spc="-89" dirty="0">
                <a:solidFill>
                  <a:srgbClr val="006600"/>
                </a:solidFill>
                <a:latin typeface="Tahoma"/>
                <a:cs typeface="Tahoma"/>
              </a:rPr>
              <a:t> </a:t>
            </a:r>
            <a:r>
              <a:rPr sz="2200" spc="-357" dirty="0">
                <a:latin typeface="Tahoma"/>
                <a:cs typeface="Tahoma"/>
              </a:rPr>
              <a:t>:</a:t>
            </a:r>
            <a:endParaRPr sz="2200">
              <a:latin typeface="Tahoma"/>
              <a:cs typeface="Tahoma"/>
            </a:endParaRPr>
          </a:p>
          <a:p>
            <a:pPr marL="216540">
              <a:spcBef>
                <a:spcPts val="1487"/>
              </a:spcBef>
            </a:pPr>
            <a:r>
              <a:rPr sz="2800" spc="69" dirty="0">
                <a:solidFill>
                  <a:srgbClr val="5E5E5E"/>
                </a:solidFill>
                <a:latin typeface="SimSun"/>
                <a:cs typeface="SimSun"/>
              </a:rPr>
              <a:t>echo</a:t>
            </a:r>
            <a:r>
              <a:rPr sz="2800" spc="20" dirty="0">
                <a:solidFill>
                  <a:srgbClr val="5E5E5E"/>
                </a:solidFill>
                <a:latin typeface="SimSun"/>
                <a:cs typeface="SimSun"/>
              </a:rPr>
              <a:t> </a:t>
            </a:r>
            <a:r>
              <a:rPr sz="2800" spc="69" dirty="0">
                <a:latin typeface="SimSun"/>
                <a:cs typeface="SimSun"/>
              </a:rPr>
              <a:t>$</a:t>
            </a:r>
            <a:r>
              <a:rPr sz="2800" spc="69" dirty="0">
                <a:solidFill>
                  <a:srgbClr val="1919BA"/>
                </a:solidFill>
                <a:latin typeface="SimSun"/>
                <a:cs typeface="SimSun"/>
              </a:rPr>
              <a:t>{</a:t>
            </a:r>
            <a:r>
              <a:rPr sz="2800" spc="69" dirty="0">
                <a:solidFill>
                  <a:srgbClr val="8C198C"/>
                </a:solidFill>
                <a:latin typeface="SimSun"/>
                <a:cs typeface="SimSun"/>
              </a:rPr>
              <a:t>tableau</a:t>
            </a:r>
            <a:r>
              <a:rPr sz="2800" spc="69" dirty="0">
                <a:latin typeface="SimSun"/>
                <a:cs typeface="SimSun"/>
              </a:rPr>
              <a:t>[</a:t>
            </a:r>
            <a:r>
              <a:rPr sz="2800" spc="69" dirty="0">
                <a:solidFill>
                  <a:srgbClr val="006600"/>
                </a:solidFill>
                <a:latin typeface="SimSun"/>
                <a:cs typeface="SimSun"/>
              </a:rPr>
              <a:t>1</a:t>
            </a:r>
            <a:r>
              <a:rPr sz="2800" spc="69" dirty="0">
                <a:latin typeface="SimSun"/>
                <a:cs typeface="SimSun"/>
              </a:rPr>
              <a:t>]</a:t>
            </a:r>
            <a:r>
              <a:rPr sz="2800" spc="69" dirty="0">
                <a:solidFill>
                  <a:srgbClr val="1919BA"/>
                </a:solidFill>
                <a:latin typeface="SimSun"/>
                <a:cs typeface="SimSun"/>
              </a:rPr>
              <a:t>}</a:t>
            </a:r>
            <a:endParaRPr sz="2800">
              <a:latin typeface="SimSun"/>
              <a:cs typeface="SimSun"/>
            </a:endParaRPr>
          </a:p>
          <a:p>
            <a:pPr marL="25179">
              <a:spcBef>
                <a:spcPts val="2686"/>
              </a:spcBef>
            </a:pPr>
            <a:r>
              <a:rPr sz="2200" spc="149" dirty="0">
                <a:solidFill>
                  <a:srgbClr val="1919BA"/>
                </a:solidFill>
                <a:latin typeface="Tahoma"/>
                <a:cs typeface="Tahoma"/>
              </a:rPr>
              <a:t>Donner</a:t>
            </a:r>
            <a:r>
              <a:rPr sz="2200" spc="-109" dirty="0">
                <a:solidFill>
                  <a:srgbClr val="1919BA"/>
                </a:solidFill>
                <a:latin typeface="Tahoma"/>
                <a:cs typeface="Tahoma"/>
              </a:rPr>
              <a:t> </a:t>
            </a:r>
            <a:r>
              <a:rPr sz="2200" spc="69" dirty="0">
                <a:latin typeface="Tahoma"/>
                <a:cs typeface="Tahoma"/>
              </a:rPr>
              <a:t>les</a:t>
            </a:r>
            <a:r>
              <a:rPr sz="2200" spc="-109" dirty="0">
                <a:latin typeface="Tahoma"/>
                <a:cs typeface="Tahoma"/>
              </a:rPr>
              <a:t> </a:t>
            </a:r>
            <a:r>
              <a:rPr sz="2200" spc="69" dirty="0">
                <a:latin typeface="Tahoma"/>
                <a:cs typeface="Tahoma"/>
              </a:rPr>
              <a:t>valeurs</a:t>
            </a:r>
            <a:r>
              <a:rPr sz="2200" spc="-99" dirty="0">
                <a:latin typeface="Tahoma"/>
                <a:cs typeface="Tahoma"/>
              </a:rPr>
              <a:t> </a:t>
            </a:r>
            <a:r>
              <a:rPr sz="2200" spc="109" dirty="0">
                <a:latin typeface="Tahoma"/>
                <a:cs typeface="Tahoma"/>
              </a:rPr>
              <a:t>aux</a:t>
            </a:r>
            <a:r>
              <a:rPr sz="2200" spc="-99" dirty="0">
                <a:latin typeface="Tahoma"/>
                <a:cs typeface="Tahoma"/>
              </a:rPr>
              <a:t> </a:t>
            </a:r>
            <a:r>
              <a:rPr sz="2200" spc="149" dirty="0">
                <a:latin typeface="Tahoma"/>
                <a:cs typeface="Tahoma"/>
              </a:rPr>
              <a:t>éléments</a:t>
            </a:r>
            <a:r>
              <a:rPr sz="2200" spc="-109" dirty="0">
                <a:latin typeface="Tahoma"/>
                <a:cs typeface="Tahoma"/>
              </a:rPr>
              <a:t> </a:t>
            </a:r>
            <a:r>
              <a:rPr sz="2200" spc="159" dirty="0">
                <a:solidFill>
                  <a:srgbClr val="006600"/>
                </a:solidFill>
                <a:latin typeface="Tahoma"/>
                <a:cs typeface="Tahoma"/>
              </a:rPr>
              <a:t>directement</a:t>
            </a:r>
            <a:r>
              <a:rPr sz="2200" spc="-99" dirty="0">
                <a:solidFill>
                  <a:srgbClr val="006600"/>
                </a:solidFill>
                <a:latin typeface="Tahoma"/>
                <a:cs typeface="Tahoma"/>
              </a:rPr>
              <a:t> </a:t>
            </a:r>
            <a:r>
              <a:rPr sz="2200" spc="-357" dirty="0">
                <a:latin typeface="Tahoma"/>
                <a:cs typeface="Tahoma"/>
              </a:rPr>
              <a:t>:</a:t>
            </a:r>
            <a:endParaRPr sz="2200">
              <a:latin typeface="Tahoma"/>
              <a:cs typeface="Tahoma"/>
            </a:endParaRPr>
          </a:p>
          <a:p>
            <a:pPr marL="216540" marR="3543947" algn="just">
              <a:lnSpc>
                <a:spcPct val="128099"/>
              </a:lnSpc>
              <a:spcBef>
                <a:spcPts val="337"/>
              </a:spcBef>
            </a:pPr>
            <a:r>
              <a:rPr sz="2800" spc="69" dirty="0">
                <a:solidFill>
                  <a:srgbClr val="8C198C"/>
                </a:solidFill>
                <a:latin typeface="SimSun"/>
                <a:cs typeface="SimSun"/>
              </a:rPr>
              <a:t>tableau</a:t>
            </a:r>
            <a:r>
              <a:rPr sz="2800" spc="69" dirty="0">
                <a:latin typeface="SimSun"/>
                <a:cs typeface="SimSun"/>
              </a:rPr>
              <a:t>[</a:t>
            </a:r>
            <a:r>
              <a:rPr sz="2800" spc="69" dirty="0">
                <a:solidFill>
                  <a:srgbClr val="006600"/>
                </a:solidFill>
                <a:latin typeface="SimSun"/>
                <a:cs typeface="SimSun"/>
              </a:rPr>
              <a:t>0</a:t>
            </a:r>
            <a:r>
              <a:rPr sz="2800" spc="69" dirty="0">
                <a:latin typeface="SimSun"/>
                <a:cs typeface="SimSun"/>
              </a:rPr>
              <a:t>]</a:t>
            </a:r>
            <a:r>
              <a:rPr sz="2800" spc="59" dirty="0">
                <a:latin typeface="SimSun"/>
                <a:cs typeface="SimSun"/>
              </a:rPr>
              <a:t>=</a:t>
            </a:r>
            <a:r>
              <a:rPr sz="2800" spc="69" dirty="0">
                <a:solidFill>
                  <a:srgbClr val="006600"/>
                </a:solidFill>
                <a:latin typeface="SimSun"/>
                <a:cs typeface="SimSun"/>
              </a:rPr>
              <a:t>"salade"  </a:t>
            </a:r>
            <a:r>
              <a:rPr sz="2800" spc="69" dirty="0">
                <a:solidFill>
                  <a:srgbClr val="8C198C"/>
                </a:solidFill>
                <a:latin typeface="SimSun"/>
                <a:cs typeface="SimSun"/>
              </a:rPr>
              <a:t>tableau</a:t>
            </a:r>
            <a:r>
              <a:rPr sz="2800" spc="69" dirty="0">
                <a:latin typeface="SimSun"/>
                <a:cs typeface="SimSun"/>
              </a:rPr>
              <a:t>[</a:t>
            </a:r>
            <a:r>
              <a:rPr sz="2800" spc="69" dirty="0">
                <a:solidFill>
                  <a:srgbClr val="006600"/>
                </a:solidFill>
                <a:latin typeface="SimSun"/>
                <a:cs typeface="SimSun"/>
              </a:rPr>
              <a:t>1</a:t>
            </a:r>
            <a:r>
              <a:rPr sz="2800" spc="69" dirty="0">
                <a:latin typeface="SimSun"/>
                <a:cs typeface="SimSun"/>
              </a:rPr>
              <a:t>]</a:t>
            </a:r>
            <a:r>
              <a:rPr sz="2800" spc="59" dirty="0">
                <a:latin typeface="SimSun"/>
                <a:cs typeface="SimSun"/>
              </a:rPr>
              <a:t>=</a:t>
            </a:r>
            <a:r>
              <a:rPr sz="2800" spc="69" dirty="0">
                <a:solidFill>
                  <a:srgbClr val="006600"/>
                </a:solidFill>
                <a:latin typeface="SimSun"/>
                <a:cs typeface="SimSun"/>
              </a:rPr>
              <a:t>"tomate"  </a:t>
            </a:r>
            <a:r>
              <a:rPr sz="2800" spc="69" dirty="0">
                <a:solidFill>
                  <a:srgbClr val="8C198C"/>
                </a:solidFill>
                <a:latin typeface="SimSun"/>
                <a:cs typeface="SimSun"/>
              </a:rPr>
              <a:t>tableau</a:t>
            </a:r>
            <a:r>
              <a:rPr sz="2800" spc="69" dirty="0">
                <a:latin typeface="SimSun"/>
                <a:cs typeface="SimSun"/>
              </a:rPr>
              <a:t>[</a:t>
            </a:r>
            <a:r>
              <a:rPr sz="2800" spc="69" dirty="0">
                <a:solidFill>
                  <a:srgbClr val="006600"/>
                </a:solidFill>
                <a:latin typeface="SimSun"/>
                <a:cs typeface="SimSun"/>
              </a:rPr>
              <a:t>2</a:t>
            </a:r>
            <a:r>
              <a:rPr sz="2800" spc="69" dirty="0">
                <a:latin typeface="SimSun"/>
                <a:cs typeface="SimSun"/>
              </a:rPr>
              <a:t>]</a:t>
            </a:r>
            <a:r>
              <a:rPr sz="2800" spc="59" dirty="0">
                <a:latin typeface="SimSun"/>
                <a:cs typeface="SimSun"/>
              </a:rPr>
              <a:t>=</a:t>
            </a:r>
            <a:r>
              <a:rPr sz="2800" spc="69" dirty="0">
                <a:solidFill>
                  <a:srgbClr val="006600"/>
                </a:solidFill>
                <a:latin typeface="SimSun"/>
                <a:cs typeface="SimSun"/>
              </a:rPr>
              <a:t>"oignon"</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5" y="270393"/>
            <a:ext cx="8955075" cy="711432"/>
          </a:xfrm>
          <a:prstGeom prst="rect">
            <a:avLst/>
          </a:prstGeom>
        </p:spPr>
        <p:txBody>
          <a:bodyPr vert="horz" wrap="square" lIns="0" tIns="33992" rIns="0" bIns="0" rtlCol="0">
            <a:spAutoFit/>
          </a:bodyPr>
          <a:lstStyle/>
          <a:p>
            <a:pPr marL="25179">
              <a:spcBef>
                <a:spcPts val="268"/>
              </a:spcBef>
            </a:pPr>
            <a:r>
              <a:rPr spc="188" dirty="0">
                <a:solidFill>
                  <a:srgbClr val="8C198C"/>
                </a:solidFill>
              </a:rPr>
              <a:t>Tableaux</a:t>
            </a:r>
            <a:r>
              <a:rPr spc="-99" dirty="0">
                <a:solidFill>
                  <a:srgbClr val="8C198C"/>
                </a:solidFill>
              </a:rPr>
              <a:t> </a:t>
            </a:r>
            <a:r>
              <a:rPr spc="-426" dirty="0"/>
              <a:t>:</a:t>
            </a:r>
            <a:r>
              <a:rPr spc="-89" dirty="0"/>
              <a:t> </a:t>
            </a:r>
            <a:r>
              <a:rPr spc="226" dirty="0"/>
              <a:t>longueur</a:t>
            </a:r>
            <a:r>
              <a:rPr spc="-99" dirty="0"/>
              <a:t> </a:t>
            </a:r>
            <a:r>
              <a:rPr spc="188" dirty="0"/>
              <a:t>et</a:t>
            </a:r>
            <a:r>
              <a:rPr spc="-89" dirty="0"/>
              <a:t> </a:t>
            </a:r>
            <a:r>
              <a:rPr spc="109" dirty="0"/>
              <a:t>t</a:t>
            </a:r>
            <a:r>
              <a:rPr spc="50" dirty="0"/>
              <a:t>r</a:t>
            </a:r>
            <a:r>
              <a:rPr spc="109" dirty="0"/>
              <a:t>a</a:t>
            </a:r>
            <a:r>
              <a:rPr spc="-30" dirty="0"/>
              <a:t>v</a:t>
            </a:r>
            <a:r>
              <a:rPr spc="139" dirty="0"/>
              <a:t>ersée</a:t>
            </a:r>
          </a:p>
        </p:txBody>
      </p:sp>
      <p:sp>
        <p:nvSpPr>
          <p:cNvPr id="3" name="object 3"/>
          <p:cNvSpPr txBox="1"/>
          <p:nvPr/>
        </p:nvSpPr>
        <p:spPr>
          <a:xfrm>
            <a:off x="785786" y="1428736"/>
            <a:ext cx="5024162" cy="4852476"/>
          </a:xfrm>
          <a:prstGeom prst="rect">
            <a:avLst/>
          </a:prstGeom>
        </p:spPr>
        <p:txBody>
          <a:bodyPr vert="horz" wrap="square" lIns="0" tIns="159887" rIns="0" bIns="0" rtlCol="0">
            <a:spAutoFit/>
          </a:bodyPr>
          <a:lstStyle/>
          <a:p>
            <a:pPr marL="25179">
              <a:spcBef>
                <a:spcPts val="1259"/>
              </a:spcBef>
            </a:pPr>
            <a:r>
              <a:rPr sz="2200" spc="149" dirty="0">
                <a:latin typeface="Tahoma"/>
                <a:cs typeface="Tahoma"/>
              </a:rPr>
              <a:t>Pour</a:t>
            </a:r>
            <a:r>
              <a:rPr sz="2200" spc="-119" dirty="0">
                <a:latin typeface="Tahoma"/>
                <a:cs typeface="Tahoma"/>
              </a:rPr>
              <a:t> </a:t>
            </a:r>
            <a:r>
              <a:rPr sz="2200" spc="40" dirty="0">
                <a:latin typeface="Tahoma"/>
                <a:cs typeface="Tahoma"/>
              </a:rPr>
              <a:t>savoir</a:t>
            </a:r>
            <a:r>
              <a:rPr sz="2200" spc="-119" dirty="0">
                <a:latin typeface="Tahoma"/>
                <a:cs typeface="Tahoma"/>
              </a:rPr>
              <a:t> </a:t>
            </a:r>
            <a:r>
              <a:rPr sz="2200" spc="99" dirty="0">
                <a:latin typeface="Tahoma"/>
                <a:cs typeface="Tahoma"/>
              </a:rPr>
              <a:t>la</a:t>
            </a:r>
            <a:r>
              <a:rPr sz="2200" spc="-109" dirty="0">
                <a:latin typeface="Tahoma"/>
                <a:cs typeface="Tahoma"/>
              </a:rPr>
              <a:t> </a:t>
            </a:r>
            <a:r>
              <a:rPr sz="2200" spc="139" dirty="0">
                <a:solidFill>
                  <a:srgbClr val="990000"/>
                </a:solidFill>
                <a:latin typeface="Tahoma"/>
                <a:cs typeface="Tahoma"/>
              </a:rPr>
              <a:t>longueur</a:t>
            </a:r>
            <a:r>
              <a:rPr sz="2200" spc="-119" dirty="0">
                <a:solidFill>
                  <a:srgbClr val="990000"/>
                </a:solidFill>
                <a:latin typeface="Tahoma"/>
                <a:cs typeface="Tahoma"/>
              </a:rPr>
              <a:t> </a:t>
            </a:r>
            <a:r>
              <a:rPr sz="2200" spc="149" dirty="0">
                <a:latin typeface="Tahoma"/>
                <a:cs typeface="Tahoma"/>
              </a:rPr>
              <a:t>d’un</a:t>
            </a:r>
            <a:r>
              <a:rPr sz="2200" spc="-119" dirty="0">
                <a:latin typeface="Tahoma"/>
                <a:cs typeface="Tahoma"/>
              </a:rPr>
              <a:t> </a:t>
            </a:r>
            <a:r>
              <a:rPr sz="2200" spc="139" dirty="0">
                <a:latin typeface="Tahoma"/>
                <a:cs typeface="Tahoma"/>
              </a:rPr>
              <a:t>tableau</a:t>
            </a:r>
            <a:r>
              <a:rPr sz="2200" spc="-99" dirty="0">
                <a:latin typeface="Tahoma"/>
                <a:cs typeface="Tahoma"/>
              </a:rPr>
              <a:t> </a:t>
            </a:r>
            <a:r>
              <a:rPr sz="2200" spc="-357" dirty="0">
                <a:latin typeface="Tahoma"/>
                <a:cs typeface="Tahoma"/>
              </a:rPr>
              <a:t>:</a:t>
            </a:r>
            <a:endParaRPr sz="2200">
              <a:latin typeface="Tahoma"/>
              <a:cs typeface="Tahoma"/>
            </a:endParaRPr>
          </a:p>
          <a:p>
            <a:pPr marL="409159">
              <a:spcBef>
                <a:spcPts val="1487"/>
              </a:spcBef>
            </a:pPr>
            <a:r>
              <a:rPr sz="2800" spc="69" dirty="0">
                <a:solidFill>
                  <a:srgbClr val="5E5E5E"/>
                </a:solidFill>
                <a:latin typeface="SimSun"/>
                <a:cs typeface="SimSun"/>
              </a:rPr>
              <a:t>echo</a:t>
            </a:r>
            <a:r>
              <a:rPr sz="2800" spc="10" dirty="0">
                <a:solidFill>
                  <a:srgbClr val="5E5E5E"/>
                </a:solidFill>
                <a:latin typeface="SimSun"/>
                <a:cs typeface="SimSun"/>
              </a:rPr>
              <a:t> </a:t>
            </a:r>
            <a:r>
              <a:rPr sz="2800" spc="69" dirty="0">
                <a:latin typeface="SimSun"/>
                <a:cs typeface="SimSun"/>
              </a:rPr>
              <a:t>$</a:t>
            </a:r>
            <a:r>
              <a:rPr sz="2800" spc="69" dirty="0">
                <a:solidFill>
                  <a:srgbClr val="1919BA"/>
                </a:solidFill>
                <a:latin typeface="SimSun"/>
                <a:cs typeface="SimSun"/>
              </a:rPr>
              <a:t>{</a:t>
            </a:r>
            <a:r>
              <a:rPr sz="2800" spc="69" dirty="0">
                <a:solidFill>
                  <a:srgbClr val="990000"/>
                </a:solidFill>
                <a:latin typeface="SimSun"/>
                <a:cs typeface="SimSun"/>
              </a:rPr>
              <a:t>#</a:t>
            </a:r>
            <a:r>
              <a:rPr sz="2800" spc="69" dirty="0">
                <a:solidFill>
                  <a:srgbClr val="8C198C"/>
                </a:solidFill>
                <a:latin typeface="SimSun"/>
                <a:cs typeface="SimSun"/>
              </a:rPr>
              <a:t>tableau</a:t>
            </a:r>
            <a:r>
              <a:rPr sz="2800" spc="69" dirty="0">
                <a:latin typeface="SimSun"/>
                <a:cs typeface="SimSun"/>
              </a:rPr>
              <a:t>[</a:t>
            </a:r>
            <a:r>
              <a:rPr sz="2800" spc="69" dirty="0">
                <a:solidFill>
                  <a:srgbClr val="990000"/>
                </a:solidFill>
                <a:latin typeface="SimSun"/>
                <a:cs typeface="SimSun"/>
              </a:rPr>
              <a:t>@</a:t>
            </a:r>
            <a:r>
              <a:rPr sz="2800" spc="69" dirty="0">
                <a:latin typeface="SimSun"/>
                <a:cs typeface="SimSun"/>
              </a:rPr>
              <a:t>]</a:t>
            </a:r>
            <a:r>
              <a:rPr sz="2800" spc="69" dirty="0">
                <a:solidFill>
                  <a:srgbClr val="1919BA"/>
                </a:solidFill>
                <a:latin typeface="SimSun"/>
                <a:cs typeface="SimSun"/>
              </a:rPr>
              <a:t>}</a:t>
            </a:r>
            <a:endParaRPr sz="2800">
              <a:latin typeface="SimSun"/>
              <a:cs typeface="SimSun"/>
            </a:endParaRPr>
          </a:p>
          <a:p>
            <a:pPr marL="25179">
              <a:spcBef>
                <a:spcPts val="1546"/>
              </a:spcBef>
            </a:pPr>
            <a:r>
              <a:rPr sz="2200" spc="159" dirty="0">
                <a:latin typeface="Tahoma"/>
                <a:cs typeface="Tahoma"/>
              </a:rPr>
              <a:t>ou</a:t>
            </a:r>
            <a:r>
              <a:rPr sz="2200" spc="-169" dirty="0">
                <a:latin typeface="Tahoma"/>
                <a:cs typeface="Tahoma"/>
              </a:rPr>
              <a:t> </a:t>
            </a:r>
            <a:r>
              <a:rPr sz="2200" spc="159" dirty="0">
                <a:latin typeface="Tahoma"/>
                <a:cs typeface="Tahoma"/>
              </a:rPr>
              <a:t>bien</a:t>
            </a:r>
            <a:endParaRPr sz="2200">
              <a:latin typeface="Tahoma"/>
              <a:cs typeface="Tahoma"/>
            </a:endParaRPr>
          </a:p>
          <a:p>
            <a:pPr marL="409159">
              <a:spcBef>
                <a:spcPts val="1487"/>
              </a:spcBef>
            </a:pPr>
            <a:r>
              <a:rPr sz="2800" spc="69" dirty="0">
                <a:solidFill>
                  <a:srgbClr val="5E5E5E"/>
                </a:solidFill>
                <a:latin typeface="SimSun"/>
                <a:cs typeface="SimSun"/>
              </a:rPr>
              <a:t>echo</a:t>
            </a:r>
            <a:r>
              <a:rPr sz="2800" spc="10" dirty="0">
                <a:solidFill>
                  <a:srgbClr val="5E5E5E"/>
                </a:solidFill>
                <a:latin typeface="SimSun"/>
                <a:cs typeface="SimSun"/>
              </a:rPr>
              <a:t> </a:t>
            </a:r>
            <a:r>
              <a:rPr sz="2800" spc="69" dirty="0">
                <a:latin typeface="SimSun"/>
                <a:cs typeface="SimSun"/>
              </a:rPr>
              <a:t>$</a:t>
            </a:r>
            <a:r>
              <a:rPr sz="2800" spc="69" dirty="0">
                <a:solidFill>
                  <a:srgbClr val="1919BA"/>
                </a:solidFill>
                <a:latin typeface="SimSun"/>
                <a:cs typeface="SimSun"/>
              </a:rPr>
              <a:t>{</a:t>
            </a:r>
            <a:r>
              <a:rPr sz="2800" spc="69" dirty="0">
                <a:solidFill>
                  <a:srgbClr val="990000"/>
                </a:solidFill>
                <a:latin typeface="SimSun"/>
                <a:cs typeface="SimSun"/>
              </a:rPr>
              <a:t>#</a:t>
            </a:r>
            <a:r>
              <a:rPr sz="2800" spc="69" dirty="0">
                <a:solidFill>
                  <a:srgbClr val="8C198C"/>
                </a:solidFill>
                <a:latin typeface="SimSun"/>
                <a:cs typeface="SimSun"/>
              </a:rPr>
              <a:t>tableau</a:t>
            </a:r>
            <a:r>
              <a:rPr sz="2800" spc="69" dirty="0">
                <a:latin typeface="SimSun"/>
                <a:cs typeface="SimSun"/>
              </a:rPr>
              <a:t>[</a:t>
            </a:r>
            <a:r>
              <a:rPr sz="2800" spc="69" dirty="0">
                <a:solidFill>
                  <a:srgbClr val="990000"/>
                </a:solidFill>
                <a:latin typeface="SimSun"/>
                <a:cs typeface="SimSun"/>
              </a:rPr>
              <a:t>*</a:t>
            </a:r>
            <a:r>
              <a:rPr sz="2800" spc="69" dirty="0">
                <a:latin typeface="SimSun"/>
                <a:cs typeface="SimSun"/>
              </a:rPr>
              <a:t>]</a:t>
            </a:r>
            <a:r>
              <a:rPr sz="2800" spc="69" dirty="0">
                <a:solidFill>
                  <a:srgbClr val="1919BA"/>
                </a:solidFill>
                <a:latin typeface="SimSun"/>
                <a:cs typeface="SimSun"/>
              </a:rPr>
              <a:t>}</a:t>
            </a:r>
            <a:endParaRPr sz="2800">
              <a:latin typeface="SimSun"/>
              <a:cs typeface="SimSun"/>
            </a:endParaRPr>
          </a:p>
          <a:p>
            <a:pPr>
              <a:spcBef>
                <a:spcPts val="119"/>
              </a:spcBef>
            </a:pPr>
            <a:endParaRPr sz="2900">
              <a:latin typeface="SimSun"/>
              <a:cs typeface="SimSun"/>
            </a:endParaRPr>
          </a:p>
          <a:p>
            <a:pPr marL="25179"/>
            <a:r>
              <a:rPr sz="2200" spc="149" dirty="0">
                <a:latin typeface="Tahoma"/>
                <a:cs typeface="Tahoma"/>
              </a:rPr>
              <a:t>Pour</a:t>
            </a:r>
            <a:r>
              <a:rPr sz="2200" spc="-139" dirty="0">
                <a:latin typeface="Tahoma"/>
                <a:cs typeface="Tahoma"/>
              </a:rPr>
              <a:t> </a:t>
            </a:r>
            <a:r>
              <a:rPr sz="2200" spc="40" dirty="0">
                <a:solidFill>
                  <a:srgbClr val="990000"/>
                </a:solidFill>
                <a:latin typeface="Tahoma"/>
                <a:cs typeface="Tahoma"/>
              </a:rPr>
              <a:t>traverser</a:t>
            </a:r>
            <a:r>
              <a:rPr sz="2200" spc="-129" dirty="0">
                <a:solidFill>
                  <a:srgbClr val="990000"/>
                </a:solidFill>
                <a:latin typeface="Tahoma"/>
                <a:cs typeface="Tahoma"/>
              </a:rPr>
              <a:t> </a:t>
            </a:r>
            <a:r>
              <a:rPr sz="2200" spc="188" dirty="0">
                <a:latin typeface="Tahoma"/>
                <a:cs typeface="Tahoma"/>
              </a:rPr>
              <a:t>un</a:t>
            </a:r>
            <a:r>
              <a:rPr sz="2200" spc="-129" dirty="0">
                <a:latin typeface="Tahoma"/>
                <a:cs typeface="Tahoma"/>
              </a:rPr>
              <a:t> </a:t>
            </a:r>
            <a:r>
              <a:rPr sz="2200" spc="139" dirty="0">
                <a:latin typeface="Tahoma"/>
                <a:cs typeface="Tahoma"/>
              </a:rPr>
              <a:t>tableau</a:t>
            </a:r>
            <a:r>
              <a:rPr sz="2200" spc="-119" dirty="0">
                <a:latin typeface="Tahoma"/>
                <a:cs typeface="Tahoma"/>
              </a:rPr>
              <a:t> </a:t>
            </a:r>
            <a:r>
              <a:rPr sz="2200" spc="-357" dirty="0">
                <a:latin typeface="Tahoma"/>
                <a:cs typeface="Tahoma"/>
              </a:rPr>
              <a:t>:</a:t>
            </a:r>
            <a:endParaRPr sz="2200">
              <a:latin typeface="Tahoma"/>
              <a:cs typeface="Tahoma"/>
            </a:endParaRPr>
          </a:p>
          <a:p>
            <a:pPr marL="409159">
              <a:spcBef>
                <a:spcPts val="1487"/>
              </a:spcBef>
            </a:pPr>
            <a:r>
              <a:rPr sz="2800" spc="69" dirty="0">
                <a:solidFill>
                  <a:srgbClr val="5E5E5E"/>
                </a:solidFill>
                <a:latin typeface="SimSun"/>
                <a:cs typeface="SimSun"/>
              </a:rPr>
              <a:t>for</a:t>
            </a:r>
            <a:r>
              <a:rPr sz="2800" spc="50" dirty="0">
                <a:solidFill>
                  <a:srgbClr val="5E5E5E"/>
                </a:solidFill>
                <a:latin typeface="SimSun"/>
                <a:cs typeface="SimSun"/>
              </a:rPr>
              <a:t> </a:t>
            </a:r>
            <a:r>
              <a:rPr sz="2800" spc="69" dirty="0">
                <a:latin typeface="SimSun"/>
                <a:cs typeface="SimSun"/>
              </a:rPr>
              <a:t>i</a:t>
            </a:r>
            <a:r>
              <a:rPr sz="2800" spc="50" dirty="0">
                <a:latin typeface="SimSun"/>
                <a:cs typeface="SimSun"/>
              </a:rPr>
              <a:t> </a:t>
            </a:r>
            <a:r>
              <a:rPr sz="2800" spc="69" dirty="0">
                <a:solidFill>
                  <a:srgbClr val="5E5E5E"/>
                </a:solidFill>
                <a:latin typeface="SimSun"/>
                <a:cs typeface="SimSun"/>
              </a:rPr>
              <a:t>in</a:t>
            </a:r>
            <a:r>
              <a:rPr sz="2800" spc="50" dirty="0">
                <a:solidFill>
                  <a:srgbClr val="5E5E5E"/>
                </a:solidFill>
                <a:latin typeface="SimSun"/>
                <a:cs typeface="SimSun"/>
              </a:rPr>
              <a:t> </a:t>
            </a:r>
            <a:r>
              <a:rPr sz="2800" spc="69" dirty="0">
                <a:latin typeface="SimSun"/>
                <a:cs typeface="SimSun"/>
              </a:rPr>
              <a:t>$</a:t>
            </a:r>
            <a:r>
              <a:rPr sz="2800" spc="69" dirty="0">
                <a:solidFill>
                  <a:srgbClr val="1919BA"/>
                </a:solidFill>
                <a:latin typeface="SimSun"/>
                <a:cs typeface="SimSun"/>
              </a:rPr>
              <a:t>{</a:t>
            </a:r>
            <a:r>
              <a:rPr sz="2800" spc="69" dirty="0">
                <a:solidFill>
                  <a:srgbClr val="8C198C"/>
                </a:solidFill>
                <a:latin typeface="SimSun"/>
                <a:cs typeface="SimSun"/>
              </a:rPr>
              <a:t>tableau</a:t>
            </a:r>
            <a:r>
              <a:rPr sz="2800" spc="69" dirty="0">
                <a:latin typeface="SimSun"/>
                <a:cs typeface="SimSun"/>
              </a:rPr>
              <a:t>[</a:t>
            </a:r>
            <a:r>
              <a:rPr sz="2800" spc="69" dirty="0">
                <a:solidFill>
                  <a:srgbClr val="990000"/>
                </a:solidFill>
                <a:latin typeface="SimSun"/>
                <a:cs typeface="SimSun"/>
              </a:rPr>
              <a:t>@</a:t>
            </a:r>
            <a:r>
              <a:rPr sz="2800" spc="69" dirty="0">
                <a:latin typeface="SimSun"/>
                <a:cs typeface="SimSun"/>
              </a:rPr>
              <a:t>]</a:t>
            </a:r>
            <a:r>
              <a:rPr sz="2800" spc="69" dirty="0">
                <a:solidFill>
                  <a:srgbClr val="1919BA"/>
                </a:solidFill>
                <a:latin typeface="SimSun"/>
                <a:cs typeface="SimSun"/>
              </a:rPr>
              <a:t>}</a:t>
            </a:r>
            <a:endParaRPr sz="2800">
              <a:latin typeface="SimSun"/>
              <a:cs typeface="SimSun"/>
            </a:endParaRPr>
          </a:p>
          <a:p>
            <a:pPr marL="25179">
              <a:spcBef>
                <a:spcPts val="1546"/>
              </a:spcBef>
            </a:pPr>
            <a:r>
              <a:rPr sz="2200" spc="159" dirty="0">
                <a:latin typeface="Tahoma"/>
                <a:cs typeface="Tahoma"/>
              </a:rPr>
              <a:t>ou</a:t>
            </a:r>
            <a:r>
              <a:rPr sz="2200" spc="-169" dirty="0">
                <a:latin typeface="Tahoma"/>
                <a:cs typeface="Tahoma"/>
              </a:rPr>
              <a:t> </a:t>
            </a:r>
            <a:r>
              <a:rPr sz="2200" spc="159" dirty="0">
                <a:latin typeface="Tahoma"/>
                <a:cs typeface="Tahoma"/>
              </a:rPr>
              <a:t>bien</a:t>
            </a:r>
            <a:endParaRPr sz="2200">
              <a:latin typeface="Tahoma"/>
              <a:cs typeface="Tahoma"/>
            </a:endParaRPr>
          </a:p>
          <a:p>
            <a:pPr marL="409159">
              <a:spcBef>
                <a:spcPts val="1487"/>
              </a:spcBef>
            </a:pPr>
            <a:r>
              <a:rPr sz="2800" spc="69" dirty="0">
                <a:solidFill>
                  <a:srgbClr val="5E5E5E"/>
                </a:solidFill>
                <a:latin typeface="SimSun"/>
                <a:cs typeface="SimSun"/>
              </a:rPr>
              <a:t>for</a:t>
            </a:r>
            <a:r>
              <a:rPr sz="2800" spc="50" dirty="0">
                <a:solidFill>
                  <a:srgbClr val="5E5E5E"/>
                </a:solidFill>
                <a:latin typeface="SimSun"/>
                <a:cs typeface="SimSun"/>
              </a:rPr>
              <a:t> </a:t>
            </a:r>
            <a:r>
              <a:rPr sz="2800" spc="69" dirty="0">
                <a:latin typeface="SimSun"/>
                <a:cs typeface="SimSun"/>
              </a:rPr>
              <a:t>i</a:t>
            </a:r>
            <a:r>
              <a:rPr sz="2800" spc="50" dirty="0">
                <a:latin typeface="SimSun"/>
                <a:cs typeface="SimSun"/>
              </a:rPr>
              <a:t> </a:t>
            </a:r>
            <a:r>
              <a:rPr sz="2800" spc="69" dirty="0">
                <a:solidFill>
                  <a:srgbClr val="5E5E5E"/>
                </a:solidFill>
                <a:latin typeface="SimSun"/>
                <a:cs typeface="SimSun"/>
              </a:rPr>
              <a:t>in</a:t>
            </a:r>
            <a:r>
              <a:rPr sz="2800" spc="50" dirty="0">
                <a:solidFill>
                  <a:srgbClr val="5E5E5E"/>
                </a:solidFill>
                <a:latin typeface="SimSun"/>
                <a:cs typeface="SimSun"/>
              </a:rPr>
              <a:t> </a:t>
            </a:r>
            <a:r>
              <a:rPr sz="2800" spc="69" dirty="0">
                <a:latin typeface="SimSun"/>
                <a:cs typeface="SimSun"/>
              </a:rPr>
              <a:t>$</a:t>
            </a:r>
            <a:r>
              <a:rPr sz="2800" spc="69" dirty="0">
                <a:solidFill>
                  <a:srgbClr val="1919BA"/>
                </a:solidFill>
                <a:latin typeface="SimSun"/>
                <a:cs typeface="SimSun"/>
              </a:rPr>
              <a:t>{</a:t>
            </a:r>
            <a:r>
              <a:rPr sz="2800" spc="69" dirty="0">
                <a:solidFill>
                  <a:srgbClr val="8C198C"/>
                </a:solidFill>
                <a:latin typeface="SimSun"/>
                <a:cs typeface="SimSun"/>
              </a:rPr>
              <a:t>tableau</a:t>
            </a:r>
            <a:r>
              <a:rPr sz="2800" spc="69" dirty="0">
                <a:latin typeface="SimSun"/>
                <a:cs typeface="SimSun"/>
              </a:rPr>
              <a:t>[</a:t>
            </a:r>
            <a:r>
              <a:rPr sz="2800" spc="69" dirty="0">
                <a:solidFill>
                  <a:srgbClr val="990000"/>
                </a:solidFill>
                <a:latin typeface="SimSun"/>
                <a:cs typeface="SimSun"/>
              </a:rPr>
              <a:t>*</a:t>
            </a:r>
            <a:r>
              <a:rPr sz="2800" spc="69" dirty="0">
                <a:latin typeface="SimSun"/>
                <a:cs typeface="SimSun"/>
              </a:rPr>
              <a:t>]</a:t>
            </a:r>
            <a:r>
              <a:rPr sz="2800" spc="69" dirty="0">
                <a:solidFill>
                  <a:srgbClr val="1919BA"/>
                </a:solidFill>
                <a:latin typeface="SimSun"/>
                <a:cs typeface="SimSun"/>
              </a:rPr>
              <a:t>}</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14612" y="2357430"/>
            <a:ext cx="4258217" cy="769441"/>
          </a:xfrm>
          <a:prstGeom prst="rect">
            <a:avLst/>
          </a:prstGeom>
        </p:spPr>
        <p:txBody>
          <a:bodyPr wrap="none">
            <a:spAutoFit/>
          </a:bodyPr>
          <a:lstStyle/>
          <a:p>
            <a:pPr marL="201295" indent="-189230">
              <a:lnSpc>
                <a:spcPct val="100000"/>
              </a:lnSpc>
              <a:buSzPct val="78571"/>
              <a:tabLst>
                <a:tab pos="201930" algn="l"/>
              </a:tabLst>
            </a:pPr>
            <a:r>
              <a:rPr lang="fr-FR" sz="4400" b="1" spc="105" dirty="0" smtClean="0">
                <a:solidFill>
                  <a:srgbClr val="3333B2"/>
                </a:solidFill>
                <a:latin typeface="Tahoma"/>
                <a:cs typeface="Tahoma"/>
                <a:hlinkClick r:id="" action="ppaction://noaction"/>
              </a:rPr>
              <a:t>Les </a:t>
            </a:r>
            <a:r>
              <a:rPr lang="fr-FR" sz="3600" b="1" spc="105" dirty="0" smtClean="0">
                <a:solidFill>
                  <a:srgbClr val="3333B2"/>
                </a:solidFill>
                <a:latin typeface="Tahoma"/>
                <a:cs typeface="Tahoma"/>
                <a:hlinkClick r:id="" action="ppaction://noaction"/>
              </a:rPr>
              <a:t> </a:t>
            </a:r>
            <a:r>
              <a:rPr lang="fr-FR" sz="4400" b="1" spc="105" dirty="0" smtClean="0">
                <a:solidFill>
                  <a:srgbClr val="3333B2"/>
                </a:solidFill>
                <a:latin typeface="Tahoma"/>
                <a:cs typeface="Tahoma"/>
                <a:hlinkClick r:id="" action="ppaction://noaction"/>
              </a:rPr>
              <a:t>fonctions</a:t>
            </a:r>
            <a:endParaRPr lang="fr-FR" b="1" dirty="0">
              <a:latin typeface="Tahoma"/>
              <a:cs typeface="Tahom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8955073" cy="711432"/>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30" dirty="0"/>
              <a:t>s</a:t>
            </a:r>
            <a:r>
              <a:rPr spc="59" dirty="0"/>
              <a:t>y</a:t>
            </a:r>
            <a:r>
              <a:rPr spc="198" dirty="0"/>
              <a:t>nta</a:t>
            </a:r>
            <a:r>
              <a:rPr spc="139" dirty="0"/>
              <a:t>x</a:t>
            </a:r>
            <a:r>
              <a:rPr spc="208" dirty="0"/>
              <a:t>e</a:t>
            </a:r>
            <a:r>
              <a:rPr spc="-99" dirty="0"/>
              <a:t> </a:t>
            </a:r>
            <a:r>
              <a:rPr spc="297" dirty="0"/>
              <a:t>de</a:t>
            </a:r>
            <a:r>
              <a:rPr spc="-89" dirty="0"/>
              <a:t> </a:t>
            </a:r>
            <a:r>
              <a:rPr spc="198" dirty="0"/>
              <a:t>base</a:t>
            </a:r>
          </a:p>
        </p:txBody>
      </p:sp>
      <p:sp>
        <p:nvSpPr>
          <p:cNvPr id="3" name="object 3"/>
          <p:cNvSpPr txBox="1"/>
          <p:nvPr/>
        </p:nvSpPr>
        <p:spPr>
          <a:xfrm>
            <a:off x="688950" y="1166386"/>
            <a:ext cx="6059474" cy="4118106"/>
          </a:xfrm>
          <a:prstGeom prst="rect">
            <a:avLst/>
          </a:prstGeom>
        </p:spPr>
        <p:txBody>
          <a:bodyPr vert="horz" wrap="square" lIns="0" tIns="138485" rIns="0" bIns="0" rtlCol="0">
            <a:spAutoFit/>
          </a:bodyPr>
          <a:lstStyle/>
          <a:p>
            <a:pPr marL="25179">
              <a:spcBef>
                <a:spcPts val="1090"/>
              </a:spcBef>
            </a:pPr>
            <a:r>
              <a:rPr sz="2200" spc="149" dirty="0">
                <a:latin typeface="Tahoma"/>
                <a:cs typeface="Tahoma"/>
              </a:rPr>
              <a:t>Pour</a:t>
            </a:r>
            <a:r>
              <a:rPr sz="2200" spc="-129" dirty="0">
                <a:latin typeface="Tahoma"/>
                <a:cs typeface="Tahoma"/>
              </a:rPr>
              <a:t> </a:t>
            </a:r>
            <a:r>
              <a:rPr sz="2200" spc="119" dirty="0">
                <a:latin typeface="Tahoma"/>
                <a:cs typeface="Tahoma"/>
              </a:rPr>
              <a:t>déclarer</a:t>
            </a:r>
            <a:r>
              <a:rPr sz="2200" spc="-109" dirty="0">
                <a:latin typeface="Tahoma"/>
                <a:cs typeface="Tahoma"/>
              </a:rPr>
              <a:t> </a:t>
            </a:r>
            <a:r>
              <a:rPr sz="2200" spc="169" dirty="0">
                <a:latin typeface="Tahoma"/>
                <a:cs typeface="Tahoma"/>
              </a:rPr>
              <a:t>une</a:t>
            </a:r>
            <a:r>
              <a:rPr sz="2200" spc="-119" dirty="0">
                <a:latin typeface="Tahoma"/>
                <a:cs typeface="Tahoma"/>
              </a:rPr>
              <a:t> </a:t>
            </a:r>
            <a:r>
              <a:rPr sz="2200" spc="129" dirty="0">
                <a:solidFill>
                  <a:srgbClr val="8C198C"/>
                </a:solidFill>
                <a:latin typeface="Tahoma"/>
                <a:cs typeface="Tahoma"/>
              </a:rPr>
              <a:t>fonction</a:t>
            </a:r>
            <a:r>
              <a:rPr sz="2200" spc="-129" dirty="0">
                <a:solidFill>
                  <a:srgbClr val="8C198C"/>
                </a:solidFill>
                <a:latin typeface="Tahoma"/>
                <a:cs typeface="Tahoma"/>
              </a:rPr>
              <a:t> </a:t>
            </a:r>
            <a:r>
              <a:rPr sz="2200" spc="-357" dirty="0">
                <a:latin typeface="Tahoma"/>
                <a:cs typeface="Tahoma"/>
              </a:rPr>
              <a:t>:</a:t>
            </a:r>
            <a:endParaRPr sz="2200">
              <a:latin typeface="Tahoma"/>
              <a:cs typeface="Tahoma"/>
            </a:endParaRPr>
          </a:p>
          <a:p>
            <a:pPr marL="974428" marR="1530884" indent="-372649">
              <a:lnSpc>
                <a:spcPct val="128000"/>
              </a:lnSpc>
              <a:spcBef>
                <a:spcPts val="347"/>
              </a:spcBef>
            </a:pPr>
            <a:r>
              <a:rPr sz="2800" spc="69" dirty="0">
                <a:solidFill>
                  <a:srgbClr val="8C198C"/>
                </a:solidFill>
                <a:latin typeface="SimSun"/>
                <a:cs typeface="SimSun"/>
              </a:rPr>
              <a:t>function</a:t>
            </a:r>
            <a:r>
              <a:rPr sz="2800" spc="40" dirty="0">
                <a:solidFill>
                  <a:srgbClr val="8C198C"/>
                </a:solidFill>
                <a:latin typeface="SimSun"/>
                <a:cs typeface="SimSun"/>
              </a:rPr>
              <a:t> </a:t>
            </a:r>
            <a:r>
              <a:rPr sz="2800" spc="69" dirty="0">
                <a:solidFill>
                  <a:srgbClr val="1919BA"/>
                </a:solidFill>
                <a:latin typeface="SimSun"/>
                <a:cs typeface="SimSun"/>
              </a:rPr>
              <a:t>helloWorld</a:t>
            </a:r>
            <a:r>
              <a:rPr sz="2800" spc="40" dirty="0">
                <a:solidFill>
                  <a:srgbClr val="1919BA"/>
                </a:solidFill>
                <a:latin typeface="SimSun"/>
                <a:cs typeface="SimSun"/>
              </a:rPr>
              <a:t> </a:t>
            </a:r>
            <a:r>
              <a:rPr sz="2800" spc="69" dirty="0">
                <a:solidFill>
                  <a:srgbClr val="8C198C"/>
                </a:solidFill>
                <a:latin typeface="SimSun"/>
                <a:cs typeface="SimSun"/>
              </a:rPr>
              <a:t>{ </a:t>
            </a:r>
            <a:r>
              <a:rPr sz="2800" spc="-1358" dirty="0">
                <a:solidFill>
                  <a:srgbClr val="8C198C"/>
                </a:solidFill>
                <a:latin typeface="SimSun"/>
                <a:cs typeface="SimSun"/>
              </a:rPr>
              <a:t> </a:t>
            </a:r>
            <a:r>
              <a:rPr sz="2800" spc="69" dirty="0">
                <a:solidFill>
                  <a:srgbClr val="5E5E5E"/>
                </a:solidFill>
                <a:latin typeface="SimSun"/>
                <a:cs typeface="SimSun"/>
              </a:rPr>
              <a:t>echo</a:t>
            </a:r>
            <a:r>
              <a:rPr sz="2800" spc="50" dirty="0">
                <a:solidFill>
                  <a:srgbClr val="5E5E5E"/>
                </a:solidFill>
                <a:latin typeface="SimSun"/>
                <a:cs typeface="SimSun"/>
              </a:rPr>
              <a:t> </a:t>
            </a:r>
            <a:r>
              <a:rPr sz="2800" spc="69" dirty="0">
                <a:solidFill>
                  <a:srgbClr val="5E5E5E"/>
                </a:solidFill>
                <a:latin typeface="SimSun"/>
                <a:cs typeface="SimSun"/>
              </a:rPr>
              <a:t>Hello</a:t>
            </a:r>
            <a:r>
              <a:rPr sz="2800" spc="50" dirty="0">
                <a:solidFill>
                  <a:srgbClr val="5E5E5E"/>
                </a:solidFill>
                <a:latin typeface="SimSun"/>
                <a:cs typeface="SimSun"/>
              </a:rPr>
              <a:t> </a:t>
            </a:r>
            <a:r>
              <a:rPr sz="2800" spc="69" dirty="0">
                <a:solidFill>
                  <a:srgbClr val="5E5E5E"/>
                </a:solidFill>
                <a:latin typeface="SimSun"/>
                <a:cs typeface="SimSun"/>
              </a:rPr>
              <a:t>World</a:t>
            </a:r>
            <a:endParaRPr sz="2800">
              <a:latin typeface="SimSun"/>
              <a:cs typeface="SimSun"/>
            </a:endParaRPr>
          </a:p>
          <a:p>
            <a:pPr marL="603038">
              <a:spcBef>
                <a:spcPts val="932"/>
              </a:spcBef>
            </a:pPr>
            <a:r>
              <a:rPr sz="2800" spc="69" dirty="0">
                <a:solidFill>
                  <a:srgbClr val="8C198C"/>
                </a:solidFill>
                <a:latin typeface="SimSun"/>
                <a:cs typeface="SimSun"/>
              </a:rPr>
              <a:t>}</a:t>
            </a:r>
            <a:endParaRPr sz="2800">
              <a:latin typeface="SimSun"/>
              <a:cs typeface="SimSun"/>
            </a:endParaRPr>
          </a:p>
          <a:p>
            <a:pPr marL="25179">
              <a:spcBef>
                <a:spcPts val="3242"/>
              </a:spcBef>
            </a:pPr>
            <a:r>
              <a:rPr sz="2200" spc="149" dirty="0">
                <a:latin typeface="Tahoma"/>
                <a:cs typeface="Tahoma"/>
              </a:rPr>
              <a:t>Pour</a:t>
            </a:r>
            <a:r>
              <a:rPr sz="2200" spc="-129" dirty="0">
                <a:latin typeface="Tahoma"/>
                <a:cs typeface="Tahoma"/>
              </a:rPr>
              <a:t> </a:t>
            </a:r>
            <a:r>
              <a:rPr sz="2200" spc="139" dirty="0">
                <a:latin typeface="Tahoma"/>
                <a:cs typeface="Tahoma"/>
              </a:rPr>
              <a:t>appeler</a:t>
            </a:r>
            <a:r>
              <a:rPr sz="2200" spc="-109" dirty="0">
                <a:latin typeface="Tahoma"/>
                <a:cs typeface="Tahoma"/>
              </a:rPr>
              <a:t> </a:t>
            </a:r>
            <a:r>
              <a:rPr sz="2200" spc="169" dirty="0">
                <a:latin typeface="Tahoma"/>
                <a:cs typeface="Tahoma"/>
              </a:rPr>
              <a:t>une</a:t>
            </a:r>
            <a:r>
              <a:rPr sz="2200" spc="-119" dirty="0">
                <a:latin typeface="Tahoma"/>
                <a:cs typeface="Tahoma"/>
              </a:rPr>
              <a:t> </a:t>
            </a:r>
            <a:r>
              <a:rPr sz="2200" spc="129" dirty="0">
                <a:solidFill>
                  <a:srgbClr val="8C198C"/>
                </a:solidFill>
                <a:latin typeface="Tahoma"/>
                <a:cs typeface="Tahoma"/>
              </a:rPr>
              <a:t>fonction</a:t>
            </a:r>
            <a:r>
              <a:rPr sz="2200" spc="-119" dirty="0">
                <a:solidFill>
                  <a:srgbClr val="8C198C"/>
                </a:solidFill>
                <a:latin typeface="Tahoma"/>
                <a:cs typeface="Tahoma"/>
              </a:rPr>
              <a:t> </a:t>
            </a:r>
            <a:r>
              <a:rPr sz="2200" spc="-357" dirty="0">
                <a:latin typeface="Tahoma"/>
                <a:cs typeface="Tahoma"/>
              </a:rPr>
              <a:t>:</a:t>
            </a:r>
            <a:endParaRPr sz="2200">
              <a:latin typeface="Tahoma"/>
              <a:cs typeface="Tahoma"/>
            </a:endParaRPr>
          </a:p>
          <a:p>
            <a:pPr marL="603038">
              <a:spcBef>
                <a:spcPts val="1596"/>
              </a:spcBef>
            </a:pPr>
            <a:r>
              <a:rPr sz="2800" spc="69" dirty="0">
                <a:solidFill>
                  <a:srgbClr val="1919BA"/>
                </a:solidFill>
                <a:latin typeface="SimSun"/>
                <a:cs typeface="SimSun"/>
              </a:rPr>
              <a:t>helloWorld</a:t>
            </a:r>
            <a:endParaRPr sz="2800">
              <a:latin typeface="SimSun"/>
              <a:cs typeface="SimSun"/>
            </a:endParaRPr>
          </a:p>
          <a:p>
            <a:pPr>
              <a:spcBef>
                <a:spcPts val="69"/>
              </a:spcBef>
            </a:pPr>
            <a:endParaRPr sz="3600">
              <a:latin typeface="SimSun"/>
              <a:cs typeface="SimSun"/>
            </a:endParaRPr>
          </a:p>
        </p:txBody>
      </p:sp>
      <p:sp>
        <p:nvSpPr>
          <p:cNvPr id="8" name="Rectangle 7"/>
          <p:cNvSpPr/>
          <p:nvPr/>
        </p:nvSpPr>
        <p:spPr>
          <a:xfrm>
            <a:off x="1214414" y="5572140"/>
            <a:ext cx="6715140" cy="523220"/>
          </a:xfrm>
          <a:prstGeom prst="rect">
            <a:avLst/>
          </a:prstGeom>
        </p:spPr>
        <p:txBody>
          <a:bodyPr wrap="square">
            <a:spAutoFit/>
          </a:bodyPr>
          <a:lstStyle/>
          <a:p>
            <a:pPr marL="1726022" lvl="0"/>
            <a:r>
              <a:rPr lang="fr-FR" sz="2800" spc="317" dirty="0" smtClean="0">
                <a:solidFill>
                  <a:srgbClr val="990000"/>
                </a:solidFill>
                <a:latin typeface="Tahoma"/>
                <a:cs typeface="Tahoma"/>
              </a:rPr>
              <a:t>Où</a:t>
            </a:r>
            <a:r>
              <a:rPr lang="fr-FR" sz="2800" spc="-89" dirty="0" smtClean="0">
                <a:solidFill>
                  <a:srgbClr val="990000"/>
                </a:solidFill>
                <a:latin typeface="Tahoma"/>
                <a:cs typeface="Tahoma"/>
              </a:rPr>
              <a:t> </a:t>
            </a:r>
            <a:r>
              <a:rPr lang="fr-FR" sz="2800" spc="198" dirty="0" smtClean="0">
                <a:solidFill>
                  <a:prstClr val="black"/>
                </a:solidFill>
                <a:latin typeface="Tahoma"/>
                <a:cs typeface="Tahoma"/>
              </a:rPr>
              <a:t>sont</a:t>
            </a:r>
            <a:r>
              <a:rPr lang="fr-FR" sz="2800" spc="-99" dirty="0" smtClean="0">
                <a:solidFill>
                  <a:prstClr val="black"/>
                </a:solidFill>
                <a:latin typeface="Tahoma"/>
                <a:cs typeface="Tahoma"/>
              </a:rPr>
              <a:t> </a:t>
            </a:r>
            <a:r>
              <a:rPr lang="fr-FR" sz="2800" spc="129" dirty="0" smtClean="0">
                <a:solidFill>
                  <a:prstClr val="black"/>
                </a:solidFill>
                <a:latin typeface="Tahoma"/>
                <a:cs typeface="Tahoma"/>
              </a:rPr>
              <a:t>les</a:t>
            </a:r>
            <a:r>
              <a:rPr lang="fr-FR" sz="2800" spc="-99" dirty="0" smtClean="0">
                <a:solidFill>
                  <a:prstClr val="black"/>
                </a:solidFill>
                <a:latin typeface="Tahoma"/>
                <a:cs typeface="Tahoma"/>
              </a:rPr>
              <a:t> </a:t>
            </a:r>
            <a:r>
              <a:rPr lang="fr-FR" sz="2800" spc="226" dirty="0" smtClean="0">
                <a:solidFill>
                  <a:srgbClr val="8C198C"/>
                </a:solidFill>
                <a:latin typeface="Tahoma"/>
                <a:cs typeface="Tahoma"/>
              </a:rPr>
              <a:t>pa</a:t>
            </a:r>
            <a:r>
              <a:rPr lang="fr-FR" sz="2800" spc="69" dirty="0" smtClean="0">
                <a:solidFill>
                  <a:srgbClr val="8C198C"/>
                </a:solidFill>
                <a:latin typeface="Tahoma"/>
                <a:cs typeface="Tahoma"/>
              </a:rPr>
              <a:t>r</a:t>
            </a:r>
            <a:r>
              <a:rPr lang="fr-FR" sz="2800" spc="218" dirty="0" smtClean="0">
                <a:solidFill>
                  <a:srgbClr val="8C198C"/>
                </a:solidFill>
                <a:latin typeface="Tahoma"/>
                <a:cs typeface="Tahoma"/>
              </a:rPr>
              <a:t>amètres</a:t>
            </a:r>
            <a:r>
              <a:rPr lang="fr-FR" sz="2800" spc="-404" dirty="0" smtClean="0">
                <a:solidFill>
                  <a:srgbClr val="8C198C"/>
                </a:solidFill>
                <a:latin typeface="Tahoma"/>
                <a:cs typeface="Tahoma"/>
              </a:rPr>
              <a:t> </a:t>
            </a:r>
            <a:r>
              <a:rPr lang="fr-FR" sz="2800" spc="-119" dirty="0" smtClean="0">
                <a:solidFill>
                  <a:prstClr val="black"/>
                </a:solidFill>
                <a:latin typeface="Tahoma"/>
                <a:cs typeface="Tahoma"/>
              </a:rPr>
              <a:t>?</a:t>
            </a:r>
            <a:endParaRPr lang="fr-FR" sz="2800" dirty="0">
              <a:solidFill>
                <a:prstClr val="black"/>
              </a:solidFill>
              <a:latin typeface="Tahoma"/>
              <a:cs typeface="Tahoma"/>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9312296" cy="711432"/>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129" dirty="0"/>
              <a:t>les</a:t>
            </a:r>
            <a:r>
              <a:rPr spc="-89" dirty="0"/>
              <a:t> </a:t>
            </a:r>
            <a:r>
              <a:rPr spc="226" dirty="0">
                <a:solidFill>
                  <a:srgbClr val="006600"/>
                </a:solidFill>
              </a:rPr>
              <a:t>pa</a:t>
            </a:r>
            <a:r>
              <a:rPr spc="79" dirty="0">
                <a:solidFill>
                  <a:srgbClr val="006600"/>
                </a:solidFill>
              </a:rPr>
              <a:t>r</a:t>
            </a:r>
            <a:r>
              <a:rPr spc="218" dirty="0">
                <a:solidFill>
                  <a:srgbClr val="006600"/>
                </a:solidFill>
              </a:rPr>
              <a:t>amètres</a:t>
            </a:r>
          </a:p>
        </p:txBody>
      </p:sp>
      <p:sp>
        <p:nvSpPr>
          <p:cNvPr id="3" name="object 3"/>
          <p:cNvSpPr txBox="1"/>
          <p:nvPr/>
        </p:nvSpPr>
        <p:spPr>
          <a:xfrm>
            <a:off x="500034" y="1281720"/>
            <a:ext cx="8358246" cy="5072168"/>
          </a:xfrm>
          <a:prstGeom prst="rect">
            <a:avLst/>
          </a:prstGeom>
        </p:spPr>
        <p:txBody>
          <a:bodyPr vert="horz" wrap="square" lIns="0" tIns="143520" rIns="0" bIns="0" rtlCol="0">
            <a:spAutoFit/>
          </a:bodyPr>
          <a:lstStyle/>
          <a:p>
            <a:pPr marL="25179">
              <a:spcBef>
                <a:spcPts val="1130"/>
              </a:spcBef>
            </a:pPr>
            <a:r>
              <a:rPr sz="2200" spc="208" dirty="0">
                <a:latin typeface="Tahoma"/>
                <a:cs typeface="Tahoma"/>
              </a:rPr>
              <a:t>On</a:t>
            </a:r>
            <a:r>
              <a:rPr sz="2200" spc="-109" dirty="0">
                <a:latin typeface="Tahoma"/>
                <a:cs typeface="Tahoma"/>
              </a:rPr>
              <a:t> </a:t>
            </a:r>
            <a:r>
              <a:rPr sz="2200" spc="149" dirty="0">
                <a:latin typeface="Tahoma"/>
                <a:cs typeface="Tahoma"/>
              </a:rPr>
              <a:t>accède</a:t>
            </a:r>
            <a:r>
              <a:rPr sz="2200" spc="-99" dirty="0">
                <a:latin typeface="Tahoma"/>
                <a:cs typeface="Tahoma"/>
              </a:rPr>
              <a:t> </a:t>
            </a:r>
            <a:r>
              <a:rPr sz="2200" spc="109" dirty="0">
                <a:latin typeface="Tahoma"/>
                <a:cs typeface="Tahoma"/>
              </a:rPr>
              <a:t>aux</a:t>
            </a:r>
            <a:r>
              <a:rPr sz="2200" spc="-109" dirty="0">
                <a:latin typeface="Tahoma"/>
                <a:cs typeface="Tahoma"/>
              </a:rPr>
              <a:t> </a:t>
            </a:r>
            <a:r>
              <a:rPr sz="2200" spc="119" dirty="0">
                <a:solidFill>
                  <a:srgbClr val="006600"/>
                </a:solidFill>
                <a:latin typeface="Tahoma"/>
                <a:cs typeface="Tahoma"/>
              </a:rPr>
              <a:t>paramètres</a:t>
            </a:r>
            <a:r>
              <a:rPr sz="2200" spc="-99" dirty="0">
                <a:solidFill>
                  <a:srgbClr val="006600"/>
                </a:solidFill>
                <a:latin typeface="Tahoma"/>
                <a:cs typeface="Tahoma"/>
              </a:rPr>
              <a:t> </a:t>
            </a:r>
            <a:r>
              <a:rPr sz="2200" spc="119" dirty="0">
                <a:latin typeface="Tahoma"/>
                <a:cs typeface="Tahoma"/>
              </a:rPr>
              <a:t>par</a:t>
            </a:r>
            <a:r>
              <a:rPr sz="2200" spc="-89" dirty="0">
                <a:latin typeface="Tahoma"/>
                <a:cs typeface="Tahoma"/>
              </a:rPr>
              <a:t> </a:t>
            </a:r>
            <a:r>
              <a:rPr sz="2200" spc="99" dirty="0">
                <a:latin typeface="Tahoma"/>
                <a:cs typeface="Tahoma"/>
              </a:rPr>
              <a:t>leur</a:t>
            </a:r>
            <a:r>
              <a:rPr sz="2200" spc="-109" dirty="0">
                <a:latin typeface="Tahoma"/>
                <a:cs typeface="Tahoma"/>
              </a:rPr>
              <a:t> </a:t>
            </a:r>
            <a:r>
              <a:rPr sz="2200" spc="178" dirty="0">
                <a:solidFill>
                  <a:srgbClr val="990000"/>
                </a:solidFill>
                <a:latin typeface="Tahoma"/>
                <a:cs typeface="Tahoma"/>
              </a:rPr>
              <a:t>numéro</a:t>
            </a:r>
            <a:r>
              <a:rPr sz="2200" spc="-99" dirty="0">
                <a:solidFill>
                  <a:srgbClr val="990000"/>
                </a:solidFill>
                <a:latin typeface="Tahoma"/>
                <a:cs typeface="Tahoma"/>
              </a:rPr>
              <a:t> </a:t>
            </a:r>
            <a:r>
              <a:rPr sz="2200" spc="-357" dirty="0">
                <a:latin typeface="Tahoma"/>
                <a:cs typeface="Tahoma"/>
              </a:rPr>
              <a:t>:</a:t>
            </a:r>
            <a:endParaRPr sz="2200">
              <a:latin typeface="Tahoma"/>
              <a:cs typeface="Tahoma"/>
            </a:endParaRPr>
          </a:p>
          <a:p>
            <a:pPr marL="603038">
              <a:spcBef>
                <a:spcPts val="1318"/>
              </a:spcBef>
            </a:pPr>
            <a:r>
              <a:rPr sz="2800" spc="69" dirty="0">
                <a:solidFill>
                  <a:srgbClr val="8C198C"/>
                </a:solidFill>
                <a:latin typeface="SimSun"/>
                <a:cs typeface="SimSun"/>
              </a:rPr>
              <a:t>function</a:t>
            </a:r>
            <a:r>
              <a:rPr sz="2800" spc="40" dirty="0">
                <a:solidFill>
                  <a:srgbClr val="8C198C"/>
                </a:solidFill>
                <a:latin typeface="SimSun"/>
                <a:cs typeface="SimSun"/>
              </a:rPr>
              <a:t> </a:t>
            </a:r>
            <a:r>
              <a:rPr sz="2800" spc="69" dirty="0">
                <a:solidFill>
                  <a:srgbClr val="1919BA"/>
                </a:solidFill>
                <a:latin typeface="SimSun"/>
                <a:cs typeface="SimSun"/>
              </a:rPr>
              <a:t>premier</a:t>
            </a:r>
            <a:r>
              <a:rPr sz="2800" spc="40" dirty="0">
                <a:solidFill>
                  <a:srgbClr val="1919BA"/>
                </a:solidFill>
                <a:latin typeface="SimSun"/>
                <a:cs typeface="SimSun"/>
              </a:rPr>
              <a:t> </a:t>
            </a:r>
            <a:r>
              <a:rPr sz="2800" spc="69" dirty="0">
                <a:solidFill>
                  <a:srgbClr val="8C198C"/>
                </a:solidFill>
                <a:latin typeface="SimSun"/>
                <a:cs typeface="SimSun"/>
              </a:rPr>
              <a:t>{</a:t>
            </a:r>
            <a:endParaRPr sz="2800">
              <a:latin typeface="SimSun"/>
              <a:cs typeface="SimSun"/>
            </a:endParaRPr>
          </a:p>
          <a:p>
            <a:pPr marL="974428">
              <a:spcBef>
                <a:spcPts val="575"/>
              </a:spcBef>
            </a:pPr>
            <a:r>
              <a:rPr sz="2800" spc="69" dirty="0">
                <a:solidFill>
                  <a:srgbClr val="5E5E5E"/>
                </a:solidFill>
                <a:latin typeface="SimSun"/>
                <a:cs typeface="SimSun"/>
              </a:rPr>
              <a:t>echo</a:t>
            </a:r>
            <a:r>
              <a:rPr sz="2800" spc="59" dirty="0">
                <a:solidFill>
                  <a:srgbClr val="5E5E5E"/>
                </a:solidFill>
                <a:latin typeface="SimSun"/>
                <a:cs typeface="SimSun"/>
              </a:rPr>
              <a:t> </a:t>
            </a:r>
            <a:r>
              <a:rPr sz="2800" spc="69" dirty="0">
                <a:solidFill>
                  <a:srgbClr val="5E5E5E"/>
                </a:solidFill>
                <a:latin typeface="SimSun"/>
                <a:cs typeface="SimSun"/>
              </a:rPr>
              <a:t>"</a:t>
            </a:r>
            <a:r>
              <a:rPr sz="2800" spc="69" dirty="0">
                <a:solidFill>
                  <a:srgbClr val="006600"/>
                </a:solidFill>
                <a:latin typeface="SimSun"/>
                <a:cs typeface="SimSun"/>
              </a:rPr>
              <a:t>premier paramètre</a:t>
            </a:r>
            <a:r>
              <a:rPr sz="2800" spc="59" dirty="0">
                <a:solidFill>
                  <a:srgbClr val="006600"/>
                </a:solidFill>
                <a:latin typeface="SimSun"/>
                <a:cs typeface="SimSun"/>
              </a:rPr>
              <a:t> </a:t>
            </a:r>
            <a:r>
              <a:rPr sz="2800" spc="69" dirty="0">
                <a:latin typeface="SimSun"/>
                <a:cs typeface="SimSun"/>
              </a:rPr>
              <a:t>= </a:t>
            </a:r>
            <a:r>
              <a:rPr sz="2800" spc="69" dirty="0">
                <a:solidFill>
                  <a:srgbClr val="990000"/>
                </a:solidFill>
                <a:latin typeface="SimSun"/>
                <a:cs typeface="SimSun"/>
              </a:rPr>
              <a:t>$1</a:t>
            </a:r>
            <a:r>
              <a:rPr sz="2800" spc="69" dirty="0">
                <a:solidFill>
                  <a:srgbClr val="5E5E5E"/>
                </a:solidFill>
                <a:latin typeface="SimSun"/>
                <a:cs typeface="SimSun"/>
              </a:rPr>
              <a:t>"</a:t>
            </a:r>
            <a:endParaRPr sz="2800">
              <a:latin typeface="SimSun"/>
              <a:cs typeface="SimSun"/>
            </a:endParaRPr>
          </a:p>
          <a:p>
            <a:pPr marL="603038">
              <a:spcBef>
                <a:spcPts val="585"/>
              </a:spcBef>
            </a:pPr>
            <a:r>
              <a:rPr sz="2800" spc="69" dirty="0">
                <a:solidFill>
                  <a:srgbClr val="8C198C"/>
                </a:solidFill>
                <a:latin typeface="SimSun"/>
                <a:cs typeface="SimSun"/>
              </a:rPr>
              <a:t>}</a:t>
            </a:r>
            <a:endParaRPr sz="2800">
              <a:latin typeface="SimSun"/>
              <a:cs typeface="SimSun"/>
            </a:endParaRPr>
          </a:p>
          <a:p>
            <a:pPr marL="25179" marR="10072">
              <a:lnSpc>
                <a:spcPct val="106500"/>
              </a:lnSpc>
              <a:spcBef>
                <a:spcPts val="327"/>
              </a:spcBef>
            </a:pPr>
            <a:r>
              <a:rPr sz="2200" spc="59" dirty="0">
                <a:latin typeface="Tahoma"/>
                <a:cs typeface="Tahoma"/>
              </a:rPr>
              <a:t>La</a:t>
            </a:r>
            <a:r>
              <a:rPr sz="2200" spc="-99" dirty="0">
                <a:latin typeface="Tahoma"/>
                <a:cs typeface="Tahoma"/>
              </a:rPr>
              <a:t> </a:t>
            </a:r>
            <a:r>
              <a:rPr sz="2200" spc="139" dirty="0">
                <a:latin typeface="Tahoma"/>
                <a:cs typeface="Tahoma"/>
              </a:rPr>
              <a:t>c</a:t>
            </a:r>
            <a:r>
              <a:rPr sz="2200" spc="238" dirty="0">
                <a:latin typeface="Tahoma"/>
                <a:cs typeface="Tahoma"/>
              </a:rPr>
              <a:t>ommande</a:t>
            </a:r>
            <a:r>
              <a:rPr sz="2200" spc="-99" dirty="0">
                <a:latin typeface="Tahoma"/>
                <a:cs typeface="Tahoma"/>
              </a:rPr>
              <a:t> </a:t>
            </a:r>
            <a:r>
              <a:rPr sz="2800" spc="69" dirty="0">
                <a:solidFill>
                  <a:srgbClr val="990000"/>
                </a:solidFill>
                <a:latin typeface="SimSun"/>
                <a:cs typeface="SimSun"/>
              </a:rPr>
              <a:t>shift</a:t>
            </a:r>
            <a:r>
              <a:rPr sz="2800" spc="-803" dirty="0">
                <a:solidFill>
                  <a:srgbClr val="990000"/>
                </a:solidFill>
                <a:latin typeface="SimSun"/>
                <a:cs typeface="SimSun"/>
              </a:rPr>
              <a:t> </a:t>
            </a:r>
            <a:r>
              <a:rPr sz="2200" spc="149" dirty="0">
                <a:solidFill>
                  <a:srgbClr val="1919BA"/>
                </a:solidFill>
                <a:latin typeface="Tahoma"/>
                <a:cs typeface="Tahoma"/>
              </a:rPr>
              <a:t>oublie</a:t>
            </a:r>
            <a:r>
              <a:rPr sz="2200" spc="-99" dirty="0">
                <a:solidFill>
                  <a:srgbClr val="1919BA"/>
                </a:solidFill>
                <a:latin typeface="Tahoma"/>
                <a:cs typeface="Tahoma"/>
              </a:rPr>
              <a:t> </a:t>
            </a:r>
            <a:r>
              <a:rPr sz="2200" spc="109" dirty="0">
                <a:solidFill>
                  <a:srgbClr val="1919BA"/>
                </a:solidFill>
                <a:latin typeface="Tahoma"/>
                <a:cs typeface="Tahoma"/>
              </a:rPr>
              <a:t>le</a:t>
            </a:r>
            <a:r>
              <a:rPr sz="2200" spc="-89" dirty="0">
                <a:solidFill>
                  <a:srgbClr val="1919BA"/>
                </a:solidFill>
                <a:latin typeface="Tahoma"/>
                <a:cs typeface="Tahoma"/>
              </a:rPr>
              <a:t> </a:t>
            </a:r>
            <a:r>
              <a:rPr sz="2200" spc="149" dirty="0">
                <a:solidFill>
                  <a:srgbClr val="1919BA"/>
                </a:solidFill>
                <a:latin typeface="Tahoma"/>
                <a:cs typeface="Tahoma"/>
              </a:rPr>
              <a:t>premier</a:t>
            </a:r>
            <a:r>
              <a:rPr sz="2200" spc="-99" dirty="0">
                <a:solidFill>
                  <a:srgbClr val="1919BA"/>
                </a:solidFill>
                <a:latin typeface="Tahoma"/>
                <a:cs typeface="Tahoma"/>
              </a:rPr>
              <a:t> </a:t>
            </a:r>
            <a:r>
              <a:rPr sz="2200" spc="159" dirty="0">
                <a:latin typeface="Tahoma"/>
                <a:cs typeface="Tahoma"/>
              </a:rPr>
              <a:t>argument</a:t>
            </a:r>
            <a:r>
              <a:rPr sz="2200" spc="-89" dirty="0">
                <a:latin typeface="Tahoma"/>
                <a:cs typeface="Tahoma"/>
              </a:rPr>
              <a:t> </a:t>
            </a:r>
            <a:r>
              <a:rPr sz="2200" spc="99" dirty="0">
                <a:latin typeface="Tahoma"/>
                <a:cs typeface="Tahoma"/>
              </a:rPr>
              <a:t>et  </a:t>
            </a:r>
            <a:r>
              <a:rPr sz="2200" spc="139" dirty="0">
                <a:solidFill>
                  <a:srgbClr val="1919BA"/>
                </a:solidFill>
                <a:latin typeface="Tahoma"/>
                <a:cs typeface="Tahoma"/>
              </a:rPr>
              <a:t>décale</a:t>
            </a:r>
            <a:r>
              <a:rPr sz="2200" spc="-109" dirty="0">
                <a:solidFill>
                  <a:srgbClr val="1919BA"/>
                </a:solidFill>
                <a:latin typeface="Tahoma"/>
                <a:cs typeface="Tahoma"/>
              </a:rPr>
              <a:t> </a:t>
            </a:r>
            <a:r>
              <a:rPr sz="2200" spc="99" dirty="0">
                <a:latin typeface="Tahoma"/>
                <a:cs typeface="Tahoma"/>
              </a:rPr>
              <a:t>tous</a:t>
            </a:r>
            <a:r>
              <a:rPr sz="2200" spc="-99" dirty="0">
                <a:latin typeface="Tahoma"/>
                <a:cs typeface="Tahoma"/>
              </a:rPr>
              <a:t> </a:t>
            </a:r>
            <a:r>
              <a:rPr sz="2200" spc="69" dirty="0">
                <a:latin typeface="Tahoma"/>
                <a:cs typeface="Tahoma"/>
              </a:rPr>
              <a:t>les</a:t>
            </a:r>
            <a:r>
              <a:rPr sz="2200" spc="-99" dirty="0">
                <a:latin typeface="Tahoma"/>
                <a:cs typeface="Tahoma"/>
              </a:rPr>
              <a:t> </a:t>
            </a:r>
            <a:r>
              <a:rPr sz="2200" spc="159" dirty="0">
                <a:latin typeface="Tahoma"/>
                <a:cs typeface="Tahoma"/>
              </a:rPr>
              <a:t>numéros</a:t>
            </a:r>
            <a:r>
              <a:rPr sz="2200" spc="-89" dirty="0">
                <a:latin typeface="Tahoma"/>
                <a:cs typeface="Tahoma"/>
              </a:rPr>
              <a:t> </a:t>
            </a:r>
            <a:r>
              <a:rPr sz="2200" spc="129" dirty="0">
                <a:latin typeface="Tahoma"/>
                <a:cs typeface="Tahoma"/>
              </a:rPr>
              <a:t>des</a:t>
            </a:r>
            <a:r>
              <a:rPr sz="2200" spc="-99" dirty="0">
                <a:latin typeface="Tahoma"/>
                <a:cs typeface="Tahoma"/>
              </a:rPr>
              <a:t> </a:t>
            </a:r>
            <a:r>
              <a:rPr sz="2200" spc="89" dirty="0">
                <a:latin typeface="Tahoma"/>
                <a:cs typeface="Tahoma"/>
              </a:rPr>
              <a:t>autres</a:t>
            </a:r>
            <a:r>
              <a:rPr sz="2200" spc="-89" dirty="0">
                <a:latin typeface="Tahoma"/>
                <a:cs typeface="Tahoma"/>
              </a:rPr>
              <a:t> </a:t>
            </a:r>
            <a:r>
              <a:rPr sz="2200" spc="109" dirty="0">
                <a:latin typeface="Tahoma"/>
                <a:cs typeface="Tahoma"/>
              </a:rPr>
              <a:t>arguments.</a:t>
            </a:r>
            <a:endParaRPr sz="2200">
              <a:latin typeface="Tahoma"/>
              <a:cs typeface="Tahoma"/>
            </a:endParaRPr>
          </a:p>
          <a:p>
            <a:pPr marL="974428" marR="2631208" indent="-372649">
              <a:lnSpc>
                <a:spcPct val="117400"/>
              </a:lnSpc>
              <a:spcBef>
                <a:spcPts val="743"/>
              </a:spcBef>
            </a:pPr>
            <a:r>
              <a:rPr sz="2800" spc="69" dirty="0">
                <a:solidFill>
                  <a:srgbClr val="8C198C"/>
                </a:solidFill>
                <a:latin typeface="SimSun"/>
                <a:cs typeface="SimSun"/>
              </a:rPr>
              <a:t>function </a:t>
            </a:r>
            <a:r>
              <a:rPr sz="2800" spc="69" dirty="0">
                <a:solidFill>
                  <a:srgbClr val="1919BA"/>
                </a:solidFill>
                <a:latin typeface="SimSun"/>
                <a:cs typeface="SimSun"/>
              </a:rPr>
              <a:t>premier </a:t>
            </a:r>
            <a:r>
              <a:rPr sz="2800" spc="69" dirty="0">
                <a:solidFill>
                  <a:srgbClr val="8C198C"/>
                </a:solidFill>
                <a:latin typeface="SimSun"/>
                <a:cs typeface="SimSun"/>
              </a:rPr>
              <a:t>{ </a:t>
            </a:r>
            <a:r>
              <a:rPr sz="2800" spc="79" dirty="0">
                <a:solidFill>
                  <a:srgbClr val="8C198C"/>
                </a:solidFill>
                <a:latin typeface="SimSun"/>
                <a:cs typeface="SimSun"/>
              </a:rPr>
              <a:t> </a:t>
            </a:r>
            <a:r>
              <a:rPr sz="2800" spc="69" dirty="0">
                <a:solidFill>
                  <a:srgbClr val="5E5E5E"/>
                </a:solidFill>
                <a:latin typeface="SimSun"/>
                <a:cs typeface="SimSun"/>
              </a:rPr>
              <a:t>echo</a:t>
            </a:r>
            <a:r>
              <a:rPr sz="2800" spc="40" dirty="0">
                <a:solidFill>
                  <a:srgbClr val="5E5E5E"/>
                </a:solidFill>
                <a:latin typeface="SimSun"/>
                <a:cs typeface="SimSun"/>
              </a:rPr>
              <a:t> </a:t>
            </a:r>
            <a:r>
              <a:rPr sz="2800" spc="69" dirty="0">
                <a:solidFill>
                  <a:srgbClr val="5E5E5E"/>
                </a:solidFill>
                <a:latin typeface="SimSun"/>
                <a:cs typeface="SimSun"/>
              </a:rPr>
              <a:t>"</a:t>
            </a:r>
            <a:r>
              <a:rPr sz="2800" spc="69" dirty="0">
                <a:solidFill>
                  <a:srgbClr val="006600"/>
                </a:solidFill>
                <a:latin typeface="SimSun"/>
                <a:cs typeface="SimSun"/>
              </a:rPr>
              <a:t>premier</a:t>
            </a:r>
            <a:r>
              <a:rPr sz="2800" spc="40" dirty="0">
                <a:solidFill>
                  <a:srgbClr val="006600"/>
                </a:solidFill>
                <a:latin typeface="SimSun"/>
                <a:cs typeface="SimSun"/>
              </a:rPr>
              <a:t> </a:t>
            </a:r>
            <a:r>
              <a:rPr sz="2800" spc="69" dirty="0">
                <a:latin typeface="SimSun"/>
                <a:cs typeface="SimSun"/>
              </a:rPr>
              <a:t>=</a:t>
            </a:r>
            <a:r>
              <a:rPr sz="2800" spc="40" dirty="0">
                <a:latin typeface="SimSun"/>
                <a:cs typeface="SimSun"/>
              </a:rPr>
              <a:t> </a:t>
            </a:r>
            <a:r>
              <a:rPr sz="2800" spc="69" dirty="0">
                <a:solidFill>
                  <a:srgbClr val="990000"/>
                </a:solidFill>
                <a:latin typeface="SimSun"/>
                <a:cs typeface="SimSun"/>
              </a:rPr>
              <a:t>$1</a:t>
            </a:r>
            <a:r>
              <a:rPr sz="2800" spc="69" dirty="0">
                <a:solidFill>
                  <a:srgbClr val="5E5E5E"/>
                </a:solidFill>
                <a:latin typeface="SimSun"/>
                <a:cs typeface="SimSun"/>
              </a:rPr>
              <a:t>" </a:t>
            </a:r>
            <a:r>
              <a:rPr sz="2800" spc="-1358" dirty="0">
                <a:solidFill>
                  <a:srgbClr val="5E5E5E"/>
                </a:solidFill>
                <a:latin typeface="SimSun"/>
                <a:cs typeface="SimSun"/>
              </a:rPr>
              <a:t> </a:t>
            </a:r>
            <a:r>
              <a:rPr sz="2800" spc="69" dirty="0">
                <a:solidFill>
                  <a:srgbClr val="990000"/>
                </a:solidFill>
                <a:latin typeface="SimSun"/>
                <a:cs typeface="SimSun"/>
              </a:rPr>
              <a:t>shift</a:t>
            </a:r>
            <a:endParaRPr sz="2800">
              <a:latin typeface="SimSun"/>
              <a:cs typeface="SimSun"/>
            </a:endParaRPr>
          </a:p>
          <a:p>
            <a:pPr marL="974428">
              <a:spcBef>
                <a:spcPts val="575"/>
              </a:spcBef>
            </a:pPr>
            <a:r>
              <a:rPr sz="2800" spc="69" dirty="0">
                <a:solidFill>
                  <a:srgbClr val="5E5E5E"/>
                </a:solidFill>
                <a:latin typeface="SimSun"/>
                <a:cs typeface="SimSun"/>
              </a:rPr>
              <a:t>echo</a:t>
            </a:r>
            <a:r>
              <a:rPr sz="2800" spc="50" dirty="0">
                <a:solidFill>
                  <a:srgbClr val="5E5E5E"/>
                </a:solidFill>
                <a:latin typeface="SimSun"/>
                <a:cs typeface="SimSun"/>
              </a:rPr>
              <a:t> </a:t>
            </a:r>
            <a:r>
              <a:rPr sz="2800" spc="69" dirty="0">
                <a:solidFill>
                  <a:srgbClr val="5E5E5E"/>
                </a:solidFill>
                <a:latin typeface="SimSun"/>
                <a:cs typeface="SimSun"/>
              </a:rPr>
              <a:t>"</a:t>
            </a:r>
            <a:r>
              <a:rPr sz="2800" spc="69" dirty="0">
                <a:solidFill>
                  <a:srgbClr val="006600"/>
                </a:solidFill>
                <a:latin typeface="SimSun"/>
                <a:cs typeface="SimSun"/>
              </a:rPr>
              <a:t>deuxième</a:t>
            </a:r>
            <a:r>
              <a:rPr sz="2800" spc="50" dirty="0">
                <a:solidFill>
                  <a:srgbClr val="006600"/>
                </a:solidFill>
                <a:latin typeface="SimSun"/>
                <a:cs typeface="SimSun"/>
              </a:rPr>
              <a:t> </a:t>
            </a:r>
            <a:r>
              <a:rPr sz="2800" spc="69" dirty="0">
                <a:latin typeface="SimSun"/>
                <a:cs typeface="SimSun"/>
              </a:rPr>
              <a:t>=</a:t>
            </a:r>
            <a:r>
              <a:rPr sz="2800" spc="50" dirty="0">
                <a:latin typeface="SimSun"/>
                <a:cs typeface="SimSun"/>
              </a:rPr>
              <a:t> </a:t>
            </a:r>
            <a:r>
              <a:rPr sz="2800" spc="69" dirty="0">
                <a:solidFill>
                  <a:srgbClr val="990000"/>
                </a:solidFill>
                <a:latin typeface="SimSun"/>
                <a:cs typeface="SimSun"/>
              </a:rPr>
              <a:t>$1</a:t>
            </a:r>
            <a:r>
              <a:rPr sz="2800" spc="69" dirty="0">
                <a:solidFill>
                  <a:srgbClr val="5E5E5E"/>
                </a:solidFill>
                <a:latin typeface="SimSun"/>
                <a:cs typeface="SimSun"/>
              </a:rPr>
              <a:t>"</a:t>
            </a:r>
            <a:endParaRPr sz="2800">
              <a:latin typeface="SimSun"/>
              <a:cs typeface="SimSun"/>
            </a:endParaRPr>
          </a:p>
          <a:p>
            <a:pPr marL="603038">
              <a:spcBef>
                <a:spcPts val="585"/>
              </a:spcBef>
            </a:pPr>
            <a:r>
              <a:rPr sz="2800" spc="69" dirty="0">
                <a:solidFill>
                  <a:srgbClr val="8C198C"/>
                </a:solidFill>
                <a:latin typeface="SimSun"/>
                <a:cs typeface="SimSun"/>
              </a:rPr>
              <a:t>}</a:t>
            </a:r>
            <a:endParaRPr sz="2800">
              <a:latin typeface="SimSun"/>
              <a:cs typeface="SimSun"/>
            </a:endParaRPr>
          </a:p>
        </p:txBody>
      </p:sp>
    </p:spTree>
  </p:cSld>
  <p:clrMapOvr>
    <a:masterClrMapping/>
  </p:clrMapOvr>
  <p:transition>
    <p:cu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1164134"/>
            <a:ext cx="8572560" cy="3108543"/>
          </a:xfrm>
          <a:prstGeom prst="rect">
            <a:avLst/>
          </a:prstGeom>
        </p:spPr>
        <p:txBody>
          <a:bodyPr wrap="square">
            <a:spAutoFit/>
          </a:bodyPr>
          <a:lstStyle/>
          <a:p>
            <a:r>
              <a:rPr lang="fr-FR" sz="2800" dirty="0" smtClean="0">
                <a:solidFill>
                  <a:srgbClr val="00B050"/>
                </a:solidFill>
              </a:rPr>
              <a:t>▶</a:t>
            </a:r>
            <a:r>
              <a:rPr lang="fr-FR" sz="2800" dirty="0" smtClean="0"/>
              <a:t> </a:t>
            </a:r>
            <a:r>
              <a:rPr lang="fr-FR" sz="2800" dirty="0" smtClean="0"/>
              <a:t>L’interface consiste juste en l’affichage de la lecture du texte. </a:t>
            </a:r>
            <a:endParaRPr lang="fr-FR" sz="2800" dirty="0" smtClean="0"/>
          </a:p>
          <a:p>
            <a:r>
              <a:rPr lang="fr-FR" sz="2800" dirty="0" smtClean="0">
                <a:solidFill>
                  <a:srgbClr val="00B050"/>
                </a:solidFill>
              </a:rPr>
              <a:t>▶</a:t>
            </a:r>
            <a:r>
              <a:rPr lang="fr-FR" sz="2800" dirty="0" smtClean="0"/>
              <a:t> </a:t>
            </a:r>
            <a:r>
              <a:rPr lang="fr-FR" sz="2800" dirty="0" smtClean="0"/>
              <a:t>Peut être utilisé sur des systèmes avec peu de ressources ou par réseau. </a:t>
            </a:r>
            <a:endParaRPr lang="fr-FR" sz="2800" dirty="0" smtClean="0"/>
          </a:p>
          <a:p>
            <a:r>
              <a:rPr lang="fr-FR" sz="2800" dirty="0" smtClean="0">
                <a:solidFill>
                  <a:srgbClr val="00B050"/>
                </a:solidFill>
              </a:rPr>
              <a:t>▶</a:t>
            </a:r>
            <a:r>
              <a:rPr lang="fr-FR" sz="2800" dirty="0" smtClean="0"/>
              <a:t> </a:t>
            </a:r>
            <a:r>
              <a:rPr lang="fr-FR" sz="2800" dirty="0" smtClean="0"/>
              <a:t>Intégration facile de nouvelles fonctions. </a:t>
            </a:r>
            <a:endParaRPr lang="fr-FR" sz="2800" dirty="0" smtClean="0"/>
          </a:p>
          <a:p>
            <a:r>
              <a:rPr lang="fr-FR" sz="2800" dirty="0" smtClean="0">
                <a:solidFill>
                  <a:srgbClr val="00B050"/>
                </a:solidFill>
              </a:rPr>
              <a:t>▶</a:t>
            </a:r>
            <a:r>
              <a:rPr lang="fr-FR" sz="2800" dirty="0" smtClean="0"/>
              <a:t> </a:t>
            </a:r>
            <a:r>
              <a:rPr lang="fr-FR" sz="2800" dirty="0" smtClean="0"/>
              <a:t>Automatisation facile. </a:t>
            </a:r>
            <a:endParaRPr lang="fr-FR" sz="2800" dirty="0" smtClean="0"/>
          </a:p>
          <a:p>
            <a:endParaRPr lang="fr-FR" sz="2800" dirty="0"/>
          </a:p>
        </p:txBody>
      </p:sp>
      <p:sp>
        <p:nvSpPr>
          <p:cNvPr id="3" name="Rectangle 2"/>
          <p:cNvSpPr/>
          <p:nvPr/>
        </p:nvSpPr>
        <p:spPr>
          <a:xfrm>
            <a:off x="285720" y="500042"/>
            <a:ext cx="7759560" cy="584775"/>
          </a:xfrm>
          <a:prstGeom prst="rect">
            <a:avLst/>
          </a:prstGeom>
        </p:spPr>
        <p:txBody>
          <a:bodyPr wrap="none">
            <a:spAutoFit/>
          </a:bodyPr>
          <a:lstStyle/>
          <a:p>
            <a:r>
              <a:rPr lang="fr-FR" sz="3200" dirty="0" smtClean="0"/>
              <a:t>L’interface texte :</a:t>
            </a:r>
            <a:r>
              <a:rPr lang="fr-FR" sz="3200" b="1" dirty="0" smtClean="0">
                <a:solidFill>
                  <a:srgbClr val="00B050"/>
                </a:solidFill>
              </a:rPr>
              <a:t> avantages </a:t>
            </a:r>
            <a:r>
              <a:rPr lang="fr-FR" sz="3200" dirty="0" smtClean="0"/>
              <a:t>et </a:t>
            </a:r>
            <a:r>
              <a:rPr lang="fr-FR" sz="3200" b="1" dirty="0" smtClean="0">
                <a:solidFill>
                  <a:srgbClr val="FF0000"/>
                </a:solidFill>
              </a:rPr>
              <a:t>désavantages</a:t>
            </a:r>
            <a:r>
              <a:rPr lang="fr-FR" sz="3200" dirty="0" smtClean="0"/>
              <a:t> </a:t>
            </a:r>
            <a:endParaRPr lang="fr-FR" sz="3200" dirty="0"/>
          </a:p>
        </p:txBody>
      </p:sp>
      <p:sp>
        <p:nvSpPr>
          <p:cNvPr id="4" name="Rectangle 3"/>
          <p:cNvSpPr/>
          <p:nvPr/>
        </p:nvSpPr>
        <p:spPr>
          <a:xfrm>
            <a:off x="357158" y="4357694"/>
            <a:ext cx="8286808" cy="1384995"/>
          </a:xfrm>
          <a:prstGeom prst="rect">
            <a:avLst/>
          </a:prstGeom>
        </p:spPr>
        <p:txBody>
          <a:bodyPr wrap="square">
            <a:spAutoFit/>
          </a:bodyPr>
          <a:lstStyle/>
          <a:p>
            <a:pPr lvl="0"/>
            <a:r>
              <a:rPr lang="fr-FR" sz="2800" dirty="0" smtClean="0">
                <a:solidFill>
                  <a:srgbClr val="FFC000"/>
                </a:solidFill>
              </a:rPr>
              <a:t>▶</a:t>
            </a:r>
            <a:r>
              <a:rPr lang="fr-FR" sz="2800" dirty="0" smtClean="0">
                <a:solidFill>
                  <a:prstClr val="black"/>
                </a:solidFill>
              </a:rPr>
              <a:t> Représentation non intuitive d’objets.</a:t>
            </a:r>
          </a:p>
          <a:p>
            <a:pPr lvl="0"/>
            <a:r>
              <a:rPr lang="fr-FR" sz="2800" dirty="0" smtClean="0">
                <a:solidFill>
                  <a:prstClr val="black"/>
                </a:solidFill>
              </a:rPr>
              <a:t> ( tout est texte )</a:t>
            </a:r>
          </a:p>
          <a:p>
            <a:pPr lvl="0"/>
            <a:r>
              <a:rPr lang="fr-FR" sz="2800" dirty="0" smtClean="0">
                <a:solidFill>
                  <a:srgbClr val="FFC000"/>
                </a:solidFill>
              </a:rPr>
              <a:t>▶</a:t>
            </a:r>
            <a:r>
              <a:rPr lang="fr-FR" sz="2800" dirty="0" smtClean="0">
                <a:solidFill>
                  <a:prstClr val="black"/>
                </a:solidFill>
              </a:rPr>
              <a:t> Aide contextuelle relativement pauvre. </a:t>
            </a:r>
            <a:endParaRPr lang="fr-FR" sz="2800" dirty="0" smtClean="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8955073" cy="1388541"/>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258" dirty="0"/>
              <a:t>a</a:t>
            </a:r>
            <a:r>
              <a:rPr spc="159" dirty="0"/>
              <a:t>c</a:t>
            </a:r>
            <a:r>
              <a:rPr spc="238" dirty="0"/>
              <a:t>c</a:t>
            </a:r>
            <a:r>
              <a:rPr spc="218" dirty="0"/>
              <a:t>éder</a:t>
            </a:r>
            <a:r>
              <a:rPr spc="-99" dirty="0"/>
              <a:t> </a:t>
            </a:r>
            <a:r>
              <a:rPr spc="178" dirty="0"/>
              <a:t>à</a:t>
            </a:r>
            <a:r>
              <a:rPr spc="-99" dirty="0"/>
              <a:t> </a:t>
            </a:r>
            <a:r>
              <a:rPr spc="159" dirty="0">
                <a:solidFill>
                  <a:srgbClr val="006600"/>
                </a:solidFill>
              </a:rPr>
              <a:t>t</a:t>
            </a:r>
            <a:r>
              <a:rPr spc="188" dirty="0">
                <a:solidFill>
                  <a:srgbClr val="006600"/>
                </a:solidFill>
              </a:rPr>
              <a:t>ous</a:t>
            </a:r>
            <a:r>
              <a:rPr spc="-99" dirty="0">
                <a:solidFill>
                  <a:srgbClr val="006600"/>
                </a:solidFill>
              </a:rPr>
              <a:t> </a:t>
            </a:r>
            <a:r>
              <a:rPr spc="129" dirty="0"/>
              <a:t>les</a:t>
            </a:r>
            <a:r>
              <a:rPr spc="-89" dirty="0"/>
              <a:t> </a:t>
            </a:r>
            <a:r>
              <a:rPr spc="226" dirty="0"/>
              <a:t>pa</a:t>
            </a:r>
            <a:r>
              <a:rPr spc="79" dirty="0"/>
              <a:t>r</a:t>
            </a:r>
            <a:r>
              <a:rPr spc="218" dirty="0"/>
              <a:t>amètres</a:t>
            </a:r>
          </a:p>
        </p:txBody>
      </p:sp>
      <p:sp>
        <p:nvSpPr>
          <p:cNvPr id="3" name="object 3"/>
          <p:cNvSpPr txBox="1"/>
          <p:nvPr/>
        </p:nvSpPr>
        <p:spPr>
          <a:xfrm>
            <a:off x="285720" y="1785926"/>
            <a:ext cx="8858280" cy="1716836"/>
          </a:xfrm>
          <a:prstGeom prst="rect">
            <a:avLst/>
          </a:prstGeom>
        </p:spPr>
        <p:txBody>
          <a:bodyPr vert="horz" wrap="square" lIns="0" tIns="33992" rIns="0" bIns="0" rtlCol="0">
            <a:spAutoFit/>
          </a:bodyPr>
          <a:lstStyle/>
          <a:p>
            <a:pPr marL="309702">
              <a:spcBef>
                <a:spcPts val="268"/>
              </a:spcBef>
              <a:tabLst>
                <a:tab pos="1252656" algn="l"/>
              </a:tabLst>
            </a:pPr>
            <a:r>
              <a:rPr sz="2800" spc="69" dirty="0">
                <a:solidFill>
                  <a:srgbClr val="1919BA"/>
                </a:solidFill>
                <a:latin typeface="SimSun"/>
                <a:cs typeface="SimSun"/>
              </a:rPr>
              <a:t>$@	</a:t>
            </a:r>
            <a:r>
              <a:rPr sz="2200" spc="109" dirty="0">
                <a:latin typeface="Tahoma"/>
                <a:cs typeface="Tahoma"/>
              </a:rPr>
              <a:t>le</a:t>
            </a:r>
            <a:r>
              <a:rPr sz="2200" spc="-119" dirty="0">
                <a:latin typeface="Tahoma"/>
                <a:cs typeface="Tahoma"/>
              </a:rPr>
              <a:t> </a:t>
            </a:r>
            <a:r>
              <a:rPr sz="2200" spc="139" dirty="0">
                <a:solidFill>
                  <a:srgbClr val="1919BA"/>
                </a:solidFill>
                <a:latin typeface="Tahoma"/>
                <a:cs typeface="Tahoma"/>
              </a:rPr>
              <a:t>tableau</a:t>
            </a:r>
            <a:r>
              <a:rPr sz="2200" spc="-109" dirty="0">
                <a:solidFill>
                  <a:srgbClr val="1919BA"/>
                </a:solidFill>
                <a:latin typeface="Tahoma"/>
                <a:cs typeface="Tahoma"/>
              </a:rPr>
              <a:t> </a:t>
            </a:r>
            <a:r>
              <a:rPr sz="2200" spc="188" dirty="0">
                <a:latin typeface="Tahoma"/>
                <a:cs typeface="Tahoma"/>
              </a:rPr>
              <a:t>de</a:t>
            </a:r>
            <a:r>
              <a:rPr sz="2200" spc="-109" dirty="0">
                <a:latin typeface="Tahoma"/>
                <a:cs typeface="Tahoma"/>
              </a:rPr>
              <a:t> </a:t>
            </a:r>
            <a:r>
              <a:rPr sz="2200" spc="99" dirty="0">
                <a:latin typeface="Tahoma"/>
                <a:cs typeface="Tahoma"/>
              </a:rPr>
              <a:t>tous</a:t>
            </a:r>
            <a:r>
              <a:rPr sz="2200" spc="-109" dirty="0">
                <a:latin typeface="Tahoma"/>
                <a:cs typeface="Tahoma"/>
              </a:rPr>
              <a:t> </a:t>
            </a:r>
            <a:r>
              <a:rPr sz="2200" spc="69" dirty="0">
                <a:latin typeface="Tahoma"/>
                <a:cs typeface="Tahoma"/>
              </a:rPr>
              <a:t>les</a:t>
            </a:r>
            <a:r>
              <a:rPr sz="2200" spc="-99" dirty="0">
                <a:latin typeface="Tahoma"/>
                <a:cs typeface="Tahoma"/>
              </a:rPr>
              <a:t> </a:t>
            </a:r>
            <a:r>
              <a:rPr sz="2200" spc="119" dirty="0">
                <a:latin typeface="Tahoma"/>
                <a:cs typeface="Tahoma"/>
              </a:rPr>
              <a:t>paramètres</a:t>
            </a:r>
            <a:endParaRPr sz="2200">
              <a:latin typeface="Tahoma"/>
              <a:cs typeface="Tahoma"/>
            </a:endParaRPr>
          </a:p>
          <a:p>
            <a:pPr marL="1252656" marR="10072" indent="-942954">
              <a:lnSpc>
                <a:spcPts val="2696"/>
              </a:lnSpc>
              <a:spcBef>
                <a:spcPts val="773"/>
              </a:spcBef>
              <a:tabLst>
                <a:tab pos="1252656" algn="l"/>
              </a:tabLst>
            </a:pPr>
            <a:r>
              <a:rPr sz="2800" spc="69" dirty="0">
                <a:solidFill>
                  <a:srgbClr val="990000"/>
                </a:solidFill>
                <a:latin typeface="SimSun"/>
                <a:cs typeface="SimSun"/>
              </a:rPr>
              <a:t>$*	</a:t>
            </a:r>
            <a:r>
              <a:rPr sz="2200" spc="169" dirty="0">
                <a:latin typeface="Tahoma"/>
                <a:cs typeface="Tahoma"/>
              </a:rPr>
              <a:t>une</a:t>
            </a:r>
            <a:r>
              <a:rPr sz="2200" spc="-69" dirty="0">
                <a:latin typeface="Tahoma"/>
                <a:cs typeface="Tahoma"/>
              </a:rPr>
              <a:t> </a:t>
            </a:r>
            <a:r>
              <a:rPr sz="2200" spc="149" dirty="0">
                <a:solidFill>
                  <a:srgbClr val="990000"/>
                </a:solidFill>
                <a:latin typeface="Tahoma"/>
                <a:cs typeface="Tahoma"/>
              </a:rPr>
              <a:t>chaîne</a:t>
            </a:r>
            <a:r>
              <a:rPr sz="2200" spc="-69" dirty="0">
                <a:solidFill>
                  <a:srgbClr val="990000"/>
                </a:solidFill>
                <a:latin typeface="Tahoma"/>
                <a:cs typeface="Tahoma"/>
              </a:rPr>
              <a:t> </a:t>
            </a:r>
            <a:r>
              <a:rPr sz="2200" spc="188" dirty="0">
                <a:solidFill>
                  <a:srgbClr val="990000"/>
                </a:solidFill>
                <a:latin typeface="Tahoma"/>
                <a:cs typeface="Tahoma"/>
              </a:rPr>
              <a:t>de</a:t>
            </a:r>
            <a:r>
              <a:rPr sz="2200" spc="-59" dirty="0">
                <a:solidFill>
                  <a:srgbClr val="990000"/>
                </a:solidFill>
                <a:latin typeface="Tahoma"/>
                <a:cs typeface="Tahoma"/>
              </a:rPr>
              <a:t> </a:t>
            </a:r>
            <a:r>
              <a:rPr sz="2200" spc="79" dirty="0">
                <a:solidFill>
                  <a:srgbClr val="990000"/>
                </a:solidFill>
                <a:latin typeface="Tahoma"/>
                <a:cs typeface="Tahoma"/>
              </a:rPr>
              <a:t>caractères</a:t>
            </a:r>
            <a:r>
              <a:rPr sz="2200" spc="-79" dirty="0">
                <a:solidFill>
                  <a:srgbClr val="990000"/>
                </a:solidFill>
                <a:latin typeface="Tahoma"/>
                <a:cs typeface="Tahoma"/>
              </a:rPr>
              <a:t> </a:t>
            </a:r>
            <a:r>
              <a:rPr sz="2200" spc="169" dirty="0">
                <a:latin typeface="Tahoma"/>
                <a:cs typeface="Tahoma"/>
              </a:rPr>
              <a:t>qui</a:t>
            </a:r>
            <a:r>
              <a:rPr sz="2200" spc="-69" dirty="0">
                <a:latin typeface="Tahoma"/>
                <a:cs typeface="Tahoma"/>
              </a:rPr>
              <a:t> </a:t>
            </a:r>
            <a:r>
              <a:rPr sz="2200" spc="139" dirty="0">
                <a:latin typeface="Tahoma"/>
                <a:cs typeface="Tahoma"/>
              </a:rPr>
              <a:t>contient</a:t>
            </a:r>
            <a:r>
              <a:rPr sz="2200" spc="-59" dirty="0">
                <a:latin typeface="Tahoma"/>
                <a:cs typeface="Tahoma"/>
              </a:rPr>
              <a:t> </a:t>
            </a:r>
            <a:r>
              <a:rPr sz="2200" spc="99" dirty="0">
                <a:latin typeface="Tahoma"/>
                <a:cs typeface="Tahoma"/>
              </a:rPr>
              <a:t>tous</a:t>
            </a:r>
            <a:r>
              <a:rPr sz="2200" spc="-69" dirty="0">
                <a:latin typeface="Tahoma"/>
                <a:cs typeface="Tahoma"/>
              </a:rPr>
              <a:t> </a:t>
            </a:r>
            <a:r>
              <a:rPr sz="2200" spc="69" dirty="0">
                <a:latin typeface="Tahoma"/>
                <a:cs typeface="Tahoma"/>
              </a:rPr>
              <a:t>les </a:t>
            </a:r>
            <a:r>
              <a:rPr sz="2200" spc="-654" dirty="0">
                <a:latin typeface="Tahoma"/>
                <a:cs typeface="Tahoma"/>
              </a:rPr>
              <a:t> </a:t>
            </a:r>
            <a:r>
              <a:rPr sz="2200" spc="119" dirty="0">
                <a:latin typeface="Tahoma"/>
                <a:cs typeface="Tahoma"/>
              </a:rPr>
              <a:t>paramètres</a:t>
            </a:r>
            <a:r>
              <a:rPr sz="2200" spc="-109" dirty="0">
                <a:latin typeface="Tahoma"/>
                <a:cs typeface="Tahoma"/>
              </a:rPr>
              <a:t> </a:t>
            </a:r>
            <a:r>
              <a:rPr sz="2200" spc="40" dirty="0">
                <a:solidFill>
                  <a:srgbClr val="5E5E5E"/>
                </a:solidFill>
                <a:latin typeface="Tahoma"/>
                <a:cs typeface="Tahoma"/>
              </a:rPr>
              <a:t>(aplatis)</a:t>
            </a:r>
            <a:endParaRPr sz="2200">
              <a:latin typeface="Tahoma"/>
              <a:cs typeface="Tahoma"/>
            </a:endParaRPr>
          </a:p>
          <a:p>
            <a:pPr marL="309702">
              <a:spcBef>
                <a:spcPts val="169"/>
              </a:spcBef>
              <a:tabLst>
                <a:tab pos="1252656" algn="l"/>
              </a:tabLst>
            </a:pPr>
            <a:r>
              <a:rPr sz="2800" spc="69" dirty="0">
                <a:solidFill>
                  <a:srgbClr val="006600"/>
                </a:solidFill>
                <a:latin typeface="SimSun"/>
                <a:cs typeface="SimSun"/>
              </a:rPr>
              <a:t>$#	</a:t>
            </a:r>
            <a:r>
              <a:rPr sz="2200" spc="109" dirty="0">
                <a:latin typeface="Tahoma"/>
                <a:cs typeface="Tahoma"/>
              </a:rPr>
              <a:t>le</a:t>
            </a:r>
            <a:r>
              <a:rPr sz="2200" spc="-129" dirty="0">
                <a:latin typeface="Tahoma"/>
                <a:cs typeface="Tahoma"/>
              </a:rPr>
              <a:t> </a:t>
            </a:r>
            <a:r>
              <a:rPr sz="2200" spc="188" dirty="0">
                <a:solidFill>
                  <a:srgbClr val="006600"/>
                </a:solidFill>
                <a:latin typeface="Tahoma"/>
                <a:cs typeface="Tahoma"/>
              </a:rPr>
              <a:t>nombre</a:t>
            </a:r>
            <a:r>
              <a:rPr sz="2200" spc="-119" dirty="0">
                <a:solidFill>
                  <a:srgbClr val="006600"/>
                </a:solidFill>
                <a:latin typeface="Tahoma"/>
                <a:cs typeface="Tahoma"/>
              </a:rPr>
              <a:t> </a:t>
            </a:r>
            <a:r>
              <a:rPr sz="2200" spc="188">
                <a:latin typeface="Tahoma"/>
                <a:cs typeface="Tahoma"/>
              </a:rPr>
              <a:t>de</a:t>
            </a:r>
            <a:r>
              <a:rPr sz="2200" spc="-119">
                <a:latin typeface="Tahoma"/>
                <a:cs typeface="Tahoma"/>
              </a:rPr>
              <a:t> </a:t>
            </a:r>
            <a:r>
              <a:rPr sz="2200" spc="119" smtClean="0">
                <a:latin typeface="Tahoma"/>
                <a:cs typeface="Tahoma"/>
              </a:rPr>
              <a:t>paramètres</a:t>
            </a:r>
            <a:endParaRPr sz="2200">
              <a:latin typeface="Tahoma"/>
              <a:cs typeface="Tahoma"/>
            </a:endParaRPr>
          </a:p>
        </p:txBody>
      </p:sp>
      <p:sp>
        <p:nvSpPr>
          <p:cNvPr id="8" name="Rectangle 7"/>
          <p:cNvSpPr/>
          <p:nvPr/>
        </p:nvSpPr>
        <p:spPr>
          <a:xfrm>
            <a:off x="500034" y="4071942"/>
            <a:ext cx="7643850" cy="2118016"/>
          </a:xfrm>
          <a:prstGeom prst="rect">
            <a:avLst/>
          </a:prstGeom>
        </p:spPr>
        <p:txBody>
          <a:bodyPr wrap="square">
            <a:spAutoFit/>
          </a:bodyPr>
          <a:lstStyle/>
          <a:p>
            <a:pPr marL="25179">
              <a:spcBef>
                <a:spcPts val="2885"/>
              </a:spcBef>
            </a:pPr>
            <a:r>
              <a:rPr lang="fr-FR" spc="149" dirty="0" smtClean="0">
                <a:latin typeface="Tahoma"/>
                <a:cs typeface="Tahoma"/>
              </a:rPr>
              <a:t>Pour</a:t>
            </a:r>
            <a:r>
              <a:rPr lang="fr-FR" spc="-109" dirty="0" smtClean="0">
                <a:latin typeface="Tahoma"/>
                <a:cs typeface="Tahoma"/>
              </a:rPr>
              <a:t> </a:t>
            </a:r>
            <a:r>
              <a:rPr lang="fr-FR" spc="149" dirty="0" smtClean="0">
                <a:solidFill>
                  <a:srgbClr val="1919BA"/>
                </a:solidFill>
                <a:latin typeface="Tahoma"/>
                <a:cs typeface="Tahoma"/>
              </a:rPr>
              <a:t>énumérer</a:t>
            </a:r>
            <a:r>
              <a:rPr lang="fr-FR" spc="-109" dirty="0" smtClean="0">
                <a:solidFill>
                  <a:srgbClr val="1919BA"/>
                </a:solidFill>
                <a:latin typeface="Tahoma"/>
                <a:cs typeface="Tahoma"/>
              </a:rPr>
              <a:t> </a:t>
            </a:r>
            <a:r>
              <a:rPr lang="fr-FR" spc="99" dirty="0" smtClean="0">
                <a:solidFill>
                  <a:srgbClr val="006600"/>
                </a:solidFill>
                <a:latin typeface="Tahoma"/>
                <a:cs typeface="Tahoma"/>
              </a:rPr>
              <a:t>tous</a:t>
            </a:r>
            <a:r>
              <a:rPr lang="fr-FR" spc="-109" dirty="0" smtClean="0">
                <a:solidFill>
                  <a:srgbClr val="006600"/>
                </a:solidFill>
                <a:latin typeface="Tahoma"/>
                <a:cs typeface="Tahoma"/>
              </a:rPr>
              <a:t> </a:t>
            </a:r>
            <a:r>
              <a:rPr lang="fr-FR" spc="69" dirty="0" smtClean="0">
                <a:latin typeface="Tahoma"/>
                <a:cs typeface="Tahoma"/>
              </a:rPr>
              <a:t>les</a:t>
            </a:r>
            <a:r>
              <a:rPr lang="fr-FR" spc="-109" dirty="0" smtClean="0">
                <a:latin typeface="Tahoma"/>
                <a:cs typeface="Tahoma"/>
              </a:rPr>
              <a:t> </a:t>
            </a:r>
            <a:r>
              <a:rPr lang="fr-FR" spc="119" dirty="0" smtClean="0">
                <a:latin typeface="Tahoma"/>
                <a:cs typeface="Tahoma"/>
              </a:rPr>
              <a:t>paramètres</a:t>
            </a:r>
            <a:r>
              <a:rPr lang="fr-FR" spc="-109" dirty="0" smtClean="0">
                <a:latin typeface="Tahoma"/>
                <a:cs typeface="Tahoma"/>
              </a:rPr>
              <a:t> </a:t>
            </a:r>
            <a:r>
              <a:rPr lang="fr-FR" spc="-357" dirty="0" smtClean="0">
                <a:latin typeface="Tahoma"/>
                <a:cs typeface="Tahoma"/>
              </a:rPr>
              <a:t>:</a:t>
            </a:r>
            <a:endParaRPr lang="fr-FR" dirty="0" smtClean="0">
              <a:latin typeface="Tahoma"/>
              <a:cs typeface="Tahoma"/>
            </a:endParaRPr>
          </a:p>
          <a:p>
            <a:pPr marL="1610198" marR="3410496" indent="-372649" algn="just">
              <a:lnSpc>
                <a:spcPct val="106700"/>
              </a:lnSpc>
              <a:spcBef>
                <a:spcPts val="734"/>
              </a:spcBef>
            </a:pPr>
            <a:r>
              <a:rPr lang="fr-FR" sz="2000" spc="69" dirty="0" err="1" smtClean="0">
                <a:solidFill>
                  <a:srgbClr val="8C198C"/>
                </a:solidFill>
                <a:latin typeface="SimSun"/>
                <a:cs typeface="SimSun"/>
              </a:rPr>
              <a:t>function</a:t>
            </a:r>
            <a:r>
              <a:rPr lang="fr-FR" sz="2000" spc="69" dirty="0" smtClean="0">
                <a:solidFill>
                  <a:srgbClr val="8C198C"/>
                </a:solidFill>
                <a:latin typeface="SimSun"/>
                <a:cs typeface="SimSun"/>
              </a:rPr>
              <a:t> </a:t>
            </a:r>
            <a:r>
              <a:rPr lang="fr-FR" sz="2000" spc="69" dirty="0" smtClean="0">
                <a:solidFill>
                  <a:srgbClr val="006600"/>
                </a:solidFill>
                <a:latin typeface="SimSun"/>
                <a:cs typeface="SimSun"/>
              </a:rPr>
              <a:t>tous </a:t>
            </a:r>
            <a:r>
              <a:rPr lang="fr-FR" sz="2000" spc="69" dirty="0" smtClean="0">
                <a:solidFill>
                  <a:srgbClr val="8C198C"/>
                </a:solidFill>
                <a:latin typeface="SimSun"/>
                <a:cs typeface="SimSun"/>
              </a:rPr>
              <a:t>{ </a:t>
            </a:r>
            <a:r>
              <a:rPr lang="fr-FR" sz="2000" spc="-1358" dirty="0" smtClean="0">
                <a:solidFill>
                  <a:srgbClr val="8C198C"/>
                </a:solidFill>
                <a:latin typeface="SimSun"/>
                <a:cs typeface="SimSun"/>
              </a:rPr>
              <a:t> </a:t>
            </a:r>
            <a:r>
              <a:rPr lang="fr-FR" sz="2000" b="1" spc="258" dirty="0" smtClean="0">
                <a:latin typeface="Palatino Linotype"/>
                <a:cs typeface="Palatino Linotype"/>
              </a:rPr>
              <a:t>for </a:t>
            </a:r>
            <a:r>
              <a:rPr lang="fr-FR" sz="2000" spc="69" dirty="0" smtClean="0">
                <a:solidFill>
                  <a:srgbClr val="1919BA"/>
                </a:solidFill>
                <a:latin typeface="SimSun"/>
                <a:cs typeface="SimSun"/>
              </a:rPr>
              <a:t>i </a:t>
            </a:r>
            <a:r>
              <a:rPr lang="fr-FR" sz="2000" b="1" spc="178" dirty="0" smtClean="0">
                <a:latin typeface="Palatino Linotype"/>
                <a:cs typeface="Palatino Linotype"/>
              </a:rPr>
              <a:t>in </a:t>
            </a:r>
            <a:r>
              <a:rPr lang="fr-FR" sz="2000" spc="69" dirty="0" smtClean="0">
                <a:latin typeface="SimSun"/>
                <a:cs typeface="SimSun"/>
              </a:rPr>
              <a:t>"</a:t>
            </a:r>
            <a:r>
              <a:rPr lang="fr-FR" sz="2000" spc="69" dirty="0" smtClean="0">
                <a:solidFill>
                  <a:srgbClr val="1919BA"/>
                </a:solidFill>
                <a:latin typeface="SimSun"/>
                <a:cs typeface="SimSun"/>
              </a:rPr>
              <a:t>$@</a:t>
            </a:r>
            <a:r>
              <a:rPr lang="fr-FR" sz="2000" spc="69" dirty="0" smtClean="0">
                <a:latin typeface="SimSun"/>
                <a:cs typeface="SimSun"/>
              </a:rPr>
              <a:t>" </a:t>
            </a:r>
            <a:r>
              <a:rPr lang="fr-FR" sz="2000" spc="-1358" dirty="0" smtClean="0">
                <a:latin typeface="SimSun"/>
                <a:cs typeface="SimSun"/>
              </a:rPr>
              <a:t> </a:t>
            </a:r>
            <a:r>
              <a:rPr lang="fr-FR" sz="2000" b="1" spc="-129" dirty="0" smtClean="0">
                <a:latin typeface="Palatino Linotype"/>
                <a:cs typeface="Palatino Linotype"/>
              </a:rPr>
              <a:t>do</a:t>
            </a:r>
            <a:endParaRPr lang="fr-FR" sz="2000" dirty="0" smtClean="0">
              <a:latin typeface="Palatino Linotype"/>
              <a:cs typeface="Palatino Linotype"/>
            </a:endParaRPr>
          </a:p>
          <a:p>
            <a:pPr marL="1982848" algn="just">
              <a:spcBef>
                <a:spcPts val="226"/>
              </a:spcBef>
            </a:pPr>
            <a:r>
              <a:rPr lang="fr-FR" sz="2000" spc="69" dirty="0" err="1" smtClean="0">
                <a:solidFill>
                  <a:srgbClr val="5E5E5E"/>
                </a:solidFill>
                <a:latin typeface="SimSun"/>
                <a:cs typeface="SimSun"/>
              </a:rPr>
              <a:t>echo</a:t>
            </a:r>
            <a:r>
              <a:rPr lang="fr-FR" sz="2000" spc="-30" dirty="0" smtClean="0">
                <a:solidFill>
                  <a:srgbClr val="5E5E5E"/>
                </a:solidFill>
                <a:latin typeface="SimSun"/>
                <a:cs typeface="SimSun"/>
              </a:rPr>
              <a:t> </a:t>
            </a:r>
            <a:r>
              <a:rPr lang="fr-FR" sz="2000" spc="69" dirty="0" smtClean="0">
                <a:solidFill>
                  <a:srgbClr val="1919BA"/>
                </a:solidFill>
                <a:latin typeface="SimSun"/>
                <a:cs typeface="SimSun"/>
              </a:rPr>
              <a:t>$i</a:t>
            </a:r>
            <a:endParaRPr lang="fr-FR" sz="2000" dirty="0" smtClean="0">
              <a:latin typeface="SimSun"/>
              <a:cs typeface="SimSun"/>
            </a:endParaRPr>
          </a:p>
          <a:p>
            <a:pPr marL="1610198">
              <a:spcBef>
                <a:spcPts val="226"/>
              </a:spcBef>
            </a:pPr>
            <a:r>
              <a:rPr lang="fr-FR" sz="2000" b="1" spc="-89" dirty="0" err="1" smtClean="0">
                <a:latin typeface="Palatino Linotype"/>
                <a:cs typeface="Palatino Linotype"/>
              </a:rPr>
              <a:t>done</a:t>
            </a:r>
            <a:endParaRPr lang="fr-FR" sz="2000" dirty="0" smtClean="0">
              <a:latin typeface="Palatino Linotype"/>
              <a:cs typeface="Palatino Linotype"/>
            </a:endParaRPr>
          </a:p>
          <a:p>
            <a:pPr marL="1238808">
              <a:spcBef>
                <a:spcPts val="218"/>
              </a:spcBef>
            </a:pPr>
            <a:r>
              <a:rPr lang="fr-FR" sz="2000" spc="69" dirty="0" smtClean="0">
                <a:solidFill>
                  <a:srgbClr val="8C198C"/>
                </a:solidFill>
                <a:latin typeface="SimSun"/>
                <a:cs typeface="SimSun"/>
              </a:rPr>
              <a:t>}</a:t>
            </a:r>
            <a:endParaRPr lang="fr-FR" sz="2000" dirty="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7" y="270393"/>
            <a:ext cx="8955073" cy="1388541"/>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10" dirty="0"/>
              <a:t>v</a:t>
            </a:r>
            <a:r>
              <a:rPr spc="169" dirty="0"/>
              <a:t>ariables</a:t>
            </a:r>
            <a:r>
              <a:rPr spc="-99" dirty="0"/>
              <a:t> </a:t>
            </a:r>
            <a:r>
              <a:rPr spc="218" dirty="0"/>
              <a:t>lo</a:t>
            </a:r>
            <a:r>
              <a:rPr spc="188" dirty="0"/>
              <a:t>c</a:t>
            </a:r>
            <a:r>
              <a:rPr spc="149" dirty="0"/>
              <a:t>ales</a:t>
            </a:r>
            <a:r>
              <a:rPr spc="-99" dirty="0"/>
              <a:t> </a:t>
            </a:r>
            <a:r>
              <a:rPr spc="188" dirty="0"/>
              <a:t>et</a:t>
            </a:r>
            <a:r>
              <a:rPr spc="-89" dirty="0"/>
              <a:t> </a:t>
            </a:r>
            <a:r>
              <a:rPr spc="208" dirty="0"/>
              <a:t>globales</a:t>
            </a:r>
          </a:p>
        </p:txBody>
      </p:sp>
      <p:sp>
        <p:nvSpPr>
          <p:cNvPr id="3" name="object 3"/>
          <p:cNvSpPr txBox="1"/>
          <p:nvPr/>
        </p:nvSpPr>
        <p:spPr>
          <a:xfrm>
            <a:off x="714348" y="1857364"/>
            <a:ext cx="7358114" cy="3459562"/>
          </a:xfrm>
          <a:prstGeom prst="rect">
            <a:avLst/>
          </a:prstGeom>
        </p:spPr>
        <p:txBody>
          <a:bodyPr vert="horz" wrap="square" lIns="0" tIns="18884" rIns="0" bIns="0" rtlCol="0">
            <a:spAutoFit/>
          </a:bodyPr>
          <a:lstStyle/>
          <a:p>
            <a:pPr marL="25179" marR="10072">
              <a:lnSpc>
                <a:spcPct val="116500"/>
              </a:lnSpc>
              <a:spcBef>
                <a:spcPts val="149"/>
              </a:spcBef>
            </a:pPr>
            <a:r>
              <a:rPr sz="2200" spc="119" dirty="0">
                <a:latin typeface="Tahoma"/>
                <a:cs typeface="Tahoma"/>
              </a:rPr>
              <a:t>Par </a:t>
            </a:r>
            <a:r>
              <a:rPr sz="2200" spc="59" dirty="0">
                <a:latin typeface="Tahoma"/>
                <a:cs typeface="Tahoma"/>
              </a:rPr>
              <a:t>défaut, </a:t>
            </a:r>
            <a:r>
              <a:rPr sz="2200" spc="99" dirty="0">
                <a:solidFill>
                  <a:srgbClr val="990000"/>
                </a:solidFill>
                <a:latin typeface="Tahoma"/>
                <a:cs typeface="Tahoma"/>
              </a:rPr>
              <a:t>toutes </a:t>
            </a:r>
            <a:r>
              <a:rPr sz="2200" spc="69" dirty="0">
                <a:latin typeface="Tahoma"/>
                <a:cs typeface="Tahoma"/>
              </a:rPr>
              <a:t>les </a:t>
            </a:r>
            <a:r>
              <a:rPr sz="2200" spc="79" dirty="0">
                <a:latin typeface="Tahoma"/>
                <a:cs typeface="Tahoma"/>
              </a:rPr>
              <a:t>variables </a:t>
            </a:r>
            <a:r>
              <a:rPr sz="2200" spc="109" dirty="0">
                <a:latin typeface="Tahoma"/>
                <a:cs typeface="Tahoma"/>
              </a:rPr>
              <a:t>sont </a:t>
            </a:r>
            <a:r>
              <a:rPr sz="2200" spc="79" dirty="0">
                <a:solidFill>
                  <a:srgbClr val="990000"/>
                </a:solidFill>
                <a:latin typeface="Tahoma"/>
                <a:cs typeface="Tahoma"/>
              </a:rPr>
              <a:t>globales</a:t>
            </a:r>
            <a:r>
              <a:rPr sz="2200" spc="79" dirty="0">
                <a:latin typeface="Tahoma"/>
                <a:cs typeface="Tahoma"/>
              </a:rPr>
              <a:t>. </a:t>
            </a:r>
            <a:r>
              <a:rPr sz="2200" spc="89" dirty="0">
                <a:latin typeface="Tahoma"/>
                <a:cs typeface="Tahoma"/>
              </a:rPr>
              <a:t> </a:t>
            </a:r>
            <a:r>
              <a:rPr sz="2200" spc="149" dirty="0">
                <a:latin typeface="Tahoma"/>
                <a:cs typeface="Tahoma"/>
              </a:rPr>
              <a:t>Pour</a:t>
            </a:r>
            <a:r>
              <a:rPr sz="2200" spc="-99" dirty="0">
                <a:latin typeface="Tahoma"/>
                <a:cs typeface="Tahoma"/>
              </a:rPr>
              <a:t> </a:t>
            </a:r>
            <a:r>
              <a:rPr sz="2200" spc="119" dirty="0">
                <a:latin typeface="Tahoma"/>
                <a:cs typeface="Tahoma"/>
              </a:rPr>
              <a:t>déclarer</a:t>
            </a:r>
            <a:r>
              <a:rPr sz="2200" spc="-89" dirty="0">
                <a:latin typeface="Tahoma"/>
                <a:cs typeface="Tahoma"/>
              </a:rPr>
              <a:t> </a:t>
            </a:r>
            <a:r>
              <a:rPr sz="2200" spc="169" dirty="0">
                <a:latin typeface="Tahoma"/>
                <a:cs typeface="Tahoma"/>
              </a:rPr>
              <a:t>une</a:t>
            </a:r>
            <a:r>
              <a:rPr sz="2200" spc="-99" dirty="0">
                <a:latin typeface="Tahoma"/>
                <a:cs typeface="Tahoma"/>
              </a:rPr>
              <a:t> </a:t>
            </a:r>
            <a:r>
              <a:rPr sz="2200" spc="89" dirty="0">
                <a:solidFill>
                  <a:srgbClr val="1919BA"/>
                </a:solidFill>
                <a:latin typeface="Tahoma"/>
                <a:cs typeface="Tahoma"/>
              </a:rPr>
              <a:t>variable</a:t>
            </a:r>
            <a:r>
              <a:rPr sz="2200" spc="-99" dirty="0">
                <a:solidFill>
                  <a:srgbClr val="1919BA"/>
                </a:solidFill>
                <a:latin typeface="Tahoma"/>
                <a:cs typeface="Tahoma"/>
              </a:rPr>
              <a:t> </a:t>
            </a:r>
            <a:r>
              <a:rPr sz="2200" spc="59" dirty="0">
                <a:solidFill>
                  <a:srgbClr val="1919BA"/>
                </a:solidFill>
                <a:latin typeface="Tahoma"/>
                <a:cs typeface="Tahoma"/>
              </a:rPr>
              <a:t>locale</a:t>
            </a:r>
            <a:r>
              <a:rPr sz="2200" spc="59" dirty="0">
                <a:latin typeface="Tahoma"/>
                <a:cs typeface="Tahoma"/>
              </a:rPr>
              <a:t>,</a:t>
            </a:r>
            <a:r>
              <a:rPr sz="2200" spc="-99" dirty="0">
                <a:latin typeface="Tahoma"/>
                <a:cs typeface="Tahoma"/>
              </a:rPr>
              <a:t> </a:t>
            </a:r>
            <a:r>
              <a:rPr sz="2200" spc="79" dirty="0">
                <a:latin typeface="Tahoma"/>
                <a:cs typeface="Tahoma"/>
              </a:rPr>
              <a:t>utiliser</a:t>
            </a:r>
            <a:r>
              <a:rPr sz="2200" spc="-89" dirty="0">
                <a:latin typeface="Tahoma"/>
                <a:cs typeface="Tahoma"/>
              </a:rPr>
              <a:t> </a:t>
            </a:r>
            <a:r>
              <a:rPr sz="2400" spc="-20" dirty="0">
                <a:solidFill>
                  <a:srgbClr val="1919BA"/>
                </a:solidFill>
                <a:latin typeface="SimSun"/>
                <a:cs typeface="SimSun"/>
              </a:rPr>
              <a:t>local</a:t>
            </a:r>
            <a:r>
              <a:rPr sz="2200" spc="-20" dirty="0">
                <a:latin typeface="Tahoma"/>
                <a:cs typeface="Tahoma"/>
              </a:rPr>
              <a:t>.</a:t>
            </a:r>
            <a:endParaRPr sz="2200">
              <a:latin typeface="Tahoma"/>
              <a:cs typeface="Tahoma"/>
            </a:endParaRPr>
          </a:p>
          <a:p>
            <a:pPr marL="795657" marR="3886382">
              <a:lnSpc>
                <a:spcPct val="106800"/>
              </a:lnSpc>
              <a:spcBef>
                <a:spcPts val="337"/>
              </a:spcBef>
            </a:pPr>
            <a:r>
              <a:rPr sz="2800" spc="69" dirty="0">
                <a:solidFill>
                  <a:srgbClr val="990000"/>
                </a:solidFill>
                <a:latin typeface="SimSun"/>
                <a:cs typeface="SimSun"/>
              </a:rPr>
              <a:t>x</a:t>
            </a:r>
            <a:r>
              <a:rPr sz="2800" spc="69" dirty="0">
                <a:latin typeface="SimSun"/>
                <a:cs typeface="SimSun"/>
              </a:rPr>
              <a:t>=</a:t>
            </a:r>
            <a:r>
              <a:rPr sz="2800" spc="69" dirty="0">
                <a:solidFill>
                  <a:srgbClr val="006600"/>
                </a:solidFill>
                <a:latin typeface="SimSun"/>
                <a:cs typeface="SimSun"/>
              </a:rPr>
              <a:t>1 </a:t>
            </a:r>
            <a:r>
              <a:rPr sz="2800" spc="79" dirty="0">
                <a:solidFill>
                  <a:srgbClr val="006600"/>
                </a:solidFill>
                <a:latin typeface="SimSun"/>
                <a:cs typeface="SimSun"/>
              </a:rPr>
              <a:t> </a:t>
            </a:r>
            <a:r>
              <a:rPr sz="2800" spc="69" dirty="0">
                <a:solidFill>
                  <a:srgbClr val="990000"/>
                </a:solidFill>
                <a:latin typeface="SimSun"/>
                <a:cs typeface="SimSun"/>
              </a:rPr>
              <a:t>y</a:t>
            </a:r>
            <a:r>
              <a:rPr sz="2800" spc="69" dirty="0">
                <a:latin typeface="SimSun"/>
                <a:cs typeface="SimSun"/>
              </a:rPr>
              <a:t>=</a:t>
            </a:r>
            <a:r>
              <a:rPr sz="2800" spc="69" dirty="0">
                <a:solidFill>
                  <a:srgbClr val="006600"/>
                </a:solidFill>
                <a:latin typeface="SimSun"/>
                <a:cs typeface="SimSun"/>
              </a:rPr>
              <a:t>"hello"</a:t>
            </a:r>
            <a:endParaRPr sz="2800">
              <a:latin typeface="SimSun"/>
              <a:cs typeface="SimSun"/>
            </a:endParaRPr>
          </a:p>
          <a:p>
            <a:pPr marL="1167048" marR="2555671" indent="-372649">
              <a:lnSpc>
                <a:spcPct val="106700"/>
              </a:lnSpc>
              <a:spcBef>
                <a:spcPts val="1120"/>
              </a:spcBef>
            </a:pPr>
            <a:r>
              <a:rPr sz="2800" b="1" spc="139" dirty="0">
                <a:latin typeface="Palatino Linotype"/>
                <a:cs typeface="Palatino Linotype"/>
              </a:rPr>
              <a:t>function</a:t>
            </a:r>
            <a:r>
              <a:rPr sz="2800" b="1" spc="704" dirty="0">
                <a:latin typeface="Palatino Linotype"/>
                <a:cs typeface="Palatino Linotype"/>
              </a:rPr>
              <a:t> </a:t>
            </a:r>
            <a:r>
              <a:rPr sz="2800" spc="69" dirty="0">
                <a:solidFill>
                  <a:srgbClr val="8C198C"/>
                </a:solidFill>
                <a:latin typeface="SimSun"/>
                <a:cs typeface="SimSun"/>
              </a:rPr>
              <a:t>modif</a:t>
            </a:r>
            <a:r>
              <a:rPr sz="2800" spc="20" dirty="0">
                <a:solidFill>
                  <a:srgbClr val="8C198C"/>
                </a:solidFill>
                <a:latin typeface="SimSun"/>
                <a:cs typeface="SimSun"/>
              </a:rPr>
              <a:t> </a:t>
            </a:r>
            <a:r>
              <a:rPr sz="2800" spc="69" dirty="0">
                <a:latin typeface="SimSun"/>
                <a:cs typeface="SimSun"/>
              </a:rPr>
              <a:t>{ </a:t>
            </a:r>
            <a:r>
              <a:rPr sz="2800" spc="-1358" dirty="0">
                <a:latin typeface="SimSun"/>
                <a:cs typeface="SimSun"/>
              </a:rPr>
              <a:t> </a:t>
            </a:r>
            <a:r>
              <a:rPr sz="2800" spc="69" dirty="0">
                <a:solidFill>
                  <a:srgbClr val="990000"/>
                </a:solidFill>
                <a:latin typeface="SimSun"/>
                <a:cs typeface="SimSun"/>
              </a:rPr>
              <a:t>x</a:t>
            </a:r>
            <a:r>
              <a:rPr sz="2800" spc="69" dirty="0">
                <a:latin typeface="SimSun"/>
                <a:cs typeface="SimSun"/>
              </a:rPr>
              <a:t>=</a:t>
            </a:r>
            <a:r>
              <a:rPr sz="2800" spc="69" dirty="0">
                <a:solidFill>
                  <a:srgbClr val="006600"/>
                </a:solidFill>
                <a:latin typeface="SimSun"/>
                <a:cs typeface="SimSun"/>
              </a:rPr>
              <a:t>2</a:t>
            </a:r>
            <a:endParaRPr sz="2800">
              <a:latin typeface="SimSun"/>
              <a:cs typeface="SimSun"/>
            </a:endParaRPr>
          </a:p>
          <a:p>
            <a:pPr marL="1167048">
              <a:spcBef>
                <a:spcPts val="226"/>
              </a:spcBef>
            </a:pPr>
            <a:r>
              <a:rPr sz="2800" spc="69" dirty="0">
                <a:solidFill>
                  <a:srgbClr val="1919BA"/>
                </a:solidFill>
                <a:latin typeface="SimSun"/>
                <a:cs typeface="SimSun"/>
              </a:rPr>
              <a:t>local</a:t>
            </a:r>
            <a:r>
              <a:rPr sz="2800" spc="20" dirty="0">
                <a:solidFill>
                  <a:srgbClr val="1919BA"/>
                </a:solidFill>
                <a:latin typeface="SimSun"/>
                <a:cs typeface="SimSun"/>
              </a:rPr>
              <a:t> </a:t>
            </a:r>
            <a:r>
              <a:rPr sz="2800" spc="69" dirty="0">
                <a:solidFill>
                  <a:srgbClr val="1919BA"/>
                </a:solidFill>
                <a:latin typeface="SimSun"/>
                <a:cs typeface="SimSun"/>
              </a:rPr>
              <a:t>y</a:t>
            </a:r>
            <a:r>
              <a:rPr sz="2800" spc="69" dirty="0">
                <a:latin typeface="SimSun"/>
                <a:cs typeface="SimSun"/>
              </a:rPr>
              <a:t>=</a:t>
            </a:r>
            <a:r>
              <a:rPr sz="2800" spc="69" dirty="0">
                <a:solidFill>
                  <a:srgbClr val="006600"/>
                </a:solidFill>
                <a:latin typeface="SimSun"/>
                <a:cs typeface="SimSun"/>
              </a:rPr>
              <a:t>"bonjour"</a:t>
            </a:r>
            <a:endParaRPr sz="2800">
              <a:latin typeface="SimSun"/>
              <a:cs typeface="SimSun"/>
            </a:endParaRPr>
          </a:p>
          <a:p>
            <a:pPr marL="795657">
              <a:spcBef>
                <a:spcPts val="228"/>
              </a:spcBef>
            </a:pPr>
            <a:r>
              <a:rPr sz="2800" spc="69" dirty="0">
                <a:latin typeface="SimSun"/>
                <a:cs typeface="SimSun"/>
              </a:rPr>
              <a:t>}</a:t>
            </a:r>
            <a:endParaRPr sz="2800">
              <a:latin typeface="SimSun"/>
              <a:cs typeface="SimSun"/>
            </a:endParaRPr>
          </a:p>
          <a:p>
            <a:pPr marL="795657">
              <a:spcBef>
                <a:spcPts val="1348"/>
              </a:spcBef>
            </a:pPr>
            <a:r>
              <a:rPr sz="2800" spc="69" dirty="0">
                <a:solidFill>
                  <a:srgbClr val="8C198C"/>
                </a:solidFill>
                <a:latin typeface="SimSun"/>
                <a:cs typeface="SimSun"/>
              </a:rPr>
              <a:t>modif</a:t>
            </a:r>
            <a:endParaRPr sz="2800">
              <a:latin typeface="SimSun"/>
              <a:cs typeface="SimSun"/>
            </a:endParaRPr>
          </a:p>
        </p:txBody>
      </p:sp>
      <p:sp>
        <p:nvSpPr>
          <p:cNvPr id="4" name="object 4"/>
          <p:cNvSpPr txBox="1"/>
          <p:nvPr/>
        </p:nvSpPr>
        <p:spPr>
          <a:xfrm>
            <a:off x="1857356" y="5572140"/>
            <a:ext cx="1367821" cy="921746"/>
          </a:xfrm>
          <a:prstGeom prst="rect">
            <a:avLst/>
          </a:prstGeom>
        </p:spPr>
        <p:txBody>
          <a:bodyPr vert="horz" wrap="square" lIns="0" tIns="33992" rIns="0" bIns="0" rtlCol="0">
            <a:spAutoFit/>
          </a:bodyPr>
          <a:lstStyle/>
          <a:p>
            <a:pPr marL="25179">
              <a:spcBef>
                <a:spcPts val="268"/>
              </a:spcBef>
            </a:pPr>
            <a:r>
              <a:rPr sz="2800" b="1" spc="20" dirty="0">
                <a:latin typeface="Palatino Linotype"/>
                <a:cs typeface="Palatino Linotype"/>
              </a:rPr>
              <a:t>echo</a:t>
            </a:r>
            <a:r>
              <a:rPr sz="2800" b="1" spc="605" dirty="0">
                <a:latin typeface="Palatino Linotype"/>
                <a:cs typeface="Palatino Linotype"/>
              </a:rPr>
              <a:t> </a:t>
            </a:r>
            <a:r>
              <a:rPr sz="2800" spc="69" dirty="0">
                <a:latin typeface="SimSun"/>
                <a:cs typeface="SimSun"/>
              </a:rPr>
              <a:t>$</a:t>
            </a:r>
            <a:r>
              <a:rPr sz="2800" spc="69" dirty="0">
                <a:solidFill>
                  <a:srgbClr val="990000"/>
                </a:solidFill>
                <a:latin typeface="SimSun"/>
                <a:cs typeface="SimSun"/>
              </a:rPr>
              <a:t>x</a:t>
            </a:r>
            <a:endParaRPr sz="2800">
              <a:latin typeface="SimSun"/>
              <a:cs typeface="SimSun"/>
            </a:endParaRPr>
          </a:p>
          <a:p>
            <a:pPr marL="25179">
              <a:spcBef>
                <a:spcPts val="218"/>
              </a:spcBef>
            </a:pPr>
            <a:r>
              <a:rPr sz="2800" b="1" spc="20" dirty="0">
                <a:latin typeface="Palatino Linotype"/>
                <a:cs typeface="Palatino Linotype"/>
              </a:rPr>
              <a:t>echo</a:t>
            </a:r>
            <a:r>
              <a:rPr sz="2800" b="1" spc="605" dirty="0">
                <a:latin typeface="Palatino Linotype"/>
                <a:cs typeface="Palatino Linotype"/>
              </a:rPr>
              <a:t> </a:t>
            </a:r>
            <a:r>
              <a:rPr sz="2800" spc="69" dirty="0">
                <a:latin typeface="SimSun"/>
                <a:cs typeface="SimSun"/>
              </a:rPr>
              <a:t>$</a:t>
            </a:r>
            <a:r>
              <a:rPr sz="2800" spc="69" dirty="0">
                <a:solidFill>
                  <a:srgbClr val="990000"/>
                </a:solidFill>
                <a:latin typeface="SimSun"/>
                <a:cs typeface="SimSun"/>
              </a:rPr>
              <a:t>y</a:t>
            </a:r>
            <a:endParaRPr sz="2800">
              <a:latin typeface="SimSun"/>
              <a:cs typeface="SimSun"/>
            </a:endParaRPr>
          </a:p>
        </p:txBody>
      </p:sp>
      <p:sp>
        <p:nvSpPr>
          <p:cNvPr id="5" name="object 5"/>
          <p:cNvSpPr txBox="1"/>
          <p:nvPr/>
        </p:nvSpPr>
        <p:spPr>
          <a:xfrm>
            <a:off x="3571868" y="5643578"/>
            <a:ext cx="3214255" cy="921746"/>
          </a:xfrm>
          <a:prstGeom prst="rect">
            <a:avLst/>
          </a:prstGeom>
        </p:spPr>
        <p:txBody>
          <a:bodyPr vert="horz" wrap="square" lIns="0" tIns="33992" rIns="0" bIns="0" rtlCol="0">
            <a:spAutoFit/>
          </a:bodyPr>
          <a:lstStyle/>
          <a:p>
            <a:pPr marL="25179">
              <a:spcBef>
                <a:spcPts val="268"/>
              </a:spcBef>
            </a:pPr>
            <a:r>
              <a:rPr sz="2800" spc="69" dirty="0">
                <a:solidFill>
                  <a:srgbClr val="5E5E5E"/>
                </a:solidFill>
                <a:latin typeface="SimSun"/>
                <a:cs typeface="SimSun"/>
              </a:rPr>
              <a:t>#</a:t>
            </a:r>
            <a:r>
              <a:rPr sz="2800" spc="20" dirty="0">
                <a:solidFill>
                  <a:srgbClr val="5E5E5E"/>
                </a:solidFill>
                <a:latin typeface="SimSun"/>
                <a:cs typeface="SimSun"/>
              </a:rPr>
              <a:t> </a:t>
            </a:r>
            <a:r>
              <a:rPr sz="2800" spc="69" dirty="0">
                <a:solidFill>
                  <a:srgbClr val="5E5E5E"/>
                </a:solidFill>
                <a:latin typeface="SimSun"/>
                <a:cs typeface="SimSun"/>
              </a:rPr>
              <a:t>affiche</a:t>
            </a:r>
            <a:r>
              <a:rPr sz="2800" spc="20" dirty="0">
                <a:solidFill>
                  <a:srgbClr val="5E5E5E"/>
                </a:solidFill>
                <a:latin typeface="SimSun"/>
                <a:cs typeface="SimSun"/>
              </a:rPr>
              <a:t> </a:t>
            </a:r>
            <a:r>
              <a:rPr sz="2800" spc="69" dirty="0">
                <a:solidFill>
                  <a:srgbClr val="5E5E5E"/>
                </a:solidFill>
                <a:latin typeface="SimSun"/>
                <a:cs typeface="SimSun"/>
              </a:rPr>
              <a:t>2</a:t>
            </a:r>
            <a:endParaRPr sz="2800">
              <a:latin typeface="SimSun"/>
              <a:cs typeface="SimSun"/>
            </a:endParaRPr>
          </a:p>
          <a:p>
            <a:pPr marL="25179">
              <a:spcBef>
                <a:spcPts val="218"/>
              </a:spcBef>
            </a:pPr>
            <a:r>
              <a:rPr sz="2800" spc="69" dirty="0">
                <a:solidFill>
                  <a:srgbClr val="5E5E5E"/>
                </a:solidFill>
                <a:latin typeface="SimSun"/>
                <a:cs typeface="SimSun"/>
              </a:rPr>
              <a:t>#</a:t>
            </a:r>
            <a:r>
              <a:rPr sz="2800" spc="30" dirty="0">
                <a:solidFill>
                  <a:srgbClr val="5E5E5E"/>
                </a:solidFill>
                <a:latin typeface="SimSun"/>
                <a:cs typeface="SimSun"/>
              </a:rPr>
              <a:t> </a:t>
            </a:r>
            <a:r>
              <a:rPr sz="2800" spc="69" dirty="0">
                <a:solidFill>
                  <a:srgbClr val="5E5E5E"/>
                </a:solidFill>
                <a:latin typeface="SimSun"/>
                <a:cs typeface="SimSun"/>
              </a:rPr>
              <a:t>affiche</a:t>
            </a:r>
            <a:r>
              <a:rPr sz="2800" spc="30" dirty="0">
                <a:solidFill>
                  <a:srgbClr val="5E5E5E"/>
                </a:solidFill>
                <a:latin typeface="SimSun"/>
                <a:cs typeface="SimSun"/>
              </a:rPr>
              <a:t> </a:t>
            </a:r>
            <a:r>
              <a:rPr sz="2800" spc="69" dirty="0">
                <a:solidFill>
                  <a:srgbClr val="5E5E5E"/>
                </a:solidFill>
                <a:latin typeface="SimSun"/>
                <a:cs typeface="SimSun"/>
              </a:rPr>
              <a:t>"hello"</a:t>
            </a:r>
            <a:endParaRPr sz="280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8455039" cy="711432"/>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10" dirty="0"/>
              <a:t>v</a:t>
            </a:r>
            <a:r>
              <a:rPr spc="149" dirty="0"/>
              <a:t>aleurs</a:t>
            </a:r>
            <a:r>
              <a:rPr spc="-99" dirty="0"/>
              <a:t> </a:t>
            </a:r>
            <a:r>
              <a:rPr spc="297" dirty="0"/>
              <a:t>de</a:t>
            </a:r>
            <a:r>
              <a:rPr spc="-89" dirty="0"/>
              <a:t> </a:t>
            </a:r>
            <a:r>
              <a:rPr spc="159" dirty="0"/>
              <a:t>re</a:t>
            </a:r>
            <a:r>
              <a:rPr spc="99" dirty="0"/>
              <a:t>t</a:t>
            </a:r>
            <a:r>
              <a:rPr spc="198" dirty="0"/>
              <a:t>our</a:t>
            </a:r>
          </a:p>
        </p:txBody>
      </p:sp>
      <p:sp>
        <p:nvSpPr>
          <p:cNvPr id="3" name="object 3"/>
          <p:cNvSpPr txBox="1"/>
          <p:nvPr/>
        </p:nvSpPr>
        <p:spPr>
          <a:xfrm>
            <a:off x="428596" y="1428736"/>
            <a:ext cx="8286808" cy="4790191"/>
          </a:xfrm>
          <a:prstGeom prst="rect">
            <a:avLst/>
          </a:prstGeom>
        </p:spPr>
        <p:txBody>
          <a:bodyPr vert="horz" wrap="square" lIns="0" tIns="25179" rIns="0" bIns="0" rtlCol="0">
            <a:spAutoFit/>
          </a:bodyPr>
          <a:lstStyle/>
          <a:p>
            <a:pPr marL="25179" marR="10072">
              <a:lnSpc>
                <a:spcPct val="133500"/>
              </a:lnSpc>
              <a:spcBef>
                <a:spcPts val="198"/>
              </a:spcBef>
            </a:pPr>
            <a:r>
              <a:rPr sz="2200" spc="50" dirty="0">
                <a:latin typeface="Tahoma"/>
                <a:cs typeface="Tahoma"/>
              </a:rPr>
              <a:t>Les</a:t>
            </a:r>
            <a:r>
              <a:rPr sz="2200" spc="-59" dirty="0">
                <a:latin typeface="Tahoma"/>
                <a:cs typeface="Tahoma"/>
              </a:rPr>
              <a:t> </a:t>
            </a:r>
            <a:r>
              <a:rPr sz="2200" spc="119" dirty="0">
                <a:latin typeface="Tahoma"/>
                <a:cs typeface="Tahoma"/>
              </a:rPr>
              <a:t>fonctions</a:t>
            </a:r>
            <a:r>
              <a:rPr sz="2200" spc="-59" dirty="0">
                <a:latin typeface="Tahoma"/>
                <a:cs typeface="Tahoma"/>
              </a:rPr>
              <a:t> </a:t>
            </a:r>
            <a:r>
              <a:rPr sz="2200" spc="119" dirty="0">
                <a:latin typeface="Tahoma"/>
                <a:cs typeface="Tahoma"/>
              </a:rPr>
              <a:t>n’ont</a:t>
            </a:r>
            <a:r>
              <a:rPr sz="2200" spc="-59" dirty="0">
                <a:latin typeface="Tahoma"/>
                <a:cs typeface="Tahoma"/>
              </a:rPr>
              <a:t> </a:t>
            </a:r>
            <a:r>
              <a:rPr sz="2200" spc="119" dirty="0">
                <a:solidFill>
                  <a:srgbClr val="990000"/>
                </a:solidFill>
                <a:latin typeface="Tahoma"/>
                <a:cs typeface="Tahoma"/>
              </a:rPr>
              <a:t>pas</a:t>
            </a:r>
            <a:r>
              <a:rPr sz="2200" spc="-50" dirty="0">
                <a:solidFill>
                  <a:srgbClr val="990000"/>
                </a:solidFill>
                <a:latin typeface="Tahoma"/>
                <a:cs typeface="Tahoma"/>
              </a:rPr>
              <a:t> </a:t>
            </a:r>
            <a:r>
              <a:rPr sz="2200" spc="188" dirty="0">
                <a:solidFill>
                  <a:srgbClr val="990000"/>
                </a:solidFill>
                <a:latin typeface="Tahoma"/>
                <a:cs typeface="Tahoma"/>
              </a:rPr>
              <a:t>de</a:t>
            </a:r>
            <a:r>
              <a:rPr sz="2200" spc="-59" dirty="0">
                <a:solidFill>
                  <a:srgbClr val="990000"/>
                </a:solidFill>
                <a:latin typeface="Tahoma"/>
                <a:cs typeface="Tahoma"/>
              </a:rPr>
              <a:t> </a:t>
            </a:r>
            <a:r>
              <a:rPr sz="2200" spc="79" dirty="0">
                <a:solidFill>
                  <a:srgbClr val="990000"/>
                </a:solidFill>
                <a:latin typeface="Tahoma"/>
                <a:cs typeface="Tahoma"/>
              </a:rPr>
              <a:t>valeur</a:t>
            </a:r>
            <a:r>
              <a:rPr sz="2200" spc="-59" dirty="0">
                <a:solidFill>
                  <a:srgbClr val="990000"/>
                </a:solidFill>
                <a:latin typeface="Tahoma"/>
                <a:cs typeface="Tahoma"/>
              </a:rPr>
              <a:t> </a:t>
            </a:r>
            <a:r>
              <a:rPr sz="2200" spc="188" dirty="0">
                <a:solidFill>
                  <a:srgbClr val="990000"/>
                </a:solidFill>
                <a:latin typeface="Tahoma"/>
                <a:cs typeface="Tahoma"/>
              </a:rPr>
              <a:t>de</a:t>
            </a:r>
            <a:r>
              <a:rPr sz="2200" spc="-59" dirty="0">
                <a:solidFill>
                  <a:srgbClr val="990000"/>
                </a:solidFill>
                <a:latin typeface="Tahoma"/>
                <a:cs typeface="Tahoma"/>
              </a:rPr>
              <a:t> </a:t>
            </a:r>
            <a:r>
              <a:rPr sz="2200" spc="40" dirty="0">
                <a:solidFill>
                  <a:srgbClr val="990000"/>
                </a:solidFill>
                <a:latin typeface="Tahoma"/>
                <a:cs typeface="Tahoma"/>
              </a:rPr>
              <a:t>retour</a:t>
            </a:r>
            <a:r>
              <a:rPr sz="2200" spc="40" dirty="0">
                <a:latin typeface="Tahoma"/>
                <a:cs typeface="Tahoma"/>
              </a:rPr>
              <a:t>,</a:t>
            </a:r>
            <a:r>
              <a:rPr sz="2200" spc="-50" dirty="0">
                <a:latin typeface="Tahoma"/>
                <a:cs typeface="Tahoma"/>
              </a:rPr>
              <a:t> </a:t>
            </a:r>
            <a:r>
              <a:rPr sz="2200" spc="149" dirty="0">
                <a:latin typeface="Tahoma"/>
                <a:cs typeface="Tahoma"/>
              </a:rPr>
              <a:t>mais</a:t>
            </a:r>
            <a:r>
              <a:rPr sz="2200" spc="-59" dirty="0">
                <a:latin typeface="Tahoma"/>
                <a:cs typeface="Tahoma"/>
              </a:rPr>
              <a:t> </a:t>
            </a:r>
            <a:r>
              <a:rPr sz="2200" spc="89" dirty="0">
                <a:latin typeface="Tahoma"/>
                <a:cs typeface="Tahoma"/>
              </a:rPr>
              <a:t>elles</a:t>
            </a:r>
            <a:r>
              <a:rPr sz="2200" spc="-59" dirty="0">
                <a:latin typeface="Tahoma"/>
                <a:cs typeface="Tahoma"/>
              </a:rPr>
              <a:t> </a:t>
            </a:r>
            <a:r>
              <a:rPr sz="2200" spc="149" dirty="0">
                <a:latin typeface="Tahoma"/>
                <a:cs typeface="Tahoma"/>
              </a:rPr>
              <a:t>ont </a:t>
            </a:r>
            <a:r>
              <a:rPr sz="2200" spc="-644" dirty="0">
                <a:latin typeface="Tahoma"/>
                <a:cs typeface="Tahoma"/>
              </a:rPr>
              <a:t> </a:t>
            </a:r>
            <a:r>
              <a:rPr sz="2200" spc="169" dirty="0">
                <a:latin typeface="Tahoma"/>
                <a:cs typeface="Tahoma"/>
              </a:rPr>
              <a:t>une</a:t>
            </a:r>
            <a:r>
              <a:rPr sz="2200" spc="-109" dirty="0">
                <a:latin typeface="Tahoma"/>
                <a:cs typeface="Tahoma"/>
              </a:rPr>
              <a:t> </a:t>
            </a:r>
            <a:r>
              <a:rPr sz="2200" spc="79" dirty="0">
                <a:solidFill>
                  <a:srgbClr val="1919BA"/>
                </a:solidFill>
                <a:latin typeface="Tahoma"/>
                <a:cs typeface="Tahoma"/>
              </a:rPr>
              <a:t>sortie</a:t>
            </a:r>
            <a:r>
              <a:rPr sz="2200" spc="-99" dirty="0">
                <a:solidFill>
                  <a:srgbClr val="1919BA"/>
                </a:solidFill>
                <a:latin typeface="Tahoma"/>
                <a:cs typeface="Tahoma"/>
              </a:rPr>
              <a:t> </a:t>
            </a:r>
            <a:r>
              <a:rPr sz="2200" spc="89" dirty="0">
                <a:solidFill>
                  <a:srgbClr val="1919BA"/>
                </a:solidFill>
                <a:latin typeface="Tahoma"/>
                <a:cs typeface="Tahoma"/>
              </a:rPr>
              <a:t>standard</a:t>
            </a:r>
            <a:r>
              <a:rPr sz="2200" spc="89" dirty="0">
                <a:latin typeface="Tahoma"/>
                <a:cs typeface="Tahoma"/>
              </a:rPr>
              <a:t>.</a:t>
            </a:r>
            <a:endParaRPr sz="2200">
              <a:latin typeface="Tahoma"/>
              <a:cs typeface="Tahoma"/>
            </a:endParaRPr>
          </a:p>
          <a:p>
            <a:pPr>
              <a:spcBef>
                <a:spcPts val="109"/>
              </a:spcBef>
            </a:pPr>
            <a:endParaRPr sz="2200">
              <a:latin typeface="Tahoma"/>
              <a:cs typeface="Tahoma"/>
            </a:endParaRPr>
          </a:p>
          <a:p>
            <a:pPr marL="795657">
              <a:spcBef>
                <a:spcPts val="10"/>
              </a:spcBef>
            </a:pPr>
            <a:r>
              <a:rPr sz="2800" b="1" spc="139" dirty="0">
                <a:latin typeface="Palatino Linotype"/>
                <a:cs typeface="Palatino Linotype"/>
              </a:rPr>
              <a:t>function</a:t>
            </a:r>
            <a:r>
              <a:rPr sz="2800" b="1" spc="714" dirty="0">
                <a:latin typeface="Palatino Linotype"/>
                <a:cs typeface="Palatino Linotype"/>
              </a:rPr>
              <a:t> </a:t>
            </a:r>
            <a:r>
              <a:rPr sz="2800" spc="69" dirty="0">
                <a:solidFill>
                  <a:srgbClr val="8C198C"/>
                </a:solidFill>
                <a:latin typeface="SimSun"/>
                <a:cs typeface="SimSun"/>
              </a:rPr>
              <a:t>func</a:t>
            </a:r>
            <a:r>
              <a:rPr sz="2800" spc="30" dirty="0">
                <a:solidFill>
                  <a:srgbClr val="8C198C"/>
                </a:solidFill>
                <a:latin typeface="SimSun"/>
                <a:cs typeface="SimSun"/>
              </a:rPr>
              <a:t> </a:t>
            </a:r>
            <a:r>
              <a:rPr sz="2800" spc="69" dirty="0">
                <a:latin typeface="SimSun"/>
                <a:cs typeface="SimSun"/>
              </a:rPr>
              <a:t>{</a:t>
            </a:r>
            <a:endParaRPr sz="2800">
              <a:latin typeface="SimSun"/>
              <a:cs typeface="SimSun"/>
            </a:endParaRPr>
          </a:p>
          <a:p>
            <a:pPr marL="1167048">
              <a:spcBef>
                <a:spcPts val="1289"/>
              </a:spcBef>
            </a:pPr>
            <a:r>
              <a:rPr sz="2800" b="1" spc="20" dirty="0">
                <a:latin typeface="Palatino Linotype"/>
                <a:cs typeface="Palatino Linotype"/>
              </a:rPr>
              <a:t>echo</a:t>
            </a:r>
            <a:r>
              <a:rPr sz="2800" b="1" spc="694" dirty="0">
                <a:latin typeface="Palatino Linotype"/>
                <a:cs typeface="Palatino Linotype"/>
              </a:rPr>
              <a:t> </a:t>
            </a:r>
            <a:r>
              <a:rPr sz="2800" spc="69" dirty="0">
                <a:solidFill>
                  <a:srgbClr val="006600"/>
                </a:solidFill>
                <a:latin typeface="SimSun"/>
                <a:cs typeface="SimSun"/>
              </a:rPr>
              <a:t>"hello"</a:t>
            </a:r>
            <a:endParaRPr sz="2800">
              <a:latin typeface="SimSun"/>
              <a:cs typeface="SimSun"/>
            </a:endParaRPr>
          </a:p>
          <a:p>
            <a:pPr marL="795657">
              <a:spcBef>
                <a:spcPts val="1289"/>
              </a:spcBef>
            </a:pPr>
            <a:r>
              <a:rPr sz="2800" spc="69" dirty="0">
                <a:latin typeface="SimSun"/>
                <a:cs typeface="SimSun"/>
              </a:rPr>
              <a:t>}</a:t>
            </a:r>
            <a:endParaRPr sz="2800">
              <a:latin typeface="SimSun"/>
              <a:cs typeface="SimSun"/>
            </a:endParaRPr>
          </a:p>
          <a:p>
            <a:pPr marL="795657">
              <a:spcBef>
                <a:spcPts val="1289"/>
              </a:spcBef>
            </a:pPr>
            <a:r>
              <a:rPr sz="2800" spc="69" dirty="0">
                <a:solidFill>
                  <a:srgbClr val="1919BA"/>
                </a:solidFill>
                <a:latin typeface="SimSun"/>
                <a:cs typeface="SimSun"/>
              </a:rPr>
              <a:t>x</a:t>
            </a:r>
            <a:r>
              <a:rPr sz="2800" spc="69" dirty="0">
                <a:latin typeface="SimSun"/>
                <a:cs typeface="SimSun"/>
              </a:rPr>
              <a:t>=</a:t>
            </a:r>
            <a:r>
              <a:rPr sz="2800" spc="69" dirty="0">
                <a:solidFill>
                  <a:srgbClr val="1919BA"/>
                </a:solidFill>
                <a:latin typeface="SimSun"/>
                <a:cs typeface="SimSun"/>
              </a:rPr>
              <a:t>$(</a:t>
            </a:r>
            <a:r>
              <a:rPr sz="2800" spc="69" dirty="0">
                <a:solidFill>
                  <a:srgbClr val="8C198C"/>
                </a:solidFill>
                <a:latin typeface="SimSun"/>
                <a:cs typeface="SimSun"/>
              </a:rPr>
              <a:t>func</a:t>
            </a:r>
            <a:r>
              <a:rPr sz="2800" spc="69" dirty="0">
                <a:solidFill>
                  <a:srgbClr val="1919BA"/>
                </a:solidFill>
                <a:latin typeface="SimSun"/>
                <a:cs typeface="SimSun"/>
              </a:rPr>
              <a:t>)</a:t>
            </a:r>
            <a:endParaRPr sz="2800">
              <a:latin typeface="SimSun"/>
              <a:cs typeface="SimSun"/>
            </a:endParaRPr>
          </a:p>
          <a:p>
            <a:pPr marL="795657">
              <a:spcBef>
                <a:spcPts val="1299"/>
              </a:spcBef>
            </a:pPr>
            <a:r>
              <a:rPr sz="2800" b="1" spc="20" dirty="0">
                <a:latin typeface="Palatino Linotype"/>
                <a:cs typeface="Palatino Linotype"/>
              </a:rPr>
              <a:t>echo</a:t>
            </a:r>
            <a:r>
              <a:rPr sz="2800" b="1" spc="664" dirty="0">
                <a:latin typeface="Palatino Linotype"/>
                <a:cs typeface="Palatino Linotype"/>
              </a:rPr>
              <a:t> </a:t>
            </a:r>
            <a:r>
              <a:rPr sz="2800" spc="69" dirty="0">
                <a:latin typeface="SimSun"/>
                <a:cs typeface="SimSun"/>
              </a:rPr>
              <a:t>$</a:t>
            </a:r>
            <a:r>
              <a:rPr sz="2800" spc="69" dirty="0">
                <a:solidFill>
                  <a:srgbClr val="1919BA"/>
                </a:solidFill>
                <a:latin typeface="SimSun"/>
                <a:cs typeface="SimSun"/>
              </a:rPr>
              <a:t>x</a:t>
            </a:r>
            <a:endParaRPr sz="2800">
              <a:latin typeface="SimSun"/>
              <a:cs typeface="SimSun"/>
            </a:endParaRPr>
          </a:p>
          <a:p>
            <a:pPr marL="25179">
              <a:spcBef>
                <a:spcPts val="2667"/>
              </a:spcBef>
            </a:pPr>
            <a:r>
              <a:rPr sz="2200" spc="208" dirty="0">
                <a:latin typeface="Tahoma"/>
                <a:cs typeface="Tahoma"/>
              </a:rPr>
              <a:t>On</a:t>
            </a:r>
            <a:r>
              <a:rPr sz="2200" spc="-109" dirty="0">
                <a:latin typeface="Tahoma"/>
                <a:cs typeface="Tahoma"/>
              </a:rPr>
              <a:t> </a:t>
            </a:r>
            <a:r>
              <a:rPr sz="2200" spc="169" dirty="0">
                <a:latin typeface="Tahoma"/>
                <a:cs typeface="Tahoma"/>
              </a:rPr>
              <a:t>peut</a:t>
            </a:r>
            <a:r>
              <a:rPr sz="2200" spc="-89" dirty="0">
                <a:latin typeface="Tahoma"/>
                <a:cs typeface="Tahoma"/>
              </a:rPr>
              <a:t> </a:t>
            </a:r>
            <a:r>
              <a:rPr sz="2200" spc="69" dirty="0">
                <a:solidFill>
                  <a:srgbClr val="1919BA"/>
                </a:solidFill>
                <a:latin typeface="Tahoma"/>
                <a:cs typeface="Tahoma"/>
              </a:rPr>
              <a:t>aussi</a:t>
            </a:r>
            <a:r>
              <a:rPr sz="2200" spc="-99" dirty="0">
                <a:solidFill>
                  <a:srgbClr val="1919BA"/>
                </a:solidFill>
                <a:latin typeface="Tahoma"/>
                <a:cs typeface="Tahoma"/>
              </a:rPr>
              <a:t> </a:t>
            </a:r>
            <a:r>
              <a:rPr sz="2200" spc="198" dirty="0">
                <a:latin typeface="Tahoma"/>
                <a:cs typeface="Tahoma"/>
              </a:rPr>
              <a:t>communiquer</a:t>
            </a:r>
            <a:r>
              <a:rPr sz="2200" spc="-99" dirty="0">
                <a:latin typeface="Tahoma"/>
                <a:cs typeface="Tahoma"/>
              </a:rPr>
              <a:t> </a:t>
            </a:r>
            <a:r>
              <a:rPr sz="2200" spc="50" dirty="0">
                <a:latin typeface="Tahoma"/>
                <a:cs typeface="Tahoma"/>
              </a:rPr>
              <a:t>via</a:t>
            </a:r>
            <a:r>
              <a:rPr sz="2200" spc="-89" dirty="0">
                <a:latin typeface="Tahoma"/>
                <a:cs typeface="Tahoma"/>
              </a:rPr>
              <a:t> </a:t>
            </a:r>
            <a:r>
              <a:rPr sz="2200" spc="69" dirty="0">
                <a:latin typeface="Tahoma"/>
                <a:cs typeface="Tahoma"/>
              </a:rPr>
              <a:t>les</a:t>
            </a:r>
            <a:r>
              <a:rPr sz="2200" spc="-109" dirty="0">
                <a:latin typeface="Tahoma"/>
                <a:cs typeface="Tahoma"/>
              </a:rPr>
              <a:t> </a:t>
            </a:r>
            <a:r>
              <a:rPr sz="2200" spc="79" dirty="0">
                <a:solidFill>
                  <a:srgbClr val="1919BA"/>
                </a:solidFill>
                <a:latin typeface="Tahoma"/>
                <a:cs typeface="Tahoma"/>
              </a:rPr>
              <a:t>variables</a:t>
            </a:r>
            <a:r>
              <a:rPr sz="2200" spc="-99" dirty="0">
                <a:solidFill>
                  <a:srgbClr val="1919BA"/>
                </a:solidFill>
                <a:latin typeface="Tahoma"/>
                <a:cs typeface="Tahoma"/>
              </a:rPr>
              <a:t> </a:t>
            </a:r>
            <a:r>
              <a:rPr sz="2200" spc="79" dirty="0">
                <a:solidFill>
                  <a:srgbClr val="1919BA"/>
                </a:solidFill>
                <a:latin typeface="Tahoma"/>
                <a:cs typeface="Tahoma"/>
              </a:rPr>
              <a:t>globales</a:t>
            </a:r>
            <a:r>
              <a:rPr sz="2200" spc="79" dirty="0">
                <a:latin typeface="Tahoma"/>
                <a:cs typeface="Tahoma"/>
              </a:rPr>
              <a:t>.</a:t>
            </a:r>
            <a:endParaRPr sz="2200">
              <a:latin typeface="Tahoma"/>
              <a:cs typeface="Tahoma"/>
            </a:endParaRPr>
          </a:p>
        </p:txBody>
      </p:sp>
    </p:spTree>
  </p:cSld>
  <p:clrMapOvr>
    <a:masterClrMapping/>
  </p:clrMapOvr>
  <p:transition>
    <p:cu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6" y="270393"/>
            <a:ext cx="8955074" cy="711432"/>
          </a:xfrm>
          <a:prstGeom prst="rect">
            <a:avLst/>
          </a:prstGeom>
        </p:spPr>
        <p:txBody>
          <a:bodyPr vert="horz" wrap="square" lIns="0" tIns="33992" rIns="0" bIns="0" rtlCol="0">
            <a:spAutoFit/>
          </a:bodyPr>
          <a:lstStyle/>
          <a:p>
            <a:pPr marL="25179">
              <a:spcBef>
                <a:spcPts val="268"/>
              </a:spcBef>
            </a:pPr>
            <a:r>
              <a:rPr spc="208" dirty="0">
                <a:solidFill>
                  <a:srgbClr val="8C198C"/>
                </a:solidFill>
              </a:rPr>
              <a:t>Fonctions</a:t>
            </a:r>
            <a:r>
              <a:rPr spc="-89" dirty="0">
                <a:solidFill>
                  <a:srgbClr val="8C198C"/>
                </a:solidFill>
              </a:rPr>
              <a:t> </a:t>
            </a:r>
            <a:r>
              <a:rPr spc="-426" dirty="0"/>
              <a:t>:</a:t>
            </a:r>
            <a:r>
              <a:rPr spc="-99" dirty="0"/>
              <a:t> </a:t>
            </a:r>
            <a:r>
              <a:rPr spc="238" dirty="0"/>
              <a:t>c</a:t>
            </a:r>
            <a:r>
              <a:rPr spc="218" dirty="0"/>
              <a:t>odes</a:t>
            </a:r>
            <a:r>
              <a:rPr spc="-99" dirty="0"/>
              <a:t> </a:t>
            </a:r>
            <a:r>
              <a:rPr spc="297" dirty="0"/>
              <a:t>de</a:t>
            </a:r>
            <a:r>
              <a:rPr spc="-89" dirty="0"/>
              <a:t> </a:t>
            </a:r>
            <a:r>
              <a:rPr spc="159" dirty="0"/>
              <a:t>re</a:t>
            </a:r>
            <a:r>
              <a:rPr spc="99" dirty="0"/>
              <a:t>t</a:t>
            </a:r>
            <a:r>
              <a:rPr spc="198" dirty="0"/>
              <a:t>our</a:t>
            </a:r>
          </a:p>
        </p:txBody>
      </p:sp>
      <p:sp>
        <p:nvSpPr>
          <p:cNvPr id="3" name="object 3"/>
          <p:cNvSpPr txBox="1"/>
          <p:nvPr/>
        </p:nvSpPr>
        <p:spPr>
          <a:xfrm>
            <a:off x="0" y="1500174"/>
            <a:ext cx="10287040" cy="1496786"/>
          </a:xfrm>
          <a:prstGeom prst="rect">
            <a:avLst/>
          </a:prstGeom>
        </p:spPr>
        <p:txBody>
          <a:bodyPr vert="horz" wrap="square" lIns="0" tIns="119600" rIns="0" bIns="0" rtlCol="0">
            <a:spAutoFit/>
          </a:bodyPr>
          <a:lstStyle/>
          <a:p>
            <a:pPr marL="25179">
              <a:spcBef>
                <a:spcPts val="942"/>
              </a:spcBef>
            </a:pPr>
            <a:r>
              <a:rPr sz="2200" spc="178" dirty="0">
                <a:latin typeface="Tahoma"/>
                <a:cs typeface="Tahoma"/>
              </a:rPr>
              <a:t>Une</a:t>
            </a:r>
            <a:r>
              <a:rPr sz="2200" spc="-109" dirty="0">
                <a:latin typeface="Tahoma"/>
                <a:cs typeface="Tahoma"/>
              </a:rPr>
              <a:t> </a:t>
            </a:r>
            <a:r>
              <a:rPr sz="2200" spc="129" dirty="0">
                <a:solidFill>
                  <a:srgbClr val="8C198C"/>
                </a:solidFill>
                <a:latin typeface="Tahoma"/>
                <a:cs typeface="Tahoma"/>
              </a:rPr>
              <a:t>fonction</a:t>
            </a:r>
            <a:r>
              <a:rPr sz="2200" spc="-99" dirty="0">
                <a:solidFill>
                  <a:srgbClr val="8C198C"/>
                </a:solidFill>
                <a:latin typeface="Tahoma"/>
                <a:cs typeface="Tahoma"/>
              </a:rPr>
              <a:t> </a:t>
            </a:r>
            <a:r>
              <a:rPr sz="2200" spc="169" dirty="0">
                <a:latin typeface="Tahoma"/>
                <a:cs typeface="Tahoma"/>
              </a:rPr>
              <a:t>peut</a:t>
            </a:r>
            <a:r>
              <a:rPr sz="2200" spc="-109" dirty="0">
                <a:latin typeface="Tahoma"/>
                <a:cs typeface="Tahoma"/>
              </a:rPr>
              <a:t> </a:t>
            </a:r>
            <a:r>
              <a:rPr sz="2200" spc="50" dirty="0">
                <a:latin typeface="Tahoma"/>
                <a:cs typeface="Tahoma"/>
              </a:rPr>
              <a:t>renvoyer</a:t>
            </a:r>
            <a:r>
              <a:rPr sz="2200" spc="-99" dirty="0">
                <a:latin typeface="Tahoma"/>
                <a:cs typeface="Tahoma"/>
              </a:rPr>
              <a:t> </a:t>
            </a:r>
            <a:r>
              <a:rPr sz="2200" spc="188" dirty="0">
                <a:latin typeface="Tahoma"/>
                <a:cs typeface="Tahoma"/>
              </a:rPr>
              <a:t>un</a:t>
            </a:r>
            <a:r>
              <a:rPr sz="2200" spc="-109" dirty="0">
                <a:latin typeface="Tahoma"/>
                <a:cs typeface="Tahoma"/>
              </a:rPr>
              <a:t> </a:t>
            </a:r>
            <a:r>
              <a:rPr sz="2200" spc="169" dirty="0">
                <a:solidFill>
                  <a:srgbClr val="1919BA"/>
                </a:solidFill>
                <a:latin typeface="Tahoma"/>
                <a:cs typeface="Tahoma"/>
              </a:rPr>
              <a:t>code</a:t>
            </a:r>
            <a:r>
              <a:rPr sz="2200" spc="-99" dirty="0">
                <a:solidFill>
                  <a:srgbClr val="1919BA"/>
                </a:solidFill>
                <a:latin typeface="Tahoma"/>
                <a:cs typeface="Tahoma"/>
              </a:rPr>
              <a:t> </a:t>
            </a:r>
            <a:r>
              <a:rPr sz="2200" spc="188" dirty="0">
                <a:solidFill>
                  <a:srgbClr val="1919BA"/>
                </a:solidFill>
                <a:latin typeface="Tahoma"/>
                <a:cs typeface="Tahoma"/>
              </a:rPr>
              <a:t>de</a:t>
            </a:r>
            <a:r>
              <a:rPr sz="2200" spc="-99" dirty="0">
                <a:solidFill>
                  <a:srgbClr val="1919BA"/>
                </a:solidFill>
                <a:latin typeface="Tahoma"/>
                <a:cs typeface="Tahoma"/>
              </a:rPr>
              <a:t> </a:t>
            </a:r>
            <a:r>
              <a:rPr sz="2200" spc="50" dirty="0">
                <a:solidFill>
                  <a:srgbClr val="1919BA"/>
                </a:solidFill>
                <a:latin typeface="Tahoma"/>
                <a:cs typeface="Tahoma"/>
              </a:rPr>
              <a:t>retour</a:t>
            </a:r>
            <a:r>
              <a:rPr sz="2200" spc="50" dirty="0">
                <a:latin typeface="Tahoma"/>
                <a:cs typeface="Tahoma"/>
              </a:rPr>
              <a:t>.</a:t>
            </a:r>
            <a:endParaRPr sz="2200">
              <a:latin typeface="Tahoma"/>
              <a:cs typeface="Tahoma"/>
            </a:endParaRPr>
          </a:p>
          <a:p>
            <a:pPr marL="974428" marR="1887168" indent="-372649">
              <a:lnSpc>
                <a:spcPct val="106700"/>
              </a:lnSpc>
              <a:spcBef>
                <a:spcPts val="853"/>
              </a:spcBef>
            </a:pPr>
            <a:r>
              <a:rPr lang="fr-FR" sz="2800" b="1" spc="139" dirty="0" smtClean="0">
                <a:latin typeface="Palatino Linotype"/>
                <a:cs typeface="Palatino Linotype"/>
              </a:rPr>
              <a:t>F</a:t>
            </a:r>
            <a:r>
              <a:rPr sz="2800" b="1" spc="139" smtClean="0">
                <a:latin typeface="Palatino Linotype"/>
                <a:cs typeface="Palatino Linotype"/>
              </a:rPr>
              <a:t>unction</a:t>
            </a:r>
            <a:r>
              <a:rPr lang="fr-FR" sz="2800" b="1" spc="139" dirty="0" smtClean="0">
                <a:latin typeface="Palatino Linotype"/>
                <a:cs typeface="Palatino Linotype"/>
              </a:rPr>
              <a:t> </a:t>
            </a:r>
            <a:r>
              <a:rPr sz="2800" spc="69" smtClean="0">
                <a:solidFill>
                  <a:srgbClr val="8C198C"/>
                </a:solidFill>
                <a:latin typeface="SimSun"/>
                <a:cs typeface="SimSun"/>
              </a:rPr>
              <a:t>plusgrand</a:t>
            </a:r>
            <a:r>
              <a:rPr sz="2800" spc="69" smtClean="0">
                <a:latin typeface="SimSun"/>
                <a:cs typeface="SimSun"/>
              </a:rPr>
              <a:t>{</a:t>
            </a:r>
            <a:r>
              <a:rPr sz="2800" b="1" spc="486" smtClean="0">
                <a:latin typeface="Palatino Linotype"/>
                <a:cs typeface="Palatino Linotype"/>
              </a:rPr>
              <a:t>if </a:t>
            </a:r>
            <a:r>
              <a:rPr sz="2800" spc="69" dirty="0">
                <a:latin typeface="SimSun"/>
                <a:cs typeface="SimSun"/>
              </a:rPr>
              <a:t>[[ </a:t>
            </a:r>
            <a:r>
              <a:rPr sz="2800" spc="69" dirty="0">
                <a:solidFill>
                  <a:srgbClr val="006600"/>
                </a:solidFill>
                <a:latin typeface="SimSun"/>
                <a:cs typeface="SimSun"/>
              </a:rPr>
              <a:t>$1 </a:t>
            </a:r>
            <a:r>
              <a:rPr sz="2800" spc="69" dirty="0">
                <a:latin typeface="SimSun"/>
                <a:cs typeface="SimSun"/>
              </a:rPr>
              <a:t>-gt </a:t>
            </a:r>
            <a:r>
              <a:rPr sz="2800" spc="69" dirty="0">
                <a:solidFill>
                  <a:srgbClr val="006600"/>
                </a:solidFill>
                <a:latin typeface="SimSun"/>
                <a:cs typeface="SimSun"/>
              </a:rPr>
              <a:t>$2 </a:t>
            </a:r>
            <a:r>
              <a:rPr sz="2800" spc="69" dirty="0">
                <a:latin typeface="SimSun"/>
                <a:cs typeface="SimSun"/>
              </a:rPr>
              <a:t>]] </a:t>
            </a:r>
            <a:r>
              <a:rPr sz="2800" spc="-1358" dirty="0">
                <a:latin typeface="SimSun"/>
                <a:cs typeface="SimSun"/>
              </a:rPr>
              <a:t> </a:t>
            </a:r>
            <a:r>
              <a:rPr sz="2800" b="1" spc="59" dirty="0">
                <a:latin typeface="Palatino Linotype"/>
                <a:cs typeface="Palatino Linotype"/>
              </a:rPr>
              <a:t>then</a:t>
            </a:r>
            <a:endParaRPr sz="2800">
              <a:latin typeface="Palatino Linotype"/>
              <a:cs typeface="Palatino Linotype"/>
            </a:endParaRPr>
          </a:p>
        </p:txBody>
      </p:sp>
      <p:sp>
        <p:nvSpPr>
          <p:cNvPr id="4" name="object 4"/>
          <p:cNvSpPr txBox="1"/>
          <p:nvPr/>
        </p:nvSpPr>
        <p:spPr>
          <a:xfrm>
            <a:off x="4357686" y="3286124"/>
            <a:ext cx="3029107" cy="465211"/>
          </a:xfrm>
          <a:prstGeom prst="rect">
            <a:avLst/>
          </a:prstGeom>
        </p:spPr>
        <p:txBody>
          <a:bodyPr vert="horz" wrap="square" lIns="0" tIns="33992" rIns="0" bIns="0" rtlCol="0">
            <a:spAutoFit/>
          </a:bodyPr>
          <a:lstStyle/>
          <a:p>
            <a:pPr marL="25179">
              <a:spcBef>
                <a:spcPts val="268"/>
              </a:spcBef>
            </a:pPr>
            <a:r>
              <a:rPr sz="2800" spc="69" dirty="0">
                <a:solidFill>
                  <a:srgbClr val="7F7F7F"/>
                </a:solidFill>
                <a:latin typeface="SimSun"/>
                <a:cs typeface="SimSun"/>
              </a:rPr>
              <a:t>#</a:t>
            </a:r>
            <a:r>
              <a:rPr sz="2800" spc="30" dirty="0">
                <a:solidFill>
                  <a:srgbClr val="7F7F7F"/>
                </a:solidFill>
                <a:latin typeface="SimSun"/>
                <a:cs typeface="SimSun"/>
              </a:rPr>
              <a:t> </a:t>
            </a:r>
            <a:r>
              <a:rPr sz="2800" spc="69" dirty="0">
                <a:solidFill>
                  <a:srgbClr val="7F7F7F"/>
                </a:solidFill>
                <a:latin typeface="SimSun"/>
                <a:cs typeface="SimSun"/>
              </a:rPr>
              <a:t>code</a:t>
            </a:r>
            <a:r>
              <a:rPr sz="2800" spc="40" dirty="0">
                <a:solidFill>
                  <a:srgbClr val="7F7F7F"/>
                </a:solidFill>
                <a:latin typeface="SimSun"/>
                <a:cs typeface="SimSun"/>
              </a:rPr>
              <a:t> </a:t>
            </a:r>
            <a:r>
              <a:rPr sz="2800" spc="69" dirty="0">
                <a:solidFill>
                  <a:srgbClr val="7F7F7F"/>
                </a:solidFill>
                <a:latin typeface="SimSun"/>
                <a:cs typeface="SimSun"/>
              </a:rPr>
              <a:t>de</a:t>
            </a:r>
            <a:r>
              <a:rPr sz="2800" spc="40" dirty="0">
                <a:solidFill>
                  <a:srgbClr val="7F7F7F"/>
                </a:solidFill>
                <a:latin typeface="SimSun"/>
                <a:cs typeface="SimSun"/>
              </a:rPr>
              <a:t> </a:t>
            </a:r>
            <a:r>
              <a:rPr sz="2800" spc="69" dirty="0">
                <a:solidFill>
                  <a:srgbClr val="7F7F7F"/>
                </a:solidFill>
                <a:latin typeface="SimSun"/>
                <a:cs typeface="SimSun"/>
              </a:rPr>
              <a:t>retour</a:t>
            </a:r>
            <a:endParaRPr sz="2800">
              <a:latin typeface="SimSun"/>
              <a:cs typeface="SimSun"/>
            </a:endParaRPr>
          </a:p>
        </p:txBody>
      </p:sp>
      <p:sp>
        <p:nvSpPr>
          <p:cNvPr id="5" name="object 5"/>
          <p:cNvSpPr txBox="1"/>
          <p:nvPr/>
        </p:nvSpPr>
        <p:spPr>
          <a:xfrm>
            <a:off x="1571604" y="3071810"/>
            <a:ext cx="1911927" cy="2291352"/>
          </a:xfrm>
          <a:prstGeom prst="rect">
            <a:avLst/>
          </a:prstGeom>
        </p:spPr>
        <p:txBody>
          <a:bodyPr vert="horz" wrap="square" lIns="0" tIns="33992" rIns="0" bIns="0" rtlCol="0">
            <a:spAutoFit/>
          </a:bodyPr>
          <a:lstStyle/>
          <a:p>
            <a:pPr marL="396570">
              <a:spcBef>
                <a:spcPts val="268"/>
              </a:spcBef>
            </a:pPr>
            <a:r>
              <a:rPr sz="2800" spc="69" dirty="0">
                <a:solidFill>
                  <a:srgbClr val="1919BA"/>
                </a:solidFill>
                <a:latin typeface="SimSun"/>
                <a:cs typeface="SimSun"/>
              </a:rPr>
              <a:t>return</a:t>
            </a:r>
            <a:r>
              <a:rPr sz="2800" spc="-59" dirty="0">
                <a:solidFill>
                  <a:srgbClr val="1919BA"/>
                </a:solidFill>
                <a:latin typeface="SimSun"/>
                <a:cs typeface="SimSun"/>
              </a:rPr>
              <a:t> </a:t>
            </a:r>
            <a:r>
              <a:rPr sz="2800" spc="69" dirty="0">
                <a:solidFill>
                  <a:srgbClr val="990000"/>
                </a:solidFill>
                <a:latin typeface="SimSun"/>
                <a:cs typeface="SimSun"/>
              </a:rPr>
              <a:t>1</a:t>
            </a:r>
            <a:endParaRPr sz="2800">
              <a:latin typeface="SimSun"/>
              <a:cs typeface="SimSun"/>
            </a:endParaRPr>
          </a:p>
          <a:p>
            <a:pPr marL="25179">
              <a:spcBef>
                <a:spcPts val="218"/>
              </a:spcBef>
            </a:pPr>
            <a:r>
              <a:rPr sz="2800" b="1" spc="258" dirty="0">
                <a:latin typeface="Palatino Linotype"/>
                <a:cs typeface="Palatino Linotype"/>
              </a:rPr>
              <a:t>else</a:t>
            </a:r>
            <a:endParaRPr sz="2800">
              <a:latin typeface="Palatino Linotype"/>
              <a:cs typeface="Palatino Linotype"/>
            </a:endParaRPr>
          </a:p>
          <a:p>
            <a:pPr marL="396570">
              <a:spcBef>
                <a:spcPts val="226"/>
              </a:spcBef>
            </a:pPr>
            <a:r>
              <a:rPr sz="2800" spc="69" dirty="0">
                <a:solidFill>
                  <a:srgbClr val="1919BA"/>
                </a:solidFill>
                <a:latin typeface="SimSun"/>
                <a:cs typeface="SimSun"/>
              </a:rPr>
              <a:t>return</a:t>
            </a:r>
            <a:r>
              <a:rPr sz="2800" spc="-59" dirty="0">
                <a:solidFill>
                  <a:srgbClr val="1919BA"/>
                </a:solidFill>
                <a:latin typeface="SimSun"/>
                <a:cs typeface="SimSun"/>
              </a:rPr>
              <a:t> </a:t>
            </a:r>
            <a:r>
              <a:rPr sz="2800" spc="69" dirty="0">
                <a:solidFill>
                  <a:srgbClr val="990000"/>
                </a:solidFill>
                <a:latin typeface="SimSun"/>
                <a:cs typeface="SimSun"/>
              </a:rPr>
              <a:t>0</a:t>
            </a:r>
            <a:endParaRPr sz="2800">
              <a:latin typeface="SimSun"/>
              <a:cs typeface="SimSun"/>
            </a:endParaRPr>
          </a:p>
          <a:p>
            <a:pPr marL="25179">
              <a:spcBef>
                <a:spcPts val="228"/>
              </a:spcBef>
            </a:pPr>
            <a:r>
              <a:rPr sz="2800" b="1" spc="486" smtClean="0">
                <a:latin typeface="Palatino Linotype"/>
                <a:cs typeface="Palatino Linotype"/>
              </a:rPr>
              <a:t>fi</a:t>
            </a:r>
            <a:r>
              <a:rPr lang="fr-FR" sz="2800" spc="69" dirty="0" smtClean="0">
                <a:latin typeface="SimSun"/>
                <a:cs typeface="SimSun"/>
              </a:rPr>
              <a:t>}</a:t>
            </a:r>
            <a:endParaRPr lang="fr-FR" sz="2800" dirty="0" smtClean="0">
              <a:latin typeface="SimSun"/>
              <a:cs typeface="SimSun"/>
            </a:endParaRPr>
          </a:p>
          <a:p>
            <a:pPr marL="25179">
              <a:spcBef>
                <a:spcPts val="228"/>
              </a:spcBef>
            </a:pPr>
            <a:endParaRPr sz="2800">
              <a:latin typeface="Palatino Linotype"/>
              <a:cs typeface="Palatino Linotype"/>
            </a:endParaRPr>
          </a:p>
        </p:txBody>
      </p:sp>
      <p:sp>
        <p:nvSpPr>
          <p:cNvPr id="6" name="object 6"/>
          <p:cNvSpPr txBox="1"/>
          <p:nvPr/>
        </p:nvSpPr>
        <p:spPr>
          <a:xfrm>
            <a:off x="428596" y="5000636"/>
            <a:ext cx="8715404" cy="1367624"/>
          </a:xfrm>
          <a:prstGeom prst="rect">
            <a:avLst/>
          </a:prstGeom>
        </p:spPr>
        <p:txBody>
          <a:bodyPr vert="horz" wrap="square" lIns="0" tIns="158628" rIns="0" bIns="0" rtlCol="0">
            <a:spAutoFit/>
          </a:bodyPr>
          <a:lstStyle/>
          <a:p>
            <a:pPr marL="25179" marR="10072">
              <a:lnSpc>
                <a:spcPct val="101000"/>
              </a:lnSpc>
              <a:spcBef>
                <a:spcPts val="803"/>
              </a:spcBef>
            </a:pPr>
            <a:r>
              <a:rPr sz="2200" spc="59" smtClean="0">
                <a:latin typeface="Tahoma"/>
                <a:cs typeface="Tahoma"/>
              </a:rPr>
              <a:t>La</a:t>
            </a:r>
            <a:r>
              <a:rPr sz="2200" spc="-59" smtClean="0">
                <a:latin typeface="Tahoma"/>
                <a:cs typeface="Tahoma"/>
              </a:rPr>
              <a:t> </a:t>
            </a:r>
            <a:r>
              <a:rPr sz="2200" spc="89" dirty="0">
                <a:latin typeface="Tahoma"/>
                <a:cs typeface="Tahoma"/>
              </a:rPr>
              <a:t>variable</a:t>
            </a:r>
            <a:r>
              <a:rPr sz="2200" spc="-59" dirty="0">
                <a:latin typeface="Tahoma"/>
                <a:cs typeface="Tahoma"/>
              </a:rPr>
              <a:t> </a:t>
            </a:r>
            <a:r>
              <a:rPr sz="2200" spc="119" dirty="0">
                <a:latin typeface="Tahoma"/>
                <a:cs typeface="Tahoma"/>
              </a:rPr>
              <a:t>spéciale</a:t>
            </a:r>
            <a:r>
              <a:rPr sz="2200" spc="-69" dirty="0">
                <a:latin typeface="Tahoma"/>
                <a:cs typeface="Tahoma"/>
              </a:rPr>
              <a:t> </a:t>
            </a:r>
            <a:r>
              <a:rPr sz="2400" spc="30" dirty="0">
                <a:solidFill>
                  <a:srgbClr val="990000"/>
                </a:solidFill>
                <a:latin typeface="SimSun"/>
                <a:cs typeface="SimSun"/>
              </a:rPr>
              <a:t>$</a:t>
            </a:r>
            <a:r>
              <a:rPr sz="2400" spc="-803" dirty="0">
                <a:solidFill>
                  <a:srgbClr val="990000"/>
                </a:solidFill>
                <a:latin typeface="SimSun"/>
                <a:cs typeface="SimSun"/>
              </a:rPr>
              <a:t> </a:t>
            </a:r>
            <a:r>
              <a:rPr sz="2400" spc="30" dirty="0">
                <a:solidFill>
                  <a:srgbClr val="990000"/>
                </a:solidFill>
                <a:latin typeface="SimSun"/>
                <a:cs typeface="SimSun"/>
              </a:rPr>
              <a:t>?</a:t>
            </a:r>
            <a:r>
              <a:rPr sz="2400" spc="-565" dirty="0">
                <a:solidFill>
                  <a:srgbClr val="990000"/>
                </a:solidFill>
                <a:latin typeface="SimSun"/>
                <a:cs typeface="SimSun"/>
              </a:rPr>
              <a:t> </a:t>
            </a:r>
            <a:r>
              <a:rPr sz="2200" spc="139" dirty="0">
                <a:latin typeface="Tahoma"/>
                <a:cs typeface="Tahoma"/>
              </a:rPr>
              <a:t>contient</a:t>
            </a:r>
            <a:r>
              <a:rPr sz="2200" spc="-59" dirty="0">
                <a:latin typeface="Tahoma"/>
                <a:cs typeface="Tahoma"/>
              </a:rPr>
              <a:t> </a:t>
            </a:r>
            <a:r>
              <a:rPr sz="2200" spc="109" dirty="0">
                <a:latin typeface="Tahoma"/>
                <a:cs typeface="Tahoma"/>
              </a:rPr>
              <a:t>le</a:t>
            </a:r>
            <a:r>
              <a:rPr sz="2200" spc="-69" dirty="0">
                <a:latin typeface="Tahoma"/>
                <a:cs typeface="Tahoma"/>
              </a:rPr>
              <a:t> </a:t>
            </a:r>
            <a:r>
              <a:rPr sz="2200" spc="169" dirty="0">
                <a:solidFill>
                  <a:srgbClr val="1919BA"/>
                </a:solidFill>
                <a:latin typeface="Tahoma"/>
                <a:cs typeface="Tahoma"/>
              </a:rPr>
              <a:t>code</a:t>
            </a:r>
            <a:r>
              <a:rPr sz="2200" spc="-59" dirty="0">
                <a:solidFill>
                  <a:srgbClr val="1919BA"/>
                </a:solidFill>
                <a:latin typeface="Tahoma"/>
                <a:cs typeface="Tahoma"/>
              </a:rPr>
              <a:t> </a:t>
            </a:r>
            <a:r>
              <a:rPr sz="2200" spc="188" dirty="0">
                <a:solidFill>
                  <a:srgbClr val="1919BA"/>
                </a:solidFill>
                <a:latin typeface="Tahoma"/>
                <a:cs typeface="Tahoma"/>
              </a:rPr>
              <a:t>de</a:t>
            </a:r>
            <a:r>
              <a:rPr sz="2200" spc="-59" dirty="0">
                <a:solidFill>
                  <a:srgbClr val="1919BA"/>
                </a:solidFill>
                <a:latin typeface="Tahoma"/>
                <a:cs typeface="Tahoma"/>
              </a:rPr>
              <a:t> </a:t>
            </a:r>
            <a:r>
              <a:rPr sz="2200" spc="89" dirty="0">
                <a:solidFill>
                  <a:srgbClr val="1919BA"/>
                </a:solidFill>
                <a:latin typeface="Tahoma"/>
                <a:cs typeface="Tahoma"/>
              </a:rPr>
              <a:t>retour</a:t>
            </a:r>
            <a:r>
              <a:rPr sz="2200" spc="-69" dirty="0">
                <a:solidFill>
                  <a:srgbClr val="1919BA"/>
                </a:solidFill>
                <a:latin typeface="Tahoma"/>
                <a:cs typeface="Tahoma"/>
              </a:rPr>
              <a:t> </a:t>
            </a:r>
            <a:r>
              <a:rPr sz="2200" spc="218" dirty="0">
                <a:latin typeface="Tahoma"/>
                <a:cs typeface="Tahoma"/>
              </a:rPr>
              <a:t>du</a:t>
            </a:r>
            <a:r>
              <a:rPr sz="2200" spc="-59" dirty="0">
                <a:latin typeface="Tahoma"/>
                <a:cs typeface="Tahoma"/>
              </a:rPr>
              <a:t> </a:t>
            </a:r>
            <a:r>
              <a:rPr sz="2200" spc="99" dirty="0">
                <a:solidFill>
                  <a:srgbClr val="8C198C"/>
                </a:solidFill>
                <a:latin typeface="Tahoma"/>
                <a:cs typeface="Tahoma"/>
              </a:rPr>
              <a:t>der- </a:t>
            </a:r>
            <a:r>
              <a:rPr sz="2200" spc="-654" dirty="0">
                <a:solidFill>
                  <a:srgbClr val="8C198C"/>
                </a:solidFill>
                <a:latin typeface="Tahoma"/>
                <a:cs typeface="Tahoma"/>
              </a:rPr>
              <a:t> </a:t>
            </a:r>
            <a:r>
              <a:rPr sz="2200" spc="99" dirty="0">
                <a:solidFill>
                  <a:srgbClr val="8C198C"/>
                </a:solidFill>
                <a:latin typeface="Tahoma"/>
                <a:cs typeface="Tahoma"/>
              </a:rPr>
              <a:t>nier</a:t>
            </a:r>
            <a:r>
              <a:rPr sz="2200" spc="-109" dirty="0">
                <a:solidFill>
                  <a:srgbClr val="8C198C"/>
                </a:solidFill>
                <a:latin typeface="Tahoma"/>
                <a:cs typeface="Tahoma"/>
              </a:rPr>
              <a:t> </a:t>
            </a:r>
            <a:r>
              <a:rPr sz="2200" spc="99" dirty="0">
                <a:solidFill>
                  <a:srgbClr val="8C198C"/>
                </a:solidFill>
                <a:latin typeface="Tahoma"/>
                <a:cs typeface="Tahoma"/>
              </a:rPr>
              <a:t>appel</a:t>
            </a:r>
            <a:r>
              <a:rPr sz="2200" spc="99" dirty="0">
                <a:latin typeface="Tahoma"/>
                <a:cs typeface="Tahoma"/>
              </a:rPr>
              <a:t>.</a:t>
            </a:r>
            <a:endParaRPr sz="2200">
              <a:latin typeface="Tahoma"/>
              <a:cs typeface="Tahoma"/>
            </a:endParaRPr>
          </a:p>
          <a:p>
            <a:pPr marL="25179">
              <a:spcBef>
                <a:spcPts val="1190"/>
              </a:spcBef>
            </a:pPr>
            <a:r>
              <a:rPr sz="2200" spc="208" dirty="0">
                <a:latin typeface="Tahoma"/>
                <a:cs typeface="Tahoma"/>
              </a:rPr>
              <a:t>Un</a:t>
            </a:r>
            <a:r>
              <a:rPr sz="2200" spc="-99" dirty="0">
                <a:latin typeface="Tahoma"/>
                <a:cs typeface="Tahoma"/>
              </a:rPr>
              <a:t> </a:t>
            </a:r>
            <a:r>
              <a:rPr sz="2200" spc="169" dirty="0">
                <a:solidFill>
                  <a:srgbClr val="1919BA"/>
                </a:solidFill>
                <a:latin typeface="Tahoma"/>
                <a:cs typeface="Tahoma"/>
              </a:rPr>
              <a:t>code</a:t>
            </a:r>
            <a:r>
              <a:rPr sz="2200" spc="-99" dirty="0">
                <a:solidFill>
                  <a:srgbClr val="1919BA"/>
                </a:solidFill>
                <a:latin typeface="Tahoma"/>
                <a:cs typeface="Tahoma"/>
              </a:rPr>
              <a:t> </a:t>
            </a:r>
            <a:r>
              <a:rPr sz="2200" spc="188" dirty="0">
                <a:solidFill>
                  <a:srgbClr val="1919BA"/>
                </a:solidFill>
                <a:latin typeface="Tahoma"/>
                <a:cs typeface="Tahoma"/>
              </a:rPr>
              <a:t>de</a:t>
            </a:r>
            <a:r>
              <a:rPr sz="2200" spc="-89" dirty="0">
                <a:solidFill>
                  <a:srgbClr val="1919BA"/>
                </a:solidFill>
                <a:latin typeface="Tahoma"/>
                <a:cs typeface="Tahoma"/>
              </a:rPr>
              <a:t> </a:t>
            </a:r>
            <a:r>
              <a:rPr sz="2200" spc="89" dirty="0">
                <a:solidFill>
                  <a:srgbClr val="1919BA"/>
                </a:solidFill>
                <a:latin typeface="Tahoma"/>
                <a:cs typeface="Tahoma"/>
              </a:rPr>
              <a:t>retour</a:t>
            </a:r>
            <a:r>
              <a:rPr sz="2200" spc="-99" dirty="0">
                <a:solidFill>
                  <a:srgbClr val="1919BA"/>
                </a:solidFill>
                <a:latin typeface="Tahoma"/>
                <a:cs typeface="Tahoma"/>
              </a:rPr>
              <a:t> </a:t>
            </a:r>
            <a:r>
              <a:rPr sz="2200" spc="79" dirty="0">
                <a:latin typeface="Tahoma"/>
                <a:cs typeface="Tahoma"/>
              </a:rPr>
              <a:t>est</a:t>
            </a:r>
            <a:r>
              <a:rPr sz="2200" spc="-89" dirty="0">
                <a:latin typeface="Tahoma"/>
                <a:cs typeface="Tahoma"/>
              </a:rPr>
              <a:t> </a:t>
            </a:r>
            <a:r>
              <a:rPr sz="2200" spc="89" dirty="0">
                <a:latin typeface="Tahoma"/>
                <a:cs typeface="Tahoma"/>
              </a:rPr>
              <a:t>toujours</a:t>
            </a:r>
            <a:r>
              <a:rPr sz="2200" spc="-99" dirty="0">
                <a:latin typeface="Tahoma"/>
                <a:cs typeface="Tahoma"/>
              </a:rPr>
              <a:t> </a:t>
            </a:r>
            <a:r>
              <a:rPr sz="2200" spc="169" dirty="0">
                <a:latin typeface="Tahoma"/>
                <a:cs typeface="Tahoma"/>
              </a:rPr>
              <a:t>une</a:t>
            </a:r>
            <a:r>
              <a:rPr sz="2200" spc="-99" dirty="0">
                <a:latin typeface="Tahoma"/>
                <a:cs typeface="Tahoma"/>
              </a:rPr>
              <a:t> </a:t>
            </a:r>
            <a:r>
              <a:rPr sz="2200" spc="79" dirty="0">
                <a:solidFill>
                  <a:srgbClr val="990000"/>
                </a:solidFill>
                <a:latin typeface="Tahoma"/>
                <a:cs typeface="Tahoma"/>
              </a:rPr>
              <a:t>valeur</a:t>
            </a:r>
            <a:r>
              <a:rPr sz="2200" spc="-99" dirty="0">
                <a:solidFill>
                  <a:srgbClr val="990000"/>
                </a:solidFill>
                <a:latin typeface="Tahoma"/>
                <a:cs typeface="Tahoma"/>
              </a:rPr>
              <a:t> </a:t>
            </a:r>
            <a:r>
              <a:rPr sz="2200" spc="129" dirty="0">
                <a:solidFill>
                  <a:srgbClr val="990000"/>
                </a:solidFill>
                <a:latin typeface="Tahoma"/>
                <a:cs typeface="Tahoma"/>
              </a:rPr>
              <a:t>numérique</a:t>
            </a:r>
            <a:r>
              <a:rPr sz="2200" spc="129" dirty="0">
                <a:latin typeface="Tahoma"/>
                <a:cs typeface="Tahoma"/>
              </a:rPr>
              <a:t>.</a:t>
            </a:r>
            <a:endParaRPr sz="2200">
              <a:latin typeface="Tahoma"/>
              <a:cs typeface="Tahoma"/>
            </a:endParaRPr>
          </a:p>
        </p:txBody>
      </p:sp>
    </p:spTree>
  </p:cSld>
  <p:clrMapOvr>
    <a:masterClrMapping/>
  </p:clrMapOvr>
  <p:transition>
    <p:cut/>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7" y="270393"/>
            <a:ext cx="6811965" cy="711432"/>
          </a:xfrm>
          <a:prstGeom prst="rect">
            <a:avLst/>
          </a:prstGeom>
        </p:spPr>
        <p:txBody>
          <a:bodyPr vert="horz" wrap="square" lIns="0" tIns="33992" rIns="0" bIns="0" rtlCol="0">
            <a:spAutoFit/>
          </a:bodyPr>
          <a:lstStyle/>
          <a:p>
            <a:pPr marL="25179">
              <a:spcBef>
                <a:spcPts val="268"/>
              </a:spcBef>
              <a:tabLst>
                <a:tab pos="3560313" algn="l"/>
              </a:tabLst>
            </a:pPr>
            <a:r>
              <a:rPr spc="208" dirty="0">
                <a:solidFill>
                  <a:srgbClr val="8C198C"/>
                </a:solidFill>
              </a:rPr>
              <a:t>Fonctions</a:t>
            </a:r>
            <a:r>
              <a:rPr spc="-89" dirty="0">
                <a:solidFill>
                  <a:srgbClr val="8C198C"/>
                </a:solidFill>
              </a:rPr>
              <a:t> </a:t>
            </a:r>
            <a:r>
              <a:rPr spc="-625" dirty="0"/>
              <a:t>=</a:t>
            </a:r>
            <a:r>
              <a:rPr spc="-89" dirty="0"/>
              <a:t> </a:t>
            </a:r>
            <a:r>
              <a:rPr spc="159" dirty="0">
                <a:solidFill>
                  <a:srgbClr val="8C198C"/>
                </a:solidFill>
              </a:rPr>
              <a:t>scripts</a:t>
            </a:r>
            <a:r>
              <a:rPr dirty="0">
                <a:solidFill>
                  <a:srgbClr val="8C198C"/>
                </a:solidFill>
              </a:rPr>
              <a:t>	</a:t>
            </a:r>
            <a:r>
              <a:rPr sz="2400" spc="79" dirty="0">
                <a:solidFill>
                  <a:srgbClr val="5E5E5E"/>
                </a:solidFill>
              </a:rPr>
              <a:t>(presque)</a:t>
            </a:r>
            <a:endParaRPr sz="2400"/>
          </a:p>
        </p:txBody>
      </p:sp>
      <p:sp>
        <p:nvSpPr>
          <p:cNvPr id="3" name="object 3"/>
          <p:cNvSpPr txBox="1"/>
          <p:nvPr/>
        </p:nvSpPr>
        <p:spPr>
          <a:xfrm>
            <a:off x="357158" y="1643050"/>
            <a:ext cx="7767362" cy="3505556"/>
          </a:xfrm>
          <a:prstGeom prst="rect">
            <a:avLst/>
          </a:prstGeom>
        </p:spPr>
        <p:txBody>
          <a:bodyPr vert="horz" wrap="square" lIns="0" tIns="23920" rIns="0" bIns="0" rtlCol="0">
            <a:spAutoFit/>
          </a:bodyPr>
          <a:lstStyle/>
          <a:p>
            <a:pPr marL="694941">
              <a:spcBef>
                <a:spcPts val="188"/>
              </a:spcBef>
            </a:pPr>
            <a:r>
              <a:rPr sz="2400" spc="208" dirty="0">
                <a:latin typeface="Tahoma"/>
                <a:cs typeface="Tahoma"/>
              </a:rPr>
              <a:t>Une</a:t>
            </a:r>
            <a:r>
              <a:rPr sz="2400" spc="-109" dirty="0">
                <a:latin typeface="Tahoma"/>
                <a:cs typeface="Tahoma"/>
              </a:rPr>
              <a:t> </a:t>
            </a:r>
            <a:r>
              <a:rPr sz="2400" spc="149" dirty="0">
                <a:solidFill>
                  <a:srgbClr val="8C198C"/>
                </a:solidFill>
                <a:latin typeface="Tahoma"/>
                <a:cs typeface="Tahoma"/>
              </a:rPr>
              <a:t>fonction</a:t>
            </a:r>
            <a:r>
              <a:rPr sz="2400" spc="-119" dirty="0">
                <a:solidFill>
                  <a:srgbClr val="8C198C"/>
                </a:solidFill>
                <a:latin typeface="Tahoma"/>
                <a:cs typeface="Tahoma"/>
              </a:rPr>
              <a:t> </a:t>
            </a:r>
            <a:r>
              <a:rPr sz="2400" spc="69" dirty="0">
                <a:latin typeface="Tahoma"/>
                <a:cs typeface="Tahoma"/>
              </a:rPr>
              <a:t>se</a:t>
            </a:r>
            <a:r>
              <a:rPr sz="2400" spc="-109" dirty="0">
                <a:latin typeface="Tahoma"/>
                <a:cs typeface="Tahoma"/>
              </a:rPr>
              <a:t> </a:t>
            </a:r>
            <a:r>
              <a:rPr sz="2400" spc="188" dirty="0">
                <a:latin typeface="Tahoma"/>
                <a:cs typeface="Tahoma"/>
              </a:rPr>
              <a:t>comporte</a:t>
            </a:r>
            <a:r>
              <a:rPr sz="2400" spc="-119" dirty="0">
                <a:latin typeface="Tahoma"/>
                <a:cs typeface="Tahoma"/>
              </a:rPr>
              <a:t> </a:t>
            </a:r>
            <a:r>
              <a:rPr sz="2400" spc="287" dirty="0">
                <a:solidFill>
                  <a:srgbClr val="1919BA"/>
                </a:solidFill>
                <a:latin typeface="Tahoma"/>
                <a:cs typeface="Tahoma"/>
              </a:rPr>
              <a:t>comme</a:t>
            </a:r>
            <a:r>
              <a:rPr sz="2400" spc="-119" dirty="0">
                <a:solidFill>
                  <a:srgbClr val="1919BA"/>
                </a:solidFill>
                <a:latin typeface="Tahoma"/>
                <a:cs typeface="Tahoma"/>
              </a:rPr>
              <a:t> </a:t>
            </a:r>
            <a:r>
              <a:rPr sz="2400" spc="208" dirty="0">
                <a:latin typeface="Tahoma"/>
                <a:cs typeface="Tahoma"/>
              </a:rPr>
              <a:t>un</a:t>
            </a:r>
            <a:r>
              <a:rPr sz="2400" spc="-109" dirty="0">
                <a:latin typeface="Tahoma"/>
                <a:cs typeface="Tahoma"/>
              </a:rPr>
              <a:t> </a:t>
            </a:r>
            <a:r>
              <a:rPr sz="2400" spc="69" dirty="0">
                <a:solidFill>
                  <a:srgbClr val="8C198C"/>
                </a:solidFill>
                <a:latin typeface="Tahoma"/>
                <a:cs typeface="Tahoma"/>
              </a:rPr>
              <a:t>script</a:t>
            </a:r>
            <a:r>
              <a:rPr sz="2400" spc="69" dirty="0">
                <a:latin typeface="Tahoma"/>
                <a:cs typeface="Tahoma"/>
              </a:rPr>
              <a:t>.</a:t>
            </a:r>
            <a:endParaRPr sz="2400">
              <a:latin typeface="Tahoma"/>
              <a:cs typeface="Tahoma"/>
            </a:endParaRPr>
          </a:p>
          <a:p>
            <a:pPr marL="100716" marR="35251">
              <a:lnSpc>
                <a:spcPct val="166100"/>
              </a:lnSpc>
              <a:spcBef>
                <a:spcPts val="2211"/>
              </a:spcBef>
            </a:pPr>
            <a:r>
              <a:rPr sz="2200" spc="50" dirty="0">
                <a:latin typeface="Tahoma"/>
                <a:cs typeface="Tahoma"/>
              </a:rPr>
              <a:t>Les</a:t>
            </a:r>
            <a:r>
              <a:rPr sz="2200" spc="-99" dirty="0">
                <a:latin typeface="Tahoma"/>
                <a:cs typeface="Tahoma"/>
              </a:rPr>
              <a:t> </a:t>
            </a:r>
            <a:r>
              <a:rPr sz="2200" spc="149" dirty="0">
                <a:latin typeface="Tahoma"/>
                <a:cs typeface="Tahoma"/>
              </a:rPr>
              <a:t>deux</a:t>
            </a:r>
            <a:r>
              <a:rPr sz="2200" spc="-89" dirty="0">
                <a:latin typeface="Tahoma"/>
                <a:cs typeface="Tahoma"/>
              </a:rPr>
              <a:t> </a:t>
            </a:r>
            <a:r>
              <a:rPr sz="2200" spc="149" dirty="0">
                <a:latin typeface="Tahoma"/>
                <a:cs typeface="Tahoma"/>
              </a:rPr>
              <a:t>ont</a:t>
            </a:r>
            <a:r>
              <a:rPr sz="2200" spc="-89" dirty="0">
                <a:latin typeface="Tahoma"/>
                <a:cs typeface="Tahoma"/>
              </a:rPr>
              <a:t> </a:t>
            </a:r>
            <a:r>
              <a:rPr sz="2200" spc="169" dirty="0">
                <a:latin typeface="Tahoma"/>
                <a:cs typeface="Tahoma"/>
              </a:rPr>
              <a:t>une</a:t>
            </a:r>
            <a:r>
              <a:rPr sz="2200" spc="-89" dirty="0">
                <a:latin typeface="Tahoma"/>
                <a:cs typeface="Tahoma"/>
              </a:rPr>
              <a:t> </a:t>
            </a:r>
            <a:r>
              <a:rPr sz="2200" spc="109" dirty="0">
                <a:solidFill>
                  <a:srgbClr val="006600"/>
                </a:solidFill>
                <a:latin typeface="Tahoma"/>
                <a:cs typeface="Tahoma"/>
              </a:rPr>
              <a:t>entrée</a:t>
            </a:r>
            <a:r>
              <a:rPr sz="2200" spc="-99" dirty="0">
                <a:solidFill>
                  <a:srgbClr val="006600"/>
                </a:solidFill>
                <a:latin typeface="Tahoma"/>
                <a:cs typeface="Tahoma"/>
              </a:rPr>
              <a:t> </a:t>
            </a:r>
            <a:r>
              <a:rPr sz="2200" spc="129" dirty="0">
                <a:solidFill>
                  <a:srgbClr val="006600"/>
                </a:solidFill>
                <a:latin typeface="Tahoma"/>
                <a:cs typeface="Tahoma"/>
              </a:rPr>
              <a:t>standard</a:t>
            </a:r>
            <a:r>
              <a:rPr sz="2200" spc="-99" dirty="0">
                <a:solidFill>
                  <a:srgbClr val="006600"/>
                </a:solidFill>
                <a:latin typeface="Tahoma"/>
                <a:cs typeface="Tahoma"/>
              </a:rPr>
              <a:t> </a:t>
            </a:r>
            <a:r>
              <a:rPr sz="2200" spc="109" dirty="0">
                <a:latin typeface="Tahoma"/>
                <a:cs typeface="Tahoma"/>
              </a:rPr>
              <a:t>et</a:t>
            </a:r>
            <a:r>
              <a:rPr sz="2200" spc="-89" dirty="0">
                <a:latin typeface="Tahoma"/>
                <a:cs typeface="Tahoma"/>
              </a:rPr>
              <a:t> </a:t>
            </a:r>
            <a:r>
              <a:rPr sz="2200" spc="169" dirty="0">
                <a:latin typeface="Tahoma"/>
                <a:cs typeface="Tahoma"/>
              </a:rPr>
              <a:t>une</a:t>
            </a:r>
            <a:r>
              <a:rPr sz="2200" spc="-89" dirty="0">
                <a:latin typeface="Tahoma"/>
                <a:cs typeface="Tahoma"/>
              </a:rPr>
              <a:t> </a:t>
            </a:r>
            <a:r>
              <a:rPr sz="2200" spc="79" dirty="0">
                <a:solidFill>
                  <a:srgbClr val="006600"/>
                </a:solidFill>
                <a:latin typeface="Tahoma"/>
                <a:cs typeface="Tahoma"/>
              </a:rPr>
              <a:t>sortie</a:t>
            </a:r>
            <a:r>
              <a:rPr sz="2200" spc="-89" dirty="0">
                <a:solidFill>
                  <a:srgbClr val="006600"/>
                </a:solidFill>
                <a:latin typeface="Tahoma"/>
                <a:cs typeface="Tahoma"/>
              </a:rPr>
              <a:t> </a:t>
            </a:r>
            <a:r>
              <a:rPr sz="2200" spc="89" dirty="0">
                <a:solidFill>
                  <a:srgbClr val="006600"/>
                </a:solidFill>
                <a:latin typeface="Tahoma"/>
                <a:cs typeface="Tahoma"/>
              </a:rPr>
              <a:t>standard</a:t>
            </a:r>
            <a:r>
              <a:rPr sz="2200" spc="89" dirty="0">
                <a:latin typeface="Tahoma"/>
                <a:cs typeface="Tahoma"/>
              </a:rPr>
              <a:t>. </a:t>
            </a:r>
            <a:r>
              <a:rPr sz="2200" spc="-654" dirty="0">
                <a:latin typeface="Tahoma"/>
                <a:cs typeface="Tahoma"/>
              </a:rPr>
              <a:t> </a:t>
            </a:r>
            <a:r>
              <a:rPr sz="2200" spc="50" dirty="0">
                <a:latin typeface="Tahoma"/>
                <a:cs typeface="Tahoma"/>
              </a:rPr>
              <a:t>Les</a:t>
            </a:r>
            <a:r>
              <a:rPr sz="2200" spc="-99" dirty="0">
                <a:latin typeface="Tahoma"/>
                <a:cs typeface="Tahoma"/>
              </a:rPr>
              <a:t> </a:t>
            </a:r>
            <a:r>
              <a:rPr sz="2200" spc="89" dirty="0">
                <a:latin typeface="Tahoma"/>
                <a:cs typeface="Tahoma"/>
              </a:rPr>
              <a:t>façons</a:t>
            </a:r>
            <a:r>
              <a:rPr sz="2200" spc="-99" dirty="0">
                <a:latin typeface="Tahoma"/>
                <a:cs typeface="Tahoma"/>
              </a:rPr>
              <a:t> </a:t>
            </a:r>
            <a:r>
              <a:rPr sz="2200" spc="119" dirty="0">
                <a:latin typeface="Tahoma"/>
                <a:cs typeface="Tahoma"/>
              </a:rPr>
              <a:t>d’accéder</a:t>
            </a:r>
            <a:r>
              <a:rPr sz="2200" spc="-89" dirty="0">
                <a:latin typeface="Tahoma"/>
                <a:cs typeface="Tahoma"/>
              </a:rPr>
              <a:t> </a:t>
            </a:r>
            <a:r>
              <a:rPr sz="2200" spc="109" dirty="0">
                <a:latin typeface="Tahoma"/>
                <a:cs typeface="Tahoma"/>
              </a:rPr>
              <a:t>aux</a:t>
            </a:r>
            <a:r>
              <a:rPr sz="2200" spc="-109" dirty="0">
                <a:latin typeface="Tahoma"/>
                <a:cs typeface="Tahoma"/>
              </a:rPr>
              <a:t> </a:t>
            </a:r>
            <a:r>
              <a:rPr sz="2200" spc="119" dirty="0">
                <a:solidFill>
                  <a:srgbClr val="1919BA"/>
                </a:solidFill>
                <a:latin typeface="Tahoma"/>
                <a:cs typeface="Tahoma"/>
              </a:rPr>
              <a:t>paramètres</a:t>
            </a:r>
            <a:r>
              <a:rPr sz="2200" spc="-99" dirty="0">
                <a:solidFill>
                  <a:srgbClr val="1919BA"/>
                </a:solidFill>
                <a:latin typeface="Tahoma"/>
                <a:cs typeface="Tahoma"/>
              </a:rPr>
              <a:t> </a:t>
            </a:r>
            <a:r>
              <a:rPr sz="2200" spc="109" dirty="0">
                <a:latin typeface="Tahoma"/>
                <a:cs typeface="Tahoma"/>
              </a:rPr>
              <a:t>sont</a:t>
            </a:r>
            <a:r>
              <a:rPr sz="2200" spc="-89" dirty="0">
                <a:latin typeface="Tahoma"/>
                <a:cs typeface="Tahoma"/>
              </a:rPr>
              <a:t> </a:t>
            </a:r>
            <a:r>
              <a:rPr sz="2200" spc="69" dirty="0">
                <a:latin typeface="Tahoma"/>
                <a:cs typeface="Tahoma"/>
              </a:rPr>
              <a:t>les</a:t>
            </a:r>
            <a:r>
              <a:rPr sz="2200" spc="-99" dirty="0">
                <a:latin typeface="Tahoma"/>
                <a:cs typeface="Tahoma"/>
              </a:rPr>
              <a:t> </a:t>
            </a:r>
            <a:r>
              <a:rPr sz="2200" spc="139" dirty="0">
                <a:solidFill>
                  <a:srgbClr val="1919BA"/>
                </a:solidFill>
                <a:latin typeface="Tahoma"/>
                <a:cs typeface="Tahoma"/>
              </a:rPr>
              <a:t>mêmes</a:t>
            </a:r>
            <a:r>
              <a:rPr sz="2200" spc="139" dirty="0">
                <a:latin typeface="Tahoma"/>
                <a:cs typeface="Tahoma"/>
              </a:rPr>
              <a:t>.</a:t>
            </a:r>
            <a:endParaRPr sz="2200">
              <a:latin typeface="Tahoma"/>
              <a:cs typeface="Tahoma"/>
            </a:endParaRPr>
          </a:p>
          <a:p>
            <a:pPr>
              <a:spcBef>
                <a:spcPts val="20"/>
              </a:spcBef>
            </a:pPr>
            <a:endParaRPr sz="2200">
              <a:latin typeface="Tahoma"/>
              <a:cs typeface="Tahoma"/>
            </a:endParaRPr>
          </a:p>
          <a:p>
            <a:pPr marL="100716"/>
            <a:r>
              <a:rPr sz="2200" spc="149" dirty="0">
                <a:latin typeface="Tahoma"/>
                <a:cs typeface="Tahoma"/>
              </a:rPr>
              <a:t>Pour</a:t>
            </a:r>
            <a:r>
              <a:rPr sz="2200" spc="-109" dirty="0">
                <a:latin typeface="Tahoma"/>
                <a:cs typeface="Tahoma"/>
              </a:rPr>
              <a:t> </a:t>
            </a:r>
            <a:r>
              <a:rPr sz="2200" spc="59" dirty="0">
                <a:solidFill>
                  <a:srgbClr val="990000"/>
                </a:solidFill>
                <a:latin typeface="Tahoma"/>
                <a:cs typeface="Tahoma"/>
              </a:rPr>
              <a:t>sortir</a:t>
            </a:r>
            <a:r>
              <a:rPr sz="2200" spc="-109" dirty="0">
                <a:solidFill>
                  <a:srgbClr val="990000"/>
                </a:solidFill>
                <a:latin typeface="Tahoma"/>
                <a:cs typeface="Tahoma"/>
              </a:rPr>
              <a:t> </a:t>
            </a:r>
            <a:r>
              <a:rPr sz="2200" spc="149" dirty="0">
                <a:latin typeface="Tahoma"/>
                <a:cs typeface="Tahoma"/>
              </a:rPr>
              <a:t>d’un</a:t>
            </a:r>
            <a:r>
              <a:rPr sz="2200" spc="-99" dirty="0">
                <a:latin typeface="Tahoma"/>
                <a:cs typeface="Tahoma"/>
              </a:rPr>
              <a:t> </a:t>
            </a:r>
            <a:r>
              <a:rPr sz="2200" spc="59" dirty="0">
                <a:latin typeface="Tahoma"/>
                <a:cs typeface="Tahoma"/>
              </a:rPr>
              <a:t>script,</a:t>
            </a:r>
            <a:r>
              <a:rPr sz="2200" spc="-99" dirty="0">
                <a:latin typeface="Tahoma"/>
                <a:cs typeface="Tahoma"/>
              </a:rPr>
              <a:t> </a:t>
            </a:r>
            <a:r>
              <a:rPr sz="2200" spc="79" dirty="0">
                <a:latin typeface="Tahoma"/>
                <a:cs typeface="Tahoma"/>
              </a:rPr>
              <a:t>utiliser</a:t>
            </a:r>
            <a:r>
              <a:rPr sz="2200" spc="-99" dirty="0">
                <a:latin typeface="Tahoma"/>
                <a:cs typeface="Tahoma"/>
              </a:rPr>
              <a:t> </a:t>
            </a:r>
            <a:r>
              <a:rPr sz="2400" spc="30" dirty="0">
                <a:solidFill>
                  <a:srgbClr val="990000"/>
                </a:solidFill>
                <a:latin typeface="SimSun"/>
                <a:cs typeface="SimSun"/>
              </a:rPr>
              <a:t>exit</a:t>
            </a:r>
            <a:endParaRPr sz="2400">
              <a:latin typeface="SimSun"/>
              <a:cs typeface="SimSun"/>
            </a:endParaRPr>
          </a:p>
          <a:p>
            <a:pPr marL="649619" indent="-294595">
              <a:spcBef>
                <a:spcPts val="981"/>
              </a:spcBef>
              <a:buClr>
                <a:srgbClr val="3333B2"/>
              </a:buClr>
              <a:buSzPct val="80000"/>
              <a:buFont typeface="Cambria"/>
              <a:buChar char="►"/>
              <a:tabLst>
                <a:tab pos="650878" algn="l"/>
              </a:tabLst>
            </a:pPr>
            <a:r>
              <a:rPr sz="2000" spc="159" dirty="0">
                <a:solidFill>
                  <a:srgbClr val="7F7F7F"/>
                </a:solidFill>
                <a:latin typeface="Tahoma"/>
                <a:cs typeface="Tahoma"/>
              </a:rPr>
              <a:t>peut</a:t>
            </a:r>
            <a:r>
              <a:rPr sz="2000" spc="-79" dirty="0">
                <a:solidFill>
                  <a:srgbClr val="7F7F7F"/>
                </a:solidFill>
                <a:latin typeface="Tahoma"/>
                <a:cs typeface="Tahoma"/>
              </a:rPr>
              <a:t> </a:t>
            </a:r>
            <a:r>
              <a:rPr sz="2000" spc="129" dirty="0">
                <a:solidFill>
                  <a:srgbClr val="7F7F7F"/>
                </a:solidFill>
                <a:latin typeface="Tahoma"/>
                <a:cs typeface="Tahoma"/>
              </a:rPr>
              <a:t>prendre</a:t>
            </a:r>
            <a:r>
              <a:rPr sz="2000" spc="-79" dirty="0">
                <a:solidFill>
                  <a:srgbClr val="7F7F7F"/>
                </a:solidFill>
                <a:latin typeface="Tahoma"/>
                <a:cs typeface="Tahoma"/>
              </a:rPr>
              <a:t> </a:t>
            </a:r>
            <a:r>
              <a:rPr sz="2000" spc="149" dirty="0">
                <a:solidFill>
                  <a:srgbClr val="7F7F7F"/>
                </a:solidFill>
                <a:latin typeface="Tahoma"/>
                <a:cs typeface="Tahoma"/>
              </a:rPr>
              <a:t>en</a:t>
            </a:r>
            <a:r>
              <a:rPr sz="2000" spc="-69" dirty="0">
                <a:solidFill>
                  <a:srgbClr val="7F7F7F"/>
                </a:solidFill>
                <a:latin typeface="Tahoma"/>
                <a:cs typeface="Tahoma"/>
              </a:rPr>
              <a:t> </a:t>
            </a:r>
            <a:r>
              <a:rPr sz="2000" spc="149" dirty="0">
                <a:solidFill>
                  <a:srgbClr val="7F7F7F"/>
                </a:solidFill>
                <a:latin typeface="Tahoma"/>
                <a:cs typeface="Tahoma"/>
              </a:rPr>
              <a:t>argument</a:t>
            </a:r>
            <a:r>
              <a:rPr sz="2000" spc="-79" dirty="0">
                <a:solidFill>
                  <a:srgbClr val="7F7F7F"/>
                </a:solidFill>
                <a:latin typeface="Tahoma"/>
                <a:cs typeface="Tahoma"/>
              </a:rPr>
              <a:t> </a:t>
            </a:r>
            <a:r>
              <a:rPr sz="2000" spc="99" dirty="0">
                <a:solidFill>
                  <a:srgbClr val="7F7F7F"/>
                </a:solidFill>
                <a:latin typeface="Tahoma"/>
                <a:cs typeface="Tahoma"/>
              </a:rPr>
              <a:t>le</a:t>
            </a:r>
            <a:r>
              <a:rPr sz="2000" spc="-89" dirty="0">
                <a:solidFill>
                  <a:srgbClr val="7F7F7F"/>
                </a:solidFill>
                <a:latin typeface="Tahoma"/>
                <a:cs typeface="Tahoma"/>
              </a:rPr>
              <a:t> </a:t>
            </a:r>
            <a:r>
              <a:rPr sz="2000" spc="159" dirty="0">
                <a:solidFill>
                  <a:srgbClr val="5E5E5E"/>
                </a:solidFill>
                <a:latin typeface="Tahoma"/>
                <a:cs typeface="Tahoma"/>
              </a:rPr>
              <a:t>code</a:t>
            </a:r>
            <a:r>
              <a:rPr sz="2000" spc="-79" dirty="0">
                <a:solidFill>
                  <a:srgbClr val="5E5E5E"/>
                </a:solidFill>
                <a:latin typeface="Tahoma"/>
                <a:cs typeface="Tahoma"/>
              </a:rPr>
              <a:t> </a:t>
            </a:r>
            <a:r>
              <a:rPr sz="2000" spc="178" dirty="0">
                <a:solidFill>
                  <a:srgbClr val="5E5E5E"/>
                </a:solidFill>
                <a:latin typeface="Tahoma"/>
                <a:cs typeface="Tahoma"/>
              </a:rPr>
              <a:t>de</a:t>
            </a:r>
            <a:r>
              <a:rPr sz="2000" spc="-79" dirty="0">
                <a:solidFill>
                  <a:srgbClr val="5E5E5E"/>
                </a:solidFill>
                <a:latin typeface="Tahoma"/>
                <a:cs typeface="Tahoma"/>
              </a:rPr>
              <a:t> </a:t>
            </a:r>
            <a:r>
              <a:rPr sz="2000" spc="40" dirty="0">
                <a:solidFill>
                  <a:srgbClr val="5E5E5E"/>
                </a:solidFill>
                <a:latin typeface="Tahoma"/>
                <a:cs typeface="Tahoma"/>
              </a:rPr>
              <a:t>retour</a:t>
            </a:r>
            <a:r>
              <a:rPr sz="2000" spc="40" dirty="0">
                <a:latin typeface="Tahoma"/>
                <a:cs typeface="Tahoma"/>
              </a:rPr>
              <a:t>.</a:t>
            </a:r>
            <a:endParaRPr sz="2000">
              <a:latin typeface="Tahoma"/>
              <a:cs typeface="Tahoma"/>
            </a:endParaRPr>
          </a:p>
        </p:txBody>
      </p:sp>
    </p:spTree>
  </p:cSld>
  <p:clrMapOvr>
    <a:masterClrMapping/>
  </p:clrMapOvr>
  <p:transition>
    <p:cut/>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785794"/>
            <a:ext cx="8429684" cy="2062103"/>
          </a:xfrm>
          <a:prstGeom prst="rect">
            <a:avLst/>
          </a:prstGeom>
        </p:spPr>
        <p:txBody>
          <a:bodyPr wrap="square">
            <a:spAutoFit/>
          </a:bodyPr>
          <a:lstStyle/>
          <a:p>
            <a:r>
              <a:rPr lang="fr-FR" sz="3200" dirty="0" smtClean="0"/>
              <a:t>Exercice 1</a:t>
            </a:r>
            <a:endParaRPr lang="fr-FR" sz="3200" dirty="0" smtClean="0"/>
          </a:p>
          <a:p>
            <a:r>
              <a:rPr lang="fr-FR" sz="3200" dirty="0" smtClean="0"/>
              <a:t>écrire un script qui lit un entier à partir du clavier puis affiche son signe </a:t>
            </a:r>
            <a:r>
              <a:rPr lang="fr-FR" sz="3200" dirty="0" smtClean="0"/>
              <a:t>(négatif, positif </a:t>
            </a:r>
            <a:r>
              <a:rPr lang="fr-FR" sz="3200" dirty="0" smtClean="0"/>
              <a:t>ou nul)</a:t>
            </a:r>
            <a:br>
              <a:rPr lang="fr-FR" sz="3200" dirty="0" smtClean="0"/>
            </a:br>
            <a:endParaRPr lang="fr-FR" sz="3200" dirty="0"/>
          </a:p>
        </p:txBody>
      </p:sp>
      <p:sp>
        <p:nvSpPr>
          <p:cNvPr id="1025" name="Rectangle 1"/>
          <p:cNvSpPr>
            <a:spLocks noChangeArrowheads="1"/>
          </p:cNvSpPr>
          <p:nvPr/>
        </p:nvSpPr>
        <p:spPr bwMode="auto">
          <a:xfrm>
            <a:off x="642910" y="2714620"/>
            <a:ext cx="6143668" cy="3593207"/>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"saisir un entier"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read</a:t>
            </a:r>
            <a:r>
              <a:rPr kumimoji="0" lang="fr-FR" sz="2400" b="0" i="0" u="none" strike="noStrike" cap="none" normalizeH="0" baseline="0" dirty="0" smtClean="0">
                <a:ln>
                  <a:noFill/>
                </a:ln>
                <a:solidFill>
                  <a:srgbClr val="212121"/>
                </a:solidFill>
                <a:effectLst/>
                <a:latin typeface="Consolas" pitchFamily="49" charset="0"/>
                <a:cs typeface="Arial" pitchFamily="34" charset="0"/>
              </a:rPr>
              <a:t> n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if [ $n -gt 0 ];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"$n est positif"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elif</a:t>
            </a:r>
            <a:r>
              <a:rPr kumimoji="0" lang="fr-FR" sz="2400" b="0" i="0" u="none" strike="noStrike" cap="none" normalizeH="0" baseline="0" dirty="0" smtClean="0">
                <a:ln>
                  <a:noFill/>
                </a:ln>
                <a:solidFill>
                  <a:srgbClr val="212121"/>
                </a:solidFill>
                <a:effectLst/>
                <a:latin typeface="Consolas" pitchFamily="49" charset="0"/>
                <a:cs typeface="Arial" pitchFamily="34" charset="0"/>
              </a:rPr>
              <a:t> [ $n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lt</a:t>
            </a:r>
            <a:r>
              <a:rPr kumimoji="0" lang="fr-FR" sz="2400" b="0" i="0" u="none" strike="noStrike" cap="none" normalizeH="0" baseline="0" dirty="0" smtClean="0">
                <a:ln>
                  <a:noFill/>
                </a:ln>
                <a:solidFill>
                  <a:srgbClr val="212121"/>
                </a:solidFill>
                <a:effectLst/>
                <a:latin typeface="Consolas" pitchFamily="49" charset="0"/>
                <a:cs typeface="Arial" pitchFamily="34" charset="0"/>
              </a:rPr>
              <a:t> 0 ];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"$n est négatif"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else</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"$n est nul"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fi</a:t>
            </a:r>
            <a:endParaRPr kumimoji="0" lang="fr-FR" sz="4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5"/>
                                        </p:tgtEl>
                                        <p:attrNameLst>
                                          <p:attrName>style.visibility</p:attrName>
                                        </p:attrNameLst>
                                      </p:cBhvr>
                                      <p:to>
                                        <p:strVal val="visible"/>
                                      </p:to>
                                    </p:set>
                                    <p:anim calcmode="lin" valueType="num">
                                      <p:cBhvr additive="base">
                                        <p:cTn id="7" dur="500" fill="hold"/>
                                        <p:tgtEl>
                                          <p:spTgt spid="1025"/>
                                        </p:tgtEl>
                                        <p:attrNameLst>
                                          <p:attrName>ppt_x</p:attrName>
                                        </p:attrNameLst>
                                      </p:cBhvr>
                                      <p:tavLst>
                                        <p:tav tm="0">
                                          <p:val>
                                            <p:strVal val="#ppt_x"/>
                                          </p:val>
                                        </p:tav>
                                        <p:tav tm="100000">
                                          <p:val>
                                            <p:strVal val="#ppt_x"/>
                                          </p:val>
                                        </p:tav>
                                      </p:tavLst>
                                    </p:anim>
                                    <p:anim calcmode="lin" valueType="num">
                                      <p:cBhvr additive="base">
                                        <p:cTn id="8" dur="500" fill="hold"/>
                                        <p:tgtEl>
                                          <p:spTgt spid="10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14282" y="1214422"/>
          <a:ext cx="6858048" cy="3685848"/>
        </p:xfrm>
        <a:graphic>
          <a:graphicData uri="http://schemas.openxmlformats.org/drawingml/2006/table">
            <a:tbl>
              <a:tblPr/>
              <a:tblGrid>
                <a:gridCol w="1236697"/>
                <a:gridCol w="5621351"/>
              </a:tblGrid>
              <a:tr h="531000">
                <a:tc>
                  <a:txBody>
                    <a:bodyPr/>
                    <a:lstStyle/>
                    <a:p>
                      <a:pPr algn="l" fontAlgn="t"/>
                      <a:r>
                        <a:rPr lang="fr-FR" sz="1800" b="1" dirty="0"/>
                        <a:t>Option</a:t>
                      </a:r>
                    </a:p>
                  </a:txBody>
                  <a:tcPr marL="89757" marR="93497" marT="74798" marB="74798">
                    <a:lnL>
                      <a:noFill/>
                    </a:lnL>
                    <a:lnR>
                      <a:noFill/>
                    </a:lnR>
                    <a:lnT>
                      <a:noFill/>
                    </a:lnT>
                    <a:lnB>
                      <a:noFill/>
                    </a:lnB>
                  </a:tcPr>
                </a:tc>
                <a:tc>
                  <a:txBody>
                    <a:bodyPr/>
                    <a:lstStyle/>
                    <a:p>
                      <a:pPr algn="l" fontAlgn="t"/>
                      <a:r>
                        <a:rPr lang="fr-FR" sz="1800" b="1"/>
                        <a:t>Signification</a:t>
                      </a:r>
                    </a:p>
                  </a:txBody>
                  <a:tcPr marL="93497" marR="93497" marT="74798" marB="74798">
                    <a:lnL>
                      <a:noFill/>
                    </a:lnL>
                    <a:lnR>
                      <a:noFill/>
                    </a:lnR>
                    <a:lnT>
                      <a:noFill/>
                    </a:lnT>
                    <a:lnB>
                      <a:noFill/>
                    </a:lnB>
                  </a:tcPr>
                </a:tc>
              </a:tr>
              <a:tr h="531000">
                <a:tc>
                  <a:txBody>
                    <a:bodyPr/>
                    <a:lstStyle/>
                    <a:p>
                      <a:r>
                        <a:rPr lang="fr-FR" sz="1800"/>
                        <a:t>-lt</a:t>
                      </a:r>
                    </a:p>
                  </a:txBody>
                  <a:tcPr marL="89757" marR="93497" marT="74798" marB="74798" anchor="ctr">
                    <a:lnL>
                      <a:noFill/>
                    </a:lnL>
                    <a:lnR>
                      <a:noFill/>
                    </a:lnR>
                    <a:lnT>
                      <a:noFill/>
                    </a:lnT>
                    <a:lnB>
                      <a:noFill/>
                    </a:lnB>
                  </a:tcPr>
                </a:tc>
                <a:tc>
                  <a:txBody>
                    <a:bodyPr/>
                    <a:lstStyle/>
                    <a:p>
                      <a:r>
                        <a:rPr lang="fr-FR" sz="1800"/>
                        <a:t>nb1 inférieur à nb2 (less than)</a:t>
                      </a:r>
                    </a:p>
                  </a:txBody>
                  <a:tcPr marL="93497" marR="93497" marT="74798" marB="74798" anchor="ctr">
                    <a:lnL>
                      <a:noFill/>
                    </a:lnL>
                    <a:lnR>
                      <a:noFill/>
                    </a:lnR>
                    <a:lnT>
                      <a:noFill/>
                    </a:lnT>
                    <a:lnB>
                      <a:noFill/>
                    </a:lnB>
                  </a:tcPr>
                </a:tc>
              </a:tr>
              <a:tr h="874616">
                <a:tc>
                  <a:txBody>
                    <a:bodyPr/>
                    <a:lstStyle/>
                    <a:p>
                      <a:r>
                        <a:rPr lang="fr-FR" sz="1800"/>
                        <a:t>-le</a:t>
                      </a:r>
                    </a:p>
                  </a:txBody>
                  <a:tcPr marL="89757" marR="93497" marT="74798" marB="74798" anchor="ctr">
                    <a:lnL>
                      <a:noFill/>
                    </a:lnL>
                    <a:lnR>
                      <a:noFill/>
                    </a:lnR>
                    <a:lnT>
                      <a:noFill/>
                    </a:lnT>
                    <a:lnB>
                      <a:noFill/>
                    </a:lnB>
                  </a:tcPr>
                </a:tc>
                <a:tc>
                  <a:txBody>
                    <a:bodyPr/>
                    <a:lstStyle/>
                    <a:p>
                      <a:r>
                        <a:rPr lang="fr-FR" sz="1800"/>
                        <a:t>nb1 inférieur ou égal à nb2 (less or equal)</a:t>
                      </a:r>
                    </a:p>
                  </a:txBody>
                  <a:tcPr marL="93497" marR="93497" marT="74798" marB="74798" anchor="ctr">
                    <a:lnL>
                      <a:noFill/>
                    </a:lnL>
                    <a:lnR>
                      <a:noFill/>
                    </a:lnR>
                    <a:lnT>
                      <a:noFill/>
                    </a:lnT>
                    <a:lnB>
                      <a:noFill/>
                    </a:lnB>
                  </a:tcPr>
                </a:tc>
              </a:tr>
              <a:tr h="874616">
                <a:tc>
                  <a:txBody>
                    <a:bodyPr/>
                    <a:lstStyle/>
                    <a:p>
                      <a:r>
                        <a:rPr lang="fr-FR" sz="1800"/>
                        <a:t>-</a:t>
                      </a:r>
                      <a:r>
                        <a:rPr lang="fr-FR" sz="1800" b="1"/>
                        <a:t>gt</a:t>
                      </a:r>
                      <a:endParaRPr lang="fr-FR" sz="1800"/>
                    </a:p>
                  </a:txBody>
                  <a:tcPr marL="89757" marR="93497" marT="74798" marB="74798" anchor="ctr">
                    <a:lnL>
                      <a:noFill/>
                    </a:lnL>
                    <a:lnR>
                      <a:noFill/>
                    </a:lnR>
                    <a:lnT>
                      <a:noFill/>
                    </a:lnT>
                    <a:lnB>
                      <a:noFill/>
                    </a:lnB>
                  </a:tcPr>
                </a:tc>
                <a:tc>
                  <a:txBody>
                    <a:bodyPr/>
                    <a:lstStyle/>
                    <a:p>
                      <a:r>
                        <a:rPr lang="fr-FR" sz="1800"/>
                        <a:t>nb1 supérieur à nb2 (greater than)</a:t>
                      </a:r>
                    </a:p>
                  </a:txBody>
                  <a:tcPr marL="93497" marR="93497" marT="74798" marB="74798" anchor="ctr">
                    <a:lnL>
                      <a:noFill/>
                    </a:lnL>
                    <a:lnR>
                      <a:noFill/>
                    </a:lnR>
                    <a:lnT>
                      <a:noFill/>
                    </a:lnT>
                    <a:lnB>
                      <a:noFill/>
                    </a:lnB>
                  </a:tcPr>
                </a:tc>
              </a:tr>
              <a:tr h="874616">
                <a:tc>
                  <a:txBody>
                    <a:bodyPr/>
                    <a:lstStyle/>
                    <a:p>
                      <a:r>
                        <a:rPr lang="fr-FR" sz="1800" dirty="0"/>
                        <a:t>-</a:t>
                      </a:r>
                      <a:r>
                        <a:rPr lang="fr-FR" sz="1800" dirty="0" err="1"/>
                        <a:t>ge</a:t>
                      </a:r>
                      <a:endParaRPr lang="fr-FR" sz="1800" dirty="0"/>
                    </a:p>
                  </a:txBody>
                  <a:tcPr marL="89757" marR="93497" marT="74798" marB="74798" anchor="ctr">
                    <a:lnL>
                      <a:noFill/>
                    </a:lnL>
                    <a:lnR>
                      <a:noFill/>
                    </a:lnR>
                    <a:lnT>
                      <a:noFill/>
                    </a:lnT>
                    <a:lnB>
                      <a:noFill/>
                    </a:lnB>
                  </a:tcPr>
                </a:tc>
                <a:tc>
                  <a:txBody>
                    <a:bodyPr/>
                    <a:lstStyle/>
                    <a:p>
                      <a:r>
                        <a:rPr lang="fr-FR" sz="1800" dirty="0"/>
                        <a:t>nb1 supérieur ou égal à nb2 (</a:t>
                      </a:r>
                      <a:r>
                        <a:rPr lang="fr-FR" sz="1800" dirty="0" err="1"/>
                        <a:t>greater</a:t>
                      </a:r>
                      <a:r>
                        <a:rPr lang="fr-FR" sz="1800" dirty="0"/>
                        <a:t> or </a:t>
                      </a:r>
                      <a:r>
                        <a:rPr lang="fr-FR" sz="1800" dirty="0" err="1"/>
                        <a:t>equal</a:t>
                      </a:r>
                      <a:r>
                        <a:rPr lang="fr-FR" sz="1800" dirty="0"/>
                        <a:t>)</a:t>
                      </a:r>
                    </a:p>
                  </a:txBody>
                  <a:tcPr marL="93497" marR="93497" marT="74798" marB="74798" anchor="ctr">
                    <a:lnL>
                      <a:noFill/>
                    </a:lnL>
                    <a:lnR>
                      <a:noFill/>
                    </a:lnR>
                    <a:lnT>
                      <a:noFill/>
                    </a:lnT>
                    <a:lnB>
                      <a:noFill/>
                    </a:lnB>
                  </a:tcPr>
                </a:tc>
              </a:tr>
            </a:tbl>
          </a:graphicData>
        </a:graphic>
      </p:graphicFrame>
      <p:sp>
        <p:nvSpPr>
          <p:cNvPr id="15361" name="Rectangle 1"/>
          <p:cNvSpPr>
            <a:spLocks noChangeArrowheads="1"/>
          </p:cNvSpPr>
          <p:nvPr/>
        </p:nvSpPr>
        <p:spPr bwMode="auto">
          <a:xfrm>
            <a:off x="0" y="214290"/>
            <a:ext cx="7715272" cy="621278"/>
          </a:xfrm>
          <a:prstGeom prst="rect">
            <a:avLst/>
          </a:prstGeom>
          <a:solidFill>
            <a:srgbClr val="FFFFFF"/>
          </a:solidFill>
          <a:ln w="9525">
            <a:noFill/>
            <a:miter lim="800000"/>
            <a:headEnd/>
            <a:tailEnd/>
          </a:ln>
          <a:effectLst/>
        </p:spPr>
        <p:txBody>
          <a:bodyPr vert="horz" wrap="square" lIns="91440" tIns="45720" rIns="9144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dirty="0" smtClean="0">
                <a:ln>
                  <a:noFill/>
                </a:ln>
                <a:solidFill>
                  <a:srgbClr val="1F1F1F"/>
                </a:solidFill>
                <a:effectLst/>
                <a:latin typeface="Google Sans"/>
                <a:cs typeface="Arial" pitchFamily="34" charset="0"/>
              </a:rPr>
              <a:t>Tests sur les valeurs numériques</a:t>
            </a:r>
            <a:endParaRPr kumimoji="0" lang="fr-FR" sz="2800" b="1"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428604"/>
            <a:ext cx="8143932" cy="2246769"/>
          </a:xfrm>
          <a:prstGeom prst="rect">
            <a:avLst/>
          </a:prstGeom>
        </p:spPr>
        <p:txBody>
          <a:bodyPr wrap="square">
            <a:spAutoFit/>
          </a:bodyPr>
          <a:lstStyle/>
          <a:p>
            <a:r>
              <a:rPr lang="fr-FR" sz="2800" dirty="0" smtClean="0"/>
              <a:t>Exercice 2:</a:t>
            </a:r>
          </a:p>
          <a:p>
            <a:r>
              <a:rPr lang="fr-FR" sz="2800" dirty="0" smtClean="0"/>
              <a:t>écrire </a:t>
            </a:r>
            <a:r>
              <a:rPr lang="fr-FR" sz="2800" dirty="0" smtClean="0"/>
              <a:t>un script qui lit 2 chaînes de caractères comme paramètres puis compare leurs valeurs et affiche le résultat sous forme d'un message</a:t>
            </a:r>
            <a:br>
              <a:rPr lang="fr-FR" sz="2800" dirty="0" smtClean="0"/>
            </a:br>
            <a:endParaRPr lang="fr-FR" sz="2800" dirty="0"/>
          </a:p>
        </p:txBody>
      </p:sp>
      <p:sp>
        <p:nvSpPr>
          <p:cNvPr id="14337" name="Rectangle 1"/>
          <p:cNvSpPr>
            <a:spLocks noChangeArrowheads="1"/>
          </p:cNvSpPr>
          <p:nvPr/>
        </p:nvSpPr>
        <p:spPr bwMode="auto">
          <a:xfrm>
            <a:off x="428596" y="2643182"/>
            <a:ext cx="8001056" cy="3254652"/>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212121"/>
                </a:solidFill>
                <a:effectLst/>
                <a:latin typeface="Consolas" pitchFamily="49" charset="0"/>
                <a:cs typeface="Arial" pitchFamily="34" charset="0"/>
              </a:rPr>
              <a:t>#!/</a:t>
            </a:r>
            <a:r>
              <a:rPr kumimoji="0" lang="fr-FR" sz="28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2800" b="0" i="0" u="none" strike="noStrike" cap="none" normalizeH="0" baseline="0" dirty="0" smtClean="0">
                <a:ln>
                  <a:noFill/>
                </a:ln>
                <a:solidFill>
                  <a:srgbClr val="212121"/>
                </a:solidFill>
                <a:effectLst/>
                <a:latin typeface="Consolas" pitchFamily="49" charset="0"/>
                <a:cs typeface="Arial" pitchFamily="34" charset="0"/>
              </a:rPr>
              <a:t>/</a:t>
            </a:r>
            <a:r>
              <a:rPr kumimoji="0" lang="fr-FR" sz="28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28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212121"/>
                </a:solidFill>
                <a:effectLst/>
                <a:latin typeface="Consolas" pitchFamily="49" charset="0"/>
                <a:cs typeface="Arial" pitchFamily="34" charset="0"/>
              </a:rPr>
              <a:t>if [ $1 = $2 ];</a:t>
            </a:r>
            <a:r>
              <a:rPr kumimoji="0" lang="fr-FR" sz="28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8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800" b="0" i="0" u="none" strike="noStrike" cap="none" normalizeH="0" baseline="0" dirty="0" smtClean="0">
                <a:ln>
                  <a:noFill/>
                </a:ln>
                <a:solidFill>
                  <a:srgbClr val="212121"/>
                </a:solidFill>
                <a:effectLst/>
                <a:latin typeface="Consolas" pitchFamily="49" charset="0"/>
                <a:cs typeface="Arial" pitchFamily="34" charset="0"/>
              </a:rPr>
              <a:t> "$1 et $2 sont identiques" </a:t>
            </a:r>
            <a:r>
              <a:rPr kumimoji="0" lang="fr-FR" sz="2800" b="0" i="0" u="none" strike="noStrike" cap="none" normalizeH="0" baseline="0" dirty="0" err="1" smtClean="0">
                <a:ln>
                  <a:noFill/>
                </a:ln>
                <a:solidFill>
                  <a:srgbClr val="212121"/>
                </a:solidFill>
                <a:effectLst/>
                <a:latin typeface="Consolas" pitchFamily="49" charset="0"/>
                <a:cs typeface="Arial" pitchFamily="34" charset="0"/>
              </a:rPr>
              <a:t>else</a:t>
            </a:r>
            <a:r>
              <a:rPr kumimoji="0" lang="fr-FR" sz="2800" b="0" i="0" u="none" strike="noStrike" cap="none" normalizeH="0" baseline="0" dirty="0" smtClean="0">
                <a:ln>
                  <a:noFill/>
                </a:ln>
                <a:solidFill>
                  <a:srgbClr val="212121"/>
                </a:solidFill>
                <a:effectLst/>
                <a:latin typeface="Consolas" pitchFamily="49" charset="0"/>
                <a:cs typeface="Arial" pitchFamily="34" charset="0"/>
              </a:rPr>
              <a:t> </a:t>
            </a:r>
            <a:r>
              <a:rPr kumimoji="0" lang="fr-FR" sz="28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800" b="0" i="0" u="none" strike="noStrike" cap="none" normalizeH="0" baseline="0" dirty="0" smtClean="0">
                <a:ln>
                  <a:noFill/>
                </a:ln>
                <a:solidFill>
                  <a:srgbClr val="212121"/>
                </a:solidFill>
                <a:effectLst/>
                <a:latin typeface="Consolas" pitchFamily="49" charset="0"/>
                <a:cs typeface="Arial" pitchFamily="34" charset="0"/>
              </a:rPr>
              <a:t> "$1 et $2 sont différentes"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smtClean="0">
                <a:ln>
                  <a:noFill/>
                </a:ln>
                <a:solidFill>
                  <a:srgbClr val="212121"/>
                </a:solidFill>
                <a:effectLst/>
                <a:latin typeface="Consolas" pitchFamily="49" charset="0"/>
                <a:cs typeface="Arial" pitchFamily="34" charset="0"/>
              </a:rPr>
              <a:t>fi</a:t>
            </a:r>
            <a:br>
              <a:rPr kumimoji="0" lang="fr-FR" sz="2800" b="0" i="0" u="none" strike="noStrike" cap="none" normalizeH="0" baseline="0" dirty="0" smtClean="0">
                <a:ln>
                  <a:noFill/>
                </a:ln>
                <a:solidFill>
                  <a:srgbClr val="212121"/>
                </a:solidFill>
                <a:effectLst/>
                <a:latin typeface="Consolas" pitchFamily="49" charset="0"/>
                <a:cs typeface="Arial" pitchFamily="34" charset="0"/>
              </a:rPr>
            </a:br>
            <a:endParaRPr kumimoji="0" lang="fr-FR"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37"/>
                                        </p:tgtEl>
                                        <p:attrNameLst>
                                          <p:attrName>style.visibility</p:attrName>
                                        </p:attrNameLst>
                                      </p:cBhvr>
                                      <p:to>
                                        <p:strVal val="visible"/>
                                      </p:to>
                                    </p:set>
                                    <p:anim calcmode="lin" valueType="num">
                                      <p:cBhvr additive="base">
                                        <p:cTn id="7" dur="500" fill="hold"/>
                                        <p:tgtEl>
                                          <p:spTgt spid="14337"/>
                                        </p:tgtEl>
                                        <p:attrNameLst>
                                          <p:attrName>ppt_x</p:attrName>
                                        </p:attrNameLst>
                                      </p:cBhvr>
                                      <p:tavLst>
                                        <p:tav tm="0">
                                          <p:val>
                                            <p:strVal val="#ppt_x"/>
                                          </p:val>
                                        </p:tav>
                                        <p:tav tm="100000">
                                          <p:val>
                                            <p:strVal val="#ppt_x"/>
                                          </p:val>
                                        </p:tav>
                                      </p:tavLst>
                                    </p:anim>
                                    <p:anim calcmode="lin" valueType="num">
                                      <p:cBhvr additive="base">
                                        <p:cTn id="8" dur="500" fill="hold"/>
                                        <p:tgtEl>
                                          <p:spTgt spid="14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p:cNvGraphicFramePr>
          <p:nvPr/>
        </p:nvGraphicFramePr>
        <p:xfrm>
          <a:off x="285720" y="2500306"/>
          <a:ext cx="8858280" cy="3072640"/>
        </p:xfrm>
        <a:graphic>
          <a:graphicData uri="http://schemas.openxmlformats.org/drawingml/2006/table">
            <a:tbl>
              <a:tblPr>
                <a:tableStyleId>{2D5ABB26-0587-4C30-8999-92F81FD0307C}</a:tableStyleId>
              </a:tblPr>
              <a:tblGrid>
                <a:gridCol w="1000132"/>
                <a:gridCol w="7858148"/>
              </a:tblGrid>
              <a:tr h="183050">
                <a:tc>
                  <a:txBody>
                    <a:bodyPr/>
                    <a:lstStyle/>
                    <a:p>
                      <a:pPr algn="ctr" fontAlgn="base"/>
                      <a:r>
                        <a:rPr lang="fr-FR" sz="2400" b="1" dirty="0"/>
                        <a:t>Article</a:t>
                      </a:r>
                      <a:endParaRPr lang="fr-FR" sz="2400" b="1"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ase"/>
                      <a:r>
                        <a:rPr lang="fr-FR" sz="2400" b="1" dirty="0"/>
                        <a:t>Descriptif</a:t>
                      </a:r>
                      <a:endParaRPr lang="fr-FR" sz="2400" b="1"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14540">
                <a:tc>
                  <a:txBody>
                    <a:bodyPr/>
                    <a:lstStyle/>
                    <a:p>
                      <a:pPr algn="ctr" fontAlgn="ctr"/>
                      <a:r>
                        <a:rPr lang="fr-FR" sz="2000" dirty="0"/>
                        <a:t>-P</a:t>
                      </a:r>
                      <a:endParaRPr lang="fr-FR" sz="2000"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ase"/>
                      <a:r>
                        <a:rPr lang="fr-FR" sz="2000" dirty="0"/>
                        <a:t>Lit l'entrée à partir de la sortie d'un processus exécuté par le </a:t>
                      </a:r>
                      <a:r>
                        <a:rPr lang="fr-FR" sz="2000" dirty="0" err="1"/>
                        <a:t>shell</a:t>
                      </a:r>
                      <a:r>
                        <a:rPr lang="fr-FR" sz="2000" dirty="0"/>
                        <a:t> </a:t>
                      </a:r>
                      <a:r>
                        <a:rPr lang="fr-FR" sz="2000" dirty="0" smtClean="0"/>
                        <a:t>à </a:t>
                      </a:r>
                      <a:r>
                        <a:rPr lang="fr-FR" sz="2000" dirty="0"/>
                        <a:t>l'aide de | &amp; (barre verticale, </a:t>
                      </a:r>
                      <a:r>
                        <a:rPr lang="fr-FR" sz="2000" dirty="0" err="1"/>
                        <a:t>perluète</a:t>
                      </a:r>
                      <a:r>
                        <a:rPr lang="fr-FR" sz="1800" dirty="0" smtClean="0"/>
                        <a:t>).</a:t>
                      </a:r>
                      <a:endParaRPr lang="fr-FR" sz="1800" dirty="0" smtClean="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06776">
                <a:tc>
                  <a:txBody>
                    <a:bodyPr/>
                    <a:lstStyle/>
                    <a:p>
                      <a:pPr algn="ctr" fontAlgn="ctr"/>
                      <a:r>
                        <a:rPr lang="fr-FR" sz="2000" dirty="0"/>
                        <a:t>-r</a:t>
                      </a:r>
                      <a:endParaRPr lang="fr-FR" sz="2000"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2000" dirty="0"/>
                        <a:t>Indique que la commande de lecture traite un caractère \ (barre oblique inversée) comme faisant partie de la ligne d'entrée et non comme un caractère de contrôle.</a:t>
                      </a:r>
                      <a:endParaRPr lang="fr-FR" sz="2000"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913">
                <a:tc>
                  <a:txBody>
                    <a:bodyPr/>
                    <a:lstStyle/>
                    <a:p>
                      <a:pPr algn="ctr" fontAlgn="ctr"/>
                      <a:r>
                        <a:rPr lang="fr-FR" sz="2000" dirty="0"/>
                        <a:t>-S</a:t>
                      </a:r>
                      <a:endParaRPr lang="fr-FR" sz="2000"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fr-FR" sz="2000" dirty="0"/>
                        <a:t>Sauvegarde l'entrée en tant que commande dans le fichier d'historique du </a:t>
                      </a:r>
                      <a:r>
                        <a:rPr lang="fr-FR" sz="2000" dirty="0" err="1" smtClean="0"/>
                        <a:t>shell</a:t>
                      </a:r>
                      <a:r>
                        <a:rPr lang="fr-FR" sz="2000" dirty="0" smtClean="0"/>
                        <a:t>.</a:t>
                      </a:r>
                      <a:endParaRPr lang="fr-FR" sz="2000" dirty="0">
                        <a:latin typeface="inherit"/>
                      </a:endParaRPr>
                    </a:p>
                  </a:txBody>
                  <a:tcPr marL="37981" marR="37981" marT="18991" marB="1899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357158" y="285728"/>
            <a:ext cx="8429684" cy="1938992"/>
          </a:xfrm>
          <a:prstGeom prst="rect">
            <a:avLst/>
          </a:prstGeom>
        </p:spPr>
        <p:txBody>
          <a:bodyPr wrap="square">
            <a:spAutoFit/>
          </a:bodyPr>
          <a:lstStyle/>
          <a:p>
            <a:pPr fontAlgn="base"/>
            <a:r>
              <a:rPr lang="fr-FR" sz="2400" b="1" dirty="0" smtClean="0"/>
              <a:t>Commande </a:t>
            </a:r>
            <a:r>
              <a:rPr lang="fr-FR" sz="2400" b="1" dirty="0" err="1" smtClean="0"/>
              <a:t>read</a:t>
            </a:r>
            <a:endParaRPr lang="fr-FR" sz="2400" b="1" dirty="0" smtClean="0"/>
          </a:p>
          <a:p>
            <a:r>
              <a:rPr lang="fr-FR" sz="2400" dirty="0" smtClean="0"/>
              <a:t>La commande </a:t>
            </a:r>
            <a:r>
              <a:rPr lang="fr-FR" sz="2400" b="1" dirty="0" err="1" smtClean="0"/>
              <a:t>read</a:t>
            </a:r>
            <a:r>
              <a:rPr lang="fr-FR" sz="2400" dirty="0" smtClean="0"/>
              <a:t> lit une ligne à partir d'une entrée standard et affecte les valeurs de chaque zone de la ligne d'entrée à une variable </a:t>
            </a:r>
            <a:r>
              <a:rPr lang="fr-FR" sz="2400" dirty="0" err="1" smtClean="0"/>
              <a:t>shell</a:t>
            </a:r>
            <a:r>
              <a:rPr lang="fr-FR" sz="2400" dirty="0" smtClean="0"/>
              <a:t> en utilisant les caractères de la variable </a:t>
            </a:r>
            <a:r>
              <a:rPr lang="fr-FR" sz="2400" dirty="0" smtClean="0">
                <a:hlinkClick r:id="rId2"/>
              </a:rPr>
              <a:t>IFS</a:t>
            </a:r>
            <a:r>
              <a:rPr lang="fr-FR" sz="2400" dirty="0" smtClean="0"/>
              <a:t> (</a:t>
            </a:r>
            <a:r>
              <a:rPr lang="fr-FR" sz="2400" dirty="0" err="1" smtClean="0"/>
              <a:t>Internal</a:t>
            </a:r>
            <a:r>
              <a:rPr lang="fr-FR" sz="2400" dirty="0" smtClean="0"/>
              <a:t> Field </a:t>
            </a:r>
            <a:r>
              <a:rPr lang="fr-FR" sz="2400" dirty="0" err="1" smtClean="0"/>
              <a:t>Separator</a:t>
            </a:r>
            <a:r>
              <a:rPr lang="fr-FR" sz="2400" dirty="0" smtClean="0"/>
              <a:t>) comme séparateurs. </a:t>
            </a:r>
            <a:endParaRPr lang="fr-FR"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428604"/>
            <a:ext cx="8429652" cy="3539430"/>
          </a:xfrm>
          <a:prstGeom prst="rect">
            <a:avLst/>
          </a:prstGeom>
        </p:spPr>
        <p:txBody>
          <a:bodyPr wrap="square">
            <a:spAutoFit/>
          </a:bodyPr>
          <a:lstStyle/>
          <a:p>
            <a:r>
              <a:rPr lang="fr-FR" sz="3200" b="1" dirty="0" smtClean="0"/>
              <a:t>Exercice 3 :</a:t>
            </a:r>
          </a:p>
          <a:p>
            <a:r>
              <a:rPr lang="fr-FR" sz="2400" dirty="0" smtClean="0"/>
              <a:t>Écrire </a:t>
            </a:r>
            <a:r>
              <a:rPr lang="fr-FR" sz="2400" dirty="0" smtClean="0"/>
              <a:t>un script qui affiche le menu suivant :</a:t>
            </a:r>
          </a:p>
          <a:p>
            <a:r>
              <a:rPr lang="fr-FR" sz="2400" dirty="0" smtClean="0"/>
              <a:t>1 – Windows?</a:t>
            </a:r>
          </a:p>
          <a:p>
            <a:r>
              <a:rPr lang="fr-FR" sz="2400" dirty="0" smtClean="0"/>
              <a:t>2 – </a:t>
            </a:r>
            <a:r>
              <a:rPr lang="fr-FR" sz="2400" dirty="0" err="1" smtClean="0"/>
              <a:t>BeOs</a:t>
            </a:r>
            <a:r>
              <a:rPr lang="fr-FR" sz="2400" dirty="0" smtClean="0"/>
              <a:t>?</a:t>
            </a:r>
          </a:p>
          <a:p>
            <a:r>
              <a:rPr lang="fr-FR" sz="2400" dirty="0" smtClean="0"/>
              <a:t>3 – Linux?</a:t>
            </a:r>
          </a:p>
          <a:p>
            <a:r>
              <a:rPr lang="fr-FR" sz="2400" dirty="0" smtClean="0"/>
              <a:t>4 – Unix?</a:t>
            </a:r>
          </a:p>
          <a:p>
            <a:r>
              <a:rPr lang="fr-FR" sz="2400" dirty="0" smtClean="0"/>
              <a:t>Réponse ?</a:t>
            </a:r>
          </a:p>
          <a:p>
            <a:r>
              <a:rPr lang="fr-FR" sz="2400" dirty="0" smtClean="0"/>
              <a:t>Si vous répondez 1 alors le programme affiche « Dommage! », 2 il affiche « Peut mieux faire! », 3 « Pas mal! », 4 « Super! </a:t>
            </a:r>
            <a:r>
              <a:rPr lang="fr-FR" sz="2400" dirty="0" smtClean="0"/>
              <a:t>».</a:t>
            </a:r>
            <a:endParaRPr lang="fr-FR"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76" y="1000108"/>
            <a:ext cx="8786842" cy="1261884"/>
          </a:xfrm>
          <a:prstGeom prst="rect">
            <a:avLst/>
          </a:prstGeom>
        </p:spPr>
        <p:txBody>
          <a:bodyPr wrap="square">
            <a:spAutoFit/>
          </a:bodyPr>
          <a:lstStyle/>
          <a:p>
            <a:r>
              <a:rPr lang="fr-FR" sz="2800" b="1" dirty="0" smtClean="0">
                <a:solidFill>
                  <a:srgbClr val="FF0000"/>
                </a:solidFill>
              </a:rPr>
              <a:t>sh</a:t>
            </a:r>
            <a:r>
              <a:rPr lang="fr-FR" sz="2800" b="1" dirty="0" smtClean="0"/>
              <a:t> </a:t>
            </a:r>
            <a:r>
              <a:rPr lang="fr-FR" sz="2800" b="1" dirty="0" smtClean="0"/>
              <a:t>: </a:t>
            </a:r>
            <a:r>
              <a:rPr lang="fr-FR" sz="2800" b="1" dirty="0" err="1" smtClean="0">
                <a:solidFill>
                  <a:srgbClr val="FF0000"/>
                </a:solidFill>
              </a:rPr>
              <a:t>Bourne</a:t>
            </a:r>
            <a:r>
              <a:rPr lang="fr-FR" sz="2800" b="1" dirty="0" smtClean="0">
                <a:solidFill>
                  <a:srgbClr val="FF0000"/>
                </a:solidFill>
              </a:rPr>
              <a:t> Shell </a:t>
            </a:r>
            <a:endParaRPr lang="fr-FR" sz="2800" b="1" dirty="0" smtClean="0">
              <a:solidFill>
                <a:srgbClr val="FF0000"/>
              </a:solidFill>
            </a:endParaRPr>
          </a:p>
          <a:p>
            <a:pPr lvl="1"/>
            <a:r>
              <a:rPr lang="fr-FR" sz="2400" dirty="0" smtClean="0"/>
              <a:t>▶ </a:t>
            </a:r>
            <a:r>
              <a:rPr lang="fr-FR" sz="2400" dirty="0" smtClean="0"/>
              <a:t>était le </a:t>
            </a:r>
            <a:r>
              <a:rPr lang="fr-FR" sz="2400" dirty="0" err="1" smtClean="0"/>
              <a:t>shell</a:t>
            </a:r>
            <a:r>
              <a:rPr lang="fr-FR" sz="2400" dirty="0" smtClean="0"/>
              <a:t> UNIX par défaut </a:t>
            </a:r>
            <a:endParaRPr lang="fr-FR" sz="2400" dirty="0" smtClean="0"/>
          </a:p>
          <a:p>
            <a:pPr lvl="1"/>
            <a:r>
              <a:rPr lang="fr-FR" sz="2400" dirty="0" smtClean="0"/>
              <a:t>▶ </a:t>
            </a:r>
            <a:r>
              <a:rPr lang="fr-FR" sz="2400" dirty="0" smtClean="0"/>
              <a:t>beaucoup de </a:t>
            </a:r>
            <a:r>
              <a:rPr lang="fr-FR" sz="2400" dirty="0" err="1" smtClean="0"/>
              <a:t>shells</a:t>
            </a:r>
            <a:r>
              <a:rPr lang="fr-FR" sz="2400" dirty="0" smtClean="0"/>
              <a:t> modernes sont </a:t>
            </a:r>
            <a:r>
              <a:rPr lang="fr-FR" sz="2400" dirty="0" smtClean="0"/>
              <a:t>compatibles</a:t>
            </a:r>
          </a:p>
        </p:txBody>
      </p:sp>
      <p:sp>
        <p:nvSpPr>
          <p:cNvPr id="3" name="Rectangle 2"/>
          <p:cNvSpPr/>
          <p:nvPr/>
        </p:nvSpPr>
        <p:spPr>
          <a:xfrm>
            <a:off x="0" y="285728"/>
            <a:ext cx="9144000" cy="584775"/>
          </a:xfrm>
          <a:prstGeom prst="rect">
            <a:avLst/>
          </a:prstGeom>
        </p:spPr>
        <p:txBody>
          <a:bodyPr wrap="square">
            <a:spAutoFit/>
          </a:bodyPr>
          <a:lstStyle/>
          <a:p>
            <a:pPr algn="ctr"/>
            <a:r>
              <a:rPr lang="fr-FR" sz="3200" b="1" dirty="0" smtClean="0"/>
              <a:t>Les </a:t>
            </a:r>
            <a:r>
              <a:rPr lang="fr-FR" sz="3200" b="1" dirty="0" err="1" smtClean="0"/>
              <a:t>shells</a:t>
            </a:r>
            <a:r>
              <a:rPr lang="fr-FR" sz="3200" b="1" dirty="0" smtClean="0"/>
              <a:t> : quelques titres </a:t>
            </a:r>
          </a:p>
        </p:txBody>
      </p:sp>
      <p:sp>
        <p:nvSpPr>
          <p:cNvPr id="4" name="Rectangle 3"/>
          <p:cNvSpPr/>
          <p:nvPr/>
        </p:nvSpPr>
        <p:spPr>
          <a:xfrm>
            <a:off x="285720" y="2571744"/>
            <a:ext cx="8858280" cy="1261884"/>
          </a:xfrm>
          <a:prstGeom prst="rect">
            <a:avLst/>
          </a:prstGeom>
        </p:spPr>
        <p:txBody>
          <a:bodyPr wrap="square">
            <a:spAutoFit/>
          </a:bodyPr>
          <a:lstStyle/>
          <a:p>
            <a:r>
              <a:rPr lang="fr-FR" sz="2800" b="1" dirty="0" err="1" smtClean="0">
                <a:solidFill>
                  <a:srgbClr val="FF0000"/>
                </a:solidFill>
              </a:rPr>
              <a:t>bash</a:t>
            </a:r>
            <a:r>
              <a:rPr lang="fr-FR" sz="2800" b="1" dirty="0" smtClean="0">
                <a:solidFill>
                  <a:srgbClr val="FF0000"/>
                </a:solidFill>
              </a:rPr>
              <a:t> </a:t>
            </a:r>
            <a:r>
              <a:rPr lang="fr-FR" sz="2800" b="1" dirty="0" smtClean="0">
                <a:solidFill>
                  <a:srgbClr val="FF0000"/>
                </a:solidFill>
              </a:rPr>
              <a:t>: </a:t>
            </a:r>
            <a:r>
              <a:rPr lang="fr-FR" sz="2800" b="1" dirty="0" err="1" smtClean="0">
                <a:solidFill>
                  <a:srgbClr val="FF0000"/>
                </a:solidFill>
              </a:rPr>
              <a:t>Bourne</a:t>
            </a:r>
            <a:r>
              <a:rPr lang="fr-FR" sz="2800" b="1" dirty="0" smtClean="0">
                <a:solidFill>
                  <a:srgbClr val="FF0000"/>
                </a:solidFill>
              </a:rPr>
              <a:t> </a:t>
            </a:r>
            <a:r>
              <a:rPr lang="fr-FR" sz="2800" b="1" dirty="0" err="1" smtClean="0">
                <a:solidFill>
                  <a:srgbClr val="FF0000"/>
                </a:solidFill>
              </a:rPr>
              <a:t>Again</a:t>
            </a:r>
            <a:r>
              <a:rPr lang="fr-FR" sz="2800" b="1" dirty="0" smtClean="0">
                <a:solidFill>
                  <a:srgbClr val="FF0000"/>
                </a:solidFill>
              </a:rPr>
              <a:t> Shell </a:t>
            </a:r>
          </a:p>
          <a:p>
            <a:pPr lvl="1"/>
            <a:r>
              <a:rPr lang="fr-FR" sz="2400" dirty="0" smtClean="0"/>
              <a:t>▶ le </a:t>
            </a:r>
            <a:r>
              <a:rPr lang="fr-FR" sz="2400" dirty="0" err="1" smtClean="0"/>
              <a:t>shell</a:t>
            </a:r>
            <a:r>
              <a:rPr lang="fr-FR" sz="2400" dirty="0" smtClean="0"/>
              <a:t> par défaut sous la plupart de distributions Linux et sous </a:t>
            </a:r>
            <a:r>
              <a:rPr lang="fr-FR" sz="2400" dirty="0" err="1" smtClean="0"/>
              <a:t>MacOS</a:t>
            </a:r>
            <a:r>
              <a:rPr lang="fr-FR" sz="2400" dirty="0" smtClean="0"/>
              <a:t> </a:t>
            </a:r>
          </a:p>
        </p:txBody>
      </p:sp>
      <p:sp>
        <p:nvSpPr>
          <p:cNvPr id="5" name="Rectangle 4"/>
          <p:cNvSpPr/>
          <p:nvPr/>
        </p:nvSpPr>
        <p:spPr>
          <a:xfrm>
            <a:off x="285720" y="3929066"/>
            <a:ext cx="8858280" cy="2000548"/>
          </a:xfrm>
          <a:prstGeom prst="rect">
            <a:avLst/>
          </a:prstGeom>
        </p:spPr>
        <p:txBody>
          <a:bodyPr wrap="square">
            <a:spAutoFit/>
          </a:bodyPr>
          <a:lstStyle/>
          <a:p>
            <a:r>
              <a:rPr lang="fr-FR" sz="2800" b="1" dirty="0" err="1" smtClean="0">
                <a:solidFill>
                  <a:srgbClr val="FF0000"/>
                </a:solidFill>
              </a:rPr>
              <a:t>zsh</a:t>
            </a:r>
            <a:r>
              <a:rPr lang="fr-FR" sz="2800" b="1" dirty="0" smtClean="0">
                <a:solidFill>
                  <a:srgbClr val="FF0000"/>
                </a:solidFill>
              </a:rPr>
              <a:t> : Z Shell </a:t>
            </a:r>
          </a:p>
          <a:p>
            <a:pPr lvl="1"/>
            <a:r>
              <a:rPr lang="fr-FR" sz="2400" dirty="0" smtClean="0"/>
              <a:t>▶ un </a:t>
            </a:r>
            <a:r>
              <a:rPr lang="fr-FR" sz="2400" dirty="0" err="1" smtClean="0"/>
              <a:t>shell</a:t>
            </a:r>
            <a:r>
              <a:rPr lang="fr-FR" sz="2400" dirty="0" smtClean="0"/>
              <a:t> avec des fonctionnalités avancées cmd : la ligne de commande Windows</a:t>
            </a:r>
          </a:p>
          <a:p>
            <a:pPr lvl="1"/>
            <a:r>
              <a:rPr lang="fr-FR" sz="2400" dirty="0" smtClean="0"/>
              <a:t>▶ offre des fonctionnalités pareils aux autres </a:t>
            </a:r>
            <a:r>
              <a:rPr lang="fr-FR" sz="2400" dirty="0" err="1" smtClean="0"/>
              <a:t>shells</a:t>
            </a:r>
            <a:r>
              <a:rPr lang="fr-FR" sz="2400" dirty="0" smtClean="0"/>
              <a:t>, mais est moins utilisé </a:t>
            </a:r>
          </a:p>
        </p:txBody>
      </p:sp>
      <p:sp>
        <p:nvSpPr>
          <p:cNvPr id="6" name="Rectangle 5"/>
          <p:cNvSpPr/>
          <p:nvPr/>
        </p:nvSpPr>
        <p:spPr>
          <a:xfrm>
            <a:off x="285720" y="5977614"/>
            <a:ext cx="8858280" cy="523220"/>
          </a:xfrm>
          <a:prstGeom prst="rect">
            <a:avLst/>
          </a:prstGeom>
        </p:spPr>
        <p:txBody>
          <a:bodyPr wrap="square">
            <a:spAutoFit/>
          </a:bodyPr>
          <a:lstStyle/>
          <a:p>
            <a:pPr lvl="0"/>
            <a:r>
              <a:rPr lang="fr-FR" sz="2800" b="1" dirty="0" err="1" smtClean="0">
                <a:solidFill>
                  <a:srgbClr val="FF0000"/>
                </a:solidFill>
              </a:rPr>
              <a:t>PowerShell</a:t>
            </a:r>
            <a:r>
              <a:rPr lang="fr-FR" sz="2800" b="1" dirty="0" smtClean="0">
                <a:solidFill>
                  <a:srgbClr val="FF0000"/>
                </a:solidFill>
              </a:rPr>
              <a:t> : </a:t>
            </a:r>
            <a:r>
              <a:rPr lang="fr-FR" sz="2800" dirty="0" smtClean="0">
                <a:solidFill>
                  <a:prstClr val="black"/>
                </a:solidFill>
              </a:rPr>
              <a:t>un </a:t>
            </a:r>
            <a:r>
              <a:rPr lang="fr-FR" sz="2800" dirty="0" err="1" smtClean="0">
                <a:solidFill>
                  <a:prstClr val="black"/>
                </a:solidFill>
              </a:rPr>
              <a:t>shell</a:t>
            </a:r>
            <a:r>
              <a:rPr lang="fr-FR" sz="2800" dirty="0" smtClean="0">
                <a:solidFill>
                  <a:prstClr val="black"/>
                </a:solidFill>
              </a:rPr>
              <a:t> Windows qui se fonde sur .NET</a:t>
            </a:r>
            <a:endParaRPr lang="fr-FR" sz="2800" dirty="0">
              <a:solidFill>
                <a:prstClr val="black"/>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357158" y="0"/>
            <a:ext cx="8429684" cy="4701202"/>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"1-Windows"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"2-</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BeOs</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"3-Linux"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"4-Unix"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read</a:t>
            </a:r>
            <a:r>
              <a:rPr kumimoji="0" lang="fr-FR" sz="2400" b="0" i="0" u="none" strike="noStrike" cap="none" normalizeH="0" baseline="0" dirty="0" smtClean="0">
                <a:ln>
                  <a:noFill/>
                </a:ln>
                <a:solidFill>
                  <a:srgbClr val="212121"/>
                </a:solidFill>
                <a:effectLst/>
                <a:latin typeface="Consolas" pitchFamily="49" charset="0"/>
                <a:cs typeface="Arial" pitchFamily="34" charset="0"/>
              </a:rPr>
              <a:t> -p "réponse?"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rep</a:t>
            </a:r>
            <a:r>
              <a:rPr kumimoji="0" lang="fr-FR" sz="2400" b="0" i="0" u="none" strike="noStrike" cap="none" normalizeH="0" baseline="0" dirty="0" smtClean="0">
                <a:ln>
                  <a:noFill/>
                </a:ln>
                <a:solidFill>
                  <a:srgbClr val="212121"/>
                </a:solidFill>
                <a:effectLst/>
                <a:latin typeface="Consolas" pitchFamily="49" charset="0"/>
                <a:cs typeface="Arial" pitchFamily="34" charset="0"/>
              </a:rPr>
              <a:t> *case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rep</a:t>
            </a:r>
            <a:r>
              <a:rPr kumimoji="0" lang="fr-FR" sz="2400" b="0" i="0" u="none" strike="noStrike" cap="none" normalizeH="0" baseline="0" dirty="0" smtClean="0">
                <a:ln>
                  <a:noFill/>
                </a:ln>
                <a:solidFill>
                  <a:srgbClr val="212121"/>
                </a:solidFill>
                <a:effectLst/>
                <a:latin typeface="Consolas" pitchFamily="49" charset="0"/>
                <a:cs typeface="Arial" pitchFamily="34" charset="0"/>
              </a:rPr>
              <a:t> in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1)</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"Dommage!";;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2)</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"peut mieux faire";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3)</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"pas mal";;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4)</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"super";;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"choix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invalid</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esac</a:t>
            </a:r>
            <a:r>
              <a:rPr kumimoji="0" lang="fr-FR" sz="2400" b="0" i="0" u="none" strike="noStrike" cap="none" normalizeH="0" baseline="0" dirty="0" smtClean="0">
                <a:ln>
                  <a:noFill/>
                </a:ln>
                <a:solidFill>
                  <a:srgbClr val="212121"/>
                </a:solidFill>
                <a:effectLst/>
                <a:latin typeface="Consolas" pitchFamily="49" charset="0"/>
                <a:cs typeface="Arial" pitchFamily="34" charset="0"/>
              </a:rPr>
              <a:t/>
            </a:r>
            <a:br>
              <a:rPr kumimoji="0" lang="fr-FR" sz="2400" b="0" i="0" u="none" strike="noStrike" cap="none" normalizeH="0" baseline="0" dirty="0" smtClean="0">
                <a:ln>
                  <a:noFill/>
                </a:ln>
                <a:solidFill>
                  <a:srgbClr val="212121"/>
                </a:solidFill>
                <a:effectLst/>
                <a:latin typeface="Consolas" pitchFamily="49" charset="0"/>
                <a:cs typeface="Arial" pitchFamily="34" charset="0"/>
              </a:rPr>
            </a:br>
            <a:r>
              <a:rPr kumimoji="0" lang="fr-FR" sz="2400" b="0" i="0" u="none" strike="noStrike" cap="none" normalizeH="0" baseline="0" dirty="0" smtClean="0">
                <a:ln>
                  <a:noFill/>
                </a:ln>
                <a:solidFill>
                  <a:srgbClr val="212121"/>
                </a:solidFill>
                <a:effectLst/>
                <a:latin typeface="Consolas" pitchFamily="49" charset="0"/>
                <a:cs typeface="Arial" pitchFamily="34" charset="0"/>
              </a:rPr>
              <a:t>//Source : www.exelib.net</a:t>
            </a:r>
            <a:r>
              <a:rPr kumimoji="0" lang="fr-FR" sz="2400" b="0" i="0" u="none" strike="noStrike" cap="none" normalizeH="0" baseline="0" dirty="0" smtClean="0">
                <a:ln>
                  <a:noFill/>
                </a:ln>
                <a:solidFill>
                  <a:schemeClr val="tx1"/>
                </a:solidFill>
                <a:effectLst/>
                <a:latin typeface="Arial" pitchFamily="34" charset="0"/>
                <a:cs typeface="Arial" pitchFamily="34" charset="0"/>
              </a:rPr>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85728"/>
            <a:ext cx="8643966" cy="2062103"/>
          </a:xfrm>
          <a:prstGeom prst="rect">
            <a:avLst/>
          </a:prstGeom>
        </p:spPr>
        <p:txBody>
          <a:bodyPr wrap="square">
            <a:spAutoFit/>
          </a:bodyPr>
          <a:lstStyle/>
          <a:p>
            <a:pPr lvl="0"/>
            <a:r>
              <a:rPr lang="fr-FR" sz="3200" b="1" dirty="0" smtClean="0">
                <a:solidFill>
                  <a:prstClr val="black"/>
                </a:solidFill>
              </a:rPr>
              <a:t>Exercice </a:t>
            </a:r>
            <a:r>
              <a:rPr lang="fr-FR" sz="3200" b="1" dirty="0" smtClean="0">
                <a:solidFill>
                  <a:prstClr val="black"/>
                </a:solidFill>
              </a:rPr>
              <a:t>4 :</a:t>
            </a:r>
            <a:r>
              <a:rPr lang="fr-FR" sz="3200" dirty="0" smtClean="0"/>
              <a:t>Écrire un script qui dit si le premier paramètre passé en ligne de commande est </a:t>
            </a:r>
            <a:r>
              <a:rPr lang="fr-FR" sz="3200" dirty="0" smtClean="0"/>
              <a:t>un fichier, un </a:t>
            </a:r>
            <a:r>
              <a:rPr lang="fr-FR" sz="3200" dirty="0" smtClean="0"/>
              <a:t>répertoire, ou autre type.</a:t>
            </a:r>
            <a:br>
              <a:rPr lang="fr-FR" sz="3200" dirty="0" smtClean="0"/>
            </a:br>
            <a:endParaRPr lang="fr-FR" sz="3200" b="1" dirty="0" smtClean="0">
              <a:solidFill>
                <a:prstClr val="black"/>
              </a:solidFill>
            </a:endParaRPr>
          </a:p>
        </p:txBody>
      </p:sp>
      <p:sp>
        <p:nvSpPr>
          <p:cNvPr id="19457" name="Rectangle 1"/>
          <p:cNvSpPr>
            <a:spLocks noChangeArrowheads="1"/>
          </p:cNvSpPr>
          <p:nvPr/>
        </p:nvSpPr>
        <p:spPr bwMode="auto">
          <a:xfrm>
            <a:off x="428596" y="2143116"/>
            <a:ext cx="8429652" cy="2854543"/>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lvl="0" fontAlgn="base">
              <a:spcBef>
                <a:spcPct val="0"/>
              </a:spcBef>
              <a:spcAft>
                <a:spcPct val="0"/>
              </a:spcAft>
            </a:pPr>
            <a:r>
              <a:rPr kumimoji="0" lang="fr-FR" sz="2800" b="0" i="0" u="none" strike="noStrike" cap="none" normalizeH="0" baseline="0" dirty="0" smtClean="0">
                <a:ln>
                  <a:noFill/>
                </a:ln>
                <a:solidFill>
                  <a:srgbClr val="212121"/>
                </a:solidFill>
                <a:effectLst/>
                <a:latin typeface="Consolas" pitchFamily="49" charset="0"/>
                <a:cs typeface="Arial" pitchFamily="34" charset="0"/>
              </a:rPr>
              <a:t>/</a:t>
            </a:r>
            <a:r>
              <a:rPr lang="fr-FR" sz="2800" dirty="0" smtClean="0"/>
              <a:t>#!/</a:t>
            </a:r>
            <a:r>
              <a:rPr lang="fr-FR" sz="2800" dirty="0" err="1" smtClean="0"/>
              <a:t>bin</a:t>
            </a:r>
            <a:r>
              <a:rPr lang="fr-FR" sz="2800" dirty="0" smtClean="0"/>
              <a:t>/</a:t>
            </a:r>
            <a:r>
              <a:rPr lang="fr-FR" sz="2800" dirty="0" err="1" smtClean="0"/>
              <a:t>bash</a:t>
            </a:r>
            <a:r>
              <a:rPr lang="fr-FR" sz="2800" dirty="0" smtClean="0"/>
              <a:t> </a:t>
            </a:r>
            <a:endParaRPr lang="fr-FR" sz="2800" dirty="0" smtClean="0"/>
          </a:p>
          <a:p>
            <a:pPr lvl="0" fontAlgn="base">
              <a:spcBef>
                <a:spcPct val="0"/>
              </a:spcBef>
              <a:spcAft>
                <a:spcPct val="0"/>
              </a:spcAft>
            </a:pPr>
            <a:r>
              <a:rPr lang="fr-FR" sz="2800" dirty="0" smtClean="0"/>
              <a:t>if </a:t>
            </a:r>
            <a:r>
              <a:rPr lang="fr-FR" sz="2800" dirty="0" smtClean="0"/>
              <a:t>[ -f $1 ];</a:t>
            </a:r>
            <a:r>
              <a:rPr lang="fr-FR" sz="2800" dirty="0" err="1" smtClean="0"/>
              <a:t>then</a:t>
            </a:r>
            <a:r>
              <a:rPr lang="fr-FR" sz="2800" dirty="0" smtClean="0"/>
              <a:t> </a:t>
            </a:r>
            <a:endParaRPr lang="fr-FR" sz="2800" dirty="0" smtClean="0"/>
          </a:p>
          <a:p>
            <a:pPr lvl="0" fontAlgn="base">
              <a:spcBef>
                <a:spcPct val="0"/>
              </a:spcBef>
              <a:spcAft>
                <a:spcPct val="0"/>
              </a:spcAft>
            </a:pPr>
            <a:r>
              <a:rPr lang="fr-FR" sz="2800" dirty="0" err="1" smtClean="0"/>
              <a:t>echo</a:t>
            </a:r>
            <a:r>
              <a:rPr lang="fr-FR" sz="2800" dirty="0" smtClean="0"/>
              <a:t> </a:t>
            </a:r>
            <a:r>
              <a:rPr lang="fr-FR" sz="2800" dirty="0" smtClean="0"/>
              <a:t>"$1 est un fichier" </a:t>
            </a:r>
            <a:r>
              <a:rPr lang="fr-FR" sz="2800" dirty="0" err="1" smtClean="0"/>
              <a:t>elif</a:t>
            </a:r>
            <a:r>
              <a:rPr lang="fr-FR" sz="2800" dirty="0" smtClean="0"/>
              <a:t> [ -d $1 ];</a:t>
            </a:r>
            <a:r>
              <a:rPr lang="fr-FR" sz="2800" dirty="0" err="1" smtClean="0"/>
              <a:t>then</a:t>
            </a:r>
            <a:r>
              <a:rPr lang="fr-FR" sz="2800" dirty="0" smtClean="0"/>
              <a:t> </a:t>
            </a:r>
            <a:endParaRPr lang="fr-FR" sz="2800" dirty="0" smtClean="0"/>
          </a:p>
          <a:p>
            <a:pPr lvl="0" fontAlgn="base">
              <a:spcBef>
                <a:spcPct val="0"/>
              </a:spcBef>
              <a:spcAft>
                <a:spcPct val="0"/>
              </a:spcAft>
            </a:pPr>
            <a:r>
              <a:rPr lang="fr-FR" sz="2800" dirty="0" err="1" smtClean="0"/>
              <a:t>echo</a:t>
            </a:r>
            <a:r>
              <a:rPr lang="fr-FR" sz="2800" dirty="0" smtClean="0"/>
              <a:t> </a:t>
            </a:r>
            <a:r>
              <a:rPr lang="fr-FR" sz="2800" dirty="0" smtClean="0"/>
              <a:t>"$1 est un dossier" </a:t>
            </a:r>
            <a:r>
              <a:rPr lang="fr-FR" sz="2800" dirty="0" err="1" smtClean="0"/>
              <a:t>else</a:t>
            </a:r>
            <a:r>
              <a:rPr lang="fr-FR" sz="2800" dirty="0" smtClean="0"/>
              <a:t> </a:t>
            </a:r>
            <a:endParaRPr lang="fr-FR" sz="2800" dirty="0" smtClean="0"/>
          </a:p>
          <a:p>
            <a:pPr lvl="0" fontAlgn="base">
              <a:spcBef>
                <a:spcPct val="0"/>
              </a:spcBef>
              <a:spcAft>
                <a:spcPct val="0"/>
              </a:spcAft>
            </a:pPr>
            <a:r>
              <a:rPr lang="fr-FR" sz="2800" dirty="0" err="1" smtClean="0"/>
              <a:t>echo</a:t>
            </a:r>
            <a:r>
              <a:rPr lang="fr-FR" sz="2800" dirty="0" smtClean="0"/>
              <a:t> </a:t>
            </a:r>
            <a:r>
              <a:rPr lang="fr-FR" sz="2800" dirty="0" smtClean="0"/>
              <a:t>"$1 est un autre type de fichier" </a:t>
            </a:r>
            <a:endParaRPr lang="fr-FR" sz="2800" dirty="0" smtClean="0"/>
          </a:p>
          <a:p>
            <a:pPr lvl="0" fontAlgn="base">
              <a:spcBef>
                <a:spcPct val="0"/>
              </a:spcBef>
              <a:spcAft>
                <a:spcPct val="0"/>
              </a:spcAft>
            </a:pPr>
            <a:r>
              <a:rPr lang="fr-FR" sz="2800" dirty="0" smtClean="0"/>
              <a:t>fi</a:t>
            </a:r>
            <a:endParaRPr kumimoji="0" lang="fr-FR" sz="5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71472" y="428604"/>
            <a:ext cx="8286808" cy="2339102"/>
          </a:xfrm>
          <a:prstGeom prst="rect">
            <a:avLst/>
          </a:prstGeom>
        </p:spPr>
        <p:txBody>
          <a:bodyPr wrap="square">
            <a:spAutoFit/>
          </a:bodyPr>
          <a:lstStyle/>
          <a:p>
            <a:r>
              <a:rPr lang="fr-FR" sz="3200" b="1" dirty="0" smtClean="0">
                <a:solidFill>
                  <a:prstClr val="black"/>
                </a:solidFill>
              </a:rPr>
              <a:t>Exercice </a:t>
            </a:r>
            <a:r>
              <a:rPr lang="fr-FR" sz="3200" b="1" dirty="0" smtClean="0">
                <a:solidFill>
                  <a:prstClr val="black"/>
                </a:solidFill>
              </a:rPr>
              <a:t>5 :</a:t>
            </a:r>
            <a:r>
              <a:rPr lang="fr-FR" sz="3200" dirty="0" smtClean="0"/>
              <a:t> Écrire un script permettant de lister uniquement les répertoires se trouvant dans un emplacement donné comme premier paramètre. </a:t>
            </a:r>
            <a:endParaRPr lang="fr-FR" sz="3200" dirty="0" smtClean="0"/>
          </a:p>
          <a:p>
            <a:r>
              <a:rPr lang="fr-FR" sz="3200" dirty="0" smtClean="0"/>
              <a:t/>
            </a:r>
            <a:br>
              <a:rPr lang="fr-FR" sz="3200" dirty="0" smtClean="0"/>
            </a:br>
            <a:endParaRPr lang="fr-FR" dirty="0"/>
          </a:p>
        </p:txBody>
      </p:sp>
      <p:sp>
        <p:nvSpPr>
          <p:cNvPr id="20481" name="Rectangle 1"/>
          <p:cNvSpPr>
            <a:spLocks noChangeArrowheads="1"/>
          </p:cNvSpPr>
          <p:nvPr/>
        </p:nvSpPr>
        <p:spPr bwMode="auto">
          <a:xfrm>
            <a:off x="1357290" y="2143116"/>
            <a:ext cx="5000660" cy="4208760"/>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3200" b="0" i="0" u="none" strike="noStrike" cap="none" normalizeH="0" baseline="0" dirty="0" smtClean="0">
                <a:ln>
                  <a:noFill/>
                </a:ln>
                <a:solidFill>
                  <a:srgbClr val="212121"/>
                </a:solidFill>
                <a:effectLst/>
                <a:latin typeface="Consolas" pitchFamily="49" charset="0"/>
                <a:cs typeface="Arial" pitchFamily="34" charset="0"/>
              </a:rPr>
              <a:t>/</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cd $1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for i in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if [ -d $i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ls</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ld</a:t>
            </a:r>
            <a:r>
              <a:rPr kumimoji="0" lang="fr-FR" sz="3200" b="0" i="0" u="none" strike="noStrike" cap="none" normalizeH="0" baseline="0" dirty="0" smtClean="0">
                <a:ln>
                  <a:noFill/>
                </a:ln>
                <a:solidFill>
                  <a:srgbClr val="212121"/>
                </a:solidFill>
                <a:effectLst/>
                <a:latin typeface="Consolas" pitchFamily="49" charset="0"/>
                <a:cs typeface="Arial" pitchFamily="34" charset="0"/>
              </a:rPr>
              <a:t> $i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fi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done</a:t>
            </a:r>
            <a:r>
              <a:rPr kumimoji="0" lang="fr-FR" sz="3200" b="0" i="0" u="none" strike="noStrike" cap="none" normalizeH="0" baseline="0" dirty="0" smtClean="0">
                <a:ln>
                  <a:noFill/>
                </a:ln>
                <a:solidFill>
                  <a:srgbClr val="212121"/>
                </a:solidFill>
                <a:effectLst/>
                <a:latin typeface="Consolas" pitchFamily="49" charset="0"/>
                <a:cs typeface="Arial" pitchFamily="34" charset="0"/>
              </a:rPr>
              <a:t/>
            </a:r>
            <a:br>
              <a:rPr kumimoji="0" lang="fr-FR" sz="3200" b="0" i="0" u="none" strike="noStrike" cap="none" normalizeH="0" baseline="0" dirty="0" smtClean="0">
                <a:ln>
                  <a:noFill/>
                </a:ln>
                <a:solidFill>
                  <a:srgbClr val="212121"/>
                </a:solidFill>
                <a:effectLst/>
                <a:latin typeface="Consolas" pitchFamily="49" charset="0"/>
                <a:cs typeface="Arial" pitchFamily="34" charset="0"/>
              </a:rPr>
            </a:br>
            <a:endParaRPr kumimoji="0" lang="fr-FR" sz="32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1"/>
                                        </p:tgtEl>
                                        <p:attrNameLst>
                                          <p:attrName>style.visibility</p:attrName>
                                        </p:attrNameLst>
                                      </p:cBhvr>
                                      <p:to>
                                        <p:strVal val="visible"/>
                                      </p:to>
                                    </p:set>
                                    <p:anim calcmode="lin" valueType="num">
                                      <p:cBhvr additive="base">
                                        <p:cTn id="7" dur="500" fill="hold"/>
                                        <p:tgtEl>
                                          <p:spTgt spid="20481"/>
                                        </p:tgtEl>
                                        <p:attrNameLst>
                                          <p:attrName>ppt_x</p:attrName>
                                        </p:attrNameLst>
                                      </p:cBhvr>
                                      <p:tavLst>
                                        <p:tav tm="0">
                                          <p:val>
                                            <p:strVal val="#ppt_x"/>
                                          </p:val>
                                        </p:tav>
                                        <p:tav tm="100000">
                                          <p:val>
                                            <p:strVal val="#ppt_x"/>
                                          </p:val>
                                        </p:tav>
                                      </p:tavLst>
                                    </p:anim>
                                    <p:anim calcmode="lin" valueType="num">
                                      <p:cBhvr additive="base">
                                        <p:cTn id="8" dur="500" fill="hold"/>
                                        <p:tgtEl>
                                          <p:spTgt spid="204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720" y="86917"/>
            <a:ext cx="8501122" cy="5509200"/>
          </a:xfrm>
          <a:prstGeom prst="rect">
            <a:avLst/>
          </a:prstGeom>
        </p:spPr>
        <p:txBody>
          <a:bodyPr wrap="square">
            <a:spAutoFit/>
          </a:bodyPr>
          <a:lstStyle/>
          <a:p>
            <a:r>
              <a:rPr lang="fr-FR" sz="3200" b="1" dirty="0" smtClean="0">
                <a:solidFill>
                  <a:prstClr val="black"/>
                </a:solidFill>
              </a:rPr>
              <a:t>Exercice </a:t>
            </a:r>
            <a:r>
              <a:rPr lang="fr-FR" sz="3200" b="1" dirty="0" smtClean="0">
                <a:solidFill>
                  <a:prstClr val="black"/>
                </a:solidFill>
              </a:rPr>
              <a:t>6 :</a:t>
            </a:r>
            <a:r>
              <a:rPr lang="fr-FR" sz="3200" dirty="0" smtClean="0"/>
              <a:t> </a:t>
            </a:r>
            <a:endParaRPr lang="fr-FR" sz="3200" dirty="0" smtClean="0"/>
          </a:p>
          <a:p>
            <a:endParaRPr lang="fr-FR" sz="3200" dirty="0" smtClean="0"/>
          </a:p>
          <a:p>
            <a:r>
              <a:rPr lang="fr-FR" sz="3200" dirty="0" smtClean="0"/>
              <a:t>Écrire une commande qui prend en argument un nom de fichier et affiche:</a:t>
            </a:r>
          </a:p>
          <a:p>
            <a:pPr>
              <a:buFont typeface="Arial" pitchFamily="34" charset="0"/>
              <a:buChar char="•"/>
            </a:pPr>
            <a:r>
              <a:rPr lang="fr-FR" sz="3200" dirty="0" smtClean="0"/>
              <a:t>son nom si c'est un fichier régulier non exécutable </a:t>
            </a:r>
            <a:r>
              <a:rPr lang="fr-FR" sz="3200" dirty="0" smtClean="0"/>
              <a:t>suivi </a:t>
            </a:r>
            <a:r>
              <a:rPr lang="fr-FR" sz="3200" dirty="0" smtClean="0"/>
              <a:t>de la mention «  est un fichier non exécutable »;</a:t>
            </a:r>
          </a:p>
          <a:p>
            <a:pPr>
              <a:buFont typeface="Arial" pitchFamily="34" charset="0"/>
              <a:buChar char="•"/>
            </a:pPr>
            <a:r>
              <a:rPr lang="fr-FR" sz="3200" dirty="0" smtClean="0"/>
              <a:t>son nom si c'est un fichier régulier exécutable suivi de la mention « est un fichier exécutable »,</a:t>
            </a:r>
          </a:p>
          <a:p>
            <a:pPr>
              <a:buFont typeface="Arial" pitchFamily="34" charset="0"/>
              <a:buChar char="•"/>
            </a:pPr>
            <a:r>
              <a:rPr lang="fr-FR" sz="3200" dirty="0" smtClean="0"/>
              <a:t>la liste de tous les fichiers réguliers exécutables qu'il contient si c'est un répertoire</a:t>
            </a:r>
            <a:r>
              <a:rPr lang="fr-FR" sz="3200" dirty="0" smtClean="0"/>
              <a:t>.</a:t>
            </a:r>
            <a:endParaRPr lang="fr-FR" sz="32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ChangeArrowheads="1"/>
          </p:cNvSpPr>
          <p:nvPr/>
        </p:nvSpPr>
        <p:spPr bwMode="auto">
          <a:xfrm>
            <a:off x="0" y="250866"/>
            <a:ext cx="9144000" cy="6178530"/>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3200" b="0" i="0" u="none" strike="noStrike" cap="none" normalizeH="0" baseline="0" dirty="0" smtClean="0">
                <a:ln>
                  <a:noFill/>
                </a:ln>
                <a:solidFill>
                  <a:srgbClr val="212121"/>
                </a:solidFill>
                <a:effectLst/>
                <a:latin typeface="Consolas" pitchFamily="49" charset="0"/>
                <a:cs typeface="Arial" pitchFamily="34" charset="0"/>
              </a:rPr>
              <a:t>/</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if [ -f $1 ]&amp;&amp; ! [ -x $1 ];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3200" b="0" i="0" u="none" strike="noStrike" cap="none" normalizeH="0" baseline="0" dirty="0" smtClean="0">
                <a:ln>
                  <a:noFill/>
                </a:ln>
                <a:solidFill>
                  <a:srgbClr val="212121"/>
                </a:solidFill>
                <a:effectLst/>
                <a:latin typeface="Consolas" pitchFamily="49" charset="0"/>
                <a:cs typeface="Arial" pitchFamily="34" charset="0"/>
              </a:rPr>
              <a:t> "$1 est un fichier non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executable</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elif</a:t>
            </a:r>
            <a:r>
              <a:rPr kumimoji="0" lang="fr-FR" sz="3200" b="0" i="0" u="none" strike="noStrike" cap="none" normalizeH="0" baseline="0" dirty="0" smtClean="0">
                <a:ln>
                  <a:noFill/>
                </a:ln>
                <a:solidFill>
                  <a:srgbClr val="212121"/>
                </a:solidFill>
                <a:effectLst/>
                <a:latin typeface="Consolas" pitchFamily="49" charset="0"/>
                <a:cs typeface="Arial" pitchFamily="34" charset="0"/>
              </a:rPr>
              <a:t> [ -f $1 ]&amp;&amp;[ -x $1 ];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3200" b="0" i="0" u="none" strike="noStrike" cap="none" normalizeH="0" baseline="0" dirty="0" smtClean="0">
                <a:ln>
                  <a:noFill/>
                </a:ln>
                <a:solidFill>
                  <a:srgbClr val="212121"/>
                </a:solidFill>
                <a:effectLst/>
                <a:latin typeface="Consolas" pitchFamily="49" charset="0"/>
                <a:cs typeface="Arial" pitchFamily="34" charset="0"/>
              </a:rPr>
              <a:t> "$1 est un fichier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executable</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elif</a:t>
            </a:r>
            <a:r>
              <a:rPr kumimoji="0" lang="fr-FR" sz="3200" b="0" i="0" u="none" strike="noStrike" cap="none" normalizeH="0" baseline="0" dirty="0" smtClean="0">
                <a:ln>
                  <a:noFill/>
                </a:ln>
                <a:solidFill>
                  <a:srgbClr val="212121"/>
                </a:solidFill>
                <a:effectLst/>
                <a:latin typeface="Consolas" pitchFamily="49" charset="0"/>
                <a:cs typeface="Arial" pitchFamily="34" charset="0"/>
              </a:rPr>
              <a:t> [ -d $1 ];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cd $1 for i in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if [ -f $i ]&amp;&amp;[ -x $i ];</a:t>
            </a:r>
            <a:r>
              <a:rPr kumimoji="0" lang="fr-FR" sz="32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ls</a:t>
            </a:r>
            <a:r>
              <a:rPr kumimoji="0" lang="fr-FR" sz="3200" b="0" i="0" u="none" strike="noStrike" cap="none" normalizeH="0" baseline="0" dirty="0" smtClean="0">
                <a:ln>
                  <a:noFill/>
                </a:ln>
                <a:solidFill>
                  <a:srgbClr val="212121"/>
                </a:solidFill>
                <a:effectLst/>
                <a:latin typeface="Consolas" pitchFamily="49" charset="0"/>
                <a:cs typeface="Arial" pitchFamily="34" charset="0"/>
              </a:rPr>
              <a:t> -l $i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fi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err="1" smtClean="0">
                <a:ln>
                  <a:noFill/>
                </a:ln>
                <a:solidFill>
                  <a:srgbClr val="212121"/>
                </a:solidFill>
                <a:effectLst/>
                <a:latin typeface="Consolas" pitchFamily="49" charset="0"/>
                <a:cs typeface="Arial" pitchFamily="34" charset="0"/>
              </a:rPr>
              <a:t>done</a:t>
            </a:r>
            <a:r>
              <a:rPr kumimoji="0" lang="fr-FR" sz="32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3200" b="0" i="0" u="none" strike="noStrike" cap="none" normalizeH="0" baseline="0" dirty="0" smtClean="0">
                <a:ln>
                  <a:noFill/>
                </a:ln>
                <a:solidFill>
                  <a:srgbClr val="212121"/>
                </a:solidFill>
                <a:effectLst/>
                <a:latin typeface="Consolas" pitchFamily="49" charset="0"/>
                <a:cs typeface="Arial" pitchFamily="34" charset="0"/>
              </a:rPr>
              <a:t>fi</a:t>
            </a:r>
            <a:endParaRPr kumimoji="0" lang="fr-FR" sz="6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285728"/>
            <a:ext cx="8572560" cy="6572272"/>
          </a:xfrm>
          <a:prstGeom prst="rect">
            <a:avLst/>
          </a:prstGeom>
        </p:spPr>
        <p:txBody>
          <a:bodyPr wrap="square">
            <a:spAutoFit/>
          </a:bodyPr>
          <a:lstStyle/>
          <a:p>
            <a:pPr lvl="0"/>
            <a:r>
              <a:rPr lang="fr-FR" sz="3200" b="1" dirty="0" smtClean="0">
                <a:solidFill>
                  <a:prstClr val="black"/>
                </a:solidFill>
              </a:rPr>
              <a:t>Exercice </a:t>
            </a:r>
            <a:r>
              <a:rPr lang="fr-FR" sz="3200" b="1" dirty="0" smtClean="0">
                <a:solidFill>
                  <a:prstClr val="black"/>
                </a:solidFill>
              </a:rPr>
              <a:t>7 </a:t>
            </a:r>
            <a:r>
              <a:rPr lang="fr-FR" sz="3200" b="1" dirty="0" smtClean="0">
                <a:solidFill>
                  <a:prstClr val="black"/>
                </a:solidFill>
              </a:rPr>
              <a:t>:</a:t>
            </a:r>
            <a:r>
              <a:rPr lang="fr-FR" sz="3200" dirty="0" smtClean="0">
                <a:solidFill>
                  <a:prstClr val="black"/>
                </a:solidFill>
              </a:rPr>
              <a:t> </a:t>
            </a:r>
          </a:p>
          <a:p>
            <a:pPr lvl="0"/>
            <a:r>
              <a:rPr lang="fr-FR" sz="3200" dirty="0" smtClean="0">
                <a:solidFill>
                  <a:prstClr val="black"/>
                </a:solidFill>
              </a:rPr>
              <a:t>Écrire une commande recycle qui permet de manipuler une corbeille de fichiers (un répertoire)nommée corbeille et située à votre répertoire personnel. </a:t>
            </a:r>
            <a:endParaRPr lang="fr-FR" sz="3200" dirty="0" smtClean="0">
              <a:solidFill>
                <a:prstClr val="black"/>
              </a:solidFill>
            </a:endParaRPr>
          </a:p>
          <a:p>
            <a:pPr lvl="0"/>
            <a:r>
              <a:rPr lang="fr-FR" sz="3200" dirty="0" smtClean="0">
                <a:solidFill>
                  <a:prstClr val="black"/>
                </a:solidFill>
              </a:rPr>
              <a:t>La </a:t>
            </a:r>
            <a:r>
              <a:rPr lang="fr-FR" sz="3200" dirty="0" smtClean="0">
                <a:solidFill>
                  <a:prstClr val="black"/>
                </a:solidFill>
              </a:rPr>
              <a:t>commande accepte trois options :</a:t>
            </a:r>
          </a:p>
          <a:p>
            <a:pPr lvl="0">
              <a:buFont typeface="Arial" pitchFamily="34" charset="0"/>
              <a:buChar char="•"/>
            </a:pPr>
            <a:r>
              <a:rPr lang="fr-FR" sz="3200" dirty="0" smtClean="0">
                <a:solidFill>
                  <a:prstClr val="black"/>
                </a:solidFill>
              </a:rPr>
              <a:t>recycle -l pour lister le contenu de la corbeille;</a:t>
            </a:r>
          </a:p>
          <a:p>
            <a:pPr lvl="0">
              <a:buFont typeface="Arial" pitchFamily="34" charset="0"/>
              <a:buChar char="•"/>
            </a:pPr>
            <a:r>
              <a:rPr lang="fr-FR" sz="3200" dirty="0" smtClean="0">
                <a:solidFill>
                  <a:prstClr val="black"/>
                </a:solidFill>
              </a:rPr>
              <a:t>recycle -r pour vider la corbeille ;</a:t>
            </a:r>
          </a:p>
          <a:p>
            <a:pPr lvl="0">
              <a:buFont typeface="Arial" pitchFamily="34" charset="0"/>
              <a:buChar char="•"/>
            </a:pPr>
            <a:r>
              <a:rPr lang="fr-FR" sz="3200" dirty="0" smtClean="0">
                <a:solidFill>
                  <a:prstClr val="black"/>
                </a:solidFill>
              </a:rPr>
              <a:t>recycle fichier1 fichier2 ... pour déplacer les fichiers considérés vers la corbeille.</a:t>
            </a:r>
          </a:p>
          <a:p>
            <a:pPr lvl="0"/>
            <a:r>
              <a:rPr lang="fr-FR" sz="3200" dirty="0" smtClean="0">
                <a:solidFill>
                  <a:prstClr val="black"/>
                </a:solidFill>
              </a:rPr>
              <a:t>Si la corbeille n'existe pas, elle est créée à l'appel de la commande.</a:t>
            </a:r>
            <a:br>
              <a:rPr lang="fr-FR" sz="3200" dirty="0" smtClean="0">
                <a:solidFill>
                  <a:prstClr val="black"/>
                </a:solidFill>
              </a:rPr>
            </a:br>
            <a:endParaRPr lang="fr-FR" sz="3200" dirty="0" smtClean="0">
              <a:solidFill>
                <a:prstClr val="black"/>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ChangeArrowheads="1"/>
          </p:cNvSpPr>
          <p:nvPr/>
        </p:nvSpPr>
        <p:spPr bwMode="auto">
          <a:xfrm>
            <a:off x="500034" y="357166"/>
            <a:ext cx="8286808" cy="5716865"/>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if ! [ -e "Corbeille"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mkdir</a:t>
            </a:r>
            <a:r>
              <a:rPr kumimoji="0" lang="fr-FR" sz="2400" b="0" i="0" u="none" strike="noStrike" cap="none" normalizeH="0" baseline="0" dirty="0" smtClean="0">
                <a:ln>
                  <a:noFill/>
                </a:ln>
                <a:solidFill>
                  <a:srgbClr val="212121"/>
                </a:solidFill>
                <a:effectLst/>
                <a:latin typeface="Consolas" pitchFamily="49" charset="0"/>
                <a:cs typeface="Arial" pitchFamily="34" charset="0"/>
              </a:rPr>
              <a:t> Corbeille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fi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if [ -z $1 ];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"usage:"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"recycle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l:lister</a:t>
            </a:r>
            <a:r>
              <a:rPr kumimoji="0" lang="fr-FR" sz="2400" b="0" i="0" u="none" strike="noStrike" cap="none" normalizeH="0" baseline="0" dirty="0" smtClean="0">
                <a:ln>
                  <a:noFill/>
                </a:ln>
                <a:solidFill>
                  <a:srgbClr val="212121"/>
                </a:solidFill>
                <a:effectLst/>
                <a:latin typeface="Consolas" pitchFamily="49" charset="0"/>
                <a:cs typeface="Arial" pitchFamily="34" charset="0"/>
              </a:rPr>
              <a:t> la corbeille"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"recycle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r:vider</a:t>
            </a:r>
            <a:r>
              <a:rPr kumimoji="0" lang="fr-FR" sz="2400" b="0" i="0" u="none" strike="noStrike" cap="none" normalizeH="0" baseline="0" dirty="0" smtClean="0">
                <a:ln>
                  <a:noFill/>
                </a:ln>
                <a:solidFill>
                  <a:srgbClr val="212121"/>
                </a:solidFill>
                <a:effectLst/>
                <a:latin typeface="Consolas" pitchFamily="49" charset="0"/>
                <a:cs typeface="Arial" pitchFamily="34" charset="0"/>
              </a:rPr>
              <a:t> la corbeille"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"recycle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fichiers:déplacer</a:t>
            </a:r>
            <a:r>
              <a:rPr kumimoji="0" lang="fr-FR" sz="2400" b="0" i="0" u="none" strike="noStrike" cap="none" normalizeH="0" baseline="0" dirty="0" smtClean="0">
                <a:ln>
                  <a:noFill/>
                </a:ln>
                <a:solidFill>
                  <a:srgbClr val="212121"/>
                </a:solidFill>
                <a:effectLst/>
                <a:latin typeface="Consolas" pitchFamily="49" charset="0"/>
                <a:cs typeface="Arial" pitchFamily="34" charset="0"/>
              </a:rPr>
              <a:t> les fichiers vers la corbeille"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elif</a:t>
            </a:r>
            <a:r>
              <a:rPr kumimoji="0" lang="fr-FR" sz="2400" b="0" i="0" u="none" strike="noStrike" cap="none" normalizeH="0" baseline="0" dirty="0" smtClean="0">
                <a:ln>
                  <a:noFill/>
                </a:ln>
                <a:solidFill>
                  <a:srgbClr val="212121"/>
                </a:solidFill>
                <a:effectLst/>
                <a:latin typeface="Consolas" pitchFamily="49" charset="0"/>
                <a:cs typeface="Arial" pitchFamily="34" charset="0"/>
              </a:rPr>
              <a:t> [ $1 = "-l"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ls</a:t>
            </a:r>
            <a:r>
              <a:rPr kumimoji="0" lang="fr-FR" sz="2400" b="0" i="0" u="none" strike="noStrike" cap="none" normalizeH="0" baseline="0" dirty="0" smtClean="0">
                <a:ln>
                  <a:noFill/>
                </a:ln>
                <a:solidFill>
                  <a:srgbClr val="212121"/>
                </a:solidFill>
                <a:effectLst/>
                <a:latin typeface="Consolas" pitchFamily="49" charset="0"/>
                <a:cs typeface="Arial" pitchFamily="34" charset="0"/>
              </a:rPr>
              <a:t> -l Corbeille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elif</a:t>
            </a:r>
            <a:r>
              <a:rPr kumimoji="0" lang="fr-FR" sz="2400" b="0" i="0" u="none" strike="noStrike" cap="none" normalizeH="0" baseline="0" dirty="0" smtClean="0">
                <a:ln>
                  <a:noFill/>
                </a:ln>
                <a:solidFill>
                  <a:srgbClr val="212121"/>
                </a:solidFill>
                <a:effectLst/>
                <a:latin typeface="Consolas" pitchFamily="49" charset="0"/>
                <a:cs typeface="Arial" pitchFamily="34" charset="0"/>
              </a:rPr>
              <a:t> [ $1 = "-r"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rm</a:t>
            </a:r>
            <a:r>
              <a:rPr kumimoji="0" lang="fr-FR" sz="2400" b="0" i="0" u="none" strike="noStrike" cap="none" normalizeH="0" baseline="0" dirty="0" smtClean="0">
                <a:ln>
                  <a:noFill/>
                </a:ln>
                <a:solidFill>
                  <a:srgbClr val="212121"/>
                </a:solidFill>
                <a:effectLst/>
                <a:latin typeface="Consolas" pitchFamily="49" charset="0"/>
                <a:cs typeface="Arial" pitchFamily="34" charset="0"/>
              </a:rPr>
              <a:t> -r Corbeille/*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else</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mv</a:t>
            </a:r>
            <a:r>
              <a:rPr kumimoji="0" lang="fr-FR" sz="2400" b="0" i="0" u="none" strike="noStrike" cap="none" normalizeH="0" baseline="0" dirty="0" smtClean="0">
                <a:ln>
                  <a:noFill/>
                </a:ln>
                <a:solidFill>
                  <a:srgbClr val="212121"/>
                </a:solidFill>
                <a:effectLst/>
                <a:latin typeface="Consolas" pitchFamily="49" charset="0"/>
                <a:cs typeface="Arial" pitchFamily="34" charset="0"/>
              </a:rPr>
              <a:t> $* Corbeille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fi</a:t>
            </a:r>
            <a:r>
              <a:rPr kumimoji="0" lang="fr-FR" sz="2800" b="0" i="0" u="none" strike="noStrike" cap="none" normalizeH="0" baseline="0" dirty="0" smtClean="0">
                <a:ln>
                  <a:noFill/>
                </a:ln>
                <a:solidFill>
                  <a:srgbClr val="212121"/>
                </a:solidFill>
                <a:effectLst/>
                <a:latin typeface="Consolas" pitchFamily="49" charset="0"/>
                <a:cs typeface="Arial" pitchFamily="34" charset="0"/>
              </a:rPr>
              <a:t/>
            </a:r>
            <a:br>
              <a:rPr kumimoji="0" lang="fr-FR" sz="2800" b="0" i="0" u="none" strike="noStrike" cap="none" normalizeH="0" baseline="0" dirty="0" smtClean="0">
                <a:ln>
                  <a:noFill/>
                </a:ln>
                <a:solidFill>
                  <a:srgbClr val="212121"/>
                </a:solidFill>
                <a:effectLst/>
                <a:latin typeface="Consolas" pitchFamily="49" charset="0"/>
                <a:cs typeface="Arial" pitchFamily="34" charset="0"/>
              </a:rPr>
            </a:br>
            <a:endParaRPr kumimoji="0" lang="fr-FR"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8596" y="285728"/>
            <a:ext cx="8715404" cy="5509200"/>
          </a:xfrm>
          <a:prstGeom prst="rect">
            <a:avLst/>
          </a:prstGeom>
        </p:spPr>
        <p:txBody>
          <a:bodyPr wrap="square">
            <a:spAutoFit/>
          </a:bodyPr>
          <a:lstStyle/>
          <a:p>
            <a:pPr lvl="0"/>
            <a:r>
              <a:rPr lang="fr-FR" sz="3200" b="1" dirty="0" smtClean="0">
                <a:solidFill>
                  <a:prstClr val="black"/>
                </a:solidFill>
              </a:rPr>
              <a:t>Exercice </a:t>
            </a:r>
            <a:r>
              <a:rPr lang="fr-FR" sz="3200" b="1" dirty="0" smtClean="0">
                <a:solidFill>
                  <a:prstClr val="black"/>
                </a:solidFill>
              </a:rPr>
              <a:t>8 </a:t>
            </a:r>
            <a:r>
              <a:rPr lang="fr-FR" sz="3200" b="1" dirty="0" smtClean="0">
                <a:solidFill>
                  <a:prstClr val="black"/>
                </a:solidFill>
              </a:rPr>
              <a:t>:</a:t>
            </a:r>
            <a:r>
              <a:rPr lang="fr-FR" sz="3200" dirty="0" smtClean="0">
                <a:solidFill>
                  <a:prstClr val="black"/>
                </a:solidFill>
              </a:rPr>
              <a:t> </a:t>
            </a:r>
          </a:p>
          <a:p>
            <a:r>
              <a:rPr lang="fr-FR" sz="3200" dirty="0" smtClean="0">
                <a:solidFill>
                  <a:prstClr val="black"/>
                </a:solidFill>
              </a:rPr>
              <a:t>1. Écrire </a:t>
            </a:r>
            <a:r>
              <a:rPr lang="fr-FR" sz="3200" dirty="0" smtClean="0"/>
              <a:t>un script qui concatène puis trie deux fichiers file1 et file2 dans un nouveau fichier file3 et qui affiche le nombre total de lignes. Les noms des trois fichiers doivent être passés en paramètre.</a:t>
            </a:r>
          </a:p>
          <a:p>
            <a:r>
              <a:rPr lang="fr-FR" sz="3200" dirty="0" smtClean="0"/>
              <a:t>2. Modifier </a:t>
            </a:r>
            <a:r>
              <a:rPr lang="fr-FR" sz="3200" dirty="0" smtClean="0"/>
              <a:t>le script précédent pour demander à l'utilisateur de saisir au clavier le (ou les) nom(s) de fichiers qu'il aurait oublié d'indiquer en lançant le script</a:t>
            </a:r>
            <a:br>
              <a:rPr lang="fr-FR" sz="3200" dirty="0" smtClean="0"/>
            </a:br>
            <a:endParaRPr lang="fr-FR" sz="3200" dirty="0" smtClean="0"/>
          </a:p>
          <a:p>
            <a:pPr lvl="0"/>
            <a:r>
              <a:rPr lang="fr-FR" sz="3200" dirty="0" smtClean="0">
                <a:solidFill>
                  <a:prstClr val="black"/>
                </a:solidFill>
              </a:rPr>
              <a:t> </a:t>
            </a:r>
            <a:endParaRPr lang="fr-FR"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ChangeArrowheads="1"/>
          </p:cNvSpPr>
          <p:nvPr/>
        </p:nvSpPr>
        <p:spPr bwMode="auto">
          <a:xfrm>
            <a:off x="285720" y="357166"/>
            <a:ext cx="7286676" cy="3223875"/>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bin</a:t>
            </a:r>
            <a:r>
              <a:rPr kumimoji="0" lang="fr-FR" sz="2400" b="0" i="0" u="none" strike="noStrike" cap="none" normalizeH="0" baseline="0" dirty="0" smtClean="0">
                <a:ln>
                  <a:noFill/>
                </a:ln>
                <a:solidFill>
                  <a:srgbClr val="212121"/>
                </a:solidFill>
                <a:effectLst/>
                <a:latin typeface="Consolas" pitchFamily="49" charset="0"/>
                <a:cs typeface="Arial" pitchFamily="34" charset="0"/>
              </a:rPr>
              <a:t>/</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bash</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smtClean="0">
                <a:ln>
                  <a:noFill/>
                </a:ln>
                <a:solidFill>
                  <a:srgbClr val="212121"/>
                </a:solidFill>
                <a:effectLst/>
                <a:latin typeface="Consolas" pitchFamily="49" charset="0"/>
                <a:cs typeface="Arial" pitchFamily="34" charset="0"/>
              </a:rPr>
              <a:t>if [ $#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lt</a:t>
            </a:r>
            <a:r>
              <a:rPr kumimoji="0" lang="fr-FR" sz="2400" b="0" i="0" u="none" strike="noStrike" cap="none" normalizeH="0" baseline="0" dirty="0" smtClean="0">
                <a:ln>
                  <a:noFill/>
                </a:ln>
                <a:solidFill>
                  <a:srgbClr val="212121"/>
                </a:solidFill>
                <a:effectLst/>
                <a:latin typeface="Consolas" pitchFamily="49" charset="0"/>
                <a:cs typeface="Arial" pitchFamily="34" charset="0"/>
              </a:rPr>
              <a:t> 3 ];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usage:concat</a:t>
            </a:r>
            <a:r>
              <a:rPr kumimoji="0" lang="fr-FR" sz="2400" b="0" i="0" u="none" strike="noStrike" cap="none" normalizeH="0" baseline="0" dirty="0" smtClean="0">
                <a:ln>
                  <a:noFill/>
                </a:ln>
                <a:solidFill>
                  <a:srgbClr val="212121"/>
                </a:solidFill>
                <a:effectLst/>
                <a:latin typeface="Consolas" pitchFamily="49" charset="0"/>
                <a:cs typeface="Arial" pitchFamily="34" charset="0"/>
              </a:rPr>
              <a:t> file1 file2 file3"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else</a:t>
            </a:r>
            <a:r>
              <a:rPr kumimoji="0" lang="fr-FR" sz="2400" b="0" i="0" u="none" strike="noStrike" cap="none" normalizeH="0" baseline="0" dirty="0" smtClean="0">
                <a:ln>
                  <a:noFill/>
                </a:ln>
                <a:solidFill>
                  <a:srgbClr val="212121"/>
                </a:solidFill>
                <a:effectLst/>
                <a:latin typeface="Consolas" pitchFamily="49" charset="0"/>
                <a:cs typeface="Arial" pitchFamily="34" charset="0"/>
              </a:rPr>
              <a:t>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"concaténation de $1 et $2 dans $3 ..." cat $1 $2&gt;$3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"tri de $3 ..." sort $3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400" b="0" i="0" u="none" strike="noStrike" cap="none" normalizeH="0" baseline="0" dirty="0" smtClean="0">
                <a:ln>
                  <a:noFill/>
                </a:ln>
                <a:solidFill>
                  <a:srgbClr val="212121"/>
                </a:solidFill>
                <a:effectLst/>
                <a:latin typeface="Consolas" pitchFamily="49" charset="0"/>
                <a:cs typeface="Arial" pitchFamily="34" charset="0"/>
              </a:rPr>
              <a:t> "le nombre de lignes que contient $3 est $(cat $3 |</a:t>
            </a:r>
            <a:r>
              <a:rPr kumimoji="0" lang="fr-FR" sz="2400" b="0" i="0" u="none" strike="noStrike" cap="none" normalizeH="0" baseline="0" dirty="0" err="1" smtClean="0">
                <a:ln>
                  <a:noFill/>
                </a:ln>
                <a:solidFill>
                  <a:srgbClr val="212121"/>
                </a:solidFill>
                <a:effectLst/>
                <a:latin typeface="Consolas" pitchFamily="49" charset="0"/>
                <a:cs typeface="Arial" pitchFamily="34" charset="0"/>
              </a:rPr>
              <a:t>wc</a:t>
            </a:r>
            <a:r>
              <a:rPr kumimoji="0" lang="fr-FR" sz="2400" b="0" i="0" u="none" strike="noStrike" cap="none" normalizeH="0" baseline="0" dirty="0" smtClean="0">
                <a:ln>
                  <a:noFill/>
                </a:ln>
                <a:solidFill>
                  <a:srgbClr val="212121"/>
                </a:solidFill>
                <a:effectLst/>
                <a:latin typeface="Consolas" pitchFamily="49" charset="0"/>
                <a:cs typeface="Arial" pitchFamily="34" charset="0"/>
              </a:rPr>
              <a:t> -l)" fi</a:t>
            </a:r>
            <a:br>
              <a:rPr kumimoji="0" lang="fr-FR" sz="2400" b="0" i="0" u="none" strike="noStrike" cap="none" normalizeH="0" baseline="0" dirty="0" smtClean="0">
                <a:ln>
                  <a:noFill/>
                </a:ln>
                <a:solidFill>
                  <a:srgbClr val="212121"/>
                </a:solidFill>
                <a:effectLst/>
                <a:latin typeface="Consolas" pitchFamily="49" charset="0"/>
                <a:cs typeface="Arial" pitchFamily="34" charset="0"/>
              </a:rPr>
            </a:br>
            <a:endParaRPr kumimoji="0" lang="fr-FR" sz="2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500034" y="228842"/>
            <a:ext cx="8643966" cy="6486306"/>
          </a:xfrm>
          <a:prstGeom prst="rect">
            <a:avLst/>
          </a:prstGeom>
          <a:solidFill>
            <a:srgbClr val="F7F7F7"/>
          </a:solidFill>
          <a:ln w="9525">
            <a:noFill/>
            <a:miter lim="800000"/>
            <a:headEnd/>
            <a:tailEnd/>
          </a:ln>
          <a:effectLst/>
        </p:spPr>
        <p:txBody>
          <a:bodyPr vert="horz" wrap="square" lIns="0" tIns="133308" rIns="0" bIns="133308"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if [ $# -</a:t>
            </a:r>
            <a:r>
              <a:rPr kumimoji="0" lang="fr-FR" sz="2000" b="0" i="0" u="none" strike="noStrike" cap="none" normalizeH="0" baseline="0" dirty="0" err="1" smtClean="0">
                <a:ln>
                  <a:noFill/>
                </a:ln>
                <a:solidFill>
                  <a:srgbClr val="212121"/>
                </a:solidFill>
                <a:effectLst/>
                <a:latin typeface="Consolas" pitchFamily="49" charset="0"/>
                <a:cs typeface="Arial" pitchFamily="34" charset="0"/>
              </a:rPr>
              <a:t>lt</a:t>
            </a:r>
            <a:r>
              <a:rPr kumimoji="0" lang="fr-FR" sz="2000" b="0" i="0" u="none" strike="noStrike" cap="none" normalizeH="0" baseline="0" dirty="0" smtClean="0">
                <a:ln>
                  <a:noFill/>
                </a:ln>
                <a:solidFill>
                  <a:srgbClr val="212121"/>
                </a:solidFill>
                <a:effectLst/>
                <a:latin typeface="Consolas" pitchFamily="49" charset="0"/>
                <a:cs typeface="Arial" pitchFamily="34" charset="0"/>
              </a:rPr>
              <a:t> 3 ];</a:t>
            </a:r>
            <a:r>
              <a:rPr kumimoji="0" lang="fr-FR" sz="2000" b="0" i="0" u="none" strike="noStrike" cap="none" normalizeH="0" baseline="0" dirty="0" err="1" smtClean="0">
                <a:ln>
                  <a:noFill/>
                </a:ln>
                <a:solidFill>
                  <a:srgbClr val="212121"/>
                </a:solidFill>
                <a:effectLst/>
                <a:latin typeface="Consolas" pitchFamily="49" charset="0"/>
                <a:cs typeface="Arial" pitchFamily="34" charset="0"/>
              </a:rPr>
              <a:t>then</a:t>
            </a:r>
            <a:r>
              <a:rPr kumimoji="0" lang="fr-FR" sz="20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a:t>
            </a:r>
            <a:r>
              <a:rPr kumimoji="0" lang="fr-FR" sz="2000" b="0" i="0" u="none" strike="noStrike" cap="none" normalizeH="0" baseline="0" dirty="0" err="1" smtClean="0">
                <a:ln>
                  <a:noFill/>
                </a:ln>
                <a:solidFill>
                  <a:srgbClr val="212121"/>
                </a:solidFill>
                <a:effectLst/>
                <a:latin typeface="Consolas" pitchFamily="49" charset="0"/>
                <a:cs typeface="Arial" pitchFamily="34" charset="0"/>
              </a:rPr>
              <a:t>usage:concat</a:t>
            </a:r>
            <a:r>
              <a:rPr kumimoji="0" lang="fr-FR" sz="2000" b="0" i="0" u="none" strike="noStrike" cap="none" normalizeH="0" baseline="0" dirty="0" smtClean="0">
                <a:ln>
                  <a:noFill/>
                </a:ln>
                <a:solidFill>
                  <a:srgbClr val="212121"/>
                </a:solidFill>
                <a:effectLst/>
                <a:latin typeface="Consolas" pitchFamily="49" charset="0"/>
                <a:cs typeface="Arial" pitchFamily="34" charset="0"/>
              </a:rPr>
              <a:t> file1 file2 file3"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"saisir 3 fichiers...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read</a:t>
            </a:r>
            <a:r>
              <a:rPr kumimoji="0" lang="fr-FR" sz="2000" b="0" i="0" u="none" strike="noStrike" cap="none" normalizeH="0" baseline="0" dirty="0" smtClean="0">
                <a:ln>
                  <a:noFill/>
                </a:ln>
                <a:solidFill>
                  <a:srgbClr val="212121"/>
                </a:solidFill>
                <a:effectLst/>
                <a:latin typeface="Consolas" pitchFamily="49" charset="0"/>
                <a:cs typeface="Arial" pitchFamily="34" charset="0"/>
              </a:rPr>
              <a:t> f1 f2 f3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"concaténation de $f1 et $f2 dans $f3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cat $f1 $f2&gt;$f3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"tri de $f3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sort $f3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"le nombre de lignes que contient $f3 est $(cat $f3 |</a:t>
            </a:r>
            <a:r>
              <a:rPr kumimoji="0" lang="fr-FR" sz="2000" b="0" i="0" u="none" strike="noStrike" cap="none" normalizeH="0" baseline="0" dirty="0" err="1" smtClean="0">
                <a:ln>
                  <a:noFill/>
                </a:ln>
                <a:solidFill>
                  <a:srgbClr val="212121"/>
                </a:solidFill>
                <a:effectLst/>
                <a:latin typeface="Consolas" pitchFamily="49" charset="0"/>
                <a:cs typeface="Arial" pitchFamily="34" charset="0"/>
              </a:rPr>
              <a:t>wc</a:t>
            </a:r>
            <a:r>
              <a:rPr kumimoji="0" lang="fr-FR" sz="2000" b="0" i="0" u="none" strike="noStrike" cap="none" normalizeH="0" baseline="0" dirty="0" smtClean="0">
                <a:ln>
                  <a:noFill/>
                </a:ln>
                <a:solidFill>
                  <a:srgbClr val="212121"/>
                </a:solidFill>
                <a:effectLst/>
                <a:latin typeface="Consolas" pitchFamily="49" charset="0"/>
                <a:cs typeface="Arial" pitchFamily="34" charset="0"/>
              </a:rPr>
              <a:t> -l)"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else</a:t>
            </a:r>
            <a:r>
              <a:rPr kumimoji="0" lang="fr-FR" sz="2000" b="0" i="0" u="none" strike="noStrike" cap="none" normalizeH="0" baseline="0" dirty="0" smtClean="0">
                <a:ln>
                  <a:noFill/>
                </a:ln>
                <a:solidFill>
                  <a:srgbClr val="212121"/>
                </a:solidFill>
                <a:effectLst/>
                <a:latin typeface="Consolas" pitchFamily="49"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"concaténation de $1 et $2 dans $3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cat $1 $2&gt;$3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"tri de $3 ..."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sort $3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err="1" smtClean="0">
                <a:ln>
                  <a:noFill/>
                </a:ln>
                <a:solidFill>
                  <a:srgbClr val="212121"/>
                </a:solidFill>
                <a:effectLst/>
                <a:latin typeface="Consolas" pitchFamily="49" charset="0"/>
                <a:cs typeface="Arial" pitchFamily="34" charset="0"/>
              </a:rPr>
              <a:t>echo</a:t>
            </a:r>
            <a:r>
              <a:rPr kumimoji="0" lang="fr-FR" sz="2000" b="0" i="0" u="none" strike="noStrike" cap="none" normalizeH="0" baseline="0" dirty="0" smtClean="0">
                <a:ln>
                  <a:noFill/>
                </a:ln>
                <a:solidFill>
                  <a:srgbClr val="212121"/>
                </a:solidFill>
                <a:effectLst/>
                <a:latin typeface="Consolas" pitchFamily="49" charset="0"/>
                <a:cs typeface="Arial" pitchFamily="34" charset="0"/>
              </a:rPr>
              <a:t> "le nombre de lignes que contient $3 est $(cat $3 |</a:t>
            </a:r>
            <a:r>
              <a:rPr kumimoji="0" lang="fr-FR" sz="2000" b="0" i="0" u="none" strike="noStrike" cap="none" normalizeH="0" baseline="0" dirty="0" err="1" smtClean="0">
                <a:ln>
                  <a:noFill/>
                </a:ln>
                <a:solidFill>
                  <a:srgbClr val="212121"/>
                </a:solidFill>
                <a:effectLst/>
                <a:latin typeface="Consolas" pitchFamily="49" charset="0"/>
                <a:cs typeface="Arial" pitchFamily="34" charset="0"/>
              </a:rPr>
              <a:t>wc</a:t>
            </a:r>
            <a:r>
              <a:rPr kumimoji="0" lang="fr-FR" sz="2000" b="0" i="0" u="none" strike="noStrike" cap="none" normalizeH="0" baseline="0" dirty="0" smtClean="0">
                <a:ln>
                  <a:noFill/>
                </a:ln>
                <a:solidFill>
                  <a:srgbClr val="212121"/>
                </a:solidFill>
                <a:effectLst/>
                <a:latin typeface="Consolas" pitchFamily="49" charset="0"/>
                <a:cs typeface="Arial" pitchFamily="34" charset="0"/>
              </a:rPr>
              <a:t> -l)" </a:t>
            </a:r>
          </a:p>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0" i="0" u="none" strike="noStrike" cap="none" normalizeH="0" baseline="0" dirty="0" smtClean="0">
                <a:ln>
                  <a:noFill/>
                </a:ln>
                <a:solidFill>
                  <a:srgbClr val="212121"/>
                </a:solidFill>
                <a:effectLst/>
                <a:latin typeface="Consolas" pitchFamily="49" charset="0"/>
                <a:cs typeface="Arial" pitchFamily="34" charset="0"/>
              </a:rPr>
              <a:t>fi</a:t>
            </a:r>
            <a:br>
              <a:rPr kumimoji="0" lang="fr-FR" sz="2000" b="0" i="0" u="none" strike="noStrike" cap="none" normalizeH="0" baseline="0" dirty="0" smtClean="0">
                <a:ln>
                  <a:noFill/>
                </a:ln>
                <a:solidFill>
                  <a:srgbClr val="212121"/>
                </a:solidFill>
                <a:effectLst/>
                <a:latin typeface="Consolas" pitchFamily="49" charset="0"/>
                <a:cs typeface="Arial" pitchFamily="34" charset="0"/>
              </a:rPr>
            </a:br>
            <a:endParaRPr kumimoji="0" lang="fr-FR" sz="44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srcRect/>
          <a:stretch>
            <a:fillRect/>
          </a:stretch>
        </p:blipFill>
        <p:spPr bwMode="auto">
          <a:xfrm>
            <a:off x="217821" y="1357298"/>
            <a:ext cx="8926179" cy="48577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357166"/>
            <a:ext cx="8501122" cy="3662541"/>
          </a:xfrm>
          <a:prstGeom prst="rect">
            <a:avLst/>
          </a:prstGeom>
        </p:spPr>
        <p:txBody>
          <a:bodyPr wrap="square">
            <a:spAutoFit/>
          </a:bodyPr>
          <a:lstStyle/>
          <a:p>
            <a:pPr lvl="0"/>
            <a:r>
              <a:rPr lang="fr-FR" sz="4000" b="1" dirty="0" smtClean="0">
                <a:solidFill>
                  <a:prstClr val="black"/>
                </a:solidFill>
              </a:rPr>
              <a:t>Exercice 8 :</a:t>
            </a:r>
            <a:r>
              <a:rPr lang="fr-FR" sz="4000" dirty="0" smtClean="0">
                <a:solidFill>
                  <a:prstClr val="black"/>
                </a:solidFill>
              </a:rPr>
              <a:t> </a:t>
            </a:r>
          </a:p>
          <a:p>
            <a:r>
              <a:rPr lang="fr-FR" sz="2800" dirty="0" smtClean="0"/>
              <a:t>Écrire </a:t>
            </a:r>
            <a:r>
              <a:rPr lang="fr-FR" sz="2800" dirty="0" smtClean="0"/>
              <a:t>un script calculatrice permettant d’afficher un menu :</a:t>
            </a:r>
          </a:p>
          <a:p>
            <a:r>
              <a:rPr lang="fr-FR" sz="2800" dirty="0" smtClean="0"/>
              <a:t>calculer la somme</a:t>
            </a:r>
          </a:p>
          <a:p>
            <a:r>
              <a:rPr lang="fr-FR" sz="2800" dirty="0" smtClean="0"/>
              <a:t>calculer la multiplication</a:t>
            </a:r>
          </a:p>
          <a:p>
            <a:r>
              <a:rPr lang="fr-FR" sz="2800" dirty="0" smtClean="0"/>
              <a:t>calculer la soustraction</a:t>
            </a:r>
          </a:p>
          <a:p>
            <a:r>
              <a:rPr lang="fr-FR" sz="2800" dirty="0" smtClean="0"/>
              <a:t>calculer la division</a:t>
            </a:r>
            <a:r>
              <a:rPr lang="fr-FR" sz="2400" dirty="0" smtClean="0"/>
              <a:t/>
            </a:r>
            <a:br>
              <a:rPr lang="fr-FR" sz="2400" dirty="0" smtClean="0"/>
            </a:br>
            <a:endParaRPr lang="fr-FR" sz="240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2"/>
          <a:srcRect/>
          <a:stretch>
            <a:fillRect/>
          </a:stretch>
        </p:blipFill>
        <p:spPr bwMode="auto">
          <a:xfrm>
            <a:off x="357158" y="571480"/>
            <a:ext cx="4000528" cy="4659051"/>
          </a:xfrm>
          <a:prstGeom prst="rect">
            <a:avLst/>
          </a:prstGeom>
          <a:noFill/>
          <a:ln w="9525">
            <a:noFill/>
            <a:miter lim="800000"/>
            <a:headEnd/>
            <a:tailEnd/>
          </a:ln>
          <a:effectLst/>
        </p:spPr>
      </p:pic>
      <p:pic>
        <p:nvPicPr>
          <p:cNvPr id="31747" name="Picture 3"/>
          <p:cNvPicPr>
            <a:picLocks noChangeAspect="1" noChangeArrowheads="1"/>
          </p:cNvPicPr>
          <p:nvPr/>
        </p:nvPicPr>
        <p:blipFill>
          <a:blip r:embed="rId3"/>
          <a:srcRect/>
          <a:stretch>
            <a:fillRect/>
          </a:stretch>
        </p:blipFill>
        <p:spPr bwMode="auto">
          <a:xfrm>
            <a:off x="4857752" y="642918"/>
            <a:ext cx="3781444" cy="553711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p:cNvPicPr>
            <a:picLocks noChangeAspect="1" noChangeArrowheads="1"/>
          </p:cNvPicPr>
          <p:nvPr/>
        </p:nvPicPr>
        <p:blipFill>
          <a:blip r:embed="rId2"/>
          <a:srcRect/>
          <a:stretch>
            <a:fillRect/>
          </a:stretch>
        </p:blipFill>
        <p:spPr bwMode="auto">
          <a:xfrm>
            <a:off x="214282" y="0"/>
            <a:ext cx="4440115" cy="6858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srcRect/>
          <a:stretch>
            <a:fillRect/>
          </a:stretch>
        </p:blipFill>
        <p:spPr bwMode="auto">
          <a:xfrm>
            <a:off x="0" y="1000108"/>
            <a:ext cx="9089531" cy="51435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7" y="270393"/>
            <a:ext cx="2626066" cy="1388541"/>
          </a:xfrm>
          <a:prstGeom prst="rect">
            <a:avLst/>
          </a:prstGeom>
        </p:spPr>
        <p:txBody>
          <a:bodyPr vert="horz" wrap="square" lIns="0" tIns="33992" rIns="0" bIns="0" rtlCol="0">
            <a:spAutoFit/>
          </a:bodyPr>
          <a:lstStyle/>
          <a:p>
            <a:pPr marL="25179">
              <a:spcBef>
                <a:spcPts val="268"/>
              </a:spcBef>
            </a:pPr>
            <a:r>
              <a:rPr spc="149" dirty="0"/>
              <a:t>Le</a:t>
            </a:r>
            <a:r>
              <a:rPr spc="-169" dirty="0"/>
              <a:t> </a:t>
            </a:r>
            <a:r>
              <a:rPr spc="226" dirty="0"/>
              <a:t>Hello</a:t>
            </a:r>
            <a:r>
              <a:rPr spc="-159" dirty="0"/>
              <a:t> </a:t>
            </a:r>
            <a:r>
              <a:rPr spc="218" dirty="0"/>
              <a:t>World</a:t>
            </a:r>
          </a:p>
        </p:txBody>
      </p:sp>
      <p:sp>
        <p:nvSpPr>
          <p:cNvPr id="3" name="object 3"/>
          <p:cNvSpPr txBox="1"/>
          <p:nvPr/>
        </p:nvSpPr>
        <p:spPr>
          <a:xfrm>
            <a:off x="2884517" y="993215"/>
            <a:ext cx="5653914" cy="393485"/>
          </a:xfrm>
          <a:prstGeom prst="rect">
            <a:avLst/>
          </a:prstGeom>
        </p:spPr>
        <p:txBody>
          <a:bodyPr vert="horz" wrap="square" lIns="0" tIns="23920" rIns="0" bIns="0" rtlCol="0">
            <a:spAutoFit/>
          </a:bodyPr>
          <a:lstStyle/>
          <a:p>
            <a:pPr marL="25179">
              <a:spcBef>
                <a:spcPts val="188"/>
              </a:spcBef>
            </a:pPr>
            <a:r>
              <a:rPr sz="2400" spc="89" dirty="0">
                <a:latin typeface="Tahoma"/>
                <a:cs typeface="Tahoma"/>
              </a:rPr>
              <a:t>Le</a:t>
            </a:r>
            <a:r>
              <a:rPr sz="2400" spc="-129" dirty="0">
                <a:latin typeface="Tahoma"/>
                <a:cs typeface="Tahoma"/>
              </a:rPr>
              <a:t> </a:t>
            </a:r>
            <a:r>
              <a:rPr sz="2400" spc="139" dirty="0">
                <a:latin typeface="Tahoma"/>
                <a:cs typeface="Tahoma"/>
              </a:rPr>
              <a:t>ﬁchier</a:t>
            </a:r>
            <a:r>
              <a:rPr sz="2400" spc="-119" dirty="0">
                <a:latin typeface="Tahoma"/>
                <a:cs typeface="Tahoma"/>
              </a:rPr>
              <a:t> </a:t>
            </a:r>
            <a:r>
              <a:rPr sz="2400" spc="50" dirty="0">
                <a:latin typeface="Tahoma"/>
                <a:cs typeface="Tahoma"/>
              </a:rPr>
              <a:t>sera</a:t>
            </a:r>
            <a:r>
              <a:rPr sz="2400" spc="-129" dirty="0">
                <a:latin typeface="Tahoma"/>
                <a:cs typeface="Tahoma"/>
              </a:rPr>
              <a:t> </a:t>
            </a:r>
            <a:r>
              <a:rPr sz="2400" spc="129" dirty="0">
                <a:solidFill>
                  <a:srgbClr val="1919BA"/>
                </a:solidFill>
                <a:latin typeface="Tahoma"/>
                <a:cs typeface="Tahoma"/>
              </a:rPr>
              <a:t>interprété</a:t>
            </a:r>
            <a:r>
              <a:rPr sz="2400" spc="-119" dirty="0">
                <a:solidFill>
                  <a:srgbClr val="1919BA"/>
                </a:solidFill>
                <a:latin typeface="Tahoma"/>
                <a:cs typeface="Tahoma"/>
              </a:rPr>
              <a:t> </a:t>
            </a:r>
            <a:r>
              <a:rPr sz="2400" spc="139" dirty="0">
                <a:solidFill>
                  <a:srgbClr val="1919BA"/>
                </a:solidFill>
                <a:latin typeface="Tahoma"/>
                <a:cs typeface="Tahoma"/>
              </a:rPr>
              <a:t>par</a:t>
            </a:r>
            <a:r>
              <a:rPr sz="2400" spc="-119" dirty="0">
                <a:solidFill>
                  <a:srgbClr val="1919BA"/>
                </a:solidFill>
                <a:latin typeface="Tahoma"/>
                <a:cs typeface="Tahoma"/>
              </a:rPr>
              <a:t> </a:t>
            </a:r>
            <a:r>
              <a:rPr sz="2400" spc="30" dirty="0">
                <a:solidFill>
                  <a:srgbClr val="1919BA"/>
                </a:solidFill>
                <a:latin typeface="SimSun"/>
                <a:cs typeface="SimSun"/>
              </a:rPr>
              <a:t>/bin/bash</a:t>
            </a:r>
            <a:endParaRPr sz="2400">
              <a:latin typeface="SimSun"/>
              <a:cs typeface="SimSun"/>
            </a:endParaRPr>
          </a:p>
        </p:txBody>
      </p:sp>
      <p:grpSp>
        <p:nvGrpSpPr>
          <p:cNvPr id="4" name="object 4"/>
          <p:cNvGrpSpPr/>
          <p:nvPr/>
        </p:nvGrpSpPr>
        <p:grpSpPr>
          <a:xfrm>
            <a:off x="5442102" y="1482808"/>
            <a:ext cx="86906" cy="357371"/>
            <a:chOff x="2743726" y="748269"/>
            <a:chExt cx="43815" cy="180340"/>
          </a:xfrm>
        </p:grpSpPr>
        <p:sp>
          <p:nvSpPr>
            <p:cNvPr id="5" name="object 5"/>
            <p:cNvSpPr/>
            <p:nvPr/>
          </p:nvSpPr>
          <p:spPr>
            <a:xfrm>
              <a:off x="2765551" y="748269"/>
              <a:ext cx="0" cy="127635"/>
            </a:xfrm>
            <a:custGeom>
              <a:avLst/>
              <a:gdLst/>
              <a:ahLst/>
              <a:cxnLst/>
              <a:rect l="l" t="t" r="r" b="b"/>
              <a:pathLst>
                <a:path h="127634">
                  <a:moveTo>
                    <a:pt x="0" y="0"/>
                  </a:moveTo>
                  <a:lnTo>
                    <a:pt x="0" y="127621"/>
                  </a:lnTo>
                </a:path>
              </a:pathLst>
            </a:custGeom>
            <a:ln w="7591">
              <a:solidFill>
                <a:srgbClr val="1919BA"/>
              </a:solidFill>
            </a:ln>
          </p:spPr>
          <p:txBody>
            <a:bodyPr wrap="square" lIns="0" tIns="0" rIns="0" bIns="0" rtlCol="0"/>
            <a:lstStyle/>
            <a:p>
              <a:endParaRPr/>
            </a:p>
          </p:txBody>
        </p:sp>
        <p:sp>
          <p:nvSpPr>
            <p:cNvPr id="6" name="object 6"/>
            <p:cNvSpPr/>
            <p:nvPr/>
          </p:nvSpPr>
          <p:spPr>
            <a:xfrm>
              <a:off x="2743726" y="870070"/>
              <a:ext cx="43815" cy="58419"/>
            </a:xfrm>
            <a:custGeom>
              <a:avLst/>
              <a:gdLst/>
              <a:ahLst/>
              <a:cxnLst/>
              <a:rect l="l" t="t" r="r" b="b"/>
              <a:pathLst>
                <a:path w="43814" h="58419">
                  <a:moveTo>
                    <a:pt x="43650" y="0"/>
                  </a:moveTo>
                  <a:lnTo>
                    <a:pt x="0" y="0"/>
                  </a:lnTo>
                  <a:lnTo>
                    <a:pt x="7297" y="14277"/>
                  </a:lnTo>
                  <a:lnTo>
                    <a:pt x="13640" y="29827"/>
                  </a:lnTo>
                  <a:lnTo>
                    <a:pt x="18619" y="45014"/>
                  </a:lnTo>
                  <a:lnTo>
                    <a:pt x="21825" y="58201"/>
                  </a:lnTo>
                  <a:lnTo>
                    <a:pt x="25031" y="45014"/>
                  </a:lnTo>
                  <a:lnTo>
                    <a:pt x="30009" y="29827"/>
                  </a:lnTo>
                  <a:lnTo>
                    <a:pt x="36352" y="14277"/>
                  </a:lnTo>
                  <a:lnTo>
                    <a:pt x="43650" y="0"/>
                  </a:lnTo>
                  <a:close/>
                </a:path>
              </a:pathLst>
            </a:custGeom>
            <a:solidFill>
              <a:srgbClr val="1919BA"/>
            </a:solidFill>
          </p:spPr>
          <p:txBody>
            <a:bodyPr wrap="square" lIns="0" tIns="0" rIns="0" bIns="0" rtlCol="0"/>
            <a:lstStyle/>
            <a:p>
              <a:endParaRPr/>
            </a:p>
          </p:txBody>
        </p:sp>
      </p:grpSp>
      <p:sp>
        <p:nvSpPr>
          <p:cNvPr id="7" name="object 7"/>
          <p:cNvSpPr txBox="1"/>
          <p:nvPr/>
        </p:nvSpPr>
        <p:spPr>
          <a:xfrm>
            <a:off x="3428992" y="1500174"/>
            <a:ext cx="4172737" cy="3126541"/>
          </a:xfrm>
          <a:prstGeom prst="rect">
            <a:avLst/>
          </a:prstGeom>
        </p:spPr>
        <p:txBody>
          <a:bodyPr vert="horz" wrap="square" lIns="0" tIns="23920" rIns="0" bIns="0" rtlCol="0">
            <a:spAutoFit/>
          </a:bodyPr>
          <a:lstStyle/>
          <a:p>
            <a:pPr marL="25179" marR="10072">
              <a:lnSpc>
                <a:spcPct val="120000"/>
              </a:lnSpc>
              <a:spcBef>
                <a:spcPts val="188"/>
              </a:spcBef>
            </a:pPr>
            <a:r>
              <a:rPr sz="4100" spc="69" dirty="0">
                <a:solidFill>
                  <a:srgbClr val="8C198C"/>
                </a:solidFill>
                <a:latin typeface="SimSun"/>
                <a:cs typeface="SimSun"/>
              </a:rPr>
              <a:t>#!</a:t>
            </a:r>
            <a:r>
              <a:rPr sz="4100" spc="69" dirty="0">
                <a:solidFill>
                  <a:srgbClr val="1919BA"/>
                </a:solidFill>
                <a:latin typeface="SimSun"/>
                <a:cs typeface="SimSun"/>
              </a:rPr>
              <a:t>/bin/bash </a:t>
            </a:r>
            <a:r>
              <a:rPr sz="4100" spc="79" dirty="0">
                <a:solidFill>
                  <a:srgbClr val="1919BA"/>
                </a:solidFill>
                <a:latin typeface="SimSun"/>
                <a:cs typeface="SimSun"/>
              </a:rPr>
              <a:t> </a:t>
            </a:r>
            <a:r>
              <a:rPr sz="4100" spc="69" dirty="0">
                <a:solidFill>
                  <a:srgbClr val="006600"/>
                </a:solidFill>
                <a:latin typeface="SimSun"/>
                <a:cs typeface="SimSun"/>
              </a:rPr>
              <a:t>echo</a:t>
            </a:r>
            <a:r>
              <a:rPr sz="4100" spc="-585" dirty="0">
                <a:solidFill>
                  <a:srgbClr val="006600"/>
                </a:solidFill>
                <a:latin typeface="SimSun"/>
                <a:cs typeface="SimSun"/>
              </a:rPr>
              <a:t> </a:t>
            </a:r>
            <a:r>
              <a:rPr sz="4100" spc="69" dirty="0">
                <a:solidFill>
                  <a:srgbClr val="006600"/>
                </a:solidFill>
                <a:latin typeface="SimSun"/>
                <a:cs typeface="SimSun"/>
              </a:rPr>
              <a:t>Hello</a:t>
            </a:r>
            <a:r>
              <a:rPr sz="4100" spc="-585" dirty="0">
                <a:solidFill>
                  <a:srgbClr val="006600"/>
                </a:solidFill>
                <a:latin typeface="SimSun"/>
                <a:cs typeface="SimSun"/>
              </a:rPr>
              <a:t> </a:t>
            </a:r>
            <a:r>
              <a:rPr sz="4100" spc="69" dirty="0">
                <a:solidFill>
                  <a:srgbClr val="006600"/>
                </a:solidFill>
                <a:latin typeface="SimSun"/>
                <a:cs typeface="SimSun"/>
              </a:rPr>
              <a:t>World</a:t>
            </a:r>
            <a:endParaRPr sz="4100">
              <a:latin typeface="SimSun"/>
              <a:cs typeface="SimSun"/>
            </a:endParaRPr>
          </a:p>
          <a:p>
            <a:pPr marL="615627">
              <a:spcBef>
                <a:spcPts val="3579"/>
              </a:spcBef>
            </a:pPr>
            <a:r>
              <a:rPr sz="2400" spc="149" dirty="0">
                <a:latin typeface="Tahoma"/>
                <a:cs typeface="Tahoma"/>
              </a:rPr>
              <a:t>Afﬁcher</a:t>
            </a:r>
            <a:r>
              <a:rPr sz="2400" spc="-139" dirty="0">
                <a:latin typeface="Tahoma"/>
                <a:cs typeface="Tahoma"/>
              </a:rPr>
              <a:t> </a:t>
            </a:r>
            <a:r>
              <a:rPr sz="2400" spc="30" dirty="0">
                <a:solidFill>
                  <a:srgbClr val="006600"/>
                </a:solidFill>
                <a:latin typeface="SimSun"/>
                <a:cs typeface="SimSun"/>
              </a:rPr>
              <a:t>Hello</a:t>
            </a:r>
            <a:r>
              <a:rPr sz="2400" spc="-50" dirty="0">
                <a:solidFill>
                  <a:srgbClr val="006600"/>
                </a:solidFill>
                <a:latin typeface="SimSun"/>
                <a:cs typeface="SimSun"/>
              </a:rPr>
              <a:t> </a:t>
            </a:r>
            <a:r>
              <a:rPr sz="2400" spc="30" dirty="0">
                <a:solidFill>
                  <a:srgbClr val="006600"/>
                </a:solidFill>
                <a:latin typeface="SimSun"/>
                <a:cs typeface="SimSun"/>
              </a:rPr>
              <a:t>World</a:t>
            </a:r>
            <a:endParaRPr sz="2400">
              <a:latin typeface="SimSun"/>
              <a:cs typeface="SimSun"/>
            </a:endParaRPr>
          </a:p>
        </p:txBody>
      </p:sp>
      <p:grpSp>
        <p:nvGrpSpPr>
          <p:cNvPr id="8" name="object 8"/>
          <p:cNvGrpSpPr/>
          <p:nvPr/>
        </p:nvGrpSpPr>
        <p:grpSpPr>
          <a:xfrm>
            <a:off x="5442102" y="3354818"/>
            <a:ext cx="86906" cy="285645"/>
            <a:chOff x="2743726" y="1692940"/>
            <a:chExt cx="43815" cy="144145"/>
          </a:xfrm>
        </p:grpSpPr>
        <p:sp>
          <p:nvSpPr>
            <p:cNvPr id="9" name="object 9"/>
            <p:cNvSpPr/>
            <p:nvPr/>
          </p:nvSpPr>
          <p:spPr>
            <a:xfrm>
              <a:off x="2765551" y="1745321"/>
              <a:ext cx="0" cy="92075"/>
            </a:xfrm>
            <a:custGeom>
              <a:avLst/>
              <a:gdLst/>
              <a:ahLst/>
              <a:cxnLst/>
              <a:rect l="l" t="t" r="r" b="b"/>
              <a:pathLst>
                <a:path h="92075">
                  <a:moveTo>
                    <a:pt x="0" y="91620"/>
                  </a:moveTo>
                  <a:lnTo>
                    <a:pt x="0" y="0"/>
                  </a:lnTo>
                </a:path>
              </a:pathLst>
            </a:custGeom>
            <a:ln w="7591">
              <a:solidFill>
                <a:srgbClr val="006600"/>
              </a:solidFill>
            </a:ln>
          </p:spPr>
          <p:txBody>
            <a:bodyPr wrap="square" lIns="0" tIns="0" rIns="0" bIns="0" rtlCol="0"/>
            <a:lstStyle/>
            <a:p>
              <a:endParaRPr/>
            </a:p>
          </p:txBody>
        </p:sp>
        <p:sp>
          <p:nvSpPr>
            <p:cNvPr id="10" name="object 10"/>
            <p:cNvSpPr/>
            <p:nvPr/>
          </p:nvSpPr>
          <p:spPr>
            <a:xfrm>
              <a:off x="2743726" y="1692940"/>
              <a:ext cx="43815" cy="58419"/>
            </a:xfrm>
            <a:custGeom>
              <a:avLst/>
              <a:gdLst/>
              <a:ahLst/>
              <a:cxnLst/>
              <a:rect l="l" t="t" r="r" b="b"/>
              <a:pathLst>
                <a:path w="43814" h="58419">
                  <a:moveTo>
                    <a:pt x="0" y="58201"/>
                  </a:moveTo>
                  <a:lnTo>
                    <a:pt x="43650" y="58201"/>
                  </a:lnTo>
                  <a:lnTo>
                    <a:pt x="36352" y="43923"/>
                  </a:lnTo>
                  <a:lnTo>
                    <a:pt x="30009" y="28373"/>
                  </a:lnTo>
                  <a:lnTo>
                    <a:pt x="25031" y="13186"/>
                  </a:lnTo>
                  <a:lnTo>
                    <a:pt x="21825" y="0"/>
                  </a:lnTo>
                  <a:lnTo>
                    <a:pt x="18619" y="13186"/>
                  </a:lnTo>
                  <a:lnTo>
                    <a:pt x="13640" y="28373"/>
                  </a:lnTo>
                  <a:lnTo>
                    <a:pt x="7297" y="43923"/>
                  </a:lnTo>
                  <a:lnTo>
                    <a:pt x="0" y="58201"/>
                  </a:lnTo>
                  <a:close/>
                </a:path>
              </a:pathLst>
            </a:custGeom>
            <a:solidFill>
              <a:srgbClr val="006600"/>
            </a:solidFill>
          </p:spPr>
          <p:txBody>
            <a:bodyPr wrap="square" lIns="0" tIns="0" rIns="0" bIns="0" rtlCol="0"/>
            <a:lstStyle/>
            <a:p>
              <a:endParaRPr/>
            </a:p>
          </p:txBody>
        </p:sp>
      </p:grpSp>
      <p:sp>
        <p:nvSpPr>
          <p:cNvPr id="11" name="object 11"/>
          <p:cNvSpPr txBox="1"/>
          <p:nvPr/>
        </p:nvSpPr>
        <p:spPr>
          <a:xfrm>
            <a:off x="789203" y="1960885"/>
            <a:ext cx="1745673" cy="393485"/>
          </a:xfrm>
          <a:prstGeom prst="rect">
            <a:avLst/>
          </a:prstGeom>
        </p:spPr>
        <p:txBody>
          <a:bodyPr vert="horz" wrap="square" lIns="0" tIns="23920" rIns="0" bIns="0" rtlCol="0">
            <a:spAutoFit/>
          </a:bodyPr>
          <a:lstStyle/>
          <a:p>
            <a:pPr marL="25179">
              <a:spcBef>
                <a:spcPts val="188"/>
              </a:spcBef>
            </a:pPr>
            <a:r>
              <a:rPr sz="2400" spc="89" dirty="0">
                <a:latin typeface="Tahoma"/>
                <a:cs typeface="Tahoma"/>
              </a:rPr>
              <a:t>Le</a:t>
            </a:r>
            <a:r>
              <a:rPr sz="2400" spc="-99" dirty="0">
                <a:latin typeface="Tahoma"/>
                <a:cs typeface="Tahoma"/>
              </a:rPr>
              <a:t> </a:t>
            </a:r>
            <a:r>
              <a:rPr sz="2400" spc="169" dirty="0">
                <a:solidFill>
                  <a:srgbClr val="8C198C"/>
                </a:solidFill>
                <a:latin typeface="Tahoma"/>
                <a:cs typeface="Tahoma"/>
              </a:rPr>
              <a:t>shebang</a:t>
            </a:r>
            <a:endParaRPr sz="2400">
              <a:latin typeface="Tahoma"/>
              <a:cs typeface="Tahoma"/>
            </a:endParaRPr>
          </a:p>
        </p:txBody>
      </p:sp>
      <p:grpSp>
        <p:nvGrpSpPr>
          <p:cNvPr id="12" name="object 12"/>
          <p:cNvGrpSpPr/>
          <p:nvPr/>
        </p:nvGrpSpPr>
        <p:grpSpPr>
          <a:xfrm>
            <a:off x="2613689" y="2161543"/>
            <a:ext cx="571815" cy="86826"/>
            <a:chOff x="1317735" y="1090778"/>
            <a:chExt cx="288290" cy="43815"/>
          </a:xfrm>
        </p:grpSpPr>
        <p:sp>
          <p:nvSpPr>
            <p:cNvPr id="13" name="object 13"/>
            <p:cNvSpPr/>
            <p:nvPr/>
          </p:nvSpPr>
          <p:spPr>
            <a:xfrm>
              <a:off x="1317735" y="1112604"/>
              <a:ext cx="236220" cy="0"/>
            </a:xfrm>
            <a:custGeom>
              <a:avLst/>
              <a:gdLst/>
              <a:ahLst/>
              <a:cxnLst/>
              <a:rect l="l" t="t" r="r" b="b"/>
              <a:pathLst>
                <a:path w="236219">
                  <a:moveTo>
                    <a:pt x="0" y="0"/>
                  </a:moveTo>
                  <a:lnTo>
                    <a:pt x="235622" y="0"/>
                  </a:lnTo>
                </a:path>
              </a:pathLst>
            </a:custGeom>
            <a:ln w="7591">
              <a:solidFill>
                <a:srgbClr val="000000"/>
              </a:solidFill>
            </a:ln>
          </p:spPr>
          <p:txBody>
            <a:bodyPr wrap="square" lIns="0" tIns="0" rIns="0" bIns="0" rtlCol="0"/>
            <a:lstStyle/>
            <a:p>
              <a:endParaRPr/>
            </a:p>
          </p:txBody>
        </p:sp>
        <p:sp>
          <p:nvSpPr>
            <p:cNvPr id="14" name="object 14"/>
            <p:cNvSpPr/>
            <p:nvPr/>
          </p:nvSpPr>
          <p:spPr>
            <a:xfrm>
              <a:off x="1547538" y="1090778"/>
              <a:ext cx="58419" cy="43815"/>
            </a:xfrm>
            <a:custGeom>
              <a:avLst/>
              <a:gdLst/>
              <a:ahLst/>
              <a:cxnLst/>
              <a:rect l="l" t="t" r="r" b="b"/>
              <a:pathLst>
                <a:path w="58419" h="43815">
                  <a:moveTo>
                    <a:pt x="0" y="0"/>
                  </a:moveTo>
                  <a:lnTo>
                    <a:pt x="0" y="43650"/>
                  </a:lnTo>
                  <a:lnTo>
                    <a:pt x="14277" y="36352"/>
                  </a:lnTo>
                  <a:lnTo>
                    <a:pt x="29827" y="30009"/>
                  </a:lnTo>
                  <a:lnTo>
                    <a:pt x="45014" y="25031"/>
                  </a:lnTo>
                  <a:lnTo>
                    <a:pt x="58201" y="21825"/>
                  </a:lnTo>
                  <a:lnTo>
                    <a:pt x="45014" y="18619"/>
                  </a:lnTo>
                  <a:lnTo>
                    <a:pt x="29827" y="13640"/>
                  </a:lnTo>
                  <a:lnTo>
                    <a:pt x="14277" y="7297"/>
                  </a:lnTo>
                  <a:lnTo>
                    <a:pt x="0" y="0"/>
                  </a:lnTo>
                  <a:close/>
                </a:path>
              </a:pathLst>
            </a:custGeom>
            <a:solidFill>
              <a:srgbClr val="000000"/>
            </a:solidFill>
          </p:spPr>
          <p:txBody>
            <a:bodyPr wrap="square" lIns="0" tIns="0" rIns="0" bIns="0" rtlCol="0"/>
            <a:lstStyle/>
            <a:p>
              <a:endParaRPr/>
            </a:p>
          </p:txBody>
        </p:sp>
      </p:grpSp>
      <p:sp>
        <p:nvSpPr>
          <p:cNvPr id="15" name="object 15"/>
          <p:cNvSpPr txBox="1"/>
          <p:nvPr/>
        </p:nvSpPr>
        <p:spPr>
          <a:xfrm>
            <a:off x="357158" y="4500570"/>
            <a:ext cx="7514202" cy="1755888"/>
          </a:xfrm>
          <a:prstGeom prst="rect">
            <a:avLst/>
          </a:prstGeom>
        </p:spPr>
        <p:txBody>
          <a:bodyPr vert="horz" wrap="square" lIns="0" tIns="113306" rIns="0" bIns="0" rtlCol="0">
            <a:spAutoFit/>
          </a:bodyPr>
          <a:lstStyle/>
          <a:p>
            <a:pPr marL="75537">
              <a:spcBef>
                <a:spcPts val="892"/>
              </a:spcBef>
            </a:pPr>
            <a:r>
              <a:rPr sz="2400" spc="169" dirty="0">
                <a:solidFill>
                  <a:srgbClr val="990000"/>
                </a:solidFill>
                <a:latin typeface="Tahoma"/>
                <a:cs typeface="Tahoma"/>
              </a:rPr>
              <a:t>Pour</a:t>
            </a:r>
            <a:r>
              <a:rPr sz="2400" spc="-159" dirty="0">
                <a:solidFill>
                  <a:srgbClr val="990000"/>
                </a:solidFill>
                <a:latin typeface="Tahoma"/>
                <a:cs typeface="Tahoma"/>
              </a:rPr>
              <a:t> </a:t>
            </a:r>
            <a:r>
              <a:rPr sz="2400" spc="129" dirty="0">
                <a:solidFill>
                  <a:srgbClr val="990000"/>
                </a:solidFill>
                <a:latin typeface="Tahoma"/>
                <a:cs typeface="Tahoma"/>
              </a:rPr>
              <a:t>lancer</a:t>
            </a:r>
            <a:r>
              <a:rPr sz="2400" spc="-149" dirty="0">
                <a:solidFill>
                  <a:srgbClr val="990000"/>
                </a:solidFill>
                <a:latin typeface="Tahoma"/>
                <a:cs typeface="Tahoma"/>
              </a:rPr>
              <a:t> </a:t>
            </a:r>
            <a:r>
              <a:rPr sz="2400" spc="-387" dirty="0">
                <a:solidFill>
                  <a:srgbClr val="990000"/>
                </a:solidFill>
                <a:latin typeface="Tahoma"/>
                <a:cs typeface="Tahoma"/>
              </a:rPr>
              <a:t>:</a:t>
            </a:r>
            <a:endParaRPr sz="2400">
              <a:latin typeface="Tahoma"/>
              <a:cs typeface="Tahoma"/>
            </a:endParaRPr>
          </a:p>
          <a:p>
            <a:pPr marL="624440" indent="-294595">
              <a:spcBef>
                <a:spcPts val="625"/>
              </a:spcBef>
              <a:buClr>
                <a:srgbClr val="3333B2"/>
              </a:buClr>
              <a:buSzPct val="72727"/>
              <a:buFont typeface="Cambria"/>
              <a:buChar char="►"/>
              <a:tabLst>
                <a:tab pos="625699" algn="l"/>
              </a:tabLst>
            </a:pPr>
            <a:r>
              <a:rPr sz="2200" spc="89" dirty="0">
                <a:solidFill>
                  <a:srgbClr val="990000"/>
                </a:solidFill>
                <a:latin typeface="Tahoma"/>
                <a:cs typeface="Tahoma"/>
              </a:rPr>
              <a:t>sauvegarder</a:t>
            </a:r>
            <a:r>
              <a:rPr sz="2200" spc="-119" dirty="0">
                <a:solidFill>
                  <a:srgbClr val="990000"/>
                </a:solidFill>
                <a:latin typeface="Tahoma"/>
                <a:cs typeface="Tahoma"/>
              </a:rPr>
              <a:t> </a:t>
            </a:r>
            <a:r>
              <a:rPr sz="2200" spc="139" dirty="0">
                <a:latin typeface="Tahoma"/>
                <a:cs typeface="Tahoma"/>
              </a:rPr>
              <a:t>dans</a:t>
            </a:r>
            <a:r>
              <a:rPr sz="2200" spc="-119" dirty="0">
                <a:latin typeface="Tahoma"/>
                <a:cs typeface="Tahoma"/>
              </a:rPr>
              <a:t> </a:t>
            </a:r>
            <a:r>
              <a:rPr sz="2200" spc="40" dirty="0">
                <a:latin typeface="SimSun"/>
                <a:cs typeface="SimSun"/>
              </a:rPr>
              <a:t>script.sh</a:t>
            </a:r>
            <a:endParaRPr sz="2200">
              <a:latin typeface="SimSun"/>
              <a:cs typeface="SimSun"/>
            </a:endParaRPr>
          </a:p>
          <a:p>
            <a:pPr marL="624440" indent="-294595">
              <a:spcBef>
                <a:spcPts val="654"/>
              </a:spcBef>
              <a:buClr>
                <a:srgbClr val="3333B2"/>
              </a:buClr>
              <a:buSzPct val="72727"/>
              <a:buFont typeface="Cambria"/>
              <a:buChar char="►"/>
              <a:tabLst>
                <a:tab pos="625699" algn="l"/>
              </a:tabLst>
            </a:pPr>
            <a:r>
              <a:rPr sz="2200" spc="159" dirty="0">
                <a:latin typeface="Tahoma"/>
                <a:cs typeface="Tahoma"/>
              </a:rPr>
              <a:t>donner</a:t>
            </a:r>
            <a:r>
              <a:rPr sz="2200" spc="-89" dirty="0">
                <a:latin typeface="Tahoma"/>
                <a:cs typeface="Tahoma"/>
              </a:rPr>
              <a:t> </a:t>
            </a:r>
            <a:r>
              <a:rPr sz="2200" spc="69" dirty="0">
                <a:latin typeface="Tahoma"/>
                <a:cs typeface="Tahoma"/>
              </a:rPr>
              <a:t>les</a:t>
            </a:r>
            <a:r>
              <a:rPr sz="2200" spc="-89" dirty="0">
                <a:latin typeface="Tahoma"/>
                <a:cs typeface="Tahoma"/>
              </a:rPr>
              <a:t> </a:t>
            </a:r>
            <a:r>
              <a:rPr sz="2200" spc="99" dirty="0">
                <a:solidFill>
                  <a:srgbClr val="990000"/>
                </a:solidFill>
                <a:latin typeface="Tahoma"/>
                <a:cs typeface="Tahoma"/>
              </a:rPr>
              <a:t>droits</a:t>
            </a:r>
            <a:r>
              <a:rPr sz="2200" spc="-99" dirty="0">
                <a:solidFill>
                  <a:srgbClr val="990000"/>
                </a:solidFill>
                <a:latin typeface="Tahoma"/>
                <a:cs typeface="Tahoma"/>
              </a:rPr>
              <a:t> </a:t>
            </a:r>
            <a:r>
              <a:rPr sz="2200" spc="99" dirty="0">
                <a:solidFill>
                  <a:srgbClr val="990000"/>
                </a:solidFill>
                <a:latin typeface="Tahoma"/>
                <a:cs typeface="Tahoma"/>
              </a:rPr>
              <a:t>à</a:t>
            </a:r>
            <a:r>
              <a:rPr sz="2200" spc="-79" dirty="0">
                <a:solidFill>
                  <a:srgbClr val="990000"/>
                </a:solidFill>
                <a:latin typeface="Tahoma"/>
                <a:cs typeface="Tahoma"/>
              </a:rPr>
              <a:t> </a:t>
            </a:r>
            <a:r>
              <a:rPr sz="2200" spc="99" dirty="0">
                <a:solidFill>
                  <a:srgbClr val="990000"/>
                </a:solidFill>
                <a:latin typeface="Tahoma"/>
                <a:cs typeface="Tahoma"/>
              </a:rPr>
              <a:t>l’exécution</a:t>
            </a:r>
            <a:r>
              <a:rPr sz="2200" spc="-89" dirty="0">
                <a:solidFill>
                  <a:srgbClr val="990000"/>
                </a:solidFill>
                <a:latin typeface="Tahoma"/>
                <a:cs typeface="Tahoma"/>
              </a:rPr>
              <a:t> </a:t>
            </a:r>
            <a:r>
              <a:rPr sz="2200" spc="-357" dirty="0">
                <a:latin typeface="Tahoma"/>
                <a:cs typeface="Tahoma"/>
              </a:rPr>
              <a:t>:</a:t>
            </a:r>
            <a:r>
              <a:rPr sz="2200" spc="-99" dirty="0">
                <a:latin typeface="Tahoma"/>
                <a:cs typeface="Tahoma"/>
              </a:rPr>
              <a:t> </a:t>
            </a:r>
            <a:r>
              <a:rPr sz="2200" spc="40" dirty="0">
                <a:latin typeface="SimSun"/>
                <a:cs typeface="SimSun"/>
              </a:rPr>
              <a:t>chmod</a:t>
            </a:r>
            <a:r>
              <a:rPr sz="2200" spc="59" dirty="0">
                <a:latin typeface="SimSun"/>
                <a:cs typeface="SimSun"/>
              </a:rPr>
              <a:t> </a:t>
            </a:r>
            <a:r>
              <a:rPr sz="2200" spc="40" dirty="0">
                <a:latin typeface="SimSun"/>
                <a:cs typeface="SimSun"/>
              </a:rPr>
              <a:t>+x</a:t>
            </a:r>
            <a:r>
              <a:rPr sz="2200" spc="50" dirty="0">
                <a:latin typeface="SimSun"/>
                <a:cs typeface="SimSun"/>
              </a:rPr>
              <a:t> </a:t>
            </a:r>
            <a:r>
              <a:rPr sz="2200" spc="40" dirty="0">
                <a:latin typeface="SimSun"/>
                <a:cs typeface="SimSun"/>
              </a:rPr>
              <a:t>script.sh</a:t>
            </a:r>
            <a:endParaRPr sz="2200">
              <a:latin typeface="SimSun"/>
              <a:cs typeface="SimSun"/>
            </a:endParaRPr>
          </a:p>
          <a:p>
            <a:pPr marL="624440" indent="-294595">
              <a:spcBef>
                <a:spcPts val="664"/>
              </a:spcBef>
              <a:buClr>
                <a:srgbClr val="3333B2"/>
              </a:buClr>
              <a:buSzPct val="72727"/>
              <a:buFont typeface="Cambria"/>
              <a:buChar char="►"/>
              <a:tabLst>
                <a:tab pos="625699" algn="l"/>
              </a:tabLst>
            </a:pPr>
            <a:r>
              <a:rPr sz="2200" spc="149" dirty="0">
                <a:solidFill>
                  <a:srgbClr val="990000"/>
                </a:solidFill>
                <a:latin typeface="Tahoma"/>
                <a:cs typeface="Tahoma"/>
              </a:rPr>
              <a:t>lan</a:t>
            </a:r>
            <a:r>
              <a:rPr sz="2200" spc="99" dirty="0">
                <a:solidFill>
                  <a:srgbClr val="990000"/>
                </a:solidFill>
                <a:latin typeface="Tahoma"/>
                <a:cs typeface="Tahoma"/>
              </a:rPr>
              <a:t>c</a:t>
            </a:r>
            <a:r>
              <a:rPr sz="2200" spc="69" dirty="0">
                <a:solidFill>
                  <a:srgbClr val="990000"/>
                </a:solidFill>
                <a:latin typeface="Tahoma"/>
                <a:cs typeface="Tahoma"/>
              </a:rPr>
              <a:t>er</a:t>
            </a:r>
            <a:r>
              <a:rPr sz="2200" spc="-99" dirty="0">
                <a:solidFill>
                  <a:srgbClr val="990000"/>
                </a:solidFill>
                <a:latin typeface="Tahoma"/>
                <a:cs typeface="Tahoma"/>
              </a:rPr>
              <a:t> </a:t>
            </a:r>
            <a:r>
              <a:rPr sz="2200" spc="-357" dirty="0">
                <a:latin typeface="Tahoma"/>
                <a:cs typeface="Tahoma"/>
              </a:rPr>
              <a:t>:</a:t>
            </a:r>
            <a:r>
              <a:rPr sz="2200" spc="-99" dirty="0">
                <a:latin typeface="Tahoma"/>
                <a:cs typeface="Tahoma"/>
              </a:rPr>
              <a:t> </a:t>
            </a:r>
            <a:r>
              <a:rPr sz="2200" spc="40" dirty="0">
                <a:latin typeface="SimSun"/>
                <a:cs typeface="SimSun"/>
              </a:rPr>
              <a:t>./script.sh</a:t>
            </a:r>
            <a:endParaRPr sz="220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142984"/>
            <a:ext cx="8429652" cy="2613683"/>
          </a:xfrm>
          <a:prstGeom prst="rect">
            <a:avLst/>
          </a:prstGeom>
        </p:spPr>
        <p:txBody>
          <a:bodyPr vert="horz" wrap="square" lIns="0" tIns="207727" rIns="0" bIns="0" rtlCol="0">
            <a:spAutoFit/>
          </a:bodyPr>
          <a:lstStyle/>
          <a:p>
            <a:pPr marL="457200" marR="10072" indent="-57150" algn="l">
              <a:lnSpc>
                <a:spcPct val="126600"/>
              </a:lnSpc>
              <a:spcBef>
                <a:spcPts val="734"/>
              </a:spcBef>
            </a:pPr>
            <a:r>
              <a:rPr sz="4100" spc="69" smtClean="0">
                <a:solidFill>
                  <a:srgbClr val="7F7F7F"/>
                </a:solidFill>
                <a:latin typeface="SimSun"/>
                <a:cs typeface="SimSun"/>
              </a:rPr>
              <a:t>#!/</a:t>
            </a:r>
            <a:r>
              <a:rPr sz="4100" spc="69">
                <a:solidFill>
                  <a:srgbClr val="7F7F7F"/>
                </a:solidFill>
                <a:latin typeface="SimSun"/>
                <a:cs typeface="SimSun"/>
              </a:rPr>
              <a:t>bin/bash </a:t>
            </a:r>
            <a:r>
              <a:rPr sz="4100" spc="79">
                <a:solidFill>
                  <a:srgbClr val="7F7F7F"/>
                </a:solidFill>
                <a:latin typeface="SimSun"/>
                <a:cs typeface="SimSun"/>
              </a:rPr>
              <a:t> </a:t>
            </a:r>
            <a:r>
              <a:rPr lang="fr-FR" sz="4100" spc="79" dirty="0" smtClean="0">
                <a:solidFill>
                  <a:srgbClr val="7F7F7F"/>
                </a:solidFill>
                <a:latin typeface="SimSun"/>
                <a:cs typeface="SimSun"/>
              </a:rPr>
              <a:t/>
            </a:r>
            <a:br>
              <a:rPr lang="fr-FR" sz="4100" spc="79" dirty="0" smtClean="0">
                <a:solidFill>
                  <a:srgbClr val="7F7F7F"/>
                </a:solidFill>
                <a:latin typeface="SimSun"/>
                <a:cs typeface="SimSun"/>
              </a:rPr>
            </a:br>
            <a:r>
              <a:rPr sz="4100" spc="69" smtClean="0">
                <a:solidFill>
                  <a:srgbClr val="8C198C"/>
                </a:solidFill>
                <a:latin typeface="SimSun"/>
                <a:cs typeface="SimSun"/>
              </a:rPr>
              <a:t>message</a:t>
            </a:r>
            <a:r>
              <a:rPr sz="4100" spc="69" dirty="0">
                <a:solidFill>
                  <a:srgbClr val="006600"/>
                </a:solidFill>
                <a:latin typeface="SimSun"/>
                <a:cs typeface="SimSun"/>
              </a:rPr>
              <a:t>=</a:t>
            </a:r>
            <a:r>
              <a:rPr sz="4100" spc="69" dirty="0">
                <a:solidFill>
                  <a:srgbClr val="000000"/>
                </a:solidFill>
                <a:latin typeface="SimSun"/>
                <a:cs typeface="SimSun"/>
              </a:rPr>
              <a:t>"Hello</a:t>
            </a:r>
            <a:r>
              <a:rPr sz="4100" spc="20" dirty="0">
                <a:solidFill>
                  <a:srgbClr val="000000"/>
                </a:solidFill>
                <a:latin typeface="SimSun"/>
                <a:cs typeface="SimSun"/>
              </a:rPr>
              <a:t> </a:t>
            </a:r>
            <a:r>
              <a:rPr sz="4100" spc="69" dirty="0">
                <a:solidFill>
                  <a:srgbClr val="000000"/>
                </a:solidFill>
                <a:latin typeface="SimSun"/>
                <a:cs typeface="SimSun"/>
              </a:rPr>
              <a:t>World</a:t>
            </a:r>
            <a:r>
              <a:rPr sz="4100" spc="69">
                <a:solidFill>
                  <a:srgbClr val="000000"/>
                </a:solidFill>
                <a:latin typeface="SimSun"/>
                <a:cs typeface="SimSun"/>
              </a:rPr>
              <a:t>" </a:t>
            </a:r>
            <a:r>
              <a:rPr sz="4100" spc="-2002">
                <a:solidFill>
                  <a:srgbClr val="000000"/>
                </a:solidFill>
                <a:latin typeface="SimSun"/>
                <a:cs typeface="SimSun"/>
              </a:rPr>
              <a:t> </a:t>
            </a:r>
            <a:r>
              <a:rPr lang="fr-FR" sz="4100" spc="-2002" dirty="0" smtClean="0">
                <a:solidFill>
                  <a:srgbClr val="000000"/>
                </a:solidFill>
                <a:latin typeface="SimSun"/>
                <a:cs typeface="SimSun"/>
              </a:rPr>
              <a:t/>
            </a:r>
            <a:br>
              <a:rPr lang="fr-FR" sz="4100" spc="-2002" dirty="0" smtClean="0">
                <a:solidFill>
                  <a:srgbClr val="000000"/>
                </a:solidFill>
                <a:latin typeface="SimSun"/>
                <a:cs typeface="SimSun"/>
              </a:rPr>
            </a:br>
            <a:r>
              <a:rPr sz="4100" spc="69" smtClean="0">
                <a:solidFill>
                  <a:srgbClr val="000000"/>
                </a:solidFill>
                <a:latin typeface="SimSun"/>
                <a:cs typeface="SimSun"/>
              </a:rPr>
              <a:t>echo</a:t>
            </a:r>
            <a:r>
              <a:rPr sz="4100" spc="50" smtClean="0">
                <a:solidFill>
                  <a:srgbClr val="000000"/>
                </a:solidFill>
                <a:latin typeface="SimSun"/>
                <a:cs typeface="SimSun"/>
              </a:rPr>
              <a:t> </a:t>
            </a:r>
            <a:r>
              <a:rPr sz="4100" spc="69" dirty="0">
                <a:solidFill>
                  <a:srgbClr val="990000"/>
                </a:solidFill>
                <a:latin typeface="SimSun"/>
                <a:cs typeface="SimSun"/>
              </a:rPr>
              <a:t>$</a:t>
            </a:r>
            <a:r>
              <a:rPr sz="4100" spc="69" dirty="0">
                <a:solidFill>
                  <a:srgbClr val="8C198C"/>
                </a:solidFill>
                <a:latin typeface="SimSun"/>
                <a:cs typeface="SimSun"/>
              </a:rPr>
              <a:t>message</a:t>
            </a:r>
            <a:endParaRPr sz="4100">
              <a:latin typeface="SimSun"/>
              <a:cs typeface="SimSun"/>
            </a:endParaRPr>
          </a:p>
        </p:txBody>
      </p:sp>
      <p:sp>
        <p:nvSpPr>
          <p:cNvPr id="3" name="object 3"/>
          <p:cNvSpPr txBox="1"/>
          <p:nvPr/>
        </p:nvSpPr>
        <p:spPr>
          <a:xfrm>
            <a:off x="857224" y="4357694"/>
            <a:ext cx="7155243" cy="1831270"/>
          </a:xfrm>
          <a:prstGeom prst="rect">
            <a:avLst/>
          </a:prstGeom>
        </p:spPr>
        <p:txBody>
          <a:bodyPr vert="horz" wrap="square" lIns="0" tIns="144779" rIns="0" bIns="0" rtlCol="0">
            <a:spAutoFit/>
          </a:bodyPr>
          <a:lstStyle/>
          <a:p>
            <a:pPr marL="368873" indent="-293336">
              <a:spcBef>
                <a:spcPts val="1140"/>
              </a:spcBef>
              <a:buClr>
                <a:srgbClr val="3333B2"/>
              </a:buClr>
              <a:buSzPct val="72727"/>
              <a:buFont typeface="Cambria"/>
              <a:buChar char="►"/>
              <a:tabLst>
                <a:tab pos="368873" algn="l"/>
              </a:tabLst>
            </a:pPr>
            <a:r>
              <a:rPr sz="2200" spc="40" dirty="0">
                <a:solidFill>
                  <a:srgbClr val="990000"/>
                </a:solidFill>
                <a:latin typeface="SimSun"/>
                <a:cs typeface="SimSun"/>
              </a:rPr>
              <a:t>$</a:t>
            </a:r>
            <a:r>
              <a:rPr sz="2200" spc="-504" dirty="0">
                <a:solidFill>
                  <a:srgbClr val="990000"/>
                </a:solidFill>
                <a:latin typeface="SimSun"/>
                <a:cs typeface="SimSun"/>
              </a:rPr>
              <a:t> </a:t>
            </a:r>
            <a:r>
              <a:rPr sz="2200" spc="149" dirty="0">
                <a:solidFill>
                  <a:srgbClr val="1919BA"/>
                </a:solidFill>
                <a:latin typeface="Tahoma"/>
                <a:cs typeface="Tahoma"/>
              </a:rPr>
              <a:t>pour</a:t>
            </a:r>
            <a:r>
              <a:rPr sz="2200" spc="-89" dirty="0">
                <a:solidFill>
                  <a:srgbClr val="1919BA"/>
                </a:solidFill>
                <a:latin typeface="Tahoma"/>
                <a:cs typeface="Tahoma"/>
              </a:rPr>
              <a:t> </a:t>
            </a:r>
            <a:r>
              <a:rPr sz="2200" spc="79" dirty="0">
                <a:solidFill>
                  <a:srgbClr val="1919BA"/>
                </a:solidFill>
                <a:latin typeface="Tahoma"/>
                <a:cs typeface="Tahoma"/>
              </a:rPr>
              <a:t>utiliser</a:t>
            </a:r>
            <a:r>
              <a:rPr sz="2200" spc="-89" dirty="0">
                <a:solidFill>
                  <a:srgbClr val="1919BA"/>
                </a:solidFill>
                <a:latin typeface="Tahoma"/>
                <a:cs typeface="Tahoma"/>
              </a:rPr>
              <a:t> </a:t>
            </a:r>
            <a:r>
              <a:rPr sz="2200" spc="99">
                <a:latin typeface="Tahoma"/>
                <a:cs typeface="Tahoma"/>
              </a:rPr>
              <a:t>la</a:t>
            </a:r>
            <a:r>
              <a:rPr sz="2200" spc="-89">
                <a:latin typeface="Tahoma"/>
                <a:cs typeface="Tahoma"/>
              </a:rPr>
              <a:t> </a:t>
            </a:r>
            <a:r>
              <a:rPr sz="2200" spc="50" smtClean="0">
                <a:latin typeface="Tahoma"/>
                <a:cs typeface="Tahoma"/>
              </a:rPr>
              <a:t>variable</a:t>
            </a:r>
            <a:endParaRPr sz="2200">
              <a:latin typeface="Tahoma"/>
              <a:cs typeface="Tahoma"/>
            </a:endParaRPr>
          </a:p>
          <a:p>
            <a:pPr marL="368873" indent="-293336">
              <a:spcBef>
                <a:spcPts val="932"/>
              </a:spcBef>
              <a:buClr>
                <a:srgbClr val="3333B2"/>
              </a:buClr>
              <a:buSzPct val="72727"/>
              <a:buFont typeface="Cambria"/>
              <a:buChar char="►"/>
              <a:tabLst>
                <a:tab pos="368873" algn="l"/>
              </a:tabLst>
            </a:pPr>
            <a:r>
              <a:rPr sz="2200" spc="99" dirty="0">
                <a:solidFill>
                  <a:srgbClr val="990000"/>
                </a:solidFill>
                <a:latin typeface="Tahoma"/>
                <a:cs typeface="Tahoma"/>
              </a:rPr>
              <a:t>toutes</a:t>
            </a:r>
            <a:r>
              <a:rPr sz="2200" spc="-99" dirty="0">
                <a:solidFill>
                  <a:srgbClr val="990000"/>
                </a:solidFill>
                <a:latin typeface="Tahoma"/>
                <a:cs typeface="Tahoma"/>
              </a:rPr>
              <a:t> </a:t>
            </a:r>
            <a:r>
              <a:rPr sz="2200" spc="69" dirty="0">
                <a:latin typeface="Tahoma"/>
                <a:cs typeface="Tahoma"/>
              </a:rPr>
              <a:t>les</a:t>
            </a:r>
            <a:r>
              <a:rPr sz="2200" spc="-79" dirty="0">
                <a:latin typeface="Tahoma"/>
                <a:cs typeface="Tahoma"/>
              </a:rPr>
              <a:t> </a:t>
            </a:r>
            <a:r>
              <a:rPr sz="2200" spc="79" dirty="0">
                <a:latin typeface="Tahoma"/>
                <a:cs typeface="Tahoma"/>
              </a:rPr>
              <a:t>variables</a:t>
            </a:r>
            <a:r>
              <a:rPr sz="2200" spc="-89" dirty="0">
                <a:latin typeface="Tahoma"/>
                <a:cs typeface="Tahoma"/>
              </a:rPr>
              <a:t> </a:t>
            </a:r>
            <a:r>
              <a:rPr sz="2200" spc="109" dirty="0">
                <a:latin typeface="Tahoma"/>
                <a:cs typeface="Tahoma"/>
              </a:rPr>
              <a:t>sont</a:t>
            </a:r>
            <a:r>
              <a:rPr sz="2200" spc="-79" dirty="0">
                <a:latin typeface="Tahoma"/>
                <a:cs typeface="Tahoma"/>
              </a:rPr>
              <a:t> </a:t>
            </a:r>
            <a:r>
              <a:rPr sz="2200" spc="129" dirty="0">
                <a:latin typeface="Tahoma"/>
                <a:cs typeface="Tahoma"/>
              </a:rPr>
              <a:t>des</a:t>
            </a:r>
            <a:r>
              <a:rPr sz="2200" spc="-99" dirty="0">
                <a:latin typeface="Tahoma"/>
                <a:cs typeface="Tahoma"/>
              </a:rPr>
              <a:t> </a:t>
            </a:r>
            <a:r>
              <a:rPr sz="2200" spc="129" dirty="0">
                <a:solidFill>
                  <a:srgbClr val="1919BA"/>
                </a:solidFill>
                <a:latin typeface="Tahoma"/>
                <a:cs typeface="Tahoma"/>
              </a:rPr>
              <a:t>chaînes</a:t>
            </a:r>
            <a:r>
              <a:rPr sz="2200" spc="-79" dirty="0">
                <a:solidFill>
                  <a:srgbClr val="1919BA"/>
                </a:solidFill>
                <a:latin typeface="Tahoma"/>
                <a:cs typeface="Tahoma"/>
              </a:rPr>
              <a:t> </a:t>
            </a:r>
            <a:r>
              <a:rPr sz="2200" spc="188" dirty="0">
                <a:solidFill>
                  <a:srgbClr val="1919BA"/>
                </a:solidFill>
                <a:latin typeface="Tahoma"/>
                <a:cs typeface="Tahoma"/>
              </a:rPr>
              <a:t>de</a:t>
            </a:r>
            <a:r>
              <a:rPr sz="2200" spc="-79" dirty="0">
                <a:solidFill>
                  <a:srgbClr val="1919BA"/>
                </a:solidFill>
                <a:latin typeface="Tahoma"/>
                <a:cs typeface="Tahoma"/>
              </a:rPr>
              <a:t> </a:t>
            </a:r>
            <a:r>
              <a:rPr sz="2200" spc="79" dirty="0">
                <a:solidFill>
                  <a:srgbClr val="1919BA"/>
                </a:solidFill>
                <a:latin typeface="Tahoma"/>
                <a:cs typeface="Tahoma"/>
              </a:rPr>
              <a:t>caractères</a:t>
            </a:r>
            <a:endParaRPr sz="2200">
              <a:latin typeface="Tahoma"/>
              <a:cs typeface="Tahoma"/>
            </a:endParaRPr>
          </a:p>
          <a:p>
            <a:pPr marL="368873" indent="-293336">
              <a:spcBef>
                <a:spcPts val="1209"/>
              </a:spcBef>
              <a:buClr>
                <a:srgbClr val="3333B2"/>
              </a:buClr>
              <a:buSzPct val="72727"/>
              <a:buFont typeface="Cambria"/>
              <a:buChar char="►"/>
              <a:tabLst>
                <a:tab pos="368873" algn="l"/>
              </a:tabLst>
            </a:pPr>
            <a:r>
              <a:rPr sz="2200" spc="69" smtClean="0">
                <a:latin typeface="Tahoma"/>
                <a:cs typeface="Tahoma"/>
              </a:rPr>
              <a:t>les</a:t>
            </a:r>
            <a:r>
              <a:rPr sz="2200" spc="-99" smtClean="0">
                <a:latin typeface="Tahoma"/>
                <a:cs typeface="Tahoma"/>
              </a:rPr>
              <a:t> </a:t>
            </a:r>
            <a:r>
              <a:rPr sz="2200" spc="188" dirty="0">
                <a:solidFill>
                  <a:srgbClr val="990000"/>
                </a:solidFill>
                <a:latin typeface="Tahoma"/>
                <a:cs typeface="Tahoma"/>
              </a:rPr>
              <a:t>noms</a:t>
            </a:r>
            <a:r>
              <a:rPr sz="2200" spc="-99" dirty="0">
                <a:solidFill>
                  <a:srgbClr val="990000"/>
                </a:solidFill>
                <a:latin typeface="Tahoma"/>
                <a:cs typeface="Tahoma"/>
              </a:rPr>
              <a:t> </a:t>
            </a:r>
            <a:r>
              <a:rPr sz="2200" spc="188" dirty="0">
                <a:latin typeface="Tahoma"/>
                <a:cs typeface="Tahoma"/>
              </a:rPr>
              <a:t>de</a:t>
            </a:r>
            <a:r>
              <a:rPr sz="2200" spc="-89" dirty="0">
                <a:latin typeface="Tahoma"/>
                <a:cs typeface="Tahoma"/>
              </a:rPr>
              <a:t> </a:t>
            </a:r>
            <a:r>
              <a:rPr sz="2200" spc="89" dirty="0">
                <a:latin typeface="Tahoma"/>
                <a:cs typeface="Tahoma"/>
              </a:rPr>
              <a:t>variable</a:t>
            </a:r>
            <a:r>
              <a:rPr sz="2200" spc="-99" dirty="0">
                <a:latin typeface="Tahoma"/>
                <a:cs typeface="Tahoma"/>
              </a:rPr>
              <a:t> </a:t>
            </a:r>
            <a:r>
              <a:rPr sz="2200" spc="109">
                <a:latin typeface="Tahoma"/>
                <a:cs typeface="Tahoma"/>
              </a:rPr>
              <a:t>sont</a:t>
            </a:r>
            <a:r>
              <a:rPr sz="2200" spc="-99">
                <a:latin typeface="Tahoma"/>
                <a:cs typeface="Tahoma"/>
              </a:rPr>
              <a:t> </a:t>
            </a:r>
            <a:r>
              <a:rPr sz="2200" spc="99" smtClean="0">
                <a:solidFill>
                  <a:srgbClr val="1919BA"/>
                </a:solidFill>
                <a:latin typeface="Tahoma"/>
                <a:cs typeface="Tahoma"/>
              </a:rPr>
              <a:t>sensibles</a:t>
            </a:r>
            <a:endParaRPr sz="2200">
              <a:latin typeface="Tahoma"/>
              <a:cs typeface="Tahoma"/>
            </a:endParaRPr>
          </a:p>
          <a:p>
            <a:pPr>
              <a:spcBef>
                <a:spcPts val="20"/>
              </a:spcBef>
            </a:pPr>
            <a:endParaRPr sz="2600">
              <a:latin typeface="Tahoma"/>
              <a:cs typeface="Tahoma"/>
            </a:endParaRPr>
          </a:p>
        </p:txBody>
      </p:sp>
      <p:sp>
        <p:nvSpPr>
          <p:cNvPr id="8" name="Rectangle 7"/>
          <p:cNvSpPr/>
          <p:nvPr/>
        </p:nvSpPr>
        <p:spPr>
          <a:xfrm>
            <a:off x="2500298" y="357166"/>
            <a:ext cx="3403111" cy="769441"/>
          </a:xfrm>
          <a:prstGeom prst="rect">
            <a:avLst/>
          </a:prstGeom>
        </p:spPr>
        <p:txBody>
          <a:bodyPr wrap="none">
            <a:spAutoFit/>
          </a:bodyPr>
          <a:lstStyle/>
          <a:p>
            <a:r>
              <a:rPr lang="fr-FR" sz="4400" spc="159" dirty="0" smtClean="0">
                <a:solidFill>
                  <a:prstClr val="black"/>
                </a:solidFill>
                <a:ea typeface="+mj-ea"/>
                <a:cs typeface="+mj-cs"/>
              </a:rPr>
              <a:t>Les Variables</a:t>
            </a:r>
            <a:endParaRPr lang="fr-FR" dirty="0"/>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8925" y="270393"/>
            <a:ext cx="8240727" cy="711432"/>
          </a:xfrm>
          <a:prstGeom prst="rect">
            <a:avLst/>
          </a:prstGeom>
        </p:spPr>
        <p:txBody>
          <a:bodyPr vert="horz" wrap="square" lIns="0" tIns="33992" rIns="0" bIns="0" rtlCol="0">
            <a:spAutoFit/>
          </a:bodyPr>
          <a:lstStyle/>
          <a:p>
            <a:pPr marL="25179">
              <a:spcBef>
                <a:spcPts val="268"/>
              </a:spcBef>
            </a:pPr>
            <a:r>
              <a:rPr spc="159" dirty="0"/>
              <a:t>Variables</a:t>
            </a:r>
            <a:r>
              <a:rPr spc="-188" dirty="0"/>
              <a:t> </a:t>
            </a:r>
            <a:r>
              <a:rPr spc="226" dirty="0"/>
              <a:t>d’environnement</a:t>
            </a:r>
          </a:p>
        </p:txBody>
      </p:sp>
      <p:sp>
        <p:nvSpPr>
          <p:cNvPr id="3" name="object 3"/>
          <p:cNvSpPr txBox="1"/>
          <p:nvPr/>
        </p:nvSpPr>
        <p:spPr>
          <a:xfrm>
            <a:off x="642910" y="1142984"/>
            <a:ext cx="7914724" cy="2545702"/>
          </a:xfrm>
          <a:prstGeom prst="rect">
            <a:avLst/>
          </a:prstGeom>
        </p:spPr>
        <p:txBody>
          <a:bodyPr vert="horz" wrap="square" lIns="0" tIns="187584" rIns="0" bIns="0" rtlCol="0">
            <a:spAutoFit/>
          </a:bodyPr>
          <a:lstStyle/>
          <a:p>
            <a:pPr marL="125895">
              <a:spcBef>
                <a:spcPts val="1477"/>
              </a:spcBef>
            </a:pPr>
            <a:r>
              <a:rPr sz="2400" spc="99" dirty="0">
                <a:solidFill>
                  <a:srgbClr val="8C198C"/>
                </a:solidFill>
                <a:latin typeface="Tahoma"/>
                <a:cs typeface="Tahoma"/>
              </a:rPr>
              <a:t>Variables</a:t>
            </a:r>
            <a:r>
              <a:rPr sz="2400" spc="-109" dirty="0">
                <a:solidFill>
                  <a:srgbClr val="8C198C"/>
                </a:solidFill>
                <a:latin typeface="Tahoma"/>
                <a:cs typeface="Tahoma"/>
              </a:rPr>
              <a:t> </a:t>
            </a:r>
            <a:r>
              <a:rPr sz="2400" spc="129" dirty="0">
                <a:solidFill>
                  <a:srgbClr val="8C198C"/>
                </a:solidFill>
                <a:latin typeface="Tahoma"/>
                <a:cs typeface="Tahoma"/>
              </a:rPr>
              <a:t>partagées</a:t>
            </a:r>
            <a:r>
              <a:rPr sz="2400" spc="-119" dirty="0">
                <a:solidFill>
                  <a:srgbClr val="8C198C"/>
                </a:solidFill>
                <a:latin typeface="Tahoma"/>
                <a:cs typeface="Tahoma"/>
              </a:rPr>
              <a:t> </a:t>
            </a:r>
            <a:r>
              <a:rPr sz="2400" spc="139" dirty="0">
                <a:latin typeface="Tahoma"/>
                <a:cs typeface="Tahoma"/>
              </a:rPr>
              <a:t>par</a:t>
            </a:r>
            <a:r>
              <a:rPr sz="2400" spc="-109" dirty="0">
                <a:latin typeface="Tahoma"/>
                <a:cs typeface="Tahoma"/>
              </a:rPr>
              <a:t> </a:t>
            </a:r>
            <a:r>
              <a:rPr sz="2400" spc="149" dirty="0">
                <a:solidFill>
                  <a:srgbClr val="1919BA"/>
                </a:solidFill>
                <a:latin typeface="Tahoma"/>
                <a:cs typeface="Tahoma"/>
              </a:rPr>
              <a:t>tout</a:t>
            </a:r>
            <a:r>
              <a:rPr sz="2400" spc="-99" dirty="0">
                <a:solidFill>
                  <a:srgbClr val="1919BA"/>
                </a:solidFill>
                <a:latin typeface="Tahoma"/>
                <a:cs typeface="Tahoma"/>
              </a:rPr>
              <a:t> </a:t>
            </a:r>
            <a:r>
              <a:rPr sz="2400" spc="119" dirty="0">
                <a:latin typeface="Tahoma"/>
                <a:cs typeface="Tahoma"/>
              </a:rPr>
              <a:t>le</a:t>
            </a:r>
            <a:r>
              <a:rPr sz="2400" spc="-109" dirty="0">
                <a:latin typeface="Tahoma"/>
                <a:cs typeface="Tahoma"/>
              </a:rPr>
              <a:t> </a:t>
            </a:r>
            <a:r>
              <a:rPr sz="2400" spc="69" dirty="0">
                <a:latin typeface="Tahoma"/>
                <a:cs typeface="Tahoma"/>
              </a:rPr>
              <a:t>système.</a:t>
            </a:r>
            <a:endParaRPr sz="2400">
              <a:latin typeface="Tahoma"/>
              <a:cs typeface="Tahoma"/>
            </a:endParaRPr>
          </a:p>
          <a:p>
            <a:pPr marL="674798" indent="-294595">
              <a:spcBef>
                <a:spcPts val="1160"/>
              </a:spcBef>
              <a:buClr>
                <a:srgbClr val="3333B2"/>
              </a:buClr>
              <a:buSzPct val="72727"/>
              <a:buFont typeface="Cambria"/>
              <a:buChar char="►"/>
              <a:tabLst>
                <a:tab pos="676057" algn="l"/>
              </a:tabLst>
            </a:pPr>
            <a:r>
              <a:rPr sz="2200" spc="119" dirty="0">
                <a:solidFill>
                  <a:srgbClr val="7F7F7F"/>
                </a:solidFill>
                <a:latin typeface="Tahoma"/>
                <a:cs typeface="Tahoma"/>
              </a:rPr>
              <a:t>par</a:t>
            </a:r>
            <a:r>
              <a:rPr sz="2200" spc="-89" dirty="0">
                <a:solidFill>
                  <a:srgbClr val="7F7F7F"/>
                </a:solidFill>
                <a:latin typeface="Tahoma"/>
                <a:cs typeface="Tahoma"/>
              </a:rPr>
              <a:t> </a:t>
            </a:r>
            <a:r>
              <a:rPr sz="2200" spc="99" dirty="0">
                <a:solidFill>
                  <a:srgbClr val="7F7F7F"/>
                </a:solidFill>
                <a:latin typeface="Tahoma"/>
                <a:cs typeface="Tahoma"/>
              </a:rPr>
              <a:t>toutes</a:t>
            </a:r>
            <a:r>
              <a:rPr sz="2200" spc="-99" dirty="0">
                <a:solidFill>
                  <a:srgbClr val="7F7F7F"/>
                </a:solidFill>
                <a:latin typeface="Tahoma"/>
                <a:cs typeface="Tahoma"/>
              </a:rPr>
              <a:t> </a:t>
            </a:r>
            <a:r>
              <a:rPr sz="2200" spc="69" dirty="0">
                <a:solidFill>
                  <a:srgbClr val="7F7F7F"/>
                </a:solidFill>
                <a:latin typeface="Tahoma"/>
                <a:cs typeface="Tahoma"/>
              </a:rPr>
              <a:t>les</a:t>
            </a:r>
            <a:r>
              <a:rPr sz="2200" spc="-99" dirty="0">
                <a:solidFill>
                  <a:srgbClr val="7F7F7F"/>
                </a:solidFill>
                <a:latin typeface="Tahoma"/>
                <a:cs typeface="Tahoma"/>
              </a:rPr>
              <a:t> </a:t>
            </a:r>
            <a:r>
              <a:rPr sz="2200" spc="99" dirty="0">
                <a:solidFill>
                  <a:srgbClr val="5E5E5E"/>
                </a:solidFill>
                <a:latin typeface="Tahoma"/>
                <a:cs typeface="Tahoma"/>
              </a:rPr>
              <a:t>instances</a:t>
            </a:r>
            <a:r>
              <a:rPr sz="2200" spc="-99" dirty="0">
                <a:solidFill>
                  <a:srgbClr val="5E5E5E"/>
                </a:solidFill>
                <a:latin typeface="Tahoma"/>
                <a:cs typeface="Tahoma"/>
              </a:rPr>
              <a:t> </a:t>
            </a:r>
            <a:r>
              <a:rPr sz="2200" spc="188" dirty="0">
                <a:solidFill>
                  <a:srgbClr val="5E5E5E"/>
                </a:solidFill>
                <a:latin typeface="Tahoma"/>
                <a:cs typeface="Tahoma"/>
              </a:rPr>
              <a:t>de</a:t>
            </a:r>
            <a:r>
              <a:rPr sz="2200" spc="-89" dirty="0">
                <a:solidFill>
                  <a:srgbClr val="5E5E5E"/>
                </a:solidFill>
                <a:latin typeface="Tahoma"/>
                <a:cs typeface="Tahoma"/>
              </a:rPr>
              <a:t> </a:t>
            </a:r>
            <a:r>
              <a:rPr sz="2200" spc="109" dirty="0">
                <a:solidFill>
                  <a:srgbClr val="5E5E5E"/>
                </a:solidFill>
                <a:latin typeface="Tahoma"/>
                <a:cs typeface="Tahoma"/>
              </a:rPr>
              <a:t>shell</a:t>
            </a:r>
            <a:endParaRPr sz="2200">
              <a:latin typeface="Tahoma"/>
              <a:cs typeface="Tahoma"/>
            </a:endParaRPr>
          </a:p>
          <a:p>
            <a:pPr marL="124636" marR="60430">
              <a:lnSpc>
                <a:spcPct val="123200"/>
              </a:lnSpc>
              <a:spcBef>
                <a:spcPts val="2280"/>
              </a:spcBef>
            </a:pPr>
            <a:r>
              <a:rPr sz="2200" spc="59" dirty="0">
                <a:latin typeface="Tahoma"/>
                <a:cs typeface="Tahoma"/>
              </a:rPr>
              <a:t>La</a:t>
            </a:r>
            <a:r>
              <a:rPr sz="2200" spc="169" dirty="0">
                <a:latin typeface="Tahoma"/>
                <a:cs typeface="Tahoma"/>
              </a:rPr>
              <a:t> </a:t>
            </a:r>
            <a:r>
              <a:rPr sz="2200" spc="226" dirty="0">
                <a:latin typeface="Tahoma"/>
                <a:cs typeface="Tahoma"/>
              </a:rPr>
              <a:t>commande</a:t>
            </a:r>
            <a:r>
              <a:rPr sz="2200" spc="169" dirty="0">
                <a:latin typeface="Tahoma"/>
                <a:cs typeface="Tahoma"/>
              </a:rPr>
              <a:t> </a:t>
            </a:r>
            <a:r>
              <a:rPr sz="2200" spc="40" dirty="0">
                <a:solidFill>
                  <a:srgbClr val="8C198C"/>
                </a:solidFill>
                <a:latin typeface="SimSun"/>
                <a:cs typeface="SimSun"/>
              </a:rPr>
              <a:t>env</a:t>
            </a:r>
            <a:r>
              <a:rPr sz="2200" spc="-226" dirty="0">
                <a:solidFill>
                  <a:srgbClr val="8C198C"/>
                </a:solidFill>
                <a:latin typeface="SimSun"/>
                <a:cs typeface="SimSun"/>
              </a:rPr>
              <a:t> </a:t>
            </a:r>
            <a:r>
              <a:rPr sz="2200" spc="129" dirty="0">
                <a:latin typeface="Tahoma"/>
                <a:cs typeface="Tahoma"/>
              </a:rPr>
              <a:t>afﬁche</a:t>
            </a:r>
            <a:r>
              <a:rPr sz="2200" spc="178" dirty="0">
                <a:latin typeface="Tahoma"/>
                <a:cs typeface="Tahoma"/>
              </a:rPr>
              <a:t> </a:t>
            </a:r>
            <a:r>
              <a:rPr sz="2200" spc="99" dirty="0">
                <a:latin typeface="Tahoma"/>
                <a:cs typeface="Tahoma"/>
              </a:rPr>
              <a:t>la</a:t>
            </a:r>
            <a:r>
              <a:rPr sz="2200" spc="178" dirty="0">
                <a:latin typeface="Tahoma"/>
                <a:cs typeface="Tahoma"/>
              </a:rPr>
              <a:t> </a:t>
            </a:r>
            <a:r>
              <a:rPr sz="2200" spc="79" dirty="0">
                <a:latin typeface="Tahoma"/>
                <a:cs typeface="Tahoma"/>
              </a:rPr>
              <a:t>liste</a:t>
            </a:r>
            <a:r>
              <a:rPr sz="2200" spc="178" dirty="0">
                <a:latin typeface="Tahoma"/>
                <a:cs typeface="Tahoma"/>
              </a:rPr>
              <a:t> </a:t>
            </a:r>
            <a:r>
              <a:rPr sz="2200" spc="188" dirty="0">
                <a:latin typeface="Tahoma"/>
                <a:cs typeface="Tahoma"/>
              </a:rPr>
              <a:t>de</a:t>
            </a:r>
            <a:r>
              <a:rPr sz="2200" spc="178" dirty="0">
                <a:latin typeface="Tahoma"/>
                <a:cs typeface="Tahoma"/>
              </a:rPr>
              <a:t> </a:t>
            </a:r>
            <a:r>
              <a:rPr sz="2200" spc="99" dirty="0">
                <a:solidFill>
                  <a:srgbClr val="1919BA"/>
                </a:solidFill>
                <a:latin typeface="Tahoma"/>
                <a:cs typeface="Tahoma"/>
              </a:rPr>
              <a:t>toutes</a:t>
            </a:r>
            <a:r>
              <a:rPr sz="2200" spc="178" dirty="0">
                <a:solidFill>
                  <a:srgbClr val="1919BA"/>
                </a:solidFill>
                <a:latin typeface="Tahoma"/>
                <a:cs typeface="Tahoma"/>
              </a:rPr>
              <a:t> </a:t>
            </a:r>
            <a:r>
              <a:rPr sz="2200" spc="69" dirty="0">
                <a:latin typeface="Tahoma"/>
                <a:cs typeface="Tahoma"/>
              </a:rPr>
              <a:t>les</a:t>
            </a:r>
            <a:r>
              <a:rPr sz="2200" spc="178" dirty="0">
                <a:latin typeface="Tahoma"/>
                <a:cs typeface="Tahoma"/>
              </a:rPr>
              <a:t> </a:t>
            </a:r>
            <a:r>
              <a:rPr sz="2200" spc="79" dirty="0">
                <a:solidFill>
                  <a:srgbClr val="8C198C"/>
                </a:solidFill>
                <a:latin typeface="Tahoma"/>
                <a:cs typeface="Tahoma"/>
              </a:rPr>
              <a:t>variables </a:t>
            </a:r>
            <a:r>
              <a:rPr sz="2200" spc="-654" dirty="0">
                <a:solidFill>
                  <a:srgbClr val="8C198C"/>
                </a:solidFill>
                <a:latin typeface="Tahoma"/>
                <a:cs typeface="Tahoma"/>
              </a:rPr>
              <a:t> </a:t>
            </a:r>
            <a:r>
              <a:rPr sz="2200" spc="109" dirty="0">
                <a:solidFill>
                  <a:srgbClr val="8C198C"/>
                </a:solidFill>
                <a:latin typeface="Tahoma"/>
                <a:cs typeface="Tahoma"/>
              </a:rPr>
              <a:t>d’environnement</a:t>
            </a:r>
            <a:r>
              <a:rPr sz="2200" spc="109" dirty="0">
                <a:latin typeface="Tahoma"/>
                <a:cs typeface="Tahoma"/>
              </a:rPr>
              <a:t>.</a:t>
            </a:r>
            <a:endParaRPr sz="2200">
              <a:latin typeface="Tahoma"/>
              <a:cs typeface="Tahoma"/>
            </a:endParaRPr>
          </a:p>
          <a:p>
            <a:pPr>
              <a:spcBef>
                <a:spcPts val="99"/>
              </a:spcBef>
            </a:pPr>
            <a:endParaRPr sz="2300">
              <a:latin typeface="Tahoma"/>
              <a:cs typeface="Tahoma"/>
            </a:endParaRPr>
          </a:p>
        </p:txBody>
      </p:sp>
      <p:sp>
        <p:nvSpPr>
          <p:cNvPr id="8" name="Rectangle 7"/>
          <p:cNvSpPr/>
          <p:nvPr/>
        </p:nvSpPr>
        <p:spPr>
          <a:xfrm>
            <a:off x="428596" y="3857628"/>
            <a:ext cx="8286792" cy="2113912"/>
          </a:xfrm>
          <a:prstGeom prst="rect">
            <a:avLst/>
          </a:prstGeom>
        </p:spPr>
        <p:txBody>
          <a:bodyPr wrap="square">
            <a:spAutoFit/>
          </a:bodyPr>
          <a:lstStyle/>
          <a:p>
            <a:pPr marL="124636"/>
            <a:r>
              <a:rPr lang="fr-FR" spc="149" dirty="0" smtClean="0">
                <a:latin typeface="Tahoma"/>
                <a:cs typeface="Tahoma"/>
              </a:rPr>
              <a:t>Pour</a:t>
            </a:r>
            <a:r>
              <a:rPr lang="fr-FR" spc="-119" dirty="0" smtClean="0">
                <a:latin typeface="Tahoma"/>
                <a:cs typeface="Tahoma"/>
              </a:rPr>
              <a:t> </a:t>
            </a:r>
            <a:r>
              <a:rPr lang="fr-FR" spc="129" dirty="0" err="1" smtClean="0">
                <a:solidFill>
                  <a:srgbClr val="1919BA"/>
                </a:solidFill>
                <a:latin typeface="Tahoma"/>
                <a:cs typeface="Tahoma"/>
              </a:rPr>
              <a:t>déﬁnir</a:t>
            </a:r>
            <a:r>
              <a:rPr lang="fr-FR" spc="-109" dirty="0" smtClean="0">
                <a:solidFill>
                  <a:srgbClr val="1919BA"/>
                </a:solidFill>
                <a:latin typeface="Tahoma"/>
                <a:cs typeface="Tahoma"/>
              </a:rPr>
              <a:t> </a:t>
            </a:r>
            <a:r>
              <a:rPr lang="fr-FR" spc="169" dirty="0" smtClean="0">
                <a:latin typeface="Tahoma"/>
                <a:cs typeface="Tahoma"/>
              </a:rPr>
              <a:t>une</a:t>
            </a:r>
            <a:r>
              <a:rPr lang="fr-FR" spc="-119" dirty="0" smtClean="0">
                <a:latin typeface="Tahoma"/>
                <a:cs typeface="Tahoma"/>
              </a:rPr>
              <a:t> </a:t>
            </a:r>
            <a:r>
              <a:rPr lang="fr-FR" spc="89" dirty="0" smtClean="0">
                <a:solidFill>
                  <a:srgbClr val="8C198C"/>
                </a:solidFill>
                <a:latin typeface="Tahoma"/>
                <a:cs typeface="Tahoma"/>
              </a:rPr>
              <a:t>variable</a:t>
            </a:r>
            <a:r>
              <a:rPr lang="fr-FR" spc="-109" dirty="0" smtClean="0">
                <a:solidFill>
                  <a:srgbClr val="8C198C"/>
                </a:solidFill>
                <a:latin typeface="Tahoma"/>
                <a:cs typeface="Tahoma"/>
              </a:rPr>
              <a:t> </a:t>
            </a:r>
            <a:r>
              <a:rPr lang="fr-FR" spc="139" dirty="0" smtClean="0">
                <a:solidFill>
                  <a:srgbClr val="8C198C"/>
                </a:solidFill>
                <a:latin typeface="Tahoma"/>
                <a:cs typeface="Tahoma"/>
              </a:rPr>
              <a:t>d’environnement</a:t>
            </a:r>
            <a:r>
              <a:rPr lang="fr-FR" spc="-119" dirty="0" smtClean="0">
                <a:solidFill>
                  <a:srgbClr val="8C198C"/>
                </a:solidFill>
                <a:latin typeface="Tahoma"/>
                <a:cs typeface="Tahoma"/>
              </a:rPr>
              <a:t> </a:t>
            </a:r>
            <a:r>
              <a:rPr lang="fr-FR" spc="-357" dirty="0" smtClean="0">
                <a:latin typeface="Tahoma"/>
                <a:cs typeface="Tahoma"/>
              </a:rPr>
              <a:t>:</a:t>
            </a:r>
            <a:endParaRPr lang="fr-FR" dirty="0" smtClean="0">
              <a:latin typeface="Tahoma"/>
              <a:cs typeface="Tahoma"/>
            </a:endParaRPr>
          </a:p>
          <a:p>
            <a:pPr marL="896373" marR="4207414">
              <a:lnSpc>
                <a:spcPct val="128000"/>
              </a:lnSpc>
              <a:spcBef>
                <a:spcPts val="625"/>
              </a:spcBef>
            </a:pPr>
            <a:r>
              <a:rPr lang="fr-FR" sz="2000" spc="69" dirty="0" smtClean="0">
                <a:solidFill>
                  <a:srgbClr val="006600"/>
                </a:solidFill>
                <a:latin typeface="SimSun"/>
                <a:cs typeface="SimSun"/>
              </a:rPr>
              <a:t>variable</a:t>
            </a:r>
            <a:r>
              <a:rPr lang="fr-FR" sz="2000" spc="69" dirty="0" smtClean="0">
                <a:latin typeface="SimSun"/>
                <a:cs typeface="SimSun"/>
              </a:rPr>
              <a:t>=valeur  </a:t>
            </a:r>
            <a:r>
              <a:rPr lang="fr-FR" sz="2000" spc="69" dirty="0" smtClean="0">
                <a:solidFill>
                  <a:srgbClr val="8C198C"/>
                </a:solidFill>
                <a:latin typeface="SimSun"/>
                <a:cs typeface="SimSun"/>
              </a:rPr>
              <a:t>export</a:t>
            </a:r>
            <a:r>
              <a:rPr lang="fr-FR" sz="2000" spc="-30" dirty="0" smtClean="0">
                <a:solidFill>
                  <a:srgbClr val="8C198C"/>
                </a:solidFill>
                <a:latin typeface="SimSun"/>
                <a:cs typeface="SimSun"/>
              </a:rPr>
              <a:t> </a:t>
            </a:r>
            <a:r>
              <a:rPr lang="fr-FR" sz="2000" spc="69" dirty="0" smtClean="0">
                <a:solidFill>
                  <a:srgbClr val="006600"/>
                </a:solidFill>
                <a:latin typeface="SimSun"/>
                <a:cs typeface="SimSun"/>
              </a:rPr>
              <a:t>variable</a:t>
            </a:r>
            <a:endParaRPr lang="fr-FR" sz="2000" dirty="0" smtClean="0">
              <a:latin typeface="SimSun"/>
              <a:cs typeface="SimSun"/>
            </a:endParaRPr>
          </a:p>
          <a:p>
            <a:pPr marL="124636">
              <a:spcBef>
                <a:spcPts val="1378"/>
              </a:spcBef>
            </a:pPr>
            <a:r>
              <a:rPr lang="fr-FR" spc="159" dirty="0" smtClean="0">
                <a:latin typeface="Tahoma"/>
                <a:cs typeface="Tahoma"/>
              </a:rPr>
              <a:t>ou</a:t>
            </a:r>
            <a:r>
              <a:rPr lang="fr-FR" spc="-169" dirty="0" smtClean="0">
                <a:latin typeface="Tahoma"/>
                <a:cs typeface="Tahoma"/>
              </a:rPr>
              <a:t> </a:t>
            </a:r>
            <a:r>
              <a:rPr lang="fr-FR" spc="159" dirty="0" smtClean="0">
                <a:latin typeface="Tahoma"/>
                <a:cs typeface="Tahoma"/>
              </a:rPr>
              <a:t>bien</a:t>
            </a:r>
            <a:endParaRPr lang="fr-FR" dirty="0" smtClean="0">
              <a:latin typeface="Tahoma"/>
              <a:cs typeface="Tahoma"/>
            </a:endParaRPr>
          </a:p>
          <a:p>
            <a:pPr marL="896373">
              <a:spcBef>
                <a:spcPts val="872"/>
              </a:spcBef>
            </a:pPr>
            <a:r>
              <a:rPr lang="fr-FR" sz="2000" spc="69" dirty="0" smtClean="0">
                <a:solidFill>
                  <a:srgbClr val="8C198C"/>
                </a:solidFill>
                <a:latin typeface="SimSun"/>
                <a:cs typeface="SimSun"/>
              </a:rPr>
              <a:t>export</a:t>
            </a:r>
            <a:r>
              <a:rPr lang="fr-FR" sz="2000" spc="30" dirty="0" smtClean="0">
                <a:solidFill>
                  <a:srgbClr val="8C198C"/>
                </a:solidFill>
                <a:latin typeface="SimSun"/>
                <a:cs typeface="SimSun"/>
              </a:rPr>
              <a:t> </a:t>
            </a:r>
            <a:r>
              <a:rPr lang="fr-FR" sz="2000" spc="69" dirty="0" smtClean="0">
                <a:solidFill>
                  <a:srgbClr val="006600"/>
                </a:solidFill>
                <a:latin typeface="SimSun"/>
                <a:cs typeface="SimSun"/>
              </a:rPr>
              <a:t>variable</a:t>
            </a:r>
            <a:r>
              <a:rPr lang="fr-FR" sz="2000" spc="69" dirty="0" smtClean="0">
                <a:latin typeface="SimSun"/>
                <a:cs typeface="SimSun"/>
              </a:rPr>
              <a:t>=valeur</a:t>
            </a:r>
            <a:endParaRPr lang="fr-FR" sz="2000" dirty="0">
              <a:latin typeface="SimSun"/>
              <a:cs typeface="SimSun"/>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2320</Words>
  <PresentationFormat>Affichage à l'écran (4:3)</PresentationFormat>
  <Paragraphs>370</Paragraphs>
  <Slides>52</Slides>
  <Notes>0</Notes>
  <HiddenSlides>0</HiddenSlides>
  <MMClips>0</MMClips>
  <ScaleCrop>false</ScaleCrop>
  <HeadingPairs>
    <vt:vector size="4" baseType="variant">
      <vt:variant>
        <vt:lpstr>Thème</vt:lpstr>
      </vt:variant>
      <vt:variant>
        <vt:i4>1</vt:i4>
      </vt:variant>
      <vt:variant>
        <vt:lpstr>Titres des diapositives</vt:lpstr>
      </vt:variant>
      <vt:variant>
        <vt:i4>52</vt:i4>
      </vt:variant>
    </vt:vector>
  </HeadingPairs>
  <TitlesOfParts>
    <vt:vector size="53" baseType="lpstr">
      <vt:lpstr>Thème Office</vt:lpstr>
      <vt:lpstr>Chapitre 3  programmation shell </vt:lpstr>
      <vt:lpstr>Diapositive 2</vt:lpstr>
      <vt:lpstr>Diapositive 3</vt:lpstr>
      <vt:lpstr>Diapositive 4</vt:lpstr>
      <vt:lpstr>Diapositive 5</vt:lpstr>
      <vt:lpstr>Diapositive 6</vt:lpstr>
      <vt:lpstr>Le Hello World</vt:lpstr>
      <vt:lpstr>#!/bin/bash   message="Hello World"   echo $message</vt:lpstr>
      <vt:lpstr>Variables d’environnement</vt:lpstr>
      <vt:lpstr>La variable d’environnement PATH</vt:lpstr>
      <vt:lpstr>Calculs numériques</vt:lpstr>
      <vt:lpstr>Diapositive 12</vt:lpstr>
      <vt:lpstr>if : l’instruction conditionnelle</vt:lpstr>
      <vt:lpstr>if : comparer les nombres</vt:lpstr>
      <vt:lpstr>vériﬁer plusieurs alternatives</vt:lpstr>
      <vt:lpstr>if : vériﬁer si une variable est déﬁnie</vt:lpstr>
      <vt:lpstr>if : vériﬁer qu’une condition n’est pas vraie</vt:lpstr>
      <vt:lpstr>if : vériﬁer qu’une condition n’est pas vraie</vt:lpstr>
      <vt:lpstr>if : connecteurs logiques</vt:lpstr>
      <vt:lpstr>for : traverser une liste</vt:lpstr>
      <vt:lpstr>while : boucle while</vt:lpstr>
      <vt:lpstr>until : boucle while avec la condition inverse</vt:lpstr>
      <vt:lpstr>while : lire un ﬁchier ligne par ligne</vt:lpstr>
      <vt:lpstr>Diapositive 24</vt:lpstr>
      <vt:lpstr>Tableaux : déclaration et indexation</vt:lpstr>
      <vt:lpstr>Tableaux : longueur et traversée</vt:lpstr>
      <vt:lpstr>Diapositive 27</vt:lpstr>
      <vt:lpstr>Fonctions : syntaxe de base</vt:lpstr>
      <vt:lpstr>Fonctions : les paramètres</vt:lpstr>
      <vt:lpstr>Fonctions : accéder à tous les paramètres</vt:lpstr>
      <vt:lpstr>Fonctions : variables locales et globales</vt:lpstr>
      <vt:lpstr>Fonctions : valeurs de retour</vt:lpstr>
      <vt:lpstr>Fonctions : codes de retour</vt:lpstr>
      <vt:lpstr>Fonctions = scripts (presque)</vt:lpstr>
      <vt:lpstr>Diapositive 35</vt:lpstr>
      <vt:lpstr>Diapositive 36</vt:lpstr>
      <vt:lpstr>Diapositive 37</vt:lpstr>
      <vt:lpstr>Diapositive 38</vt:lpstr>
      <vt:lpstr>Diapositive 39</vt:lpstr>
      <vt:lpstr>Diapositive 40</vt:lpstr>
      <vt:lpstr>Diapositive 41</vt:lpstr>
      <vt:lpstr>Diapositive 42</vt:lpstr>
      <vt:lpstr>Diapositive 43</vt:lpstr>
      <vt:lpstr>Diapositive 44</vt:lpstr>
      <vt:lpstr>Diapositive 45</vt:lpstr>
      <vt:lpstr>Diapositive 46</vt:lpstr>
      <vt:lpstr>Diapositive 47</vt:lpstr>
      <vt:lpstr>Diapositive 48</vt:lpstr>
      <vt:lpstr>Diapositive 49</vt:lpstr>
      <vt:lpstr>Diapositive 50</vt:lpstr>
      <vt:lpstr>Diapositive 51</vt:lpstr>
      <vt:lpstr>Diapositive 52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Sirine Bchir</dc:creator>
  <cp:lastModifiedBy>Sirine Bchir</cp:lastModifiedBy>
  <cp:revision>44</cp:revision>
  <dcterms:created xsi:type="dcterms:W3CDTF">2024-12-13T21:13:27Z</dcterms:created>
  <dcterms:modified xsi:type="dcterms:W3CDTF">2024-12-14T01:11:39Z</dcterms:modified>
</cp:coreProperties>
</file>