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5"/>
  </p:notesMasterIdLst>
  <p:sldIdLst>
    <p:sldId id="305" r:id="rId2"/>
    <p:sldId id="256" r:id="rId3"/>
    <p:sldId id="282" r:id="rId4"/>
    <p:sldId id="302" r:id="rId5"/>
    <p:sldId id="306" r:id="rId6"/>
    <p:sldId id="307" r:id="rId7"/>
    <p:sldId id="308" r:id="rId8"/>
    <p:sldId id="309" r:id="rId9"/>
    <p:sldId id="311" r:id="rId10"/>
    <p:sldId id="312" r:id="rId11"/>
    <p:sldId id="319" r:id="rId12"/>
    <p:sldId id="320" r:id="rId13"/>
    <p:sldId id="313" r:id="rId14"/>
    <p:sldId id="321" r:id="rId15"/>
    <p:sldId id="322" r:id="rId16"/>
    <p:sldId id="314" r:id="rId17"/>
    <p:sldId id="315" r:id="rId18"/>
    <p:sldId id="316" r:id="rId19"/>
    <p:sldId id="323" r:id="rId20"/>
    <p:sldId id="317" r:id="rId21"/>
    <p:sldId id="318" r:id="rId22"/>
    <p:sldId id="325" r:id="rId23"/>
    <p:sldId id="327" r:id="rId24"/>
    <p:sldId id="328" r:id="rId25"/>
    <p:sldId id="326" r:id="rId26"/>
    <p:sldId id="342" r:id="rId27"/>
    <p:sldId id="329" r:id="rId28"/>
    <p:sldId id="330" r:id="rId29"/>
    <p:sldId id="331" r:id="rId30"/>
    <p:sldId id="332" r:id="rId31"/>
    <p:sldId id="333" r:id="rId32"/>
    <p:sldId id="334" r:id="rId33"/>
    <p:sldId id="335" r:id="rId34"/>
    <p:sldId id="336" r:id="rId35"/>
    <p:sldId id="340" r:id="rId36"/>
    <p:sldId id="337" r:id="rId37"/>
    <p:sldId id="361" r:id="rId38"/>
    <p:sldId id="345" r:id="rId39"/>
    <p:sldId id="346" r:id="rId40"/>
    <p:sldId id="347" r:id="rId41"/>
    <p:sldId id="348" r:id="rId42"/>
    <p:sldId id="349" r:id="rId43"/>
    <p:sldId id="350" r:id="rId44"/>
    <p:sldId id="351" r:id="rId45"/>
    <p:sldId id="343" r:id="rId46"/>
    <p:sldId id="352" r:id="rId47"/>
    <p:sldId id="353" r:id="rId48"/>
    <p:sldId id="344" r:id="rId49"/>
    <p:sldId id="360" r:id="rId50"/>
    <p:sldId id="359" r:id="rId51"/>
    <p:sldId id="354" r:id="rId52"/>
    <p:sldId id="356" r:id="rId53"/>
    <p:sldId id="355" r:id="rId54"/>
    <p:sldId id="357" r:id="rId55"/>
    <p:sldId id="358" r:id="rId56"/>
    <p:sldId id="363" r:id="rId57"/>
    <p:sldId id="362" r:id="rId58"/>
    <p:sldId id="366" r:id="rId59"/>
    <p:sldId id="370" r:id="rId60"/>
    <p:sldId id="364" r:id="rId61"/>
    <p:sldId id="365" r:id="rId62"/>
    <p:sldId id="367" r:id="rId63"/>
    <p:sldId id="339" r:id="rId6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4592"/>
    <a:srgbClr val="F79646"/>
    <a:srgbClr val="4F81BD"/>
    <a:srgbClr val="D0D8E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Style léger 1 - Accentuation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838" autoAdjust="0"/>
    <p:restoredTop sz="87937" autoAdjust="0"/>
  </p:normalViewPr>
  <p:slideViewPr>
    <p:cSldViewPr>
      <p:cViewPr>
        <p:scale>
          <a:sx n="70" d="100"/>
          <a:sy n="70" d="100"/>
        </p:scale>
        <p:origin x="-124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C45F2A-049B-435C-9EED-16A7A757E312}" type="datetimeFigureOut">
              <a:rPr lang="fr-FR" smtClean="0"/>
              <a:pPr/>
              <a:t>12/12/2023</a:t>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7F65F7-FE62-4D82-95E5-6C5AEF4492CB}" type="slidenum">
              <a:rPr lang="fr-FR" smtClean="0"/>
              <a:pPr/>
              <a:t>‹N°›</a:t>
            </a:fld>
            <a:endParaRPr lang="fr-FR" dirty="0"/>
          </a:p>
        </p:txBody>
      </p:sp>
    </p:spTree>
    <p:extLst>
      <p:ext uri="{BB962C8B-B14F-4D97-AF65-F5344CB8AC3E}">
        <p14:creationId xmlns:p14="http://schemas.microsoft.com/office/powerpoint/2010/main" xmlns="" val="2468341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77F65F7-FE62-4D82-95E5-6C5AEF4492CB}" type="slidenum">
              <a:rPr lang="fr-FR" smtClean="0"/>
              <a:pPr/>
              <a:t>3</a:t>
            </a:fld>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77F65F7-FE62-4D82-95E5-6C5AEF4492CB}" type="slidenum">
              <a:rPr lang="fr-FR" smtClean="0"/>
              <a:pPr/>
              <a:t>4</a:t>
            </a:fld>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fr-BE"/>
          </a:p>
        </p:txBody>
      </p:sp>
      <p:sp>
        <p:nvSpPr>
          <p:cNvPr id="4" name="Espace réservé de la date 3"/>
          <p:cNvSpPr>
            <a:spLocks noGrp="1"/>
          </p:cNvSpPr>
          <p:nvPr>
            <p:ph type="dt" sz="half" idx="10"/>
          </p:nvPr>
        </p:nvSpPr>
        <p:spPr/>
        <p:txBody>
          <a:bodyPr/>
          <a:lstStyle/>
          <a:p>
            <a:fld id="{9A0CD51B-150D-495A-9A48-C8A1B136BC2C}" type="datetime1">
              <a:rPr lang="fr-FR" smtClean="0"/>
              <a:pPr/>
              <a:t>12/12/2023</a:t>
            </a:fld>
            <a:endParaRPr lang="fr-BE" dirty="0"/>
          </a:p>
        </p:txBody>
      </p:sp>
      <p:sp>
        <p:nvSpPr>
          <p:cNvPr id="5" name="Espace réservé du pied de page 4"/>
          <p:cNvSpPr>
            <a:spLocks noGrp="1"/>
          </p:cNvSpPr>
          <p:nvPr>
            <p:ph type="ftr" sz="quarter" idx="11"/>
          </p:nvPr>
        </p:nvSpPr>
        <p:spPr/>
        <p:txBody>
          <a:bodyPr/>
          <a:lstStyle/>
          <a:p>
            <a:r>
              <a:rPr lang="fr-BE" dirty="0"/>
              <a:t>2022 / 2023</a:t>
            </a: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44E3CEE-0E37-4F03-A6A5-8668BEC83E01}" type="datetime1">
              <a:rPr lang="fr-FR" smtClean="0"/>
              <a:pPr/>
              <a:t>12/12/2023</a:t>
            </a:fld>
            <a:endParaRPr lang="fr-BE" dirty="0"/>
          </a:p>
        </p:txBody>
      </p:sp>
      <p:sp>
        <p:nvSpPr>
          <p:cNvPr id="5" name="Espace réservé du pied de page 4"/>
          <p:cNvSpPr>
            <a:spLocks noGrp="1"/>
          </p:cNvSpPr>
          <p:nvPr>
            <p:ph type="ftr" sz="quarter" idx="11"/>
          </p:nvPr>
        </p:nvSpPr>
        <p:spPr/>
        <p:txBody>
          <a:bodyPr/>
          <a:lstStyle/>
          <a:p>
            <a:r>
              <a:rPr lang="fr-BE" dirty="0"/>
              <a:t>2022 / 2023</a:t>
            </a: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CA03FDB6-462A-4E31-BD42-D93AC3A00BF4}" type="datetime1">
              <a:rPr lang="fr-FR" smtClean="0"/>
              <a:pPr/>
              <a:t>12/12/2023</a:t>
            </a:fld>
            <a:endParaRPr lang="fr-BE" dirty="0"/>
          </a:p>
        </p:txBody>
      </p:sp>
      <p:sp>
        <p:nvSpPr>
          <p:cNvPr id="5" name="Espace réservé du pied de page 4"/>
          <p:cNvSpPr>
            <a:spLocks noGrp="1"/>
          </p:cNvSpPr>
          <p:nvPr>
            <p:ph type="ftr" sz="quarter" idx="11"/>
          </p:nvPr>
        </p:nvSpPr>
        <p:spPr/>
        <p:txBody>
          <a:bodyPr/>
          <a:lstStyle/>
          <a:p>
            <a:r>
              <a:rPr lang="fr-BE" dirty="0"/>
              <a:t>2022 / 2023</a:t>
            </a: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5E6CCE61-7C35-4214-A949-9F50B9AC0008}" type="datetime1">
              <a:rPr lang="fr-FR" smtClean="0"/>
              <a:pPr/>
              <a:t>12/12/2023</a:t>
            </a:fld>
            <a:endParaRPr lang="fr-BE" dirty="0"/>
          </a:p>
        </p:txBody>
      </p:sp>
      <p:sp>
        <p:nvSpPr>
          <p:cNvPr id="5" name="Espace réservé du pied de page 4"/>
          <p:cNvSpPr>
            <a:spLocks noGrp="1"/>
          </p:cNvSpPr>
          <p:nvPr>
            <p:ph type="ftr" sz="quarter" idx="11"/>
          </p:nvPr>
        </p:nvSpPr>
        <p:spPr/>
        <p:txBody>
          <a:bodyPr/>
          <a:lstStyle/>
          <a:p>
            <a:r>
              <a:rPr lang="fr-BE" dirty="0"/>
              <a:t>2022 / 2023</a:t>
            </a: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ECBC496F-77A4-41A9-95E0-3E02FAF93D74}" type="datetime1">
              <a:rPr lang="fr-FR" smtClean="0"/>
              <a:pPr/>
              <a:t>12/12/2023</a:t>
            </a:fld>
            <a:endParaRPr lang="fr-BE" dirty="0"/>
          </a:p>
        </p:txBody>
      </p:sp>
      <p:sp>
        <p:nvSpPr>
          <p:cNvPr id="5" name="Espace réservé du pied de page 4"/>
          <p:cNvSpPr>
            <a:spLocks noGrp="1"/>
          </p:cNvSpPr>
          <p:nvPr>
            <p:ph type="ftr" sz="quarter" idx="11"/>
          </p:nvPr>
        </p:nvSpPr>
        <p:spPr/>
        <p:txBody>
          <a:bodyPr/>
          <a:lstStyle/>
          <a:p>
            <a:r>
              <a:rPr lang="fr-BE" dirty="0"/>
              <a:t>2022 / 2023</a:t>
            </a: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p>
            <a:fld id="{570D5CF1-90A7-4331-A109-7C19C7DE05CA}" type="datetime1">
              <a:rPr lang="fr-FR" smtClean="0"/>
              <a:pPr/>
              <a:t>12/12/2023</a:t>
            </a:fld>
            <a:endParaRPr lang="fr-BE" dirty="0"/>
          </a:p>
        </p:txBody>
      </p:sp>
      <p:sp>
        <p:nvSpPr>
          <p:cNvPr id="6" name="Espace réservé du pied de page 5"/>
          <p:cNvSpPr>
            <a:spLocks noGrp="1"/>
          </p:cNvSpPr>
          <p:nvPr>
            <p:ph type="ftr" sz="quarter" idx="11"/>
          </p:nvPr>
        </p:nvSpPr>
        <p:spPr/>
        <p:txBody>
          <a:bodyPr/>
          <a:lstStyle/>
          <a:p>
            <a:r>
              <a:rPr lang="fr-BE" dirty="0"/>
              <a:t>2022 / 2023</a:t>
            </a:r>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p>
            <a:fld id="{8CDF0C19-8C8E-4371-BA49-86C4ECAC9A01}" type="datetime1">
              <a:rPr lang="fr-FR" smtClean="0"/>
              <a:pPr/>
              <a:t>12/12/2023</a:t>
            </a:fld>
            <a:endParaRPr lang="fr-BE" dirty="0"/>
          </a:p>
        </p:txBody>
      </p:sp>
      <p:sp>
        <p:nvSpPr>
          <p:cNvPr id="8" name="Espace réservé du pied de page 7"/>
          <p:cNvSpPr>
            <a:spLocks noGrp="1"/>
          </p:cNvSpPr>
          <p:nvPr>
            <p:ph type="ftr" sz="quarter" idx="11"/>
          </p:nvPr>
        </p:nvSpPr>
        <p:spPr/>
        <p:txBody>
          <a:bodyPr/>
          <a:lstStyle/>
          <a:p>
            <a:r>
              <a:rPr lang="fr-BE" dirty="0"/>
              <a:t>2022 / 2023</a:t>
            </a:r>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e la date 2"/>
          <p:cNvSpPr>
            <a:spLocks noGrp="1"/>
          </p:cNvSpPr>
          <p:nvPr>
            <p:ph type="dt" sz="half" idx="10"/>
          </p:nvPr>
        </p:nvSpPr>
        <p:spPr/>
        <p:txBody>
          <a:bodyPr/>
          <a:lstStyle/>
          <a:p>
            <a:fld id="{D9777620-7174-4A41-81D0-287BF6F7A280}" type="datetime1">
              <a:rPr lang="fr-FR" smtClean="0"/>
              <a:pPr/>
              <a:t>12/12/2023</a:t>
            </a:fld>
            <a:endParaRPr lang="fr-BE" dirty="0"/>
          </a:p>
        </p:txBody>
      </p:sp>
      <p:sp>
        <p:nvSpPr>
          <p:cNvPr id="4" name="Espace réservé du pied de page 3"/>
          <p:cNvSpPr>
            <a:spLocks noGrp="1"/>
          </p:cNvSpPr>
          <p:nvPr>
            <p:ph type="ftr" sz="quarter" idx="11"/>
          </p:nvPr>
        </p:nvSpPr>
        <p:spPr/>
        <p:txBody>
          <a:bodyPr/>
          <a:lstStyle/>
          <a:p>
            <a:r>
              <a:rPr lang="fr-BE" dirty="0"/>
              <a:t>2022 / 2023</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242B0DB-0AED-405F-A51C-85B2E1DB35BF}" type="datetime1">
              <a:rPr lang="fr-FR" smtClean="0"/>
              <a:pPr/>
              <a:t>12/12/2023</a:t>
            </a:fld>
            <a:endParaRPr lang="fr-BE" dirty="0"/>
          </a:p>
        </p:txBody>
      </p:sp>
      <p:sp>
        <p:nvSpPr>
          <p:cNvPr id="3" name="Espace réservé du pied de page 2"/>
          <p:cNvSpPr>
            <a:spLocks noGrp="1"/>
          </p:cNvSpPr>
          <p:nvPr>
            <p:ph type="ftr" sz="quarter" idx="11"/>
          </p:nvPr>
        </p:nvSpPr>
        <p:spPr/>
        <p:txBody>
          <a:bodyPr/>
          <a:lstStyle/>
          <a:p>
            <a:r>
              <a:rPr lang="fr-BE" dirty="0"/>
              <a:t>2022 / 2023</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6C0C2A1E-43BC-4E83-8D39-ED1656D29C86}" type="datetime1">
              <a:rPr lang="fr-FR" smtClean="0"/>
              <a:pPr/>
              <a:t>12/12/2023</a:t>
            </a:fld>
            <a:endParaRPr lang="fr-BE" dirty="0"/>
          </a:p>
        </p:txBody>
      </p:sp>
      <p:sp>
        <p:nvSpPr>
          <p:cNvPr id="6" name="Espace réservé du pied de page 5"/>
          <p:cNvSpPr>
            <a:spLocks noGrp="1"/>
          </p:cNvSpPr>
          <p:nvPr>
            <p:ph type="ftr" sz="quarter" idx="11"/>
          </p:nvPr>
        </p:nvSpPr>
        <p:spPr/>
        <p:txBody>
          <a:bodyPr/>
          <a:lstStyle/>
          <a:p>
            <a:r>
              <a:rPr lang="fr-BE" dirty="0"/>
              <a:t>2022 / 2023</a:t>
            </a:r>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CDC79761-F89D-4A3E-882A-7A65D7D7A640}" type="datetime1">
              <a:rPr lang="fr-FR" smtClean="0"/>
              <a:pPr/>
              <a:t>12/12/2023</a:t>
            </a:fld>
            <a:endParaRPr lang="fr-BE" dirty="0"/>
          </a:p>
        </p:txBody>
      </p:sp>
      <p:sp>
        <p:nvSpPr>
          <p:cNvPr id="6" name="Espace réservé du pied de page 5"/>
          <p:cNvSpPr>
            <a:spLocks noGrp="1"/>
          </p:cNvSpPr>
          <p:nvPr>
            <p:ph type="ftr" sz="quarter" idx="11"/>
          </p:nvPr>
        </p:nvSpPr>
        <p:spPr/>
        <p:txBody>
          <a:bodyPr/>
          <a:lstStyle/>
          <a:p>
            <a:r>
              <a:rPr lang="fr-BE" dirty="0"/>
              <a:t>2022 / 2023</a:t>
            </a:r>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E4915-4FBD-4A89-A7AF-8B2DEC4FF706}" type="datetime1">
              <a:rPr lang="fr-FR" smtClean="0"/>
              <a:pPr/>
              <a:t>12/12/2023</a:t>
            </a:fld>
            <a:endParaRPr lang="fr-BE" dirty="0"/>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BE" dirty="0"/>
              <a:t>2022 / 2023</a:t>
            </a: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676400" y="152400"/>
            <a:ext cx="5583580" cy="2308324"/>
          </a:xfrm>
          <a:prstGeom prst="rect">
            <a:avLst/>
          </a:prstGeom>
        </p:spPr>
        <p:txBody>
          <a:bodyPr wrap="none">
            <a:spAutoFit/>
          </a:bodyPr>
          <a:lstStyle/>
          <a:p>
            <a:r>
              <a:rPr lang="fr-FR" sz="7200" b="1" dirty="0" smtClean="0">
                <a:solidFill>
                  <a:srgbClr val="FF0000"/>
                </a:solidFill>
                <a:latin typeface="Bradley Hand ITC" pitchFamily="66" charset="0"/>
              </a:rPr>
              <a:t>Plan de cours </a:t>
            </a:r>
          </a:p>
          <a:p>
            <a:r>
              <a:rPr lang="fr-FR" sz="7200" b="1" dirty="0" smtClean="0">
                <a:solidFill>
                  <a:schemeClr val="tx2">
                    <a:lumMod val="60000"/>
                    <a:lumOff val="40000"/>
                  </a:schemeClr>
                </a:solidFill>
                <a:latin typeface="Bradley Hand ITC" pitchFamily="66" charset="0"/>
              </a:rPr>
              <a:t> </a:t>
            </a:r>
            <a:endParaRPr lang="fr-FR" sz="7200" dirty="0"/>
          </a:p>
        </p:txBody>
      </p:sp>
      <p:pic>
        <p:nvPicPr>
          <p:cNvPr id="1034" name="Picture 10"/>
          <p:cNvPicPr>
            <a:picLocks noChangeAspect="1" noChangeArrowheads="1"/>
          </p:cNvPicPr>
          <p:nvPr/>
        </p:nvPicPr>
        <p:blipFill>
          <a:blip r:embed="rId2" cstate="print"/>
          <a:srcRect/>
          <a:stretch>
            <a:fillRect/>
          </a:stretch>
        </p:blipFill>
        <p:spPr bwMode="auto">
          <a:xfrm>
            <a:off x="304800" y="1752600"/>
            <a:ext cx="533400" cy="711200"/>
          </a:xfrm>
          <a:prstGeom prst="rect">
            <a:avLst/>
          </a:prstGeom>
          <a:noFill/>
          <a:ln w="9525">
            <a:noFill/>
            <a:miter lim="800000"/>
            <a:headEnd/>
            <a:tailEnd/>
          </a:ln>
        </p:spPr>
      </p:pic>
      <p:pic>
        <p:nvPicPr>
          <p:cNvPr id="1035" name="Picture 11"/>
          <p:cNvPicPr>
            <a:picLocks noChangeAspect="1" noChangeArrowheads="1"/>
          </p:cNvPicPr>
          <p:nvPr/>
        </p:nvPicPr>
        <p:blipFill>
          <a:blip r:embed="rId3" cstate="print"/>
          <a:srcRect/>
          <a:stretch>
            <a:fillRect/>
          </a:stretch>
        </p:blipFill>
        <p:spPr bwMode="auto">
          <a:xfrm>
            <a:off x="381000" y="3048000"/>
            <a:ext cx="440266" cy="609600"/>
          </a:xfrm>
          <a:prstGeom prst="rect">
            <a:avLst/>
          </a:prstGeom>
          <a:noFill/>
          <a:ln w="9525">
            <a:noFill/>
            <a:miter lim="800000"/>
            <a:headEnd/>
            <a:tailEnd/>
          </a:ln>
        </p:spPr>
      </p:pic>
      <p:pic>
        <p:nvPicPr>
          <p:cNvPr id="1036" name="Picture 12"/>
          <p:cNvPicPr>
            <a:picLocks noChangeAspect="1" noChangeArrowheads="1"/>
          </p:cNvPicPr>
          <p:nvPr/>
        </p:nvPicPr>
        <p:blipFill>
          <a:blip r:embed="rId4" cstate="print"/>
          <a:srcRect/>
          <a:stretch>
            <a:fillRect/>
          </a:stretch>
        </p:blipFill>
        <p:spPr bwMode="auto">
          <a:xfrm>
            <a:off x="381000" y="4111557"/>
            <a:ext cx="457200" cy="612843"/>
          </a:xfrm>
          <a:prstGeom prst="rect">
            <a:avLst/>
          </a:prstGeom>
          <a:noFill/>
          <a:ln w="9525">
            <a:noFill/>
            <a:miter lim="800000"/>
            <a:headEnd/>
            <a:tailEnd/>
          </a:ln>
        </p:spPr>
      </p:pic>
      <p:pic>
        <p:nvPicPr>
          <p:cNvPr id="1037" name="Picture 13"/>
          <p:cNvPicPr>
            <a:picLocks noChangeAspect="1" noChangeArrowheads="1"/>
          </p:cNvPicPr>
          <p:nvPr/>
        </p:nvPicPr>
        <p:blipFill>
          <a:blip r:embed="rId5" cstate="print"/>
          <a:srcRect/>
          <a:stretch>
            <a:fillRect/>
          </a:stretch>
        </p:blipFill>
        <p:spPr bwMode="auto">
          <a:xfrm>
            <a:off x="381000" y="5344161"/>
            <a:ext cx="457200" cy="675639"/>
          </a:xfrm>
          <a:prstGeom prst="rect">
            <a:avLst/>
          </a:prstGeom>
          <a:noFill/>
          <a:ln w="9525">
            <a:noFill/>
            <a:miter lim="800000"/>
            <a:headEnd/>
            <a:tailEnd/>
          </a:ln>
        </p:spPr>
      </p:pic>
      <p:sp>
        <p:nvSpPr>
          <p:cNvPr id="9" name="Rectangle 8"/>
          <p:cNvSpPr/>
          <p:nvPr/>
        </p:nvSpPr>
        <p:spPr>
          <a:xfrm>
            <a:off x="838200" y="1676400"/>
            <a:ext cx="8305800" cy="830997"/>
          </a:xfrm>
          <a:prstGeom prst="rect">
            <a:avLst/>
          </a:prstGeom>
        </p:spPr>
        <p:txBody>
          <a:bodyPr wrap="square">
            <a:spAutoFit/>
          </a:bodyPr>
          <a:lstStyle/>
          <a:p>
            <a:r>
              <a:rPr lang="fr-FR" sz="2400" b="1" dirty="0" smtClean="0">
                <a:solidFill>
                  <a:schemeClr val="tx2">
                    <a:lumMod val="60000"/>
                    <a:lumOff val="40000"/>
                  </a:schemeClr>
                </a:solidFill>
                <a:latin typeface="Bradley Hand ITC" pitchFamily="66" charset="0"/>
              </a:rPr>
              <a:t>CHAPITRE 1 :</a:t>
            </a:r>
          </a:p>
          <a:p>
            <a:r>
              <a:rPr lang="fr-FR" sz="2400" b="1" dirty="0" smtClean="0">
                <a:solidFill>
                  <a:schemeClr val="tx2">
                    <a:lumMod val="60000"/>
                    <a:lumOff val="40000"/>
                  </a:schemeClr>
                </a:solidFill>
                <a:latin typeface="Bradley Hand ITC" pitchFamily="66" charset="0"/>
              </a:rPr>
              <a:t>GENERALITES SUR LES  SYSTEMES  D’EXPLOITATION</a:t>
            </a:r>
          </a:p>
        </p:txBody>
      </p:sp>
      <p:sp>
        <p:nvSpPr>
          <p:cNvPr id="10" name="Rectangle 9"/>
          <p:cNvSpPr/>
          <p:nvPr/>
        </p:nvSpPr>
        <p:spPr>
          <a:xfrm>
            <a:off x="914400" y="3048000"/>
            <a:ext cx="5211683" cy="523220"/>
          </a:xfrm>
          <a:prstGeom prst="rect">
            <a:avLst/>
          </a:prstGeom>
          <a:noFill/>
        </p:spPr>
        <p:txBody>
          <a:bodyPr wrap="none">
            <a:spAutoFit/>
          </a:bodyPr>
          <a:lstStyle/>
          <a:p>
            <a:r>
              <a:rPr lang="fr-FR" sz="2800" b="1" dirty="0" smtClean="0">
                <a:latin typeface="Bradley Hand ITC" pitchFamily="66" charset="0"/>
              </a:rPr>
              <a:t>Chapitre 2: Gestion des processus.</a:t>
            </a:r>
          </a:p>
        </p:txBody>
      </p:sp>
      <p:sp>
        <p:nvSpPr>
          <p:cNvPr id="11" name="Rectangle 10"/>
          <p:cNvSpPr/>
          <p:nvPr/>
        </p:nvSpPr>
        <p:spPr>
          <a:xfrm>
            <a:off x="838200" y="4187757"/>
            <a:ext cx="6803466" cy="523220"/>
          </a:xfrm>
          <a:prstGeom prst="rect">
            <a:avLst/>
          </a:prstGeom>
          <a:noFill/>
        </p:spPr>
        <p:txBody>
          <a:bodyPr wrap="none">
            <a:spAutoFit/>
          </a:bodyPr>
          <a:lstStyle/>
          <a:p>
            <a:r>
              <a:rPr lang="fr-FR" sz="2800" b="1" dirty="0" smtClean="0">
                <a:solidFill>
                  <a:srgbClr val="C0504D">
                    <a:lumMod val="75000"/>
                  </a:srgbClr>
                </a:solidFill>
                <a:latin typeface="Bradley Hand ITC" pitchFamily="66" charset="0"/>
              </a:rPr>
              <a:t>Chapitre 3: L'ordonnancement des processus</a:t>
            </a:r>
          </a:p>
        </p:txBody>
      </p:sp>
      <p:sp>
        <p:nvSpPr>
          <p:cNvPr id="12" name="Rectangle 11"/>
          <p:cNvSpPr/>
          <p:nvPr/>
        </p:nvSpPr>
        <p:spPr>
          <a:xfrm>
            <a:off x="838200" y="5420361"/>
            <a:ext cx="7696200" cy="523220"/>
          </a:xfrm>
          <a:prstGeom prst="rect">
            <a:avLst/>
          </a:prstGeom>
          <a:solidFill>
            <a:schemeClr val="accent3"/>
          </a:solidFill>
        </p:spPr>
        <p:txBody>
          <a:bodyPr wrap="square">
            <a:spAutoFit/>
          </a:bodyPr>
          <a:lstStyle/>
          <a:p>
            <a:r>
              <a:rPr lang="fr-FR" sz="2800" b="1" dirty="0" smtClean="0">
                <a:solidFill>
                  <a:srgbClr val="7030A0"/>
                </a:solidFill>
                <a:latin typeface="Bradley Hand ITC" pitchFamily="66" charset="0"/>
              </a:rPr>
              <a:t>Chapitre 4:  La gestion de la mémoire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10</a:t>
            </a:fld>
            <a:endParaRPr lang="fr-BE" dirty="0"/>
          </a:p>
        </p:txBody>
      </p:sp>
      <p:pic>
        <p:nvPicPr>
          <p:cNvPr id="4" name="Picture 4"/>
          <p:cNvPicPr>
            <a:picLocks noChangeAspect="1" noChangeArrowheads="1"/>
          </p:cNvPicPr>
          <p:nvPr/>
        </p:nvPicPr>
        <p:blipFill>
          <a:blip r:embed="rId2"/>
          <a:srcRect t="18828" b="50240"/>
          <a:stretch>
            <a:fillRect/>
          </a:stretch>
        </p:blipFill>
        <p:spPr bwMode="auto">
          <a:xfrm>
            <a:off x="0" y="1524000"/>
            <a:ext cx="9144000" cy="1752600"/>
          </a:xfrm>
          <a:prstGeom prst="rect">
            <a:avLst/>
          </a:prstGeom>
          <a:noFill/>
          <a:ln w="9525">
            <a:noFill/>
            <a:miter lim="800000"/>
            <a:headEnd/>
            <a:tailEnd/>
          </a:ln>
          <a:effectLst/>
        </p:spPr>
      </p:pic>
      <p:pic>
        <p:nvPicPr>
          <p:cNvPr id="5" name="Picture 4"/>
          <p:cNvPicPr>
            <a:picLocks noChangeAspect="1" noChangeArrowheads="1"/>
          </p:cNvPicPr>
          <p:nvPr/>
        </p:nvPicPr>
        <p:blipFill>
          <a:blip r:embed="rId2"/>
          <a:srcRect l="5000" t="49760" r="3333" b="26032"/>
          <a:stretch>
            <a:fillRect/>
          </a:stretch>
        </p:blipFill>
        <p:spPr bwMode="auto">
          <a:xfrm>
            <a:off x="304800" y="3200400"/>
            <a:ext cx="8382000" cy="1371600"/>
          </a:xfrm>
          <a:prstGeom prst="rect">
            <a:avLst/>
          </a:prstGeom>
          <a:noFill/>
          <a:ln w="9525">
            <a:noFill/>
            <a:miter lim="800000"/>
            <a:headEnd/>
            <a:tailEnd/>
          </a:ln>
          <a:effectLst/>
        </p:spPr>
      </p:pic>
      <p:pic>
        <p:nvPicPr>
          <p:cNvPr id="6" name="Picture 4"/>
          <p:cNvPicPr>
            <a:picLocks noChangeAspect="1" noChangeArrowheads="1"/>
          </p:cNvPicPr>
          <p:nvPr/>
        </p:nvPicPr>
        <p:blipFill>
          <a:blip r:embed="rId2"/>
          <a:srcRect l="5000" t="75312" r="2500"/>
          <a:stretch>
            <a:fillRect/>
          </a:stretch>
        </p:blipFill>
        <p:spPr bwMode="auto">
          <a:xfrm>
            <a:off x="304800" y="4876800"/>
            <a:ext cx="8458200" cy="1398792"/>
          </a:xfrm>
          <a:prstGeom prst="rect">
            <a:avLst/>
          </a:prstGeom>
          <a:noFill/>
          <a:ln w="9525">
            <a:noFill/>
            <a:miter lim="800000"/>
            <a:headEnd/>
            <a:tailEnd/>
          </a:ln>
          <a:effectLst/>
        </p:spPr>
      </p:pic>
      <p:pic>
        <p:nvPicPr>
          <p:cNvPr id="7" name="Picture 4"/>
          <p:cNvPicPr>
            <a:picLocks noChangeAspect="1" noChangeArrowheads="1"/>
          </p:cNvPicPr>
          <p:nvPr/>
        </p:nvPicPr>
        <p:blipFill>
          <a:blip r:embed="rId2"/>
          <a:srcRect l="4167" r="14167" b="79827"/>
          <a:stretch>
            <a:fillRect/>
          </a:stretch>
        </p:blipFill>
        <p:spPr bwMode="auto">
          <a:xfrm>
            <a:off x="381000" y="457200"/>
            <a:ext cx="7467600" cy="1143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F4668DC-857F-487D-BFFA-8C0CA5037977}" type="slidenum">
              <a:rPr lang="fr-BE" smtClean="0"/>
              <a:pPr/>
              <a:t>11</a:t>
            </a:fld>
            <a:endParaRPr lang="fr-BE" dirty="0"/>
          </a:p>
        </p:txBody>
      </p:sp>
      <p:pic>
        <p:nvPicPr>
          <p:cNvPr id="1026" name="Picture 2"/>
          <p:cNvPicPr>
            <a:picLocks noChangeAspect="1" noChangeArrowheads="1"/>
          </p:cNvPicPr>
          <p:nvPr/>
        </p:nvPicPr>
        <p:blipFill>
          <a:blip r:embed="rId2"/>
          <a:srcRect/>
          <a:stretch>
            <a:fillRect/>
          </a:stretch>
        </p:blipFill>
        <p:spPr bwMode="auto">
          <a:xfrm>
            <a:off x="533400" y="2209800"/>
            <a:ext cx="2265660" cy="4648200"/>
          </a:xfrm>
          <a:prstGeom prst="rect">
            <a:avLst/>
          </a:prstGeom>
          <a:noFill/>
          <a:ln w="9525">
            <a:noFill/>
            <a:miter lim="800000"/>
            <a:headEnd/>
            <a:tailEnd/>
          </a:ln>
          <a:effectLst/>
        </p:spPr>
      </p:pic>
      <p:sp>
        <p:nvSpPr>
          <p:cNvPr id="5" name="Rectangle 4"/>
          <p:cNvSpPr/>
          <p:nvPr/>
        </p:nvSpPr>
        <p:spPr>
          <a:xfrm>
            <a:off x="304800" y="838200"/>
            <a:ext cx="8458200" cy="646331"/>
          </a:xfrm>
          <a:prstGeom prst="rect">
            <a:avLst/>
          </a:prstGeom>
        </p:spPr>
        <p:txBody>
          <a:bodyPr wrap="square">
            <a:spAutoFit/>
          </a:bodyPr>
          <a:lstStyle/>
          <a:p>
            <a:r>
              <a:rPr lang="fr-FR" dirty="0" smtClean="0"/>
              <a:t>On divise la mémoire en blocs de </a:t>
            </a:r>
            <a:r>
              <a:rPr lang="fr-FR" b="1" dirty="0" smtClean="0"/>
              <a:t>taille fixe</a:t>
            </a:r>
            <a:r>
              <a:rPr lang="fr-FR" dirty="0" smtClean="0"/>
              <a:t>, par exemple </a:t>
            </a:r>
            <a:r>
              <a:rPr lang="fr-FR" b="1" dirty="0" smtClean="0"/>
              <a:t>1Mo</a:t>
            </a:r>
          </a:p>
          <a:p>
            <a:r>
              <a:rPr lang="fr-FR" dirty="0" smtClean="0"/>
              <a:t> • Chaque processus est placé dans un bloc libre</a:t>
            </a:r>
            <a:endParaRPr lang="fr-FR" dirty="0"/>
          </a:p>
        </p:txBody>
      </p:sp>
      <p:sp>
        <p:nvSpPr>
          <p:cNvPr id="6" name="Rectangle 5"/>
          <p:cNvSpPr/>
          <p:nvPr/>
        </p:nvSpPr>
        <p:spPr>
          <a:xfrm>
            <a:off x="457200" y="1524000"/>
            <a:ext cx="1828800" cy="3810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P1 = 512 Ko</a:t>
            </a:r>
            <a:endParaRPr lang="fr-FR" dirty="0">
              <a:solidFill>
                <a:schemeClr val="tx1"/>
              </a:solidFill>
            </a:endParaRPr>
          </a:p>
        </p:txBody>
      </p:sp>
      <p:sp>
        <p:nvSpPr>
          <p:cNvPr id="7" name="Rectangle 6"/>
          <p:cNvSpPr/>
          <p:nvPr/>
        </p:nvSpPr>
        <p:spPr>
          <a:xfrm>
            <a:off x="2590800" y="1524000"/>
            <a:ext cx="1828800" cy="381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P2 = 768 Ko</a:t>
            </a:r>
            <a:endParaRPr lang="fr-FR" dirty="0">
              <a:solidFill>
                <a:schemeClr val="tx1"/>
              </a:solidFill>
            </a:endParaRPr>
          </a:p>
        </p:txBody>
      </p:sp>
      <p:sp>
        <p:nvSpPr>
          <p:cNvPr id="8" name="Rectangle 7"/>
          <p:cNvSpPr/>
          <p:nvPr/>
        </p:nvSpPr>
        <p:spPr>
          <a:xfrm>
            <a:off x="4876800" y="1524000"/>
            <a:ext cx="182880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P3=1Mo</a:t>
            </a:r>
            <a:endParaRPr lang="fr-FR" dirty="0">
              <a:solidFill>
                <a:schemeClr val="tx1"/>
              </a:solidFill>
            </a:endParaRPr>
          </a:p>
        </p:txBody>
      </p:sp>
      <p:sp>
        <p:nvSpPr>
          <p:cNvPr id="9" name="Rectangle 8"/>
          <p:cNvSpPr/>
          <p:nvPr/>
        </p:nvSpPr>
        <p:spPr>
          <a:xfrm>
            <a:off x="7010400" y="1524000"/>
            <a:ext cx="1828800" cy="381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P4 = 1.5 Mo</a:t>
            </a:r>
            <a:endParaRPr lang="fr-FR" dirty="0">
              <a:solidFill>
                <a:schemeClr val="tx1"/>
              </a:solidFill>
            </a:endParaRPr>
          </a:p>
        </p:txBody>
      </p:sp>
      <p:pic>
        <p:nvPicPr>
          <p:cNvPr id="1027" name="Picture 3"/>
          <p:cNvPicPr>
            <a:picLocks noChangeAspect="1" noChangeArrowheads="1"/>
          </p:cNvPicPr>
          <p:nvPr/>
        </p:nvPicPr>
        <p:blipFill>
          <a:blip r:embed="rId3"/>
          <a:srcRect/>
          <a:stretch>
            <a:fillRect/>
          </a:stretch>
        </p:blipFill>
        <p:spPr bwMode="auto">
          <a:xfrm>
            <a:off x="6019800" y="2057400"/>
            <a:ext cx="2202160" cy="4261893"/>
          </a:xfrm>
          <a:prstGeom prst="rect">
            <a:avLst/>
          </a:prstGeom>
          <a:noFill/>
          <a:ln w="9525">
            <a:noFill/>
            <a:miter lim="800000"/>
            <a:headEnd/>
            <a:tailEnd/>
          </a:ln>
          <a:effectLst/>
        </p:spPr>
      </p:pic>
      <p:sp>
        <p:nvSpPr>
          <p:cNvPr id="11" name="Rectangle 10"/>
          <p:cNvSpPr/>
          <p:nvPr/>
        </p:nvSpPr>
        <p:spPr>
          <a:xfrm>
            <a:off x="5029200" y="6324600"/>
            <a:ext cx="3298980" cy="369332"/>
          </a:xfrm>
          <a:prstGeom prst="rect">
            <a:avLst/>
          </a:prstGeom>
        </p:spPr>
        <p:txBody>
          <a:bodyPr wrap="none">
            <a:spAutoFit/>
          </a:bodyPr>
          <a:lstStyle/>
          <a:p>
            <a:r>
              <a:rPr lang="fr-FR" b="1" dirty="0" smtClean="0">
                <a:solidFill>
                  <a:srgbClr val="FF0000"/>
                </a:solidFill>
              </a:rPr>
              <a:t>Ne peut être admis en mémoire!</a:t>
            </a:r>
            <a:endParaRPr lang="fr-FR" b="1" dirty="0">
              <a:solidFill>
                <a:srgbClr val="FF0000"/>
              </a:solidFill>
            </a:endParaRPr>
          </a:p>
        </p:txBody>
      </p:sp>
      <p:sp>
        <p:nvSpPr>
          <p:cNvPr id="12" name="Rectangle 11"/>
          <p:cNvSpPr/>
          <p:nvPr/>
        </p:nvSpPr>
        <p:spPr>
          <a:xfrm>
            <a:off x="3962400" y="5943600"/>
            <a:ext cx="1828800" cy="381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P4 = 1.5 Mo</a:t>
            </a:r>
            <a:endParaRPr lang="fr-FR" dirty="0">
              <a:solidFill>
                <a:schemeClr val="tx1"/>
              </a:solidFill>
            </a:endParaRPr>
          </a:p>
        </p:txBody>
      </p:sp>
      <p:sp>
        <p:nvSpPr>
          <p:cNvPr id="13" name="Flèche droite 12"/>
          <p:cNvSpPr/>
          <p:nvPr/>
        </p:nvSpPr>
        <p:spPr>
          <a:xfrm>
            <a:off x="3276600" y="3200400"/>
            <a:ext cx="2362200" cy="3810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5" name="Rectangle 14"/>
          <p:cNvSpPr/>
          <p:nvPr/>
        </p:nvSpPr>
        <p:spPr>
          <a:xfrm>
            <a:off x="0" y="391180"/>
            <a:ext cx="9144000" cy="523220"/>
          </a:xfrm>
          <a:prstGeom prst="rect">
            <a:avLst/>
          </a:prstGeom>
        </p:spPr>
        <p:txBody>
          <a:bodyPr wrap="square">
            <a:spAutoFit/>
          </a:bodyPr>
          <a:lstStyle/>
          <a:p>
            <a:pPr algn="ctr"/>
            <a:r>
              <a:rPr lang="fr-FR" sz="2800" b="1" dirty="0" smtClean="0">
                <a:solidFill>
                  <a:srgbClr val="FF0000"/>
                </a:solidFill>
              </a:rPr>
              <a:t>Allocation mémoire contigüe, taille fixe</a:t>
            </a:r>
            <a:endParaRPr lang="fr-FR" sz="2800" b="1"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srcRect/>
          <a:stretch>
            <a:fillRect/>
          </a:stretch>
        </p:blipFill>
        <p:spPr bwMode="auto">
          <a:xfrm>
            <a:off x="762000" y="4978944"/>
            <a:ext cx="4877181" cy="1307555"/>
          </a:xfrm>
          <a:prstGeom prst="rect">
            <a:avLst/>
          </a:prstGeom>
          <a:noFill/>
          <a:ln w="9525">
            <a:solidFill>
              <a:srgbClr val="FF0000"/>
            </a:solidFill>
            <a:miter lim="800000"/>
            <a:headEnd/>
            <a:tailEnd/>
          </a:ln>
          <a:effectLst/>
        </p:spPr>
      </p:pic>
      <p:pic>
        <p:nvPicPr>
          <p:cNvPr id="2050" name="Picture 2"/>
          <p:cNvPicPr>
            <a:picLocks noChangeAspect="1" noChangeArrowheads="1"/>
          </p:cNvPicPr>
          <p:nvPr/>
        </p:nvPicPr>
        <p:blipFill>
          <a:blip r:embed="rId3"/>
          <a:srcRect r="31034" b="46719"/>
          <a:stretch>
            <a:fillRect/>
          </a:stretch>
        </p:blipFill>
        <p:spPr bwMode="auto">
          <a:xfrm>
            <a:off x="228600" y="2057400"/>
            <a:ext cx="5562600" cy="2693938"/>
          </a:xfrm>
          <a:prstGeom prst="rect">
            <a:avLst/>
          </a:prstGeom>
          <a:noFill/>
          <a:ln w="9525">
            <a:noFill/>
            <a:miter lim="800000"/>
            <a:headEnd/>
            <a:tailEnd/>
          </a:ln>
          <a:effectLst/>
        </p:spPr>
      </p:pic>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12</a:t>
            </a:fld>
            <a:endParaRPr lang="fr-BE" dirty="0"/>
          </a:p>
        </p:txBody>
      </p:sp>
      <p:sp>
        <p:nvSpPr>
          <p:cNvPr id="4" name="Rectangle 3"/>
          <p:cNvSpPr/>
          <p:nvPr/>
        </p:nvSpPr>
        <p:spPr>
          <a:xfrm>
            <a:off x="228600" y="381000"/>
            <a:ext cx="8915400" cy="461665"/>
          </a:xfrm>
          <a:prstGeom prst="rect">
            <a:avLst/>
          </a:prstGeom>
        </p:spPr>
        <p:txBody>
          <a:bodyPr wrap="square">
            <a:spAutoFit/>
          </a:bodyPr>
          <a:lstStyle/>
          <a:p>
            <a:r>
              <a:rPr lang="fr-FR" sz="2400" dirty="0" smtClean="0"/>
              <a:t>les problèmes avec l’allocation contigüe avec partitions de taille fixe</a:t>
            </a:r>
            <a:endParaRPr lang="fr-FR" sz="2400" dirty="0"/>
          </a:p>
        </p:txBody>
      </p:sp>
      <p:sp>
        <p:nvSpPr>
          <p:cNvPr id="5" name="Rectangle 4"/>
          <p:cNvSpPr/>
          <p:nvPr/>
        </p:nvSpPr>
        <p:spPr>
          <a:xfrm>
            <a:off x="838200" y="990600"/>
            <a:ext cx="8001000" cy="400110"/>
          </a:xfrm>
          <a:prstGeom prst="rect">
            <a:avLst/>
          </a:prstGeom>
        </p:spPr>
        <p:txBody>
          <a:bodyPr wrap="square">
            <a:spAutoFit/>
          </a:bodyPr>
          <a:lstStyle/>
          <a:p>
            <a:pPr>
              <a:buFont typeface="Wingdings" pitchFamily="2" charset="2"/>
              <a:buChar char="Ø"/>
            </a:pPr>
            <a:r>
              <a:rPr lang="fr-FR" sz="2000" dirty="0" smtClean="0"/>
              <a:t>Ne peut allouer un programme si sa taille dépasse celle d’une partition</a:t>
            </a:r>
            <a:endParaRPr lang="fr-FR" sz="2000" dirty="0"/>
          </a:p>
        </p:txBody>
      </p:sp>
      <p:sp>
        <p:nvSpPr>
          <p:cNvPr id="6" name="Rectangle 5"/>
          <p:cNvSpPr/>
          <p:nvPr/>
        </p:nvSpPr>
        <p:spPr>
          <a:xfrm>
            <a:off x="838200" y="1447800"/>
            <a:ext cx="6705600" cy="400110"/>
          </a:xfrm>
          <a:prstGeom prst="rect">
            <a:avLst/>
          </a:prstGeom>
        </p:spPr>
        <p:txBody>
          <a:bodyPr wrap="square">
            <a:spAutoFit/>
          </a:bodyPr>
          <a:lstStyle/>
          <a:p>
            <a:pPr>
              <a:buFont typeface="Wingdings" pitchFamily="2" charset="2"/>
              <a:buChar char="Ø"/>
            </a:pPr>
            <a:r>
              <a:rPr lang="fr-FR" sz="2000" dirty="0" smtClean="0"/>
              <a:t>Beaucoup d’espace mémoire perdu: </a:t>
            </a:r>
            <a:r>
              <a:rPr lang="fr-FR" sz="2000" b="1" dirty="0" smtClean="0">
                <a:solidFill>
                  <a:srgbClr val="FF0000"/>
                </a:solidFill>
              </a:rPr>
              <a:t>fragmentation</a:t>
            </a:r>
            <a:r>
              <a:rPr lang="fr-FR" sz="2000" dirty="0" smtClean="0"/>
              <a:t>!</a:t>
            </a:r>
            <a:endParaRPr lang="fr-FR" sz="2000" dirty="0"/>
          </a:p>
        </p:txBody>
      </p:sp>
      <p:pic>
        <p:nvPicPr>
          <p:cNvPr id="2051" name="Picture 3"/>
          <p:cNvPicPr>
            <a:picLocks noChangeAspect="1" noChangeArrowheads="1"/>
          </p:cNvPicPr>
          <p:nvPr/>
        </p:nvPicPr>
        <p:blipFill>
          <a:blip r:embed="rId3"/>
          <a:srcRect l="65712" t="10300"/>
          <a:stretch>
            <a:fillRect/>
          </a:stretch>
        </p:blipFill>
        <p:spPr bwMode="auto">
          <a:xfrm>
            <a:off x="5867400" y="1992840"/>
            <a:ext cx="2438400" cy="48651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1.png"/>
          <p:cNvPicPr/>
          <p:nvPr/>
        </p:nvPicPr>
        <p:blipFill>
          <a:blip r:embed="rId2" cstate="print"/>
          <a:stretch>
            <a:fillRect/>
          </a:stretch>
        </p:blipFill>
        <p:spPr>
          <a:xfrm>
            <a:off x="3886200" y="3352800"/>
            <a:ext cx="5029200" cy="3505200"/>
          </a:xfrm>
          <a:prstGeom prst="rect">
            <a:avLst/>
          </a:prstGeom>
        </p:spPr>
      </p:pic>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13</a:t>
            </a:fld>
            <a:endParaRPr lang="fr-BE" dirty="0"/>
          </a:p>
        </p:txBody>
      </p:sp>
      <p:pic>
        <p:nvPicPr>
          <p:cNvPr id="4" name="Picture 2"/>
          <p:cNvPicPr>
            <a:picLocks noChangeAspect="1" noChangeArrowheads="1"/>
          </p:cNvPicPr>
          <p:nvPr/>
        </p:nvPicPr>
        <p:blipFill>
          <a:blip r:embed="rId3"/>
          <a:srcRect b="32484"/>
          <a:stretch>
            <a:fillRect/>
          </a:stretch>
        </p:blipFill>
        <p:spPr bwMode="auto">
          <a:xfrm>
            <a:off x="0" y="152400"/>
            <a:ext cx="9144000" cy="2652738"/>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t="67516"/>
          <a:stretch>
            <a:fillRect/>
          </a:stretch>
        </p:blipFill>
        <p:spPr bwMode="auto">
          <a:xfrm>
            <a:off x="0" y="2971800"/>
            <a:ext cx="8763000" cy="12763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srcRect/>
          <a:stretch>
            <a:fillRect/>
          </a:stretch>
        </p:blipFill>
        <p:spPr bwMode="auto">
          <a:xfrm>
            <a:off x="6705600" y="2590800"/>
            <a:ext cx="2078610" cy="4267200"/>
          </a:xfrm>
          <a:prstGeom prst="rect">
            <a:avLst/>
          </a:prstGeom>
          <a:noFill/>
          <a:ln w="9525">
            <a:noFill/>
            <a:miter lim="800000"/>
            <a:headEnd/>
            <a:tailEnd/>
          </a:ln>
          <a:effectLst/>
        </p:spPr>
      </p:pic>
      <p:sp>
        <p:nvSpPr>
          <p:cNvPr id="3" name="Espace réservé du numéro de diapositive 2"/>
          <p:cNvSpPr>
            <a:spLocks noGrp="1"/>
          </p:cNvSpPr>
          <p:nvPr>
            <p:ph type="sldNum" sz="quarter" idx="12"/>
          </p:nvPr>
        </p:nvSpPr>
        <p:spPr/>
        <p:txBody>
          <a:bodyPr/>
          <a:lstStyle/>
          <a:p>
            <a:fld id="{CF4668DC-857F-487D-BFFA-8C0CA5037977}" type="slidenum">
              <a:rPr lang="fr-BE" smtClean="0"/>
              <a:pPr/>
              <a:t>14</a:t>
            </a:fld>
            <a:endParaRPr lang="fr-BE" dirty="0"/>
          </a:p>
        </p:txBody>
      </p:sp>
      <p:sp>
        <p:nvSpPr>
          <p:cNvPr id="4" name="Rectangle 3"/>
          <p:cNvSpPr/>
          <p:nvPr/>
        </p:nvSpPr>
        <p:spPr>
          <a:xfrm>
            <a:off x="0" y="238780"/>
            <a:ext cx="9144000" cy="523220"/>
          </a:xfrm>
          <a:prstGeom prst="rect">
            <a:avLst/>
          </a:prstGeom>
        </p:spPr>
        <p:txBody>
          <a:bodyPr wrap="square">
            <a:spAutoFit/>
          </a:bodyPr>
          <a:lstStyle/>
          <a:p>
            <a:pPr algn="ctr"/>
            <a:r>
              <a:rPr lang="fr-FR" sz="2800" b="1" dirty="0" smtClean="0">
                <a:solidFill>
                  <a:srgbClr val="FF0000"/>
                </a:solidFill>
              </a:rPr>
              <a:t>Allocation mémoire contigüe, taille variable</a:t>
            </a:r>
            <a:endParaRPr lang="fr-FR" sz="2800" b="1" dirty="0">
              <a:solidFill>
                <a:srgbClr val="FF0000"/>
              </a:solidFill>
            </a:endParaRPr>
          </a:p>
        </p:txBody>
      </p:sp>
      <p:sp>
        <p:nvSpPr>
          <p:cNvPr id="5" name="Rectangle 4"/>
          <p:cNvSpPr/>
          <p:nvPr/>
        </p:nvSpPr>
        <p:spPr>
          <a:xfrm>
            <a:off x="228600" y="685800"/>
            <a:ext cx="8534400" cy="1200329"/>
          </a:xfrm>
          <a:prstGeom prst="rect">
            <a:avLst/>
          </a:prstGeom>
        </p:spPr>
        <p:txBody>
          <a:bodyPr wrap="square">
            <a:spAutoFit/>
          </a:bodyPr>
          <a:lstStyle/>
          <a:p>
            <a:r>
              <a:rPr lang="fr-FR" sz="2400" dirty="0" smtClean="0"/>
              <a:t>On crée une partition de la bonne taille pour chaque processus. </a:t>
            </a:r>
          </a:p>
          <a:p>
            <a:r>
              <a:rPr lang="fr-FR" sz="2400" dirty="0" smtClean="0"/>
              <a:t>• Il peut parfois y avoir plusieurs endroits où une partition peut être créée.</a:t>
            </a:r>
            <a:endParaRPr lang="fr-FR" sz="2400" dirty="0"/>
          </a:p>
        </p:txBody>
      </p:sp>
      <p:sp>
        <p:nvSpPr>
          <p:cNvPr id="6" name="Rectangle 5"/>
          <p:cNvSpPr/>
          <p:nvPr/>
        </p:nvSpPr>
        <p:spPr>
          <a:xfrm>
            <a:off x="457200" y="1905000"/>
            <a:ext cx="1828800" cy="3810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P1 = 512 Ko</a:t>
            </a:r>
            <a:endParaRPr lang="fr-FR" dirty="0">
              <a:solidFill>
                <a:schemeClr val="tx1"/>
              </a:solidFill>
            </a:endParaRPr>
          </a:p>
        </p:txBody>
      </p:sp>
      <p:sp>
        <p:nvSpPr>
          <p:cNvPr id="7" name="Rectangle 6"/>
          <p:cNvSpPr/>
          <p:nvPr/>
        </p:nvSpPr>
        <p:spPr>
          <a:xfrm>
            <a:off x="2590800" y="1905000"/>
            <a:ext cx="1828800" cy="381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P2 = 768 Ko</a:t>
            </a:r>
            <a:endParaRPr lang="fr-FR" dirty="0">
              <a:solidFill>
                <a:schemeClr val="tx1"/>
              </a:solidFill>
            </a:endParaRPr>
          </a:p>
        </p:txBody>
      </p:sp>
      <p:sp>
        <p:nvSpPr>
          <p:cNvPr id="8" name="Rectangle 7"/>
          <p:cNvSpPr/>
          <p:nvPr/>
        </p:nvSpPr>
        <p:spPr>
          <a:xfrm>
            <a:off x="4876800" y="1905000"/>
            <a:ext cx="182880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P3=1Mo</a:t>
            </a:r>
            <a:endParaRPr lang="fr-FR" dirty="0">
              <a:solidFill>
                <a:schemeClr val="tx1"/>
              </a:solidFill>
            </a:endParaRPr>
          </a:p>
        </p:txBody>
      </p:sp>
      <p:sp>
        <p:nvSpPr>
          <p:cNvPr id="9" name="Rectangle 8"/>
          <p:cNvSpPr/>
          <p:nvPr/>
        </p:nvSpPr>
        <p:spPr>
          <a:xfrm>
            <a:off x="7010400" y="1905000"/>
            <a:ext cx="1828800" cy="381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P4 = 1.5 Mo</a:t>
            </a:r>
            <a:endParaRPr lang="fr-FR" dirty="0">
              <a:solidFill>
                <a:schemeClr val="tx1"/>
              </a:solidFill>
            </a:endParaRPr>
          </a:p>
        </p:txBody>
      </p:sp>
      <p:pic>
        <p:nvPicPr>
          <p:cNvPr id="3074" name="Picture 2"/>
          <p:cNvPicPr>
            <a:picLocks noChangeAspect="1" noChangeArrowheads="1"/>
          </p:cNvPicPr>
          <p:nvPr/>
        </p:nvPicPr>
        <p:blipFill>
          <a:blip r:embed="rId3"/>
          <a:srcRect/>
          <a:stretch>
            <a:fillRect/>
          </a:stretch>
        </p:blipFill>
        <p:spPr bwMode="auto">
          <a:xfrm>
            <a:off x="0" y="2514600"/>
            <a:ext cx="2057400" cy="4189036"/>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2895600" y="2579915"/>
            <a:ext cx="2133600" cy="4278085"/>
          </a:xfrm>
          <a:prstGeom prst="rect">
            <a:avLst/>
          </a:prstGeom>
          <a:noFill/>
          <a:ln w="9525">
            <a:noFill/>
            <a:miter lim="800000"/>
            <a:headEnd/>
            <a:tailEnd/>
          </a:ln>
          <a:effectLst/>
        </p:spPr>
      </p:pic>
      <p:sp>
        <p:nvSpPr>
          <p:cNvPr id="12" name="Rectangle 11"/>
          <p:cNvSpPr/>
          <p:nvPr/>
        </p:nvSpPr>
        <p:spPr>
          <a:xfrm>
            <a:off x="4876800" y="3124200"/>
            <a:ext cx="1905000" cy="646331"/>
          </a:xfrm>
          <a:prstGeom prst="rect">
            <a:avLst/>
          </a:prstGeom>
        </p:spPr>
        <p:txBody>
          <a:bodyPr wrap="square">
            <a:spAutoFit/>
          </a:bodyPr>
          <a:lstStyle/>
          <a:p>
            <a:r>
              <a:rPr lang="fr-FR" b="1" dirty="0" smtClean="0"/>
              <a:t>Le processus P2 se termine</a:t>
            </a:r>
            <a:endParaRPr lang="fr-FR" b="1" dirty="0"/>
          </a:p>
        </p:txBody>
      </p:sp>
      <p:cxnSp>
        <p:nvCxnSpPr>
          <p:cNvPr id="15" name="Connecteur en arc 14"/>
          <p:cNvCxnSpPr/>
          <p:nvPr/>
        </p:nvCxnSpPr>
        <p:spPr>
          <a:xfrm rot="5400000">
            <a:off x="5486400" y="3733800"/>
            <a:ext cx="1676400" cy="1219200"/>
          </a:xfrm>
          <a:prstGeom prst="curvedConnector3">
            <a:avLst>
              <a:gd name="adj1" fmla="val 50000"/>
            </a:avLst>
          </a:prstGeom>
          <a:ln w="57150">
            <a:solidFill>
              <a:srgbClr val="FF0000"/>
            </a:solidFill>
            <a:tailEnd type="arrow"/>
          </a:ln>
        </p:spPr>
        <p:style>
          <a:lnRef idx="1">
            <a:schemeClr val="accent2"/>
          </a:lnRef>
          <a:fillRef idx="0">
            <a:schemeClr val="accent2"/>
          </a:fillRef>
          <a:effectRef idx="0">
            <a:schemeClr val="accent2"/>
          </a:effectRef>
          <a:fontRef idx="minor">
            <a:schemeClr val="tx1"/>
          </a:fontRef>
        </p:style>
      </p:cxnSp>
      <p:sp>
        <p:nvSpPr>
          <p:cNvPr id="18" name="Rectangle 17"/>
          <p:cNvSpPr/>
          <p:nvPr/>
        </p:nvSpPr>
        <p:spPr>
          <a:xfrm>
            <a:off x="5029201" y="5181600"/>
            <a:ext cx="1447800"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b="1" dirty="0" smtClean="0">
                <a:solidFill>
                  <a:srgbClr val="FF0000"/>
                </a:solidFill>
              </a:rPr>
              <a:t>Cela crée un trou</a:t>
            </a:r>
            <a:endParaRPr lang="fr-FR" b="1" dirty="0">
              <a:solidFill>
                <a:srgbClr val="FF0000"/>
              </a:solidFill>
            </a:endParaRPr>
          </a:p>
        </p:txBody>
      </p:sp>
      <p:sp>
        <p:nvSpPr>
          <p:cNvPr id="19" name="Flèche droite 18"/>
          <p:cNvSpPr/>
          <p:nvPr/>
        </p:nvSpPr>
        <p:spPr>
          <a:xfrm>
            <a:off x="2209800" y="3810000"/>
            <a:ext cx="685800" cy="3810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0" name="Flèche droite 19"/>
          <p:cNvSpPr/>
          <p:nvPr/>
        </p:nvSpPr>
        <p:spPr>
          <a:xfrm>
            <a:off x="5029200" y="3733800"/>
            <a:ext cx="1371600" cy="3810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15</a:t>
            </a:fld>
            <a:endParaRPr lang="fr-BE" dirty="0"/>
          </a:p>
        </p:txBody>
      </p:sp>
      <p:sp>
        <p:nvSpPr>
          <p:cNvPr id="4" name="Rectangle 3"/>
          <p:cNvSpPr/>
          <p:nvPr/>
        </p:nvSpPr>
        <p:spPr>
          <a:xfrm>
            <a:off x="0" y="845403"/>
            <a:ext cx="9144000" cy="830997"/>
          </a:xfrm>
          <a:prstGeom prst="rect">
            <a:avLst/>
          </a:prstGeom>
        </p:spPr>
        <p:txBody>
          <a:bodyPr wrap="square">
            <a:spAutoFit/>
          </a:bodyPr>
          <a:lstStyle/>
          <a:p>
            <a:r>
              <a:rPr lang="fr-FR" sz="2400" dirty="0" smtClean="0"/>
              <a:t>les problèmes avec l’allocation contigüe avec partitions de taille variable</a:t>
            </a:r>
          </a:p>
          <a:p>
            <a:endParaRPr lang="fr-FR" sz="2400" dirty="0" smtClean="0"/>
          </a:p>
        </p:txBody>
      </p:sp>
      <p:sp>
        <p:nvSpPr>
          <p:cNvPr id="5" name="Rectangle 4"/>
          <p:cNvSpPr/>
          <p:nvPr/>
        </p:nvSpPr>
        <p:spPr>
          <a:xfrm>
            <a:off x="838200" y="1214735"/>
            <a:ext cx="7772400" cy="461665"/>
          </a:xfrm>
          <a:prstGeom prst="rect">
            <a:avLst/>
          </a:prstGeom>
        </p:spPr>
        <p:txBody>
          <a:bodyPr wrap="square">
            <a:spAutoFit/>
          </a:bodyPr>
          <a:lstStyle/>
          <a:p>
            <a:r>
              <a:rPr lang="fr-FR" sz="2400" dirty="0" smtClean="0"/>
              <a:t>• Lorsqu’un processus se termine, il peut laisser des «</a:t>
            </a:r>
            <a:r>
              <a:rPr lang="fr-FR" sz="2400" b="1" dirty="0" smtClean="0"/>
              <a:t>trous</a:t>
            </a:r>
            <a:r>
              <a:rPr lang="fr-FR" sz="2400" dirty="0" smtClean="0"/>
              <a:t>»</a:t>
            </a:r>
            <a:endParaRPr lang="fr-FR" sz="2400" dirty="0"/>
          </a:p>
        </p:txBody>
      </p:sp>
      <p:pic>
        <p:nvPicPr>
          <p:cNvPr id="4098" name="Picture 2"/>
          <p:cNvPicPr>
            <a:picLocks noChangeAspect="1" noChangeArrowheads="1"/>
          </p:cNvPicPr>
          <p:nvPr/>
        </p:nvPicPr>
        <p:blipFill>
          <a:blip r:embed="rId2"/>
          <a:srcRect b="29630"/>
          <a:stretch>
            <a:fillRect/>
          </a:stretch>
        </p:blipFill>
        <p:spPr bwMode="auto">
          <a:xfrm>
            <a:off x="228600" y="1752600"/>
            <a:ext cx="4992130" cy="2895600"/>
          </a:xfrm>
          <a:prstGeom prst="rect">
            <a:avLst/>
          </a:prstGeom>
          <a:noFill/>
          <a:ln w="9525">
            <a:noFill/>
            <a:miter lim="800000"/>
            <a:headEnd/>
            <a:tailEnd/>
          </a:ln>
          <a:effectLst/>
        </p:spPr>
      </p:pic>
      <p:pic>
        <p:nvPicPr>
          <p:cNvPr id="4101" name="Picture 5"/>
          <p:cNvPicPr>
            <a:picLocks noChangeAspect="1" noChangeArrowheads="1"/>
          </p:cNvPicPr>
          <p:nvPr/>
        </p:nvPicPr>
        <p:blipFill>
          <a:blip r:embed="rId3"/>
          <a:srcRect/>
          <a:stretch>
            <a:fillRect/>
          </a:stretch>
        </p:blipFill>
        <p:spPr bwMode="auto">
          <a:xfrm>
            <a:off x="609600" y="4724400"/>
            <a:ext cx="4662054" cy="1307488"/>
          </a:xfrm>
          <a:prstGeom prst="rect">
            <a:avLst/>
          </a:prstGeom>
          <a:noFill/>
          <a:ln w="9525">
            <a:solidFill>
              <a:srgbClr val="FF0000"/>
            </a:solidFill>
            <a:miter lim="800000"/>
            <a:headEnd/>
            <a:tailEnd/>
          </a:ln>
          <a:effectLst/>
        </p:spPr>
      </p:pic>
      <p:pic>
        <p:nvPicPr>
          <p:cNvPr id="4102" name="Picture 6"/>
          <p:cNvPicPr>
            <a:picLocks noChangeAspect="1" noChangeArrowheads="1"/>
          </p:cNvPicPr>
          <p:nvPr/>
        </p:nvPicPr>
        <p:blipFill>
          <a:blip r:embed="rId4"/>
          <a:srcRect/>
          <a:stretch>
            <a:fillRect/>
          </a:stretch>
        </p:blipFill>
        <p:spPr bwMode="auto">
          <a:xfrm>
            <a:off x="5791200" y="1600200"/>
            <a:ext cx="2619375" cy="50401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16</a:t>
            </a:fld>
            <a:endParaRPr lang="fr-BE" dirty="0"/>
          </a:p>
        </p:txBody>
      </p:sp>
      <p:sp>
        <p:nvSpPr>
          <p:cNvPr id="4" name="Rectangle 3"/>
          <p:cNvSpPr/>
          <p:nvPr/>
        </p:nvSpPr>
        <p:spPr>
          <a:xfrm>
            <a:off x="381000" y="657761"/>
            <a:ext cx="8382000" cy="1323439"/>
          </a:xfrm>
          <a:prstGeom prst="rect">
            <a:avLst/>
          </a:prstGeom>
        </p:spPr>
        <p:txBody>
          <a:bodyPr wrap="square">
            <a:spAutoFit/>
          </a:bodyPr>
          <a:lstStyle/>
          <a:p>
            <a:r>
              <a:rPr lang="fr-FR" sz="2000" dirty="0" smtClean="0"/>
              <a:t>Au bout d'un certain temps , la mémoire prend l'aspect d'une alternance de trous (</a:t>
            </a:r>
            <a:r>
              <a:rPr lang="fr-FR" sz="2000" b="1" dirty="0" smtClean="0"/>
              <a:t>Zones libres </a:t>
            </a:r>
            <a:r>
              <a:rPr lang="fr-FR" sz="2000" dirty="0" smtClean="0"/>
              <a:t>) et de partitions (</a:t>
            </a:r>
            <a:r>
              <a:rPr lang="fr-FR" sz="2000" b="1" dirty="0" smtClean="0"/>
              <a:t>occupées</a:t>
            </a:r>
            <a:r>
              <a:rPr lang="fr-FR" sz="2000" dirty="0" smtClean="0"/>
              <a:t> ) de tailles quelconque , La formation de trous est la conséquence de la terminaison des processus et la libération de l’espace qu’ils ont pu occuper lors de leur exécution . </a:t>
            </a:r>
            <a:endParaRPr lang="fr-FR" sz="2000" dirty="0"/>
          </a:p>
        </p:txBody>
      </p:sp>
      <p:pic>
        <p:nvPicPr>
          <p:cNvPr id="5" name="Picture 2"/>
          <p:cNvPicPr>
            <a:picLocks noChangeAspect="1" noChangeArrowheads="1"/>
          </p:cNvPicPr>
          <p:nvPr/>
        </p:nvPicPr>
        <p:blipFill>
          <a:blip r:embed="rId2"/>
          <a:srcRect l="3333" t="22621" r="6667" b="31402"/>
          <a:stretch>
            <a:fillRect/>
          </a:stretch>
        </p:blipFill>
        <p:spPr bwMode="auto">
          <a:xfrm>
            <a:off x="304800" y="2057400"/>
            <a:ext cx="8229600" cy="2971800"/>
          </a:xfrm>
          <a:prstGeom prst="rect">
            <a:avLst/>
          </a:prstGeom>
          <a:noFill/>
          <a:ln w="9525">
            <a:noFill/>
            <a:miter lim="800000"/>
            <a:headEnd/>
            <a:tailEnd/>
          </a:ln>
          <a:effectLst/>
        </p:spPr>
      </p:pic>
      <p:sp>
        <p:nvSpPr>
          <p:cNvPr id="6" name="Rectangle 5"/>
          <p:cNvSpPr/>
          <p:nvPr/>
        </p:nvSpPr>
        <p:spPr>
          <a:xfrm>
            <a:off x="609600" y="4953000"/>
            <a:ext cx="8382000" cy="1323439"/>
          </a:xfrm>
          <a:prstGeom prst="rect">
            <a:avLst/>
          </a:prstGeom>
        </p:spPr>
        <p:txBody>
          <a:bodyPr wrap="square">
            <a:spAutoFit/>
          </a:bodyPr>
          <a:lstStyle/>
          <a:p>
            <a:r>
              <a:rPr lang="fr-FR" sz="2000" dirty="0" smtClean="0"/>
              <a:t>La fragmentation externe de la mémoire est une situation dans laquelle une demande ne peut satisfaite faute d’un espace de taille suffisante, bien que la sommes des tailles des zones libres soit supérieure (ou égale ) à cette demande.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17</a:t>
            </a:fld>
            <a:endParaRPr lang="fr-BE" dirty="0"/>
          </a:p>
        </p:txBody>
      </p:sp>
      <p:sp>
        <p:nvSpPr>
          <p:cNvPr id="4" name="Rectangle 3"/>
          <p:cNvSpPr/>
          <p:nvPr/>
        </p:nvSpPr>
        <p:spPr>
          <a:xfrm>
            <a:off x="533401" y="600670"/>
            <a:ext cx="8610600" cy="923330"/>
          </a:xfrm>
          <a:prstGeom prst="rect">
            <a:avLst/>
          </a:prstGeom>
        </p:spPr>
        <p:txBody>
          <a:bodyPr wrap="square">
            <a:spAutoFit/>
          </a:bodyPr>
          <a:lstStyle/>
          <a:p>
            <a:r>
              <a:rPr lang="fr-FR" dirty="0" smtClean="0"/>
              <a:t>Afin  de réduire l’effet de la fragmentation , il est possible de grouper les zones libres selon deux techniques différentes:</a:t>
            </a:r>
          </a:p>
          <a:p>
            <a:r>
              <a:rPr lang="fr-FR" b="1" dirty="0" smtClean="0">
                <a:solidFill>
                  <a:srgbClr val="FF0000"/>
                </a:solidFill>
              </a:rPr>
              <a:t>La concaténation et le compac</a:t>
            </a:r>
            <a:r>
              <a:rPr lang="fr-FR" dirty="0" smtClean="0">
                <a:solidFill>
                  <a:srgbClr val="FF0000"/>
                </a:solidFill>
              </a:rPr>
              <a:t>tage </a:t>
            </a:r>
            <a:r>
              <a:rPr lang="fr-FR" b="1" dirty="0" smtClean="0">
                <a:solidFill>
                  <a:srgbClr val="FF0000"/>
                </a:solidFill>
              </a:rPr>
              <a:t>.  </a:t>
            </a:r>
            <a:endParaRPr lang="fr-FR" b="1" dirty="0">
              <a:solidFill>
                <a:srgbClr val="FF0000"/>
              </a:solidFill>
            </a:endParaRPr>
          </a:p>
        </p:txBody>
      </p:sp>
      <p:pic>
        <p:nvPicPr>
          <p:cNvPr id="5" name="Picture 2"/>
          <p:cNvPicPr>
            <a:picLocks noChangeAspect="1" noChangeArrowheads="1"/>
          </p:cNvPicPr>
          <p:nvPr/>
        </p:nvPicPr>
        <p:blipFill>
          <a:blip r:embed="rId2"/>
          <a:srcRect b="80069"/>
          <a:stretch>
            <a:fillRect/>
          </a:stretch>
        </p:blipFill>
        <p:spPr bwMode="auto">
          <a:xfrm>
            <a:off x="228600" y="1676400"/>
            <a:ext cx="8715404" cy="1371600"/>
          </a:xfrm>
          <a:prstGeom prst="rect">
            <a:avLst/>
          </a:prstGeom>
          <a:noFill/>
          <a:ln w="9525">
            <a:noFill/>
            <a:miter lim="800000"/>
            <a:headEnd/>
            <a:tailEnd/>
          </a:ln>
          <a:effectLst/>
        </p:spPr>
      </p:pic>
      <p:pic>
        <p:nvPicPr>
          <p:cNvPr id="8" name="Picture 2"/>
          <p:cNvPicPr>
            <a:picLocks noChangeAspect="1" noChangeArrowheads="1"/>
          </p:cNvPicPr>
          <p:nvPr/>
        </p:nvPicPr>
        <p:blipFill>
          <a:blip r:embed="rId2"/>
          <a:srcRect l="3716" t="18823" r="10601" b="50174"/>
          <a:stretch>
            <a:fillRect/>
          </a:stretch>
        </p:blipFill>
        <p:spPr bwMode="auto">
          <a:xfrm>
            <a:off x="381000" y="3048000"/>
            <a:ext cx="8763000" cy="2895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18</a:t>
            </a:fld>
            <a:endParaRPr lang="fr-BE" dirty="0"/>
          </a:p>
        </p:txBody>
      </p:sp>
      <p:pic>
        <p:nvPicPr>
          <p:cNvPr id="4" name="Picture 2"/>
          <p:cNvPicPr>
            <a:picLocks noChangeAspect="1" noChangeArrowheads="1"/>
          </p:cNvPicPr>
          <p:nvPr/>
        </p:nvPicPr>
        <p:blipFill>
          <a:blip r:embed="rId2"/>
          <a:srcRect t="49826" b="32059"/>
          <a:stretch>
            <a:fillRect/>
          </a:stretch>
        </p:blipFill>
        <p:spPr bwMode="auto">
          <a:xfrm>
            <a:off x="0" y="609600"/>
            <a:ext cx="8523073" cy="1219200"/>
          </a:xfrm>
          <a:prstGeom prst="rect">
            <a:avLst/>
          </a:prstGeom>
          <a:noFill/>
          <a:ln w="9525">
            <a:noFill/>
            <a:miter lim="800000"/>
            <a:headEnd/>
            <a:tailEnd/>
          </a:ln>
          <a:effectLst/>
        </p:spPr>
      </p:pic>
      <p:pic>
        <p:nvPicPr>
          <p:cNvPr id="5" name="Picture 2"/>
          <p:cNvPicPr>
            <a:picLocks noChangeAspect="1" noChangeArrowheads="1"/>
          </p:cNvPicPr>
          <p:nvPr/>
        </p:nvPicPr>
        <p:blipFill>
          <a:blip r:embed="rId2"/>
          <a:srcRect l="22351" t="67941" r="15066" b="1489"/>
          <a:stretch>
            <a:fillRect/>
          </a:stretch>
        </p:blipFill>
        <p:spPr bwMode="auto">
          <a:xfrm>
            <a:off x="1083734" y="2514600"/>
            <a:ext cx="6519334" cy="2514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19</a:t>
            </a:fld>
            <a:endParaRPr lang="fr-BE" dirty="0"/>
          </a:p>
        </p:txBody>
      </p:sp>
      <p:sp>
        <p:nvSpPr>
          <p:cNvPr id="4" name="Rectangle 3"/>
          <p:cNvSpPr/>
          <p:nvPr/>
        </p:nvSpPr>
        <p:spPr>
          <a:xfrm>
            <a:off x="381000" y="1066800"/>
            <a:ext cx="4572000" cy="523220"/>
          </a:xfrm>
          <a:prstGeom prst="rect">
            <a:avLst/>
          </a:prstGeom>
        </p:spPr>
        <p:txBody>
          <a:bodyPr>
            <a:spAutoFit/>
          </a:bodyPr>
          <a:lstStyle/>
          <a:p>
            <a:r>
              <a:rPr lang="fr-FR" sz="2800" b="1" dirty="0" smtClean="0">
                <a:solidFill>
                  <a:srgbClr val="FF0000"/>
                </a:solidFill>
              </a:rPr>
              <a:t>Allocation mémoire contigüe</a:t>
            </a:r>
            <a:endParaRPr lang="fr-FR" sz="2800" b="1" dirty="0">
              <a:solidFill>
                <a:srgbClr val="FF0000"/>
              </a:solidFill>
            </a:endParaRPr>
          </a:p>
        </p:txBody>
      </p:sp>
      <p:sp>
        <p:nvSpPr>
          <p:cNvPr id="5" name="Rectangle 4"/>
          <p:cNvSpPr/>
          <p:nvPr/>
        </p:nvSpPr>
        <p:spPr>
          <a:xfrm>
            <a:off x="304800" y="1752600"/>
            <a:ext cx="8305800" cy="830997"/>
          </a:xfrm>
          <a:prstGeom prst="rect">
            <a:avLst/>
          </a:prstGeom>
        </p:spPr>
        <p:txBody>
          <a:bodyPr wrap="square">
            <a:spAutoFit/>
          </a:bodyPr>
          <a:lstStyle/>
          <a:p>
            <a:r>
              <a:rPr lang="fr-FR" sz="2400" dirty="0" smtClean="0"/>
              <a:t>On réserve un «bloc» (ou «fragment») de mémoire contigu.</a:t>
            </a:r>
          </a:p>
          <a:p>
            <a:r>
              <a:rPr lang="fr-FR" sz="2400" dirty="0" smtClean="0"/>
              <a:t> Les blocs de mémoire peuvent avoir une taille: </a:t>
            </a:r>
          </a:p>
        </p:txBody>
      </p:sp>
      <p:sp>
        <p:nvSpPr>
          <p:cNvPr id="6" name="Rectangle 5"/>
          <p:cNvSpPr/>
          <p:nvPr/>
        </p:nvSpPr>
        <p:spPr>
          <a:xfrm>
            <a:off x="609600" y="2819400"/>
            <a:ext cx="7620000" cy="1569660"/>
          </a:xfrm>
          <a:prstGeom prst="rect">
            <a:avLst/>
          </a:prstGeom>
        </p:spPr>
        <p:txBody>
          <a:bodyPr wrap="square">
            <a:spAutoFit/>
          </a:bodyPr>
          <a:lstStyle/>
          <a:p>
            <a:pPr lvl="0"/>
            <a:r>
              <a:rPr lang="fr-FR" sz="2400" b="1" dirty="0" smtClean="0">
                <a:solidFill>
                  <a:srgbClr val="1F497D"/>
                </a:solidFill>
              </a:rPr>
              <a:t>• fixe: </a:t>
            </a:r>
            <a:r>
              <a:rPr lang="fr-FR" sz="2400" dirty="0" smtClean="0">
                <a:solidFill>
                  <a:prstClr val="black"/>
                </a:solidFill>
              </a:rPr>
              <a:t>la taille des blocs est prédéterminé, et est la même pour tous les processus. </a:t>
            </a:r>
          </a:p>
          <a:p>
            <a:pPr lvl="0"/>
            <a:r>
              <a:rPr lang="fr-FR" sz="2400" dirty="0" smtClean="0">
                <a:solidFill>
                  <a:srgbClr val="1F497D"/>
                </a:solidFill>
              </a:rPr>
              <a:t>• </a:t>
            </a:r>
            <a:r>
              <a:rPr lang="fr-FR" sz="2400" b="1" dirty="0" smtClean="0">
                <a:solidFill>
                  <a:srgbClr val="1F497D"/>
                </a:solidFill>
              </a:rPr>
              <a:t>variable</a:t>
            </a:r>
            <a:r>
              <a:rPr lang="fr-FR" sz="2400" dirty="0" smtClean="0">
                <a:solidFill>
                  <a:srgbClr val="1F497D"/>
                </a:solidFill>
              </a:rPr>
              <a:t>: </a:t>
            </a:r>
            <a:r>
              <a:rPr lang="fr-FR" sz="2400" dirty="0" smtClean="0">
                <a:solidFill>
                  <a:prstClr val="black"/>
                </a:solidFill>
              </a:rPr>
              <a:t>chaque processus se voit allouer un bloc de taille différente.</a:t>
            </a:r>
            <a:endParaRPr lang="fr-FR" sz="2400" dirty="0">
              <a:solidFill>
                <a:prstClr val="black"/>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3178175"/>
            <a:ext cx="9144000" cy="2765425"/>
          </a:xfrm>
        </p:spPr>
        <p:txBody>
          <a:bodyPr>
            <a:normAutofit/>
          </a:bodyPr>
          <a:lstStyle/>
          <a:p>
            <a:r>
              <a:rPr lang="fr-FR" sz="4000" b="1" dirty="0"/>
              <a:t>Chapitre </a:t>
            </a:r>
            <a:r>
              <a:rPr lang="fr-FR" sz="4000" b="1" dirty="0" smtClean="0"/>
              <a:t>4</a:t>
            </a:r>
            <a:br>
              <a:rPr lang="fr-FR" sz="4000" b="1" dirty="0" smtClean="0"/>
            </a:br>
            <a:r>
              <a:rPr lang="fr-FR" b="1" dirty="0" smtClean="0"/>
              <a:t> La gestion de la mémoire</a:t>
            </a:r>
            <a:br>
              <a:rPr lang="fr-FR" b="1" dirty="0" smtClean="0"/>
            </a:br>
            <a:r>
              <a:rPr lang="fr-FR" b="1" dirty="0" smtClean="0"/>
              <a:t/>
            </a:r>
            <a:br>
              <a:rPr lang="fr-FR" b="1" dirty="0" smtClean="0"/>
            </a:br>
            <a:endParaRPr lang="fr-FR" dirty="0"/>
          </a:p>
        </p:txBody>
      </p:sp>
      <p:pic>
        <p:nvPicPr>
          <p:cNvPr id="1026" name="Picture 2" descr="ISIMM"/>
          <p:cNvPicPr>
            <a:picLocks noChangeAspect="1" noChangeArrowheads="1"/>
          </p:cNvPicPr>
          <p:nvPr/>
        </p:nvPicPr>
        <p:blipFill>
          <a:blip r:embed="rId2" cstate="print"/>
          <a:srcRect/>
          <a:stretch>
            <a:fillRect/>
          </a:stretch>
        </p:blipFill>
        <p:spPr bwMode="auto">
          <a:xfrm>
            <a:off x="3786182" y="1285860"/>
            <a:ext cx="1321020" cy="1285860"/>
          </a:xfrm>
          <a:prstGeom prst="rect">
            <a:avLst/>
          </a:prstGeom>
          <a:noFill/>
        </p:spPr>
      </p:pic>
      <p:sp>
        <p:nvSpPr>
          <p:cNvPr id="5" name="ZoneTexte 4"/>
          <p:cNvSpPr txBox="1"/>
          <p:nvPr/>
        </p:nvSpPr>
        <p:spPr>
          <a:xfrm>
            <a:off x="6858016" y="5643578"/>
            <a:ext cx="1794081" cy="369332"/>
          </a:xfrm>
          <a:prstGeom prst="rect">
            <a:avLst/>
          </a:prstGeom>
          <a:noFill/>
        </p:spPr>
        <p:txBody>
          <a:bodyPr wrap="none" rtlCol="0">
            <a:spAutoFit/>
          </a:bodyPr>
          <a:lstStyle/>
          <a:p>
            <a:r>
              <a:rPr lang="fr-FR" dirty="0"/>
              <a:t>Mme Sirine Bchir</a:t>
            </a:r>
          </a:p>
        </p:txBody>
      </p:sp>
      <p:pic>
        <p:nvPicPr>
          <p:cNvPr id="1028" name="Picture 4" descr="ISIMM"/>
          <p:cNvPicPr>
            <a:picLocks noChangeAspect="1" noChangeArrowheads="1"/>
          </p:cNvPicPr>
          <p:nvPr/>
        </p:nvPicPr>
        <p:blipFill>
          <a:blip r:embed="rId3" cstate="print"/>
          <a:srcRect/>
          <a:stretch>
            <a:fillRect/>
          </a:stretch>
        </p:blipFill>
        <p:spPr bwMode="auto">
          <a:xfrm>
            <a:off x="785786" y="214290"/>
            <a:ext cx="7143768" cy="983088"/>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20</a:t>
            </a:fld>
            <a:endParaRPr lang="fr-BE" dirty="0"/>
          </a:p>
        </p:txBody>
      </p:sp>
      <p:sp>
        <p:nvSpPr>
          <p:cNvPr id="4" name="Rectangle 3"/>
          <p:cNvSpPr/>
          <p:nvPr/>
        </p:nvSpPr>
        <p:spPr>
          <a:xfrm>
            <a:off x="152400" y="467380"/>
            <a:ext cx="8534400" cy="523220"/>
          </a:xfrm>
          <a:prstGeom prst="rect">
            <a:avLst/>
          </a:prstGeom>
        </p:spPr>
        <p:txBody>
          <a:bodyPr wrap="square">
            <a:spAutoFit/>
          </a:bodyPr>
          <a:lstStyle/>
          <a:p>
            <a:pPr marL="355600" indent="-342900">
              <a:lnSpc>
                <a:spcPct val="100000"/>
              </a:lnSpc>
              <a:tabLst>
                <a:tab pos="354965" algn="l"/>
                <a:tab pos="355600" algn="l"/>
              </a:tabLst>
            </a:pPr>
            <a:r>
              <a:rPr lang="fr-FR" sz="2800" b="1" spc="-5" dirty="0" smtClean="0">
                <a:solidFill>
                  <a:srgbClr val="FF0000"/>
                </a:solidFill>
                <a:cs typeface="Arial MT"/>
              </a:rPr>
              <a:t>Algorithmes d’allocation :</a:t>
            </a:r>
          </a:p>
        </p:txBody>
      </p:sp>
      <p:sp>
        <p:nvSpPr>
          <p:cNvPr id="5" name="Rectangle 4"/>
          <p:cNvSpPr/>
          <p:nvPr/>
        </p:nvSpPr>
        <p:spPr>
          <a:xfrm>
            <a:off x="0" y="965537"/>
            <a:ext cx="8610600" cy="1015663"/>
          </a:xfrm>
          <a:prstGeom prst="rect">
            <a:avLst/>
          </a:prstGeom>
        </p:spPr>
        <p:txBody>
          <a:bodyPr wrap="square">
            <a:spAutoFit/>
          </a:bodyPr>
          <a:lstStyle/>
          <a:p>
            <a:r>
              <a:rPr lang="fr-FR" sz="2000" dirty="0" smtClean="0"/>
              <a:t>Dans le cas d’allocation ( avec partitions de taille fixe ou variable ) une question à se poser est : comment choisir un espace pour l’allouer à un processus à partir d’une liste de zones libres ?</a:t>
            </a:r>
            <a:endParaRPr lang="fr-FR" sz="2000" dirty="0"/>
          </a:p>
        </p:txBody>
      </p:sp>
      <p:sp>
        <p:nvSpPr>
          <p:cNvPr id="6" name="Rectangle 5"/>
          <p:cNvSpPr/>
          <p:nvPr/>
        </p:nvSpPr>
        <p:spPr>
          <a:xfrm>
            <a:off x="0" y="1905000"/>
            <a:ext cx="8610600" cy="1015663"/>
          </a:xfrm>
          <a:prstGeom prst="rect">
            <a:avLst/>
          </a:prstGeom>
        </p:spPr>
        <p:txBody>
          <a:bodyPr wrap="square">
            <a:spAutoFit/>
          </a:bodyPr>
          <a:lstStyle/>
          <a:p>
            <a:r>
              <a:rPr lang="fr-FR" sz="2000" dirty="0" smtClean="0"/>
              <a:t>Quand les processus et les trous sont indiqué dans liste triées par adresse; plusieurs  algorithme peuvent servir à allouer de la mémoire é un processus nouvellement  créé(un processus existant chargé  depuis le disque.</a:t>
            </a:r>
            <a:endParaRPr lang="fr-FR" sz="2000" dirty="0"/>
          </a:p>
        </p:txBody>
      </p:sp>
      <p:sp>
        <p:nvSpPr>
          <p:cNvPr id="7" name="Rectangle 6"/>
          <p:cNvSpPr/>
          <p:nvPr/>
        </p:nvSpPr>
        <p:spPr>
          <a:xfrm>
            <a:off x="304800" y="2971800"/>
            <a:ext cx="8839200" cy="1015663"/>
          </a:xfrm>
          <a:prstGeom prst="rect">
            <a:avLst/>
          </a:prstGeom>
        </p:spPr>
        <p:txBody>
          <a:bodyPr wrap="square">
            <a:spAutoFit/>
          </a:bodyPr>
          <a:lstStyle/>
          <a:p>
            <a:r>
              <a:rPr lang="fr-FR" sz="2000" b="1" dirty="0" smtClean="0"/>
              <a:t>L’algorithme First – fit ( L e premier trouvé ) : </a:t>
            </a:r>
            <a:r>
              <a:rPr lang="fr-FR" sz="2000" dirty="0" smtClean="0"/>
              <a:t>on choisit la première partition libre ou le premier trou dans l’ordre ou le premier trou ( dans l’ordre des adresses ) de taille suffisante .</a:t>
            </a:r>
            <a:endParaRPr lang="fr-FR" sz="2000" dirty="0"/>
          </a:p>
        </p:txBody>
      </p:sp>
      <p:sp>
        <p:nvSpPr>
          <p:cNvPr id="9" name="Rectangle 8"/>
          <p:cNvSpPr/>
          <p:nvPr/>
        </p:nvSpPr>
        <p:spPr>
          <a:xfrm>
            <a:off x="381000" y="4114800"/>
            <a:ext cx="8610600" cy="707886"/>
          </a:xfrm>
          <a:prstGeom prst="rect">
            <a:avLst/>
          </a:prstGeom>
        </p:spPr>
        <p:txBody>
          <a:bodyPr wrap="square">
            <a:spAutoFit/>
          </a:bodyPr>
          <a:lstStyle/>
          <a:p>
            <a:r>
              <a:rPr lang="fr-FR" sz="2000" b="1" dirty="0" smtClean="0"/>
              <a:t>L’algorithme Best– fit ( L e meilleur choix ) : </a:t>
            </a:r>
            <a:r>
              <a:rPr lang="fr-FR" sz="2000" dirty="0" smtClean="0"/>
              <a:t>on choisit la plus petite partition libre de taille suffisante.</a:t>
            </a:r>
            <a:endParaRPr lang="fr-FR" sz="2000" dirty="0"/>
          </a:p>
        </p:txBody>
      </p:sp>
      <p:sp>
        <p:nvSpPr>
          <p:cNvPr id="10" name="Rectangle 9"/>
          <p:cNvSpPr/>
          <p:nvPr/>
        </p:nvSpPr>
        <p:spPr>
          <a:xfrm>
            <a:off x="304800" y="5029200"/>
            <a:ext cx="8610600" cy="707886"/>
          </a:xfrm>
          <a:prstGeom prst="rect">
            <a:avLst/>
          </a:prstGeom>
        </p:spPr>
        <p:txBody>
          <a:bodyPr wrap="square">
            <a:spAutoFit/>
          </a:bodyPr>
          <a:lstStyle/>
          <a:p>
            <a:r>
              <a:rPr lang="fr-FR" sz="2000" b="1" dirty="0" smtClean="0"/>
              <a:t>L’algorithme </a:t>
            </a:r>
            <a:r>
              <a:rPr lang="fr-FR" sz="2000" b="1" dirty="0" err="1" smtClean="0"/>
              <a:t>Worst</a:t>
            </a:r>
            <a:r>
              <a:rPr lang="fr-FR" sz="2000" b="1" dirty="0" smtClean="0"/>
              <a:t>– fit (</a:t>
            </a:r>
            <a:r>
              <a:rPr lang="fr-FR" sz="2000" dirty="0" smtClean="0"/>
              <a:t> L e plus mauvais choix ) :on choisit la partition  libre la plus grande afin de garder des petites zones libres.</a:t>
            </a:r>
            <a:endParaRPr lang="fr-FR" sz="2000" dirty="0"/>
          </a:p>
        </p:txBody>
      </p:sp>
      <p:sp>
        <p:nvSpPr>
          <p:cNvPr id="11" name="Rectangle 10"/>
          <p:cNvSpPr/>
          <p:nvPr/>
        </p:nvSpPr>
        <p:spPr>
          <a:xfrm>
            <a:off x="228600" y="5867400"/>
            <a:ext cx="8915400" cy="707886"/>
          </a:xfrm>
          <a:prstGeom prst="rect">
            <a:avLst/>
          </a:prstGeom>
        </p:spPr>
        <p:txBody>
          <a:bodyPr wrap="square">
            <a:spAutoFit/>
          </a:bodyPr>
          <a:lstStyle/>
          <a:p>
            <a:r>
              <a:rPr lang="fr-FR" sz="2000" b="1" dirty="0" smtClean="0">
                <a:solidFill>
                  <a:srgbClr val="00B0F0"/>
                </a:solidFill>
                <a:sym typeface="Wingdings" pitchFamily="2" charset="2"/>
              </a:rPr>
              <a:t> </a:t>
            </a:r>
            <a:r>
              <a:rPr lang="fr-FR" sz="2000" b="1" dirty="0" smtClean="0">
                <a:solidFill>
                  <a:srgbClr val="00B0F0"/>
                </a:solidFill>
              </a:rPr>
              <a:t>Les deux derniers algorithmes nécessitent le parcours de toute la liste des espaces libres .</a:t>
            </a:r>
            <a:endParaRPr lang="fr-FR" sz="2000" b="1" dirty="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21</a:t>
            </a:fld>
            <a:endParaRPr lang="fr-BE" dirty="0"/>
          </a:p>
        </p:txBody>
      </p:sp>
      <p:pic>
        <p:nvPicPr>
          <p:cNvPr id="5122" name="Picture 2"/>
          <p:cNvPicPr>
            <a:picLocks noChangeAspect="1" noChangeArrowheads="1"/>
          </p:cNvPicPr>
          <p:nvPr/>
        </p:nvPicPr>
        <p:blipFill>
          <a:blip r:embed="rId2"/>
          <a:srcRect/>
          <a:stretch>
            <a:fillRect/>
          </a:stretch>
        </p:blipFill>
        <p:spPr bwMode="auto">
          <a:xfrm>
            <a:off x="609600" y="481253"/>
            <a:ext cx="7391400" cy="2261947"/>
          </a:xfrm>
          <a:prstGeom prst="rect">
            <a:avLst/>
          </a:prstGeom>
          <a:noFill/>
          <a:ln w="9525">
            <a:noFill/>
            <a:miter lim="800000"/>
            <a:headEnd/>
            <a:tailEnd/>
          </a:ln>
          <a:effectLst/>
        </p:spPr>
      </p:pic>
      <p:pic>
        <p:nvPicPr>
          <p:cNvPr id="6" name="Picture 3"/>
          <p:cNvPicPr>
            <a:picLocks noChangeAspect="1" noChangeArrowheads="1"/>
          </p:cNvPicPr>
          <p:nvPr/>
        </p:nvPicPr>
        <p:blipFill>
          <a:blip r:embed="rId3"/>
          <a:srcRect t="36518" b="28973"/>
          <a:stretch>
            <a:fillRect/>
          </a:stretch>
        </p:blipFill>
        <p:spPr bwMode="auto">
          <a:xfrm>
            <a:off x="381000" y="2743200"/>
            <a:ext cx="8396318" cy="2149450"/>
          </a:xfrm>
          <a:prstGeom prst="rect">
            <a:avLst/>
          </a:prstGeom>
          <a:noFill/>
          <a:ln w="9525">
            <a:noFill/>
            <a:miter lim="800000"/>
            <a:headEnd/>
            <a:tailEnd/>
          </a:ln>
          <a:effectLst/>
        </p:spPr>
      </p:pic>
      <p:pic>
        <p:nvPicPr>
          <p:cNvPr id="7" name="Picture 3"/>
          <p:cNvPicPr>
            <a:picLocks noChangeAspect="1" noChangeArrowheads="1"/>
          </p:cNvPicPr>
          <p:nvPr/>
        </p:nvPicPr>
        <p:blipFill>
          <a:blip r:embed="rId3"/>
          <a:srcRect t="71027"/>
          <a:stretch>
            <a:fillRect/>
          </a:stretch>
        </p:blipFill>
        <p:spPr bwMode="auto">
          <a:xfrm>
            <a:off x="304800" y="5056414"/>
            <a:ext cx="8382000" cy="180158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rcRect/>
          <a:stretch>
            <a:fillRect/>
          </a:stretch>
        </p:blipFill>
        <p:spPr bwMode="auto">
          <a:xfrm>
            <a:off x="4429124" y="3648052"/>
            <a:ext cx="4714876" cy="3286148"/>
          </a:xfrm>
          <a:prstGeom prst="rect">
            <a:avLst/>
          </a:prstGeom>
          <a:noFill/>
          <a:ln w="9525">
            <a:noFill/>
            <a:miter lim="800000"/>
            <a:headEnd/>
            <a:tailEnd/>
          </a:ln>
        </p:spPr>
      </p:pic>
      <p:pic>
        <p:nvPicPr>
          <p:cNvPr id="3" name="Image 2"/>
          <p:cNvPicPr/>
          <p:nvPr/>
        </p:nvPicPr>
        <p:blipFill>
          <a:blip r:embed="rId3"/>
          <a:srcRect r="1539"/>
          <a:stretch>
            <a:fillRect/>
          </a:stretch>
        </p:blipFill>
        <p:spPr bwMode="auto">
          <a:xfrm>
            <a:off x="4572032" y="585766"/>
            <a:ext cx="4571968" cy="3071834"/>
          </a:xfrm>
          <a:prstGeom prst="rect">
            <a:avLst/>
          </a:prstGeom>
          <a:noFill/>
          <a:ln w="9525">
            <a:noFill/>
            <a:miter lim="800000"/>
            <a:headEnd/>
            <a:tailEnd/>
          </a:ln>
        </p:spPr>
      </p:pic>
      <p:sp>
        <p:nvSpPr>
          <p:cNvPr id="5" name="Rectangle 4"/>
          <p:cNvSpPr/>
          <p:nvPr/>
        </p:nvSpPr>
        <p:spPr>
          <a:xfrm>
            <a:off x="0" y="447676"/>
            <a:ext cx="4714876" cy="328612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endParaRPr lang="fr-FR" b="1" dirty="0" smtClean="0">
              <a:solidFill>
                <a:schemeClr val="tx1"/>
              </a:solidFill>
            </a:endParaRPr>
          </a:p>
          <a:p>
            <a:r>
              <a:rPr lang="fr-FR" b="1" dirty="0" smtClean="0">
                <a:solidFill>
                  <a:schemeClr val="tx1"/>
                </a:solidFill>
              </a:rPr>
              <a:t>Considérons un système de gestion de mémoire à partitions variables avec la liste des trous suivante (ordonnée par adresses croissantes) : </a:t>
            </a:r>
          </a:p>
          <a:p>
            <a:r>
              <a:rPr lang="fr-FR" b="1" dirty="0" smtClean="0">
                <a:solidFill>
                  <a:schemeClr val="tx1"/>
                </a:solidFill>
              </a:rPr>
              <a:t>10K, 4K, 20K, 18K, 7K, 9K, 12K et 15K. </a:t>
            </a:r>
          </a:p>
          <a:p>
            <a:r>
              <a:rPr lang="fr-FR" b="1" dirty="0" smtClean="0">
                <a:solidFill>
                  <a:schemeClr val="tx1"/>
                </a:solidFill>
              </a:rPr>
              <a:t>● Supposons les demandes successives d'espace mémoire :</a:t>
            </a:r>
          </a:p>
          <a:p>
            <a:r>
              <a:rPr lang="fr-FR" b="1" dirty="0" smtClean="0">
                <a:solidFill>
                  <a:schemeClr val="tx1"/>
                </a:solidFill>
              </a:rPr>
              <a:t>A= 12K, B= 10K et C= 9K. </a:t>
            </a:r>
          </a:p>
          <a:p>
            <a:r>
              <a:rPr lang="fr-FR" b="1" dirty="0" smtClean="0">
                <a:solidFill>
                  <a:schemeClr val="tx1"/>
                </a:solidFill>
              </a:rPr>
              <a:t>● Indiquer pour les stratégies First Fit , Best Fit et Worst Fit l'état de cette liste après l'allocation des espaces pour les demandes de A, B et C                                                                                                       </a:t>
            </a:r>
          </a:p>
          <a:p>
            <a:endParaRPr lang="fr-FR" sz="2000" dirty="0">
              <a:solidFill>
                <a:schemeClr val="tx1"/>
              </a:solidFill>
            </a:endParaRPr>
          </a:p>
        </p:txBody>
      </p:sp>
      <p:pic>
        <p:nvPicPr>
          <p:cNvPr id="2" name="Image 1"/>
          <p:cNvPicPr/>
          <p:nvPr/>
        </p:nvPicPr>
        <p:blipFill>
          <a:blip r:embed="rId4"/>
          <a:srcRect/>
          <a:stretch>
            <a:fillRect/>
          </a:stretch>
        </p:blipFill>
        <p:spPr bwMode="auto">
          <a:xfrm>
            <a:off x="0" y="3571828"/>
            <a:ext cx="4572000" cy="3286172"/>
          </a:xfrm>
          <a:prstGeom prst="rect">
            <a:avLst/>
          </a:prstGeom>
          <a:noFill/>
          <a:ln w="9525">
            <a:noFill/>
            <a:miter lim="800000"/>
            <a:headEnd/>
            <a:tailEnd/>
          </a:ln>
        </p:spPr>
      </p:pic>
      <p:sp>
        <p:nvSpPr>
          <p:cNvPr id="6" name="Rectangle 5"/>
          <p:cNvSpPr/>
          <p:nvPr/>
        </p:nvSpPr>
        <p:spPr>
          <a:xfrm>
            <a:off x="0" y="0"/>
            <a:ext cx="4714876" cy="584775"/>
          </a:xfrm>
          <a:prstGeom prst="rect">
            <a:avLst/>
          </a:prstGeom>
          <a:noFill/>
        </p:spPr>
        <p:txBody>
          <a:bodyPr wrap="square" lIns="91440" tIns="45720" rIns="91440" bIns="45720">
            <a:spAutoFit/>
          </a:bodyPr>
          <a:lstStyle/>
          <a:p>
            <a:pPr lvl="0" algn="ctr" fontAlgn="base">
              <a:spcBef>
                <a:spcPct val="0"/>
              </a:spcBef>
              <a:spcAft>
                <a:spcPct val="0"/>
              </a:spcAft>
            </a:pPr>
            <a:r>
              <a:rPr lang="fr-FR"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ea typeface="Arial" pitchFamily="34" charset="0"/>
                <a:cs typeface="Arial" pitchFamily="34" charset="0"/>
              </a:rPr>
              <a:t>Application #1</a:t>
            </a:r>
          </a:p>
        </p:txBody>
      </p:sp>
      <p:cxnSp>
        <p:nvCxnSpPr>
          <p:cNvPr id="8" name="Connecteur droit 7"/>
          <p:cNvCxnSpPr/>
          <p:nvPr/>
        </p:nvCxnSpPr>
        <p:spPr>
          <a:xfrm>
            <a:off x="0" y="3500438"/>
            <a:ext cx="4572000" cy="1588"/>
          </a:xfrm>
          <a:prstGeom prst="line">
            <a:avLst/>
          </a:prstGeom>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p:nvPr/>
        </p:nvPicPr>
        <p:blipFill>
          <a:blip r:embed="rId2"/>
          <a:srcRect/>
          <a:stretch>
            <a:fillRect/>
          </a:stretch>
        </p:blipFill>
        <p:spPr bwMode="auto">
          <a:xfrm>
            <a:off x="428596" y="214290"/>
            <a:ext cx="8215338" cy="60722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24</a:t>
            </a:fld>
            <a:endParaRPr lang="fr-BE" dirty="0"/>
          </a:p>
        </p:txBody>
      </p:sp>
      <p:pic>
        <p:nvPicPr>
          <p:cNvPr id="7170" name="Picture 2"/>
          <p:cNvPicPr>
            <a:picLocks noChangeAspect="1" noChangeArrowheads="1"/>
          </p:cNvPicPr>
          <p:nvPr/>
        </p:nvPicPr>
        <p:blipFill>
          <a:blip r:embed="rId2"/>
          <a:srcRect/>
          <a:stretch>
            <a:fillRect/>
          </a:stretch>
        </p:blipFill>
        <p:spPr bwMode="auto">
          <a:xfrm>
            <a:off x="381000" y="0"/>
            <a:ext cx="8077200" cy="5184459"/>
          </a:xfrm>
          <a:prstGeom prst="rect">
            <a:avLst/>
          </a:prstGeom>
          <a:noFill/>
          <a:ln w="9525">
            <a:noFill/>
            <a:miter lim="800000"/>
            <a:headEnd/>
            <a:tailEnd/>
          </a:ln>
          <a:effectLst/>
        </p:spPr>
      </p:pic>
      <p:pic>
        <p:nvPicPr>
          <p:cNvPr id="5" name="Image 4"/>
          <p:cNvPicPr/>
          <p:nvPr/>
        </p:nvPicPr>
        <p:blipFill>
          <a:blip r:embed="rId3"/>
          <a:srcRect l="14261" t="55451" r="11536" b="5647"/>
          <a:stretch>
            <a:fillRect/>
          </a:stretch>
        </p:blipFill>
        <p:spPr bwMode="auto">
          <a:xfrm>
            <a:off x="3352800" y="4648200"/>
            <a:ext cx="5562600"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25</a:t>
            </a:fld>
            <a:endParaRPr lang="fr-BE" dirty="0"/>
          </a:p>
        </p:txBody>
      </p:sp>
      <p:pic>
        <p:nvPicPr>
          <p:cNvPr id="6146" name="Picture 2"/>
          <p:cNvPicPr>
            <a:picLocks noChangeAspect="1" noChangeArrowheads="1"/>
          </p:cNvPicPr>
          <p:nvPr/>
        </p:nvPicPr>
        <p:blipFill>
          <a:blip r:embed="rId2"/>
          <a:srcRect/>
          <a:stretch>
            <a:fillRect/>
          </a:stretch>
        </p:blipFill>
        <p:spPr bwMode="auto">
          <a:xfrm>
            <a:off x="228600" y="0"/>
            <a:ext cx="8686800" cy="64356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26</a:t>
            </a:fld>
            <a:endParaRPr lang="fr-BE" dirty="0"/>
          </a:p>
        </p:txBody>
      </p:sp>
      <p:pic>
        <p:nvPicPr>
          <p:cNvPr id="1026" name="Picture 2"/>
          <p:cNvPicPr>
            <a:picLocks noChangeAspect="1" noChangeArrowheads="1"/>
          </p:cNvPicPr>
          <p:nvPr/>
        </p:nvPicPr>
        <p:blipFill>
          <a:blip r:embed="rId2"/>
          <a:srcRect/>
          <a:stretch>
            <a:fillRect/>
          </a:stretch>
        </p:blipFill>
        <p:spPr bwMode="auto">
          <a:xfrm>
            <a:off x="-4709" y="533400"/>
            <a:ext cx="9148709"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27</a:t>
            </a:fld>
            <a:endParaRPr lang="fr-BE" dirty="0"/>
          </a:p>
        </p:txBody>
      </p:sp>
      <p:sp>
        <p:nvSpPr>
          <p:cNvPr id="4" name="Rectangle 3"/>
          <p:cNvSpPr/>
          <p:nvPr/>
        </p:nvSpPr>
        <p:spPr>
          <a:xfrm>
            <a:off x="152400" y="598887"/>
            <a:ext cx="8534400" cy="523220"/>
          </a:xfrm>
          <a:prstGeom prst="rect">
            <a:avLst/>
          </a:prstGeom>
        </p:spPr>
        <p:txBody>
          <a:bodyPr wrap="square">
            <a:spAutoFit/>
          </a:bodyPr>
          <a:lstStyle/>
          <a:p>
            <a:pPr marL="355600" indent="-342900">
              <a:lnSpc>
                <a:spcPct val="100000"/>
              </a:lnSpc>
              <a:tabLst>
                <a:tab pos="354965" algn="l"/>
                <a:tab pos="355600" algn="l"/>
              </a:tabLst>
            </a:pPr>
            <a:r>
              <a:rPr lang="fr-FR" sz="2800" b="1" spc="-5" dirty="0" smtClean="0">
                <a:solidFill>
                  <a:srgbClr val="FF0000"/>
                </a:solidFill>
                <a:cs typeface="Arial MT"/>
              </a:rPr>
              <a:t>Liaison d’adresses:</a:t>
            </a:r>
          </a:p>
        </p:txBody>
      </p:sp>
      <p:sp>
        <p:nvSpPr>
          <p:cNvPr id="5" name="Rectangle 4"/>
          <p:cNvSpPr/>
          <p:nvPr/>
        </p:nvSpPr>
        <p:spPr>
          <a:xfrm>
            <a:off x="180703" y="1144553"/>
            <a:ext cx="8610600" cy="400110"/>
          </a:xfrm>
          <a:prstGeom prst="rect">
            <a:avLst/>
          </a:prstGeom>
        </p:spPr>
        <p:txBody>
          <a:bodyPr wrap="square">
            <a:spAutoFit/>
          </a:bodyPr>
          <a:lstStyle/>
          <a:p>
            <a:r>
              <a:rPr lang="fr-FR" sz="2000" dirty="0" smtClean="0"/>
              <a:t>On distingue deux types d’adresses mémoire dans un système donné :</a:t>
            </a:r>
            <a:endParaRPr lang="fr-FR" sz="2000" dirty="0"/>
          </a:p>
        </p:txBody>
      </p:sp>
      <p:sp>
        <p:nvSpPr>
          <p:cNvPr id="6" name="Rectangle 5"/>
          <p:cNvSpPr/>
          <p:nvPr/>
        </p:nvSpPr>
        <p:spPr>
          <a:xfrm>
            <a:off x="533400" y="1524000"/>
            <a:ext cx="8610600" cy="707886"/>
          </a:xfrm>
          <a:prstGeom prst="rect">
            <a:avLst/>
          </a:prstGeom>
        </p:spPr>
        <p:txBody>
          <a:bodyPr wrap="square">
            <a:spAutoFit/>
          </a:bodyPr>
          <a:lstStyle/>
          <a:p>
            <a:r>
              <a:rPr lang="fr-FR" sz="2000" b="1" dirty="0" smtClean="0"/>
              <a:t>L’adresse Logique </a:t>
            </a:r>
            <a:r>
              <a:rPr lang="fr-FR" sz="2000" dirty="0" smtClean="0"/>
              <a:t>: est l’adresse manipulé par le CPU et visible par le programmeur .</a:t>
            </a:r>
            <a:endParaRPr lang="fr-FR" sz="2000" dirty="0"/>
          </a:p>
        </p:txBody>
      </p:sp>
      <p:sp>
        <p:nvSpPr>
          <p:cNvPr id="7" name="Rectangle 6"/>
          <p:cNvSpPr/>
          <p:nvPr/>
        </p:nvSpPr>
        <p:spPr>
          <a:xfrm>
            <a:off x="533400" y="2438400"/>
            <a:ext cx="8610600" cy="707886"/>
          </a:xfrm>
          <a:prstGeom prst="rect">
            <a:avLst/>
          </a:prstGeom>
        </p:spPr>
        <p:txBody>
          <a:bodyPr wrap="square">
            <a:spAutoFit/>
          </a:bodyPr>
          <a:lstStyle/>
          <a:p>
            <a:r>
              <a:rPr lang="fr-FR" sz="2000" b="1" dirty="0" smtClean="0"/>
              <a:t>L’adresse physique</a:t>
            </a:r>
            <a:r>
              <a:rPr lang="fr-FR" sz="2000" dirty="0" smtClean="0"/>
              <a:t>: est celle qui est utilisée pour référencier la mémoire physique , celle dans le matériel.</a:t>
            </a:r>
            <a:endParaRPr lang="fr-FR" sz="2000" dirty="0"/>
          </a:p>
        </p:txBody>
      </p:sp>
      <p:sp>
        <p:nvSpPr>
          <p:cNvPr id="9" name="Rectangle 8"/>
          <p:cNvSpPr/>
          <p:nvPr/>
        </p:nvSpPr>
        <p:spPr>
          <a:xfrm>
            <a:off x="256903" y="3501095"/>
            <a:ext cx="8458200" cy="923330"/>
          </a:xfrm>
          <a:prstGeom prst="rect">
            <a:avLst/>
          </a:prstGeom>
        </p:spPr>
        <p:txBody>
          <a:bodyPr wrap="square">
            <a:spAutoFit/>
          </a:bodyPr>
          <a:lstStyle/>
          <a:p>
            <a:r>
              <a:rPr lang="fr-FR" dirty="0"/>
              <a:t>on </a:t>
            </a:r>
            <a:r>
              <a:rPr lang="fr-FR" dirty="0" smtClean="0"/>
              <a:t>appelle </a:t>
            </a:r>
            <a:r>
              <a:rPr lang="fr-FR" dirty="0"/>
              <a:t>liaison d'adresses la correspondance entre une adresse logique et une adresse </a:t>
            </a:r>
            <a:r>
              <a:rPr lang="fr-FR" dirty="0" smtClean="0"/>
              <a:t>physique. Elle peut être réalisée durant l’éditions des liens mais dans la plupart des cas ,elle est effectuée au moment de l’exécution .</a:t>
            </a:r>
            <a:endParaRPr lang="fr-FR" dirty="0"/>
          </a:p>
        </p:txBody>
      </p:sp>
      <p:sp>
        <p:nvSpPr>
          <p:cNvPr id="10" name="Rectangle 9"/>
          <p:cNvSpPr/>
          <p:nvPr/>
        </p:nvSpPr>
        <p:spPr>
          <a:xfrm>
            <a:off x="276497" y="4779234"/>
            <a:ext cx="8458200" cy="923330"/>
          </a:xfrm>
          <a:prstGeom prst="rect">
            <a:avLst/>
          </a:prstGeom>
        </p:spPr>
        <p:txBody>
          <a:bodyPr wrap="square">
            <a:spAutoFit/>
          </a:bodyPr>
          <a:lstStyle/>
          <a:p>
            <a:r>
              <a:rPr lang="fr-FR" dirty="0" smtClean="0">
                <a:sym typeface="Wingdings" panose="05000000000000000000" pitchFamily="2" charset="2"/>
              </a:rPr>
              <a:t> </a:t>
            </a:r>
            <a:r>
              <a:rPr lang="fr-FR" dirty="0" smtClean="0"/>
              <a:t>Certains systèmes utilisent un composant matériel interne au processeur afin de convertir les adresses appelé : unité de gestion de la mémoire ( </a:t>
            </a:r>
            <a:r>
              <a:rPr lang="fr-FR" dirty="0" smtClean="0">
                <a:solidFill>
                  <a:srgbClr val="FF0000"/>
                </a:solidFill>
              </a:rPr>
              <a:t>MMU</a:t>
            </a:r>
            <a:r>
              <a:rPr lang="fr-FR" dirty="0" smtClean="0"/>
              <a:t> :MEMORY MANAGMENT UNIT) .</a:t>
            </a:r>
            <a:endParaRPr lang="fr-FR" dirty="0"/>
          </a:p>
        </p:txBody>
      </p:sp>
      <p:sp>
        <p:nvSpPr>
          <p:cNvPr id="11" name="Rectangle 10"/>
          <p:cNvSpPr/>
          <p:nvPr/>
        </p:nvSpPr>
        <p:spPr>
          <a:xfrm>
            <a:off x="276497" y="4971"/>
            <a:ext cx="8699376" cy="1415772"/>
          </a:xfrm>
          <a:prstGeom prst="rect">
            <a:avLst/>
          </a:prstGeom>
        </p:spPr>
        <p:txBody>
          <a:bodyPr wrap="square">
            <a:spAutoFit/>
          </a:bodyPr>
          <a:lstStyle/>
          <a:p>
            <a:r>
              <a:rPr lang="fr-FR" sz="3200" b="1" dirty="0" smtClean="0">
                <a:solidFill>
                  <a:srgbClr val="FF0000"/>
                </a:solidFill>
                <a:latin typeface="Bradley Hand ITC" pitchFamily="66" charset="0"/>
              </a:rPr>
              <a:t>Adressage Logique et adressage  physique</a:t>
            </a:r>
          </a:p>
          <a:p>
            <a:pPr algn="ctr"/>
            <a:endParaRPr lang="fr-FR" sz="5400" b="1" dirty="0" smtClean="0">
              <a:solidFill>
                <a:srgbClr val="1F497D">
                  <a:lumMod val="60000"/>
                  <a:lumOff val="40000"/>
                </a:srgbClr>
              </a:solidFill>
              <a:latin typeface="Bradley Hand ITC" pitchFamily="66" charset="0"/>
            </a:endParaRPr>
          </a:p>
        </p:txBody>
      </p:sp>
    </p:spTree>
    <p:extLst>
      <p:ext uri="{BB962C8B-B14F-4D97-AF65-F5344CB8AC3E}">
        <p14:creationId xmlns:p14="http://schemas.microsoft.com/office/powerpoint/2010/main" xmlns="" val="344208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rotWithShape="1">
          <a:blip r:embed="rId2"/>
          <a:srcRect t="43961"/>
          <a:stretch/>
        </p:blipFill>
        <p:spPr>
          <a:xfrm>
            <a:off x="1600200" y="2895600"/>
            <a:ext cx="6203593" cy="2719841"/>
          </a:xfrm>
          <a:prstGeom prst="rect">
            <a:avLst/>
          </a:prstGeom>
        </p:spPr>
      </p:pic>
      <p:sp>
        <p:nvSpPr>
          <p:cNvPr id="3" name="Espace réservé du numéro de diapositive 2"/>
          <p:cNvSpPr>
            <a:spLocks noGrp="1"/>
          </p:cNvSpPr>
          <p:nvPr>
            <p:ph type="sldNum" sz="quarter" idx="12"/>
          </p:nvPr>
        </p:nvSpPr>
        <p:spPr/>
        <p:txBody>
          <a:bodyPr/>
          <a:lstStyle/>
          <a:p>
            <a:fld id="{CF4668DC-857F-487D-BFFA-8C0CA5037977}" type="slidenum">
              <a:rPr lang="fr-BE" smtClean="0"/>
              <a:pPr/>
              <a:t>28</a:t>
            </a:fld>
            <a:endParaRPr lang="fr-BE" dirty="0"/>
          </a:p>
        </p:txBody>
      </p:sp>
      <p:pic>
        <p:nvPicPr>
          <p:cNvPr id="4" name="Image 3"/>
          <p:cNvPicPr>
            <a:picLocks noChangeAspect="1"/>
          </p:cNvPicPr>
          <p:nvPr/>
        </p:nvPicPr>
        <p:blipFill>
          <a:blip r:embed="rId3"/>
          <a:stretch>
            <a:fillRect/>
          </a:stretch>
        </p:blipFill>
        <p:spPr>
          <a:xfrm>
            <a:off x="381000" y="914400"/>
            <a:ext cx="1524000" cy="3079102"/>
          </a:xfrm>
          <a:prstGeom prst="rect">
            <a:avLst/>
          </a:prstGeom>
        </p:spPr>
      </p:pic>
      <p:sp>
        <p:nvSpPr>
          <p:cNvPr id="5" name="Rectangle 4"/>
          <p:cNvSpPr/>
          <p:nvPr/>
        </p:nvSpPr>
        <p:spPr>
          <a:xfrm>
            <a:off x="152400" y="400685"/>
            <a:ext cx="8458200" cy="369332"/>
          </a:xfrm>
          <a:prstGeom prst="rect">
            <a:avLst/>
          </a:prstGeom>
        </p:spPr>
        <p:txBody>
          <a:bodyPr wrap="square">
            <a:spAutoFit/>
          </a:bodyPr>
          <a:lstStyle/>
          <a:p>
            <a:r>
              <a:rPr lang="fr-FR" dirty="0" smtClean="0">
                <a:solidFill>
                  <a:srgbClr val="C00000"/>
                </a:solidFill>
                <a:sym typeface="Wingdings" panose="05000000000000000000" pitchFamily="2" charset="2"/>
              </a:rPr>
              <a:t> </a:t>
            </a:r>
            <a:r>
              <a:rPr lang="fr-FR" b="1" dirty="0">
                <a:solidFill>
                  <a:srgbClr val="C00000"/>
                </a:solidFill>
              </a:rPr>
              <a:t>on reprend l'exemple précédent</a:t>
            </a:r>
          </a:p>
        </p:txBody>
      </p:sp>
      <p:pic>
        <p:nvPicPr>
          <p:cNvPr id="7" name="Image 6"/>
          <p:cNvPicPr>
            <a:picLocks noChangeAspect="1"/>
          </p:cNvPicPr>
          <p:nvPr/>
        </p:nvPicPr>
        <p:blipFill rotWithShape="1">
          <a:blip r:embed="rId2"/>
          <a:srcRect b="54469"/>
          <a:stretch/>
        </p:blipFill>
        <p:spPr>
          <a:xfrm>
            <a:off x="2407007" y="770017"/>
            <a:ext cx="6203593" cy="2209800"/>
          </a:xfrm>
          <a:prstGeom prst="rect">
            <a:avLst/>
          </a:prstGeom>
        </p:spPr>
      </p:pic>
      <p:sp>
        <p:nvSpPr>
          <p:cNvPr id="9" name="Rectangle 8"/>
          <p:cNvSpPr/>
          <p:nvPr/>
        </p:nvSpPr>
        <p:spPr>
          <a:xfrm>
            <a:off x="1143000" y="5657420"/>
            <a:ext cx="6477000" cy="461665"/>
          </a:xfrm>
          <a:prstGeom prst="rect">
            <a:avLst/>
          </a:prstGeom>
        </p:spPr>
        <p:txBody>
          <a:bodyPr wrap="square">
            <a:spAutoFit/>
          </a:bodyPr>
          <a:lstStyle/>
          <a:p>
            <a:pPr algn="ctr"/>
            <a:r>
              <a:rPr lang="fr-FR" dirty="0" smtClean="0"/>
              <a:t> </a:t>
            </a:r>
            <a:r>
              <a:rPr lang="fr-FR" sz="2400" b="1" dirty="0">
                <a:solidFill>
                  <a:srgbClr val="FF0000"/>
                </a:solidFill>
              </a:rPr>
              <a:t>Aucune différence</a:t>
            </a:r>
            <a:r>
              <a:rPr lang="fr-FR" sz="2400" b="1" dirty="0" smtClean="0">
                <a:solidFill>
                  <a:srgbClr val="FF0000"/>
                </a:solidFill>
              </a:rPr>
              <a:t>!</a:t>
            </a:r>
          </a:p>
        </p:txBody>
      </p:sp>
      <p:sp>
        <p:nvSpPr>
          <p:cNvPr id="10" name="Rectangle 9"/>
          <p:cNvSpPr/>
          <p:nvPr/>
        </p:nvSpPr>
        <p:spPr>
          <a:xfrm>
            <a:off x="381000" y="6075144"/>
            <a:ext cx="8153400" cy="646331"/>
          </a:xfrm>
          <a:prstGeom prst="rect">
            <a:avLst/>
          </a:prstGeom>
        </p:spPr>
        <p:txBody>
          <a:bodyPr wrap="square">
            <a:spAutoFit/>
          </a:bodyPr>
          <a:lstStyle/>
          <a:p>
            <a:r>
              <a:rPr lang="fr-FR" dirty="0"/>
              <a:t>• Tout ce que le processus doit savoir, c’est comment accéder à chacune des adresses dans son bloc de mémoire</a:t>
            </a:r>
          </a:p>
        </p:txBody>
      </p:sp>
    </p:spTree>
    <p:extLst>
      <p:ext uri="{BB962C8B-B14F-4D97-AF65-F5344CB8AC3E}">
        <p14:creationId xmlns:p14="http://schemas.microsoft.com/office/powerpoint/2010/main" xmlns="" val="147290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29</a:t>
            </a:fld>
            <a:endParaRPr lang="fr-BE" dirty="0"/>
          </a:p>
        </p:txBody>
      </p:sp>
      <p:pic>
        <p:nvPicPr>
          <p:cNvPr id="4" name="Image 3"/>
          <p:cNvPicPr>
            <a:picLocks noChangeAspect="1"/>
          </p:cNvPicPr>
          <p:nvPr/>
        </p:nvPicPr>
        <p:blipFill>
          <a:blip r:embed="rId2"/>
          <a:stretch>
            <a:fillRect/>
          </a:stretch>
        </p:blipFill>
        <p:spPr>
          <a:xfrm>
            <a:off x="21771" y="152400"/>
            <a:ext cx="8859486" cy="4706007"/>
          </a:xfrm>
          <a:prstGeom prst="rect">
            <a:avLst/>
          </a:prstGeom>
        </p:spPr>
      </p:pic>
      <p:sp>
        <p:nvSpPr>
          <p:cNvPr id="5" name="Rectangle 4"/>
          <p:cNvSpPr/>
          <p:nvPr/>
        </p:nvSpPr>
        <p:spPr>
          <a:xfrm>
            <a:off x="76200" y="4724400"/>
            <a:ext cx="8991600" cy="923330"/>
          </a:xfrm>
          <a:prstGeom prst="rect">
            <a:avLst/>
          </a:prstGeom>
        </p:spPr>
        <p:txBody>
          <a:bodyPr wrap="square">
            <a:spAutoFit/>
          </a:bodyPr>
          <a:lstStyle/>
          <a:p>
            <a:r>
              <a:rPr lang="fr-FR" dirty="0"/>
              <a:t>• Un processus utilise </a:t>
            </a:r>
            <a:r>
              <a:rPr lang="fr-FR" b="1" dirty="0">
                <a:solidFill>
                  <a:schemeClr val="tx2">
                    <a:lumMod val="60000"/>
                    <a:lumOff val="40000"/>
                  </a:schemeClr>
                </a:solidFill>
              </a:rPr>
              <a:t>des adresses </a:t>
            </a:r>
            <a:r>
              <a:rPr lang="fr-FR" b="1" dirty="0" smtClean="0">
                <a:solidFill>
                  <a:schemeClr val="tx2">
                    <a:lumMod val="60000"/>
                    <a:lumOff val="40000"/>
                  </a:schemeClr>
                </a:solidFill>
              </a:rPr>
              <a:t>virtuelles</a:t>
            </a:r>
          </a:p>
          <a:p>
            <a:r>
              <a:rPr lang="fr-FR" dirty="0" smtClean="0"/>
              <a:t>• </a:t>
            </a:r>
            <a:r>
              <a:rPr lang="fr-FR" dirty="0"/>
              <a:t>La mémoire utilise </a:t>
            </a:r>
            <a:r>
              <a:rPr lang="fr-FR" b="1" dirty="0">
                <a:solidFill>
                  <a:schemeClr val="accent2">
                    <a:lumMod val="60000"/>
                    <a:lumOff val="40000"/>
                  </a:schemeClr>
                </a:solidFill>
              </a:rPr>
              <a:t>des adresses physiques </a:t>
            </a:r>
            <a:endParaRPr lang="fr-FR" b="1" dirty="0" smtClean="0">
              <a:solidFill>
                <a:schemeClr val="accent2">
                  <a:lumMod val="60000"/>
                  <a:lumOff val="40000"/>
                </a:schemeClr>
              </a:solidFill>
            </a:endParaRPr>
          </a:p>
          <a:p>
            <a:r>
              <a:rPr lang="fr-FR" dirty="0" smtClean="0"/>
              <a:t>• </a:t>
            </a:r>
            <a:r>
              <a:rPr lang="fr-FR" dirty="0">
                <a:solidFill>
                  <a:srgbClr val="FF0000"/>
                </a:solidFill>
              </a:rPr>
              <a:t>Il faut donc «traduire» entre les deux: </a:t>
            </a:r>
            <a:r>
              <a:rPr lang="fr-FR" dirty="0"/>
              <a:t>c’est le travail du </a:t>
            </a:r>
            <a:r>
              <a:rPr lang="fr-FR" b="1" dirty="0">
                <a:solidFill>
                  <a:schemeClr val="accent6">
                    <a:lumMod val="75000"/>
                  </a:schemeClr>
                </a:solidFill>
              </a:rPr>
              <a:t>Memory Management Unit (MMU)</a:t>
            </a:r>
          </a:p>
        </p:txBody>
      </p:sp>
    </p:spTree>
    <p:extLst>
      <p:ext uri="{BB962C8B-B14F-4D97-AF65-F5344CB8AC3E}">
        <p14:creationId xmlns:p14="http://schemas.microsoft.com/office/powerpoint/2010/main" xmlns="" val="383356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F4668DC-857F-487D-BFFA-8C0CA5037977}" type="slidenum">
              <a:rPr lang="fr-BE" sz="1600" b="1" smtClean="0">
                <a:solidFill>
                  <a:schemeClr val="tx1"/>
                </a:solidFill>
              </a:rPr>
              <a:pPr/>
              <a:t>3</a:t>
            </a:fld>
            <a:endParaRPr lang="fr-BE" sz="1600" b="1" dirty="0">
              <a:solidFill>
                <a:schemeClr val="tx1"/>
              </a:solidFill>
            </a:endParaRPr>
          </a:p>
        </p:txBody>
      </p:sp>
      <p:pic>
        <p:nvPicPr>
          <p:cNvPr id="6" name="Picture 2" descr="ISIMM"/>
          <p:cNvPicPr>
            <a:picLocks noChangeAspect="1" noChangeArrowheads="1"/>
          </p:cNvPicPr>
          <p:nvPr/>
        </p:nvPicPr>
        <p:blipFill>
          <a:blip r:embed="rId3" cstate="print"/>
          <a:srcRect/>
          <a:stretch>
            <a:fillRect/>
          </a:stretch>
        </p:blipFill>
        <p:spPr bwMode="auto">
          <a:xfrm>
            <a:off x="214282" y="0"/>
            <a:ext cx="807280" cy="785794"/>
          </a:xfrm>
          <a:prstGeom prst="rect">
            <a:avLst/>
          </a:prstGeom>
          <a:noFill/>
        </p:spPr>
      </p:pic>
      <p:cxnSp>
        <p:nvCxnSpPr>
          <p:cNvPr id="8" name="Connecteur droit 7"/>
          <p:cNvCxnSpPr/>
          <p:nvPr/>
        </p:nvCxnSpPr>
        <p:spPr>
          <a:xfrm>
            <a:off x="0" y="838200"/>
            <a:ext cx="9144000" cy="1588"/>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7160650" y="500042"/>
            <a:ext cx="1830950" cy="369332"/>
          </a:xfrm>
          <a:prstGeom prst="rect">
            <a:avLst/>
          </a:prstGeom>
          <a:noFill/>
        </p:spPr>
        <p:txBody>
          <a:bodyPr wrap="none" rtlCol="0">
            <a:spAutoFit/>
          </a:bodyPr>
          <a:lstStyle/>
          <a:p>
            <a:r>
              <a:rPr lang="fr-FR" dirty="0"/>
              <a:t>Mme Bchir sirine </a:t>
            </a:r>
          </a:p>
        </p:txBody>
      </p:sp>
      <p:sp>
        <p:nvSpPr>
          <p:cNvPr id="2" name="Rectangle 1"/>
          <p:cNvSpPr/>
          <p:nvPr/>
        </p:nvSpPr>
        <p:spPr>
          <a:xfrm>
            <a:off x="0" y="762000"/>
            <a:ext cx="8927976" cy="2154436"/>
          </a:xfrm>
          <a:prstGeom prst="rect">
            <a:avLst/>
          </a:prstGeom>
        </p:spPr>
        <p:txBody>
          <a:bodyPr wrap="square">
            <a:spAutoFit/>
          </a:bodyPr>
          <a:lstStyle/>
          <a:p>
            <a:pPr algn="ctr"/>
            <a:r>
              <a:rPr lang="fr-FR" sz="4000" b="1" dirty="0" smtClean="0">
                <a:solidFill>
                  <a:srgbClr val="1F497D">
                    <a:lumMod val="60000"/>
                    <a:lumOff val="40000"/>
                  </a:srgbClr>
                </a:solidFill>
                <a:latin typeface="Bradley Hand ITC" pitchFamily="66" charset="0"/>
              </a:rPr>
              <a:t>Introduction  </a:t>
            </a:r>
            <a:br>
              <a:rPr lang="fr-FR" sz="4000" b="1" dirty="0" smtClean="0">
                <a:solidFill>
                  <a:srgbClr val="1F497D">
                    <a:lumMod val="60000"/>
                    <a:lumOff val="40000"/>
                  </a:srgbClr>
                </a:solidFill>
                <a:latin typeface="Bradley Hand ITC" pitchFamily="66" charset="0"/>
              </a:rPr>
            </a:br>
            <a:r>
              <a:rPr lang="fr-FR" sz="4000" b="1" dirty="0" smtClean="0">
                <a:solidFill>
                  <a:srgbClr val="1F497D">
                    <a:lumMod val="60000"/>
                    <a:lumOff val="40000"/>
                  </a:srgbClr>
                </a:solidFill>
                <a:latin typeface="Bradley Hand ITC" pitchFamily="66" charset="0"/>
              </a:rPr>
              <a:t>Les concepts de base</a:t>
            </a:r>
          </a:p>
          <a:p>
            <a:pPr algn="ctr"/>
            <a:endParaRPr lang="fr-FR" sz="5400" b="1" dirty="0" smtClean="0">
              <a:solidFill>
                <a:srgbClr val="1F497D">
                  <a:lumMod val="60000"/>
                  <a:lumOff val="40000"/>
                </a:srgbClr>
              </a:solidFill>
              <a:latin typeface="Bradley Hand ITC" pitchFamily="66" charset="0"/>
            </a:endParaRPr>
          </a:p>
        </p:txBody>
      </p:sp>
      <p:sp>
        <p:nvSpPr>
          <p:cNvPr id="13" name="Rectangle 12"/>
          <p:cNvSpPr/>
          <p:nvPr/>
        </p:nvSpPr>
        <p:spPr>
          <a:xfrm>
            <a:off x="609600" y="1981200"/>
            <a:ext cx="7315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dirty="0" smtClean="0">
              <a:solidFill>
                <a:schemeClr val="tx1"/>
              </a:solidFill>
            </a:endParaRPr>
          </a:p>
          <a:p>
            <a:pPr algn="ctr"/>
            <a:r>
              <a:rPr lang="fr-FR" sz="2800" dirty="0" smtClean="0">
                <a:solidFill>
                  <a:schemeClr val="tx1"/>
                </a:solidFill>
              </a:rPr>
              <a:t>Une </a:t>
            </a:r>
            <a:r>
              <a:rPr lang="fr-FR" sz="2800" b="1" dirty="0" smtClean="0">
                <a:solidFill>
                  <a:schemeClr val="tx1"/>
                </a:solidFill>
              </a:rPr>
              <a:t>Mémoire</a:t>
            </a:r>
            <a:r>
              <a:rPr lang="fr-FR" sz="2800" dirty="0" smtClean="0">
                <a:solidFill>
                  <a:schemeClr val="tx1"/>
                </a:solidFill>
              </a:rPr>
              <a:t> est un dispositif permettant le stockage d’informations .</a:t>
            </a:r>
          </a:p>
          <a:p>
            <a:pPr algn="ctr"/>
            <a:endParaRPr lang="fr-FR" dirty="0"/>
          </a:p>
        </p:txBody>
      </p:sp>
      <p:pic>
        <p:nvPicPr>
          <p:cNvPr id="1026" name="Picture 2"/>
          <p:cNvPicPr>
            <a:picLocks noChangeAspect="1" noChangeArrowheads="1"/>
          </p:cNvPicPr>
          <p:nvPr/>
        </p:nvPicPr>
        <p:blipFill>
          <a:blip r:embed="rId4"/>
          <a:srcRect/>
          <a:stretch>
            <a:fillRect/>
          </a:stretch>
        </p:blipFill>
        <p:spPr bwMode="auto">
          <a:xfrm>
            <a:off x="381000" y="3028950"/>
            <a:ext cx="6934200" cy="3829050"/>
          </a:xfrm>
          <a:prstGeom prst="rect">
            <a:avLst/>
          </a:prstGeom>
          <a:noFill/>
          <a:ln w="9525">
            <a:noFill/>
            <a:miter lim="800000"/>
            <a:headEnd/>
            <a:tailEnd/>
          </a:ln>
          <a:effectLst/>
        </p:spPr>
      </p:pic>
    </p:spTree>
    <p:extLst>
      <p:ext uri="{BB962C8B-B14F-4D97-AF65-F5344CB8AC3E}">
        <p14:creationId xmlns:p14="http://schemas.microsoft.com/office/powerpoint/2010/main" xmlns="" val="14895763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30</a:t>
            </a:fld>
            <a:endParaRPr lang="fr-BE" dirty="0"/>
          </a:p>
        </p:txBody>
      </p:sp>
      <p:pic>
        <p:nvPicPr>
          <p:cNvPr id="5" name="Image 4"/>
          <p:cNvPicPr>
            <a:picLocks noChangeAspect="1"/>
          </p:cNvPicPr>
          <p:nvPr/>
        </p:nvPicPr>
        <p:blipFill rotWithShape="1">
          <a:blip r:embed="rId2"/>
          <a:srcRect t="49851"/>
          <a:stretch/>
        </p:blipFill>
        <p:spPr>
          <a:xfrm>
            <a:off x="305368" y="3305538"/>
            <a:ext cx="8738483" cy="3437708"/>
          </a:xfrm>
          <a:prstGeom prst="rect">
            <a:avLst/>
          </a:prstGeom>
        </p:spPr>
      </p:pic>
      <p:sp>
        <p:nvSpPr>
          <p:cNvPr id="6" name="Rectangle 5"/>
          <p:cNvSpPr/>
          <p:nvPr/>
        </p:nvSpPr>
        <p:spPr>
          <a:xfrm>
            <a:off x="161109" y="245946"/>
            <a:ext cx="8534400" cy="523220"/>
          </a:xfrm>
          <a:prstGeom prst="rect">
            <a:avLst/>
          </a:prstGeom>
        </p:spPr>
        <p:txBody>
          <a:bodyPr wrap="square">
            <a:spAutoFit/>
          </a:bodyPr>
          <a:lstStyle/>
          <a:p>
            <a:pPr marL="355600" indent="-342900">
              <a:lnSpc>
                <a:spcPct val="100000"/>
              </a:lnSpc>
              <a:tabLst>
                <a:tab pos="354965" algn="l"/>
                <a:tab pos="355600" algn="l"/>
              </a:tabLst>
            </a:pPr>
            <a:r>
              <a:rPr lang="fr-FR" sz="2800" dirty="0"/>
              <a:t>Allocation contigüe (partitions </a:t>
            </a:r>
            <a:r>
              <a:rPr lang="fr-FR" sz="2800" dirty="0" smtClean="0"/>
              <a:t>Fixes /variables</a:t>
            </a:r>
            <a:r>
              <a:rPr lang="fr-FR" sz="2800" dirty="0"/>
              <a:t>): MMU</a:t>
            </a:r>
            <a:endParaRPr lang="fr-FR" sz="2800" b="1" spc="-5" dirty="0" smtClean="0">
              <a:solidFill>
                <a:srgbClr val="FF0000"/>
              </a:solidFill>
              <a:cs typeface="Arial MT"/>
            </a:endParaRPr>
          </a:p>
        </p:txBody>
      </p:sp>
      <p:pic>
        <p:nvPicPr>
          <p:cNvPr id="7" name="Image 6"/>
          <p:cNvPicPr>
            <a:picLocks noChangeAspect="1"/>
          </p:cNvPicPr>
          <p:nvPr/>
        </p:nvPicPr>
        <p:blipFill rotWithShape="1">
          <a:blip r:embed="rId2"/>
          <a:srcRect t="13167" b="61266"/>
          <a:stretch/>
        </p:blipFill>
        <p:spPr>
          <a:xfrm>
            <a:off x="2177" y="1067254"/>
            <a:ext cx="9065623" cy="1752601"/>
          </a:xfrm>
          <a:prstGeom prst="rect">
            <a:avLst/>
          </a:prstGeom>
        </p:spPr>
      </p:pic>
    </p:spTree>
    <p:extLst>
      <p:ext uri="{BB962C8B-B14F-4D97-AF65-F5344CB8AC3E}">
        <p14:creationId xmlns:p14="http://schemas.microsoft.com/office/powerpoint/2010/main" xmlns="" val="17106327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31</a:t>
            </a:fld>
            <a:endParaRPr lang="fr-BE" dirty="0"/>
          </a:p>
        </p:txBody>
      </p:sp>
      <p:sp>
        <p:nvSpPr>
          <p:cNvPr id="4" name="Rectangle 3"/>
          <p:cNvSpPr/>
          <p:nvPr/>
        </p:nvSpPr>
        <p:spPr>
          <a:xfrm>
            <a:off x="457200" y="381000"/>
            <a:ext cx="6934200" cy="830997"/>
          </a:xfrm>
          <a:prstGeom prst="rect">
            <a:avLst/>
          </a:prstGeom>
        </p:spPr>
        <p:txBody>
          <a:bodyPr wrap="square">
            <a:spAutoFit/>
          </a:bodyPr>
          <a:lstStyle/>
          <a:p>
            <a:pPr algn="ctr"/>
            <a:r>
              <a:rPr lang="fr-FR" sz="2400" b="1" dirty="0" smtClean="0">
                <a:solidFill>
                  <a:srgbClr val="FF0000"/>
                </a:solidFill>
              </a:rPr>
              <a:t>Que </a:t>
            </a:r>
            <a:r>
              <a:rPr lang="fr-FR" sz="2400" b="1" dirty="0">
                <a:solidFill>
                  <a:srgbClr val="FF0000"/>
                </a:solidFill>
              </a:rPr>
              <a:t>les partitions soient de taille variable ou de taille fixe, le calcul effectué par le MMU est le même</a:t>
            </a:r>
          </a:p>
        </p:txBody>
      </p:sp>
      <p:sp>
        <p:nvSpPr>
          <p:cNvPr id="5" name="Rectangle 4"/>
          <p:cNvSpPr/>
          <p:nvPr/>
        </p:nvSpPr>
        <p:spPr>
          <a:xfrm>
            <a:off x="685800" y="1524000"/>
            <a:ext cx="6400800" cy="1200329"/>
          </a:xfrm>
          <a:prstGeom prst="rect">
            <a:avLst/>
          </a:prstGeom>
        </p:spPr>
        <p:txBody>
          <a:bodyPr wrap="square">
            <a:spAutoFit/>
          </a:bodyPr>
          <a:lstStyle/>
          <a:p>
            <a:r>
              <a:rPr lang="fr-FR" dirty="0" smtClean="0"/>
              <a:t>Dans </a:t>
            </a:r>
            <a:r>
              <a:rPr lang="fr-FR" dirty="0"/>
              <a:t>un système en allocation contigüe avec partitions à taille variable, un processus P1 occupe les adresses en mémoire physique 0x2000 à 0x4FFF. </a:t>
            </a:r>
            <a:endParaRPr lang="fr-FR" dirty="0" smtClean="0"/>
          </a:p>
          <a:p>
            <a:r>
              <a:rPr lang="fr-FR" dirty="0" smtClean="0"/>
              <a:t>• quelle </a:t>
            </a:r>
            <a:r>
              <a:rPr lang="fr-FR" dirty="0"/>
              <a:t>est sa plage d’adresses (virtuelles) disponible? </a:t>
            </a:r>
            <a:endParaRPr lang="fr-FR" dirty="0" smtClean="0"/>
          </a:p>
        </p:txBody>
      </p:sp>
      <p:pic>
        <p:nvPicPr>
          <p:cNvPr id="6" name="Image 5"/>
          <p:cNvPicPr>
            <a:picLocks noChangeAspect="1"/>
          </p:cNvPicPr>
          <p:nvPr/>
        </p:nvPicPr>
        <p:blipFill>
          <a:blip r:embed="rId2"/>
          <a:stretch>
            <a:fillRect/>
          </a:stretch>
        </p:blipFill>
        <p:spPr>
          <a:xfrm>
            <a:off x="2362200" y="2895600"/>
            <a:ext cx="2438400" cy="970626"/>
          </a:xfrm>
          <a:prstGeom prst="rect">
            <a:avLst/>
          </a:prstGeom>
        </p:spPr>
      </p:pic>
      <p:sp>
        <p:nvSpPr>
          <p:cNvPr id="7" name="Rectangle 6"/>
          <p:cNvSpPr/>
          <p:nvPr/>
        </p:nvSpPr>
        <p:spPr>
          <a:xfrm>
            <a:off x="457200" y="3948503"/>
            <a:ext cx="8534400" cy="400110"/>
          </a:xfrm>
          <a:prstGeom prst="rect">
            <a:avLst/>
          </a:prstGeom>
        </p:spPr>
        <p:txBody>
          <a:bodyPr wrap="square">
            <a:spAutoFit/>
          </a:bodyPr>
          <a:lstStyle/>
          <a:p>
            <a:r>
              <a:rPr lang="fr-FR" dirty="0" smtClean="0"/>
              <a:t>@partition </a:t>
            </a:r>
            <a:r>
              <a:rPr lang="fr-FR" dirty="0"/>
              <a:t>est la première adresse de la partition attribuée au </a:t>
            </a:r>
            <a:r>
              <a:rPr lang="fr-FR" dirty="0" smtClean="0"/>
              <a:t>processus = </a:t>
            </a:r>
            <a:r>
              <a:rPr lang="fr-FR" sz="2000" b="1" dirty="0"/>
              <a:t>0x2000</a:t>
            </a:r>
          </a:p>
        </p:txBody>
      </p:sp>
      <p:sp>
        <p:nvSpPr>
          <p:cNvPr id="9" name="Rectangle 8"/>
          <p:cNvSpPr/>
          <p:nvPr/>
        </p:nvSpPr>
        <p:spPr>
          <a:xfrm>
            <a:off x="851197" y="4845839"/>
            <a:ext cx="1287532" cy="369332"/>
          </a:xfrm>
          <a:prstGeom prst="rect">
            <a:avLst/>
          </a:prstGeom>
        </p:spPr>
        <p:txBody>
          <a:bodyPr wrap="none">
            <a:spAutoFit/>
          </a:bodyPr>
          <a:lstStyle/>
          <a:p>
            <a:r>
              <a:rPr lang="fr-FR" dirty="0">
                <a:solidFill>
                  <a:schemeClr val="accent6">
                    <a:lumMod val="75000"/>
                  </a:schemeClr>
                </a:solidFill>
              </a:rPr>
              <a:t>@</a:t>
            </a:r>
            <a:r>
              <a:rPr lang="fr-FR" dirty="0" smtClean="0">
                <a:solidFill>
                  <a:schemeClr val="accent6">
                    <a:lumMod val="75000"/>
                  </a:schemeClr>
                </a:solidFill>
              </a:rPr>
              <a:t>physique </a:t>
            </a:r>
            <a:endParaRPr lang="fr-FR" dirty="0">
              <a:solidFill>
                <a:schemeClr val="accent6">
                  <a:lumMod val="75000"/>
                </a:schemeClr>
              </a:solidFill>
            </a:endParaRPr>
          </a:p>
        </p:txBody>
      </p:sp>
      <p:sp>
        <p:nvSpPr>
          <p:cNvPr id="10" name="Rectangle 9"/>
          <p:cNvSpPr/>
          <p:nvPr/>
        </p:nvSpPr>
        <p:spPr>
          <a:xfrm>
            <a:off x="2385472" y="4756445"/>
            <a:ext cx="3694409" cy="369332"/>
          </a:xfrm>
          <a:prstGeom prst="rect">
            <a:avLst/>
          </a:prstGeom>
        </p:spPr>
        <p:txBody>
          <a:bodyPr wrap="none">
            <a:spAutoFit/>
          </a:bodyPr>
          <a:lstStyle/>
          <a:p>
            <a:r>
              <a:rPr lang="fr-FR" b="1" dirty="0" smtClean="0">
                <a:solidFill>
                  <a:srgbClr val="FF0000"/>
                </a:solidFill>
              </a:rPr>
              <a:t>@virtuelle = @physique - @partition</a:t>
            </a:r>
            <a:endParaRPr lang="fr-FR" b="1" dirty="0">
              <a:solidFill>
                <a:srgbClr val="FF0000"/>
              </a:solidFill>
            </a:endParaRPr>
          </a:p>
        </p:txBody>
      </p:sp>
      <p:pic>
        <p:nvPicPr>
          <p:cNvPr id="11" name="Image 10"/>
          <p:cNvPicPr>
            <a:picLocks noChangeAspect="1"/>
          </p:cNvPicPr>
          <p:nvPr/>
        </p:nvPicPr>
        <p:blipFill>
          <a:blip r:embed="rId3"/>
          <a:stretch>
            <a:fillRect/>
          </a:stretch>
        </p:blipFill>
        <p:spPr>
          <a:xfrm>
            <a:off x="429068" y="5146507"/>
            <a:ext cx="2019550" cy="1380384"/>
          </a:xfrm>
          <a:prstGeom prst="rect">
            <a:avLst/>
          </a:prstGeom>
        </p:spPr>
      </p:pic>
      <p:pic>
        <p:nvPicPr>
          <p:cNvPr id="12" name="Image 11"/>
          <p:cNvPicPr>
            <a:picLocks noChangeAspect="1"/>
          </p:cNvPicPr>
          <p:nvPr/>
        </p:nvPicPr>
        <p:blipFill>
          <a:blip r:embed="rId4"/>
          <a:stretch>
            <a:fillRect/>
          </a:stretch>
        </p:blipFill>
        <p:spPr>
          <a:xfrm>
            <a:off x="6099475" y="5030505"/>
            <a:ext cx="2205038" cy="1508407"/>
          </a:xfrm>
          <a:prstGeom prst="rect">
            <a:avLst/>
          </a:prstGeom>
        </p:spPr>
      </p:pic>
      <p:sp>
        <p:nvSpPr>
          <p:cNvPr id="13" name="Rectangle 12"/>
          <p:cNvSpPr/>
          <p:nvPr/>
        </p:nvSpPr>
        <p:spPr>
          <a:xfrm>
            <a:off x="6772480" y="4729889"/>
            <a:ext cx="1237839" cy="369332"/>
          </a:xfrm>
          <a:prstGeom prst="rect">
            <a:avLst/>
          </a:prstGeom>
        </p:spPr>
        <p:txBody>
          <a:bodyPr wrap="none">
            <a:spAutoFit/>
          </a:bodyPr>
          <a:lstStyle/>
          <a:p>
            <a:r>
              <a:rPr lang="fr-FR" b="1" dirty="0" smtClean="0">
                <a:solidFill>
                  <a:schemeClr val="accent6">
                    <a:lumMod val="75000"/>
                  </a:schemeClr>
                </a:solidFill>
              </a:rPr>
              <a:t>@virtuelle </a:t>
            </a:r>
            <a:endParaRPr lang="fr-FR" b="1" dirty="0">
              <a:solidFill>
                <a:schemeClr val="accent6">
                  <a:lumMod val="75000"/>
                </a:schemeClr>
              </a:solidFill>
            </a:endParaRPr>
          </a:p>
        </p:txBody>
      </p:sp>
    </p:spTree>
    <p:extLst>
      <p:ext uri="{BB962C8B-B14F-4D97-AF65-F5344CB8AC3E}">
        <p14:creationId xmlns:p14="http://schemas.microsoft.com/office/powerpoint/2010/main" xmlns="" val="12734369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32</a:t>
            </a:fld>
            <a:endParaRPr lang="fr-BE" dirty="0"/>
          </a:p>
        </p:txBody>
      </p:sp>
      <p:sp>
        <p:nvSpPr>
          <p:cNvPr id="4" name="Rectangle 3"/>
          <p:cNvSpPr/>
          <p:nvPr/>
        </p:nvSpPr>
        <p:spPr>
          <a:xfrm>
            <a:off x="304800" y="838200"/>
            <a:ext cx="7620000" cy="3170099"/>
          </a:xfrm>
          <a:prstGeom prst="rect">
            <a:avLst/>
          </a:prstGeom>
        </p:spPr>
        <p:txBody>
          <a:bodyPr wrap="square">
            <a:spAutoFit/>
          </a:bodyPr>
          <a:lstStyle/>
          <a:p>
            <a:r>
              <a:rPr lang="fr-FR" sz="2800" dirty="0" smtClean="0"/>
              <a:t>Exemple</a:t>
            </a:r>
            <a:endParaRPr lang="fr-FR" sz="2000" dirty="0" smtClean="0"/>
          </a:p>
          <a:p>
            <a:endParaRPr lang="fr-FR" sz="2000" dirty="0" smtClean="0"/>
          </a:p>
          <a:p>
            <a:r>
              <a:rPr lang="fr-FR" sz="2000" dirty="0" smtClean="0"/>
              <a:t>Dans </a:t>
            </a:r>
            <a:r>
              <a:rPr lang="fr-FR" sz="2000" dirty="0"/>
              <a:t>un système en allocation contigüe avec partitions à taille variable, un processus P1 occupe les adresses en mémoire physique 0x2000 à 0x4FFF. </a:t>
            </a:r>
            <a:endParaRPr lang="fr-FR" sz="2000" dirty="0" smtClean="0"/>
          </a:p>
          <a:p>
            <a:r>
              <a:rPr lang="fr-FR" dirty="0" smtClean="0"/>
              <a:t>Quelle </a:t>
            </a:r>
            <a:r>
              <a:rPr lang="fr-FR" dirty="0"/>
              <a:t>est l’adresse physique correspondant aux adresses virtuelles</a:t>
            </a:r>
            <a:r>
              <a:rPr lang="fr-FR" dirty="0" smtClean="0"/>
              <a:t>:</a:t>
            </a:r>
          </a:p>
          <a:p>
            <a:r>
              <a:rPr lang="fr-FR" dirty="0" smtClean="0"/>
              <a:t> </a:t>
            </a:r>
            <a:r>
              <a:rPr lang="fr-FR" dirty="0"/>
              <a:t>• 0x0010</a:t>
            </a:r>
            <a:r>
              <a:rPr lang="fr-FR" dirty="0" smtClean="0"/>
              <a:t>?</a:t>
            </a:r>
          </a:p>
          <a:p>
            <a:r>
              <a:rPr lang="fr-FR" dirty="0" smtClean="0"/>
              <a:t> </a:t>
            </a:r>
            <a:r>
              <a:rPr lang="fr-FR" dirty="0"/>
              <a:t>• 0x1234</a:t>
            </a:r>
            <a:r>
              <a:rPr lang="fr-FR" dirty="0" smtClean="0"/>
              <a:t>?</a:t>
            </a:r>
          </a:p>
          <a:p>
            <a:r>
              <a:rPr lang="fr-FR" dirty="0" smtClean="0"/>
              <a:t>Sachant que @partition = </a:t>
            </a:r>
            <a:r>
              <a:rPr lang="fr-FR" sz="2000" b="1" dirty="0" smtClean="0"/>
              <a:t>0x2000</a:t>
            </a:r>
          </a:p>
          <a:p>
            <a:endParaRPr lang="fr-FR" dirty="0"/>
          </a:p>
        </p:txBody>
      </p:sp>
    </p:spTree>
    <p:extLst>
      <p:ext uri="{BB962C8B-B14F-4D97-AF65-F5344CB8AC3E}">
        <p14:creationId xmlns:p14="http://schemas.microsoft.com/office/powerpoint/2010/main" xmlns="" val="37623595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srcRect/>
          <a:stretch>
            <a:fillRect/>
          </a:stretch>
        </p:blipFill>
        <p:spPr bwMode="auto">
          <a:xfrm>
            <a:off x="6705600" y="2590800"/>
            <a:ext cx="2078610" cy="4267200"/>
          </a:xfrm>
          <a:prstGeom prst="rect">
            <a:avLst/>
          </a:prstGeom>
          <a:noFill/>
          <a:ln w="9525">
            <a:noFill/>
            <a:miter lim="800000"/>
            <a:headEnd/>
            <a:tailEnd/>
          </a:ln>
          <a:effectLst/>
        </p:spPr>
      </p:pic>
      <p:sp>
        <p:nvSpPr>
          <p:cNvPr id="3" name="Espace réservé du numéro de diapositive 2"/>
          <p:cNvSpPr>
            <a:spLocks noGrp="1"/>
          </p:cNvSpPr>
          <p:nvPr>
            <p:ph type="sldNum" sz="quarter" idx="12"/>
          </p:nvPr>
        </p:nvSpPr>
        <p:spPr/>
        <p:txBody>
          <a:bodyPr/>
          <a:lstStyle/>
          <a:p>
            <a:fld id="{CF4668DC-857F-487D-BFFA-8C0CA5037977}" type="slidenum">
              <a:rPr lang="fr-BE" smtClean="0"/>
              <a:pPr/>
              <a:t>33</a:t>
            </a:fld>
            <a:endParaRPr lang="fr-BE" dirty="0"/>
          </a:p>
        </p:txBody>
      </p:sp>
      <p:sp>
        <p:nvSpPr>
          <p:cNvPr id="4" name="Rectangle 3"/>
          <p:cNvSpPr/>
          <p:nvPr/>
        </p:nvSpPr>
        <p:spPr>
          <a:xfrm>
            <a:off x="0" y="238780"/>
            <a:ext cx="9144000" cy="523220"/>
          </a:xfrm>
          <a:prstGeom prst="rect">
            <a:avLst/>
          </a:prstGeom>
        </p:spPr>
        <p:txBody>
          <a:bodyPr wrap="square">
            <a:spAutoFit/>
          </a:bodyPr>
          <a:lstStyle/>
          <a:p>
            <a:pPr algn="ctr"/>
            <a:r>
              <a:rPr lang="fr-FR" sz="2800" b="1" dirty="0" smtClean="0">
                <a:solidFill>
                  <a:srgbClr val="FF0000"/>
                </a:solidFill>
              </a:rPr>
              <a:t>Allocation mémoire contigüe, taille variable</a:t>
            </a:r>
            <a:endParaRPr lang="fr-FR" sz="2800" b="1" dirty="0">
              <a:solidFill>
                <a:srgbClr val="FF0000"/>
              </a:solidFill>
            </a:endParaRPr>
          </a:p>
        </p:txBody>
      </p:sp>
      <p:sp>
        <p:nvSpPr>
          <p:cNvPr id="5" name="Rectangle 4"/>
          <p:cNvSpPr/>
          <p:nvPr/>
        </p:nvSpPr>
        <p:spPr>
          <a:xfrm>
            <a:off x="228600" y="685800"/>
            <a:ext cx="8534400" cy="1200329"/>
          </a:xfrm>
          <a:prstGeom prst="rect">
            <a:avLst/>
          </a:prstGeom>
        </p:spPr>
        <p:txBody>
          <a:bodyPr wrap="square">
            <a:spAutoFit/>
          </a:bodyPr>
          <a:lstStyle/>
          <a:p>
            <a:r>
              <a:rPr lang="fr-FR" sz="2400" dirty="0" smtClean="0"/>
              <a:t>On crée une partition de la bonne taille pour chaque processus. </a:t>
            </a:r>
          </a:p>
          <a:p>
            <a:r>
              <a:rPr lang="fr-FR" sz="2400" dirty="0" smtClean="0"/>
              <a:t>• Il peut parfois y avoir plusieurs endroits où une partition peut être créée.</a:t>
            </a:r>
            <a:endParaRPr lang="fr-FR" sz="2400" dirty="0"/>
          </a:p>
        </p:txBody>
      </p:sp>
      <p:sp>
        <p:nvSpPr>
          <p:cNvPr id="6" name="Rectangle 5"/>
          <p:cNvSpPr/>
          <p:nvPr/>
        </p:nvSpPr>
        <p:spPr>
          <a:xfrm>
            <a:off x="76200" y="1905000"/>
            <a:ext cx="1828800" cy="3810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P1 = 512 Ko</a:t>
            </a:r>
            <a:endParaRPr lang="fr-FR" dirty="0">
              <a:solidFill>
                <a:schemeClr val="tx1"/>
              </a:solidFill>
            </a:endParaRPr>
          </a:p>
        </p:txBody>
      </p:sp>
      <p:sp>
        <p:nvSpPr>
          <p:cNvPr id="7" name="Rectangle 6"/>
          <p:cNvSpPr/>
          <p:nvPr/>
        </p:nvSpPr>
        <p:spPr>
          <a:xfrm>
            <a:off x="2133600" y="1905000"/>
            <a:ext cx="1828800" cy="381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P2 = 768 Ko</a:t>
            </a:r>
            <a:endParaRPr lang="fr-FR" dirty="0">
              <a:solidFill>
                <a:schemeClr val="tx1"/>
              </a:solidFill>
            </a:endParaRPr>
          </a:p>
        </p:txBody>
      </p:sp>
      <p:sp>
        <p:nvSpPr>
          <p:cNvPr id="8" name="Rectangle 7"/>
          <p:cNvSpPr/>
          <p:nvPr/>
        </p:nvSpPr>
        <p:spPr>
          <a:xfrm>
            <a:off x="4191000" y="1905000"/>
            <a:ext cx="182880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P3=1Mo</a:t>
            </a:r>
            <a:endParaRPr lang="fr-FR" dirty="0">
              <a:solidFill>
                <a:schemeClr val="tx1"/>
              </a:solidFill>
            </a:endParaRPr>
          </a:p>
        </p:txBody>
      </p:sp>
      <p:sp>
        <p:nvSpPr>
          <p:cNvPr id="9" name="Rectangle 8"/>
          <p:cNvSpPr/>
          <p:nvPr/>
        </p:nvSpPr>
        <p:spPr>
          <a:xfrm>
            <a:off x="6248400" y="1905000"/>
            <a:ext cx="1828800" cy="381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P4 = 1.5 Mo</a:t>
            </a:r>
            <a:endParaRPr lang="fr-FR" dirty="0">
              <a:solidFill>
                <a:schemeClr val="tx1"/>
              </a:solidFill>
            </a:endParaRPr>
          </a:p>
        </p:txBody>
      </p:sp>
      <p:pic>
        <p:nvPicPr>
          <p:cNvPr id="3074" name="Picture 2"/>
          <p:cNvPicPr>
            <a:picLocks noChangeAspect="1" noChangeArrowheads="1"/>
          </p:cNvPicPr>
          <p:nvPr/>
        </p:nvPicPr>
        <p:blipFill>
          <a:blip r:embed="rId3"/>
          <a:srcRect/>
          <a:stretch>
            <a:fillRect/>
          </a:stretch>
        </p:blipFill>
        <p:spPr bwMode="auto">
          <a:xfrm>
            <a:off x="0" y="2514600"/>
            <a:ext cx="2057400" cy="4189036"/>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2895600" y="2579915"/>
            <a:ext cx="2133600" cy="4278085"/>
          </a:xfrm>
          <a:prstGeom prst="rect">
            <a:avLst/>
          </a:prstGeom>
          <a:noFill/>
          <a:ln w="9525">
            <a:noFill/>
            <a:miter lim="800000"/>
            <a:headEnd/>
            <a:tailEnd/>
          </a:ln>
          <a:effectLst/>
        </p:spPr>
      </p:pic>
      <p:sp>
        <p:nvSpPr>
          <p:cNvPr id="12" name="Rectangle 11"/>
          <p:cNvSpPr/>
          <p:nvPr/>
        </p:nvSpPr>
        <p:spPr>
          <a:xfrm>
            <a:off x="4876800" y="3124200"/>
            <a:ext cx="1905000" cy="646331"/>
          </a:xfrm>
          <a:prstGeom prst="rect">
            <a:avLst/>
          </a:prstGeom>
        </p:spPr>
        <p:txBody>
          <a:bodyPr wrap="square">
            <a:spAutoFit/>
          </a:bodyPr>
          <a:lstStyle/>
          <a:p>
            <a:r>
              <a:rPr lang="fr-FR" b="1" dirty="0" smtClean="0"/>
              <a:t>Le processus P2 se termine</a:t>
            </a:r>
            <a:endParaRPr lang="fr-FR" b="1" dirty="0"/>
          </a:p>
        </p:txBody>
      </p:sp>
      <p:cxnSp>
        <p:nvCxnSpPr>
          <p:cNvPr id="15" name="Connecteur en arc 14"/>
          <p:cNvCxnSpPr/>
          <p:nvPr/>
        </p:nvCxnSpPr>
        <p:spPr>
          <a:xfrm rot="5400000">
            <a:off x="5486400" y="3733800"/>
            <a:ext cx="1676400" cy="1219200"/>
          </a:xfrm>
          <a:prstGeom prst="curvedConnector3">
            <a:avLst>
              <a:gd name="adj1" fmla="val 50000"/>
            </a:avLst>
          </a:prstGeom>
          <a:ln w="57150">
            <a:solidFill>
              <a:srgbClr val="FF0000"/>
            </a:solidFill>
            <a:tailEnd type="arrow"/>
          </a:ln>
        </p:spPr>
        <p:style>
          <a:lnRef idx="1">
            <a:schemeClr val="accent2"/>
          </a:lnRef>
          <a:fillRef idx="0">
            <a:schemeClr val="accent2"/>
          </a:fillRef>
          <a:effectRef idx="0">
            <a:schemeClr val="accent2"/>
          </a:effectRef>
          <a:fontRef idx="minor">
            <a:schemeClr val="tx1"/>
          </a:fontRef>
        </p:style>
      </p:cxnSp>
      <p:sp>
        <p:nvSpPr>
          <p:cNvPr id="18" name="Rectangle 17"/>
          <p:cNvSpPr/>
          <p:nvPr/>
        </p:nvSpPr>
        <p:spPr>
          <a:xfrm>
            <a:off x="5029201" y="5181600"/>
            <a:ext cx="1447800"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b="1" dirty="0" smtClean="0">
                <a:solidFill>
                  <a:srgbClr val="FF0000"/>
                </a:solidFill>
              </a:rPr>
              <a:t>Cela crée un trou</a:t>
            </a:r>
            <a:endParaRPr lang="fr-FR" b="1" dirty="0">
              <a:solidFill>
                <a:srgbClr val="FF0000"/>
              </a:solidFill>
            </a:endParaRPr>
          </a:p>
        </p:txBody>
      </p:sp>
      <p:sp>
        <p:nvSpPr>
          <p:cNvPr id="19" name="Flèche droite 18"/>
          <p:cNvSpPr/>
          <p:nvPr/>
        </p:nvSpPr>
        <p:spPr>
          <a:xfrm>
            <a:off x="2209800" y="3810000"/>
            <a:ext cx="685800" cy="3810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0" name="Flèche droite 19"/>
          <p:cNvSpPr/>
          <p:nvPr/>
        </p:nvSpPr>
        <p:spPr>
          <a:xfrm>
            <a:off x="5029200" y="3733800"/>
            <a:ext cx="1371600" cy="3810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34</a:t>
            </a:fld>
            <a:endParaRPr lang="fr-BE" dirty="0"/>
          </a:p>
        </p:txBody>
      </p:sp>
      <p:pic>
        <p:nvPicPr>
          <p:cNvPr id="1026" name="Picture 2"/>
          <p:cNvPicPr>
            <a:picLocks noChangeAspect="1" noChangeArrowheads="1"/>
          </p:cNvPicPr>
          <p:nvPr/>
        </p:nvPicPr>
        <p:blipFill>
          <a:blip r:embed="rId2"/>
          <a:srcRect/>
          <a:stretch>
            <a:fillRect/>
          </a:stretch>
        </p:blipFill>
        <p:spPr bwMode="auto">
          <a:xfrm>
            <a:off x="5867400" y="1219200"/>
            <a:ext cx="2276475" cy="4634985"/>
          </a:xfrm>
          <a:prstGeom prst="rect">
            <a:avLst/>
          </a:prstGeom>
          <a:noFill/>
          <a:ln w="9525">
            <a:noFill/>
            <a:miter lim="800000"/>
            <a:headEnd/>
            <a:tailEnd/>
          </a:ln>
          <a:effectLst/>
        </p:spPr>
      </p:pic>
      <p:sp>
        <p:nvSpPr>
          <p:cNvPr id="5" name="Rectangle 4"/>
          <p:cNvSpPr/>
          <p:nvPr/>
        </p:nvSpPr>
        <p:spPr>
          <a:xfrm>
            <a:off x="1524000" y="457200"/>
            <a:ext cx="20574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P5 = 3 MO </a:t>
            </a:r>
            <a:endParaRPr lang="fr-FR" dirty="0">
              <a:solidFill>
                <a:schemeClr val="tx1"/>
              </a:solidFill>
            </a:endParaRPr>
          </a:p>
        </p:txBody>
      </p:sp>
      <p:cxnSp>
        <p:nvCxnSpPr>
          <p:cNvPr id="7" name="Connecteur en arc 6"/>
          <p:cNvCxnSpPr/>
          <p:nvPr/>
        </p:nvCxnSpPr>
        <p:spPr>
          <a:xfrm>
            <a:off x="3657600" y="609600"/>
            <a:ext cx="2209800" cy="685800"/>
          </a:xfrm>
          <a:prstGeom prst="curvedConnector3">
            <a:avLst>
              <a:gd name="adj1" fmla="val 50000"/>
            </a:avLst>
          </a:prstGeom>
          <a:ln w="762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2590800"/>
            <a:ext cx="5562600" cy="1200329"/>
          </a:xfrm>
          <a:prstGeom prst="rect">
            <a:avLst/>
          </a:prstGeom>
        </p:spPr>
        <p:txBody>
          <a:bodyPr wrap="square">
            <a:spAutoFit/>
          </a:bodyPr>
          <a:lstStyle/>
          <a:p>
            <a:r>
              <a:rPr lang="fr-FR" sz="2400" b="1" dirty="0" smtClean="0">
                <a:solidFill>
                  <a:srgbClr val="FF0000"/>
                </a:solidFill>
              </a:rPr>
              <a:t>Ne peut être admis en mémoire! 2.25Mo (même si l’espace total libre est suffisant: 2.25Mo+768Ko=0,75 Mo = 3Mo)</a:t>
            </a:r>
            <a:endParaRPr lang="fr-FR" sz="2400" b="1" dirty="0">
              <a:solidFill>
                <a:srgbClr val="FF0000"/>
              </a:solidFill>
            </a:endParaRPr>
          </a:p>
        </p:txBody>
      </p:sp>
      <p:sp>
        <p:nvSpPr>
          <p:cNvPr id="14" name="Rectangle 13"/>
          <p:cNvSpPr/>
          <p:nvPr/>
        </p:nvSpPr>
        <p:spPr>
          <a:xfrm>
            <a:off x="304800" y="4267200"/>
            <a:ext cx="2270237" cy="769441"/>
          </a:xfrm>
          <a:prstGeom prst="rect">
            <a:avLst/>
          </a:prstGeom>
        </p:spPr>
        <p:txBody>
          <a:bodyPr wrap="none">
            <a:spAutoFit/>
          </a:bodyPr>
          <a:lstStyle/>
          <a:p>
            <a:r>
              <a:rPr lang="fr-FR" sz="4400" dirty="0" smtClean="0"/>
              <a:t>Question</a:t>
            </a:r>
            <a:endParaRPr lang="fr-FR" dirty="0"/>
          </a:p>
        </p:txBody>
      </p:sp>
      <p:sp>
        <p:nvSpPr>
          <p:cNvPr id="15" name="Rectangle 14"/>
          <p:cNvSpPr/>
          <p:nvPr/>
        </p:nvSpPr>
        <p:spPr>
          <a:xfrm>
            <a:off x="1295400" y="5029200"/>
            <a:ext cx="3328155" cy="584775"/>
          </a:xfrm>
          <a:prstGeom prst="rect">
            <a:avLst/>
          </a:prstGeom>
        </p:spPr>
        <p:txBody>
          <a:bodyPr wrap="none">
            <a:spAutoFit/>
          </a:bodyPr>
          <a:lstStyle/>
          <a:p>
            <a:r>
              <a:rPr lang="fr-FR" sz="3200" b="1" dirty="0" smtClean="0">
                <a:solidFill>
                  <a:srgbClr val="FF0000"/>
                </a:solidFill>
              </a:rPr>
              <a:t>Que faire avec P5?</a:t>
            </a:r>
            <a:endParaRPr lang="fr-FR" sz="32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35</a:t>
            </a:fld>
            <a:endParaRPr lang="fr-BE" dirty="0"/>
          </a:p>
        </p:txBody>
      </p:sp>
      <p:sp>
        <p:nvSpPr>
          <p:cNvPr id="4" name="Rectangle 3"/>
          <p:cNvSpPr/>
          <p:nvPr/>
        </p:nvSpPr>
        <p:spPr>
          <a:xfrm>
            <a:off x="381000" y="533400"/>
            <a:ext cx="8382000" cy="2246769"/>
          </a:xfrm>
          <a:prstGeom prst="rect">
            <a:avLst/>
          </a:prstGeom>
        </p:spPr>
        <p:txBody>
          <a:bodyPr wrap="square">
            <a:spAutoFit/>
          </a:bodyPr>
          <a:lstStyle/>
          <a:p>
            <a:r>
              <a:rPr lang="fr-FR" sz="2800" dirty="0" smtClean="0"/>
              <a:t> la mémoire virtuelle ne résout pas à elle seule tous les problèmes liés à l’adressage : il faut encore trouver un moyen de stocker tous les programmes en train de s’exécuté dans une mémoire physique , sachant que celle-ci est trop petite pour tous les accueillir. </a:t>
            </a:r>
            <a:endParaRPr lang="fr-FR" sz="2800" b="1" dirty="0">
              <a:solidFill>
                <a:schemeClr val="accent5">
                  <a:lumMod val="75000"/>
                </a:schemeClr>
              </a:solidFill>
            </a:endParaRPr>
          </a:p>
        </p:txBody>
      </p:sp>
      <p:pic>
        <p:nvPicPr>
          <p:cNvPr id="3075" name="Picture 3"/>
          <p:cNvPicPr>
            <a:picLocks noChangeAspect="1" noChangeArrowheads="1"/>
          </p:cNvPicPr>
          <p:nvPr/>
        </p:nvPicPr>
        <p:blipFill>
          <a:blip r:embed="rId2"/>
          <a:srcRect/>
          <a:stretch>
            <a:fillRect/>
          </a:stretch>
        </p:blipFill>
        <p:spPr bwMode="auto">
          <a:xfrm>
            <a:off x="838200" y="3962400"/>
            <a:ext cx="7439025" cy="13049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ppt_x"/>
                                          </p:val>
                                        </p:tav>
                                        <p:tav tm="100000">
                                          <p:val>
                                            <p:strVal val="#ppt_x"/>
                                          </p:val>
                                        </p:tav>
                                      </p:tavLst>
                                    </p:anim>
                                    <p:anim calcmode="lin" valueType="num">
                                      <p:cBhvr additive="base">
                                        <p:cTn id="8"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36</a:t>
            </a:fld>
            <a:endParaRPr lang="fr-BE" dirty="0"/>
          </a:p>
        </p:txBody>
      </p:sp>
      <p:sp>
        <p:nvSpPr>
          <p:cNvPr id="4" name="Rectangle 3"/>
          <p:cNvSpPr/>
          <p:nvPr/>
        </p:nvSpPr>
        <p:spPr>
          <a:xfrm>
            <a:off x="533400" y="533400"/>
            <a:ext cx="7696200" cy="954107"/>
          </a:xfrm>
          <a:prstGeom prst="rect">
            <a:avLst/>
          </a:prstGeom>
        </p:spPr>
        <p:txBody>
          <a:bodyPr wrap="square">
            <a:spAutoFit/>
          </a:bodyPr>
          <a:lstStyle/>
          <a:p>
            <a:r>
              <a:rPr lang="fr-FR" sz="2800" dirty="0" smtClean="0"/>
              <a:t>A fin réduire le besoin de compression, la prochaine option est d’utiliser </a:t>
            </a:r>
            <a:r>
              <a:rPr lang="fr-FR" sz="2800" b="1" dirty="0" smtClean="0">
                <a:solidFill>
                  <a:schemeClr val="accent5">
                    <a:lumMod val="75000"/>
                  </a:schemeClr>
                </a:solidFill>
              </a:rPr>
              <a:t>l’allocation non contiguë</a:t>
            </a:r>
            <a:endParaRPr lang="fr-FR" sz="2800" b="1" dirty="0">
              <a:solidFill>
                <a:schemeClr val="accent5">
                  <a:lumMod val="75000"/>
                </a:schemeClr>
              </a:solidFill>
            </a:endParaRPr>
          </a:p>
        </p:txBody>
      </p:sp>
      <p:sp>
        <p:nvSpPr>
          <p:cNvPr id="6" name="Rectangle 5"/>
          <p:cNvSpPr/>
          <p:nvPr/>
        </p:nvSpPr>
        <p:spPr>
          <a:xfrm>
            <a:off x="990600" y="1524000"/>
            <a:ext cx="7848600" cy="830997"/>
          </a:xfrm>
          <a:prstGeom prst="rect">
            <a:avLst/>
          </a:prstGeom>
        </p:spPr>
        <p:txBody>
          <a:bodyPr wrap="square">
            <a:spAutoFit/>
          </a:bodyPr>
          <a:lstStyle/>
          <a:p>
            <a:pPr>
              <a:buFont typeface="Wingdings" pitchFamily="2" charset="2"/>
              <a:buChar char="Ø"/>
            </a:pPr>
            <a:r>
              <a:rPr lang="fr-FR" sz="2400" dirty="0" smtClean="0"/>
              <a:t>diviser un programme en modules et permettre l`allocation séparée de chaque module </a:t>
            </a:r>
          </a:p>
        </p:txBody>
      </p:sp>
      <p:sp>
        <p:nvSpPr>
          <p:cNvPr id="7" name="Rectangle 6"/>
          <p:cNvSpPr/>
          <p:nvPr/>
        </p:nvSpPr>
        <p:spPr>
          <a:xfrm>
            <a:off x="990600" y="2438400"/>
            <a:ext cx="7696200" cy="1569660"/>
          </a:xfrm>
          <a:prstGeom prst="rect">
            <a:avLst/>
          </a:prstGeom>
        </p:spPr>
        <p:txBody>
          <a:bodyPr wrap="square">
            <a:spAutoFit/>
          </a:bodyPr>
          <a:lstStyle/>
          <a:p>
            <a:pPr>
              <a:buFont typeface="Wingdings" pitchFamily="2" charset="2"/>
              <a:buChar char="Ø"/>
            </a:pPr>
            <a:r>
              <a:rPr lang="fr-FR" sz="2400" dirty="0" smtClean="0"/>
              <a:t>les modules sont beaucoup plus petits que le programme entier et donc permettent une utilisation plus efficace de la mémoire les petits trous peuvent être utilisés plus facilement</a:t>
            </a:r>
            <a:endParaRPr lang="fr-FR" sz="2400" dirty="0"/>
          </a:p>
        </p:txBody>
      </p:sp>
      <p:sp>
        <p:nvSpPr>
          <p:cNvPr id="10" name="Rectangle 9"/>
          <p:cNvSpPr/>
          <p:nvPr/>
        </p:nvSpPr>
        <p:spPr>
          <a:xfrm>
            <a:off x="762000" y="4343400"/>
            <a:ext cx="8077200" cy="954107"/>
          </a:xfrm>
          <a:prstGeom prst="rect">
            <a:avLst/>
          </a:prstGeom>
        </p:spPr>
        <p:txBody>
          <a:bodyPr wrap="square">
            <a:spAutoFit/>
          </a:bodyPr>
          <a:lstStyle/>
          <a:p>
            <a:pPr algn="ctr"/>
            <a:r>
              <a:rPr lang="fr-FR" sz="2800" b="1" dirty="0" smtClean="0">
                <a:solidFill>
                  <a:srgbClr val="C00000"/>
                </a:solidFill>
              </a:rPr>
              <a:t>Il y a deux techniques de base pour faire ceci:</a:t>
            </a:r>
          </a:p>
          <a:p>
            <a:pPr algn="ctr"/>
            <a:r>
              <a:rPr lang="fr-FR" sz="2800" b="1" dirty="0" smtClean="0">
                <a:solidFill>
                  <a:srgbClr val="C00000"/>
                </a:solidFill>
              </a:rPr>
              <a:t> la pagination et la segmentation</a:t>
            </a:r>
            <a:endParaRPr lang="fr-FR" sz="28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37</a:t>
            </a:fld>
            <a:endParaRPr lang="fr-BE" dirty="0"/>
          </a:p>
        </p:txBody>
      </p:sp>
      <p:pic>
        <p:nvPicPr>
          <p:cNvPr id="4" name="Picture 2"/>
          <p:cNvPicPr>
            <a:picLocks noChangeAspect="1" noChangeArrowheads="1"/>
          </p:cNvPicPr>
          <p:nvPr/>
        </p:nvPicPr>
        <p:blipFill>
          <a:blip r:embed="rId2"/>
          <a:srcRect/>
          <a:stretch>
            <a:fillRect/>
          </a:stretch>
        </p:blipFill>
        <p:spPr bwMode="auto">
          <a:xfrm>
            <a:off x="838200" y="3579313"/>
            <a:ext cx="6858000" cy="3278687"/>
          </a:xfrm>
          <a:prstGeom prst="rect">
            <a:avLst/>
          </a:prstGeom>
          <a:noFill/>
          <a:ln w="9525">
            <a:noFill/>
            <a:miter lim="800000"/>
            <a:headEnd/>
            <a:tailEnd/>
          </a:ln>
          <a:effectLst/>
        </p:spPr>
      </p:pic>
      <p:sp>
        <p:nvSpPr>
          <p:cNvPr id="5" name="Rectangle 4"/>
          <p:cNvSpPr/>
          <p:nvPr/>
        </p:nvSpPr>
        <p:spPr>
          <a:xfrm>
            <a:off x="609600" y="838200"/>
            <a:ext cx="7620000" cy="1477328"/>
          </a:xfrm>
          <a:prstGeom prst="rect">
            <a:avLst/>
          </a:prstGeom>
        </p:spPr>
        <p:txBody>
          <a:bodyPr wrap="square">
            <a:spAutoFit/>
          </a:bodyPr>
          <a:lstStyle/>
          <a:p>
            <a:r>
              <a:rPr lang="fr-FR" b="1" dirty="0" smtClean="0"/>
              <a:t>La pagination</a:t>
            </a:r>
          </a:p>
          <a:p>
            <a:r>
              <a:rPr lang="fr-FR" dirty="0" smtClean="0"/>
              <a:t>Le passage du virtuel au physique est effectué par un mécanisme matériel au niveau de l’unité centrale et consiste à transformer les adresses virtuelles du processus en adresses physiques de la mémoire centrale. Cette transformation s’appelle la </a:t>
            </a:r>
            <a:r>
              <a:rPr lang="fr-FR" i="1" dirty="0" smtClean="0"/>
              <a:t>pagination</a:t>
            </a:r>
            <a:r>
              <a:rPr lang="fr-FR" dirty="0" smtClean="0"/>
              <a:t>.</a:t>
            </a:r>
          </a:p>
        </p:txBody>
      </p:sp>
      <p:sp>
        <p:nvSpPr>
          <p:cNvPr id="6" name="Rectangle 5"/>
          <p:cNvSpPr/>
          <p:nvPr/>
        </p:nvSpPr>
        <p:spPr>
          <a:xfrm>
            <a:off x="914400" y="2438400"/>
            <a:ext cx="7696200" cy="1200329"/>
          </a:xfrm>
          <a:prstGeom prst="rect">
            <a:avLst/>
          </a:prstGeom>
        </p:spPr>
        <p:txBody>
          <a:bodyPr wrap="square">
            <a:spAutoFit/>
          </a:bodyPr>
          <a:lstStyle/>
          <a:p>
            <a:r>
              <a:rPr lang="fr-FR" dirty="0" smtClean="0"/>
              <a:t>La mémoire virtuelle est découpée en </a:t>
            </a:r>
            <a:r>
              <a:rPr lang="fr-FR" i="1" dirty="0" smtClean="0"/>
              <a:t>pages</a:t>
            </a:r>
            <a:r>
              <a:rPr lang="fr-FR" dirty="0" smtClean="0"/>
              <a:t> de taille fixe </a:t>
            </a:r>
          </a:p>
          <a:p>
            <a:r>
              <a:rPr lang="fr-FR" dirty="0" smtClean="0"/>
              <a:t>— chaque page contient un nombre constant d’adresses fixé par l’architecture de l’ordinateur, la taille des pages étant en général de 4 Ko </a:t>
            </a:r>
          </a:p>
          <a:p>
            <a:r>
              <a:rPr lang="fr-FR" dirty="0" smtClean="0"/>
              <a:t>— et la mémoire centrale physique est découpée en cases de même taille. </a:t>
            </a:r>
            <a:endParaRPr lang="fr-FR" dirty="0"/>
          </a:p>
        </p:txBody>
      </p:sp>
      <p:sp>
        <p:nvSpPr>
          <p:cNvPr id="7" name="Rectangle 6"/>
          <p:cNvSpPr/>
          <p:nvPr/>
        </p:nvSpPr>
        <p:spPr>
          <a:xfrm>
            <a:off x="-152400" y="152400"/>
            <a:ext cx="8927976" cy="707886"/>
          </a:xfrm>
          <a:prstGeom prst="rect">
            <a:avLst/>
          </a:prstGeom>
        </p:spPr>
        <p:txBody>
          <a:bodyPr wrap="square">
            <a:spAutoFit/>
          </a:bodyPr>
          <a:lstStyle/>
          <a:p>
            <a:pPr algn="ctr"/>
            <a:r>
              <a:rPr lang="fr-FR" sz="4000" b="1" dirty="0" smtClean="0">
                <a:solidFill>
                  <a:srgbClr val="1F497D">
                    <a:lumMod val="60000"/>
                    <a:lumOff val="40000"/>
                  </a:srgbClr>
                </a:solidFill>
                <a:latin typeface="Bradley Hand ITC" pitchFamily="66" charset="0"/>
              </a:rPr>
              <a:t>Pagination simple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38</a:t>
            </a:fld>
            <a:endParaRPr lang="fr-BE" dirty="0"/>
          </a:p>
        </p:txBody>
      </p:sp>
      <p:pic>
        <p:nvPicPr>
          <p:cNvPr id="4" name="Picture 2"/>
          <p:cNvPicPr>
            <a:picLocks noChangeAspect="1" noChangeArrowheads="1"/>
          </p:cNvPicPr>
          <p:nvPr/>
        </p:nvPicPr>
        <p:blipFill>
          <a:blip r:embed="rId2"/>
          <a:srcRect/>
          <a:stretch>
            <a:fillRect/>
          </a:stretch>
        </p:blipFill>
        <p:spPr bwMode="auto">
          <a:xfrm>
            <a:off x="1676400" y="0"/>
            <a:ext cx="6125084"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39</a:t>
            </a:fld>
            <a:endParaRPr lang="fr-BE" dirty="0"/>
          </a:p>
        </p:txBody>
      </p:sp>
      <p:sp>
        <p:nvSpPr>
          <p:cNvPr id="4" name="Rectangle 3"/>
          <p:cNvSpPr/>
          <p:nvPr/>
        </p:nvSpPr>
        <p:spPr>
          <a:xfrm>
            <a:off x="533400" y="457200"/>
            <a:ext cx="7315200" cy="830997"/>
          </a:xfrm>
          <a:prstGeom prst="rect">
            <a:avLst/>
          </a:prstGeom>
        </p:spPr>
        <p:txBody>
          <a:bodyPr wrap="square">
            <a:spAutoFit/>
          </a:bodyPr>
          <a:lstStyle/>
          <a:p>
            <a:r>
              <a:rPr lang="fr-FR" sz="2400" dirty="0" smtClean="0"/>
              <a:t>La mémoire est partitionnée en petits morceaux de même taille: </a:t>
            </a:r>
            <a:r>
              <a:rPr lang="fr-FR" sz="2400" b="1" dirty="0" smtClean="0"/>
              <a:t>les pages physiques </a:t>
            </a:r>
            <a:r>
              <a:rPr lang="fr-FR" sz="2400" dirty="0" smtClean="0"/>
              <a:t>(‘</a:t>
            </a:r>
            <a:r>
              <a:rPr lang="fr-FR" sz="2400" b="1" dirty="0" smtClean="0"/>
              <a:t>cadres</a:t>
            </a:r>
            <a:r>
              <a:rPr lang="fr-FR" sz="2400" dirty="0" smtClean="0"/>
              <a:t>’ ou ‘</a:t>
            </a:r>
            <a:r>
              <a:rPr lang="fr-FR" sz="2400" b="1" dirty="0" smtClean="0"/>
              <a:t>frames</a:t>
            </a:r>
            <a:r>
              <a:rPr lang="fr-FR" sz="2400" dirty="0" smtClean="0"/>
              <a:t>’) </a:t>
            </a:r>
          </a:p>
        </p:txBody>
      </p:sp>
      <p:sp>
        <p:nvSpPr>
          <p:cNvPr id="5" name="Rectangle 4"/>
          <p:cNvSpPr/>
          <p:nvPr/>
        </p:nvSpPr>
        <p:spPr>
          <a:xfrm>
            <a:off x="457200" y="1752600"/>
            <a:ext cx="7315200" cy="830997"/>
          </a:xfrm>
          <a:prstGeom prst="rect">
            <a:avLst/>
          </a:prstGeom>
        </p:spPr>
        <p:txBody>
          <a:bodyPr wrap="square">
            <a:spAutoFit/>
          </a:bodyPr>
          <a:lstStyle/>
          <a:p>
            <a:r>
              <a:rPr lang="fr-FR" dirty="0" smtClean="0"/>
              <a:t> </a:t>
            </a:r>
            <a:r>
              <a:rPr lang="fr-FR" sz="2400" u="sng" dirty="0" smtClean="0"/>
              <a:t>Chaque processus </a:t>
            </a:r>
            <a:r>
              <a:rPr lang="fr-FR" sz="2400" dirty="0" smtClean="0"/>
              <a:t>est aussi partitionné en petits morceaux de même taille appelés </a:t>
            </a:r>
            <a:r>
              <a:rPr lang="fr-FR" sz="2400" b="1" dirty="0" smtClean="0"/>
              <a:t>pages</a:t>
            </a:r>
            <a:r>
              <a:rPr lang="fr-FR" sz="2400" dirty="0" smtClean="0"/>
              <a:t> (logiques)</a:t>
            </a:r>
            <a:endParaRPr lang="fr-FR" dirty="0" smtClean="0"/>
          </a:p>
        </p:txBody>
      </p:sp>
      <p:sp>
        <p:nvSpPr>
          <p:cNvPr id="6" name="Rectangle 5"/>
          <p:cNvSpPr/>
          <p:nvPr/>
        </p:nvSpPr>
        <p:spPr>
          <a:xfrm>
            <a:off x="457200" y="2743200"/>
            <a:ext cx="8001000" cy="1107996"/>
          </a:xfrm>
          <a:prstGeom prst="rect">
            <a:avLst/>
          </a:prstGeom>
        </p:spPr>
        <p:txBody>
          <a:bodyPr wrap="square">
            <a:spAutoFit/>
          </a:bodyPr>
          <a:lstStyle/>
          <a:p>
            <a:r>
              <a:rPr lang="fr-FR" sz="2400" b="1" dirty="0" smtClean="0"/>
              <a:t> Les pages logiques </a:t>
            </a:r>
            <a:r>
              <a:rPr lang="fr-FR" sz="2400" dirty="0" smtClean="0"/>
              <a:t>d’un processus peuvent donc être assignés aux cadres disponibles n’importe où en mémoire principale </a:t>
            </a:r>
          </a:p>
          <a:p>
            <a:r>
              <a:rPr lang="fr-FR" dirty="0" smtClean="0"/>
              <a:t> </a:t>
            </a:r>
            <a:endParaRPr lang="fr-FR" dirty="0"/>
          </a:p>
        </p:txBody>
      </p:sp>
      <p:sp>
        <p:nvSpPr>
          <p:cNvPr id="7" name="Rectangle 6"/>
          <p:cNvSpPr/>
          <p:nvPr/>
        </p:nvSpPr>
        <p:spPr>
          <a:xfrm>
            <a:off x="685800" y="4114800"/>
            <a:ext cx="7924800" cy="830997"/>
          </a:xfrm>
          <a:prstGeom prst="rect">
            <a:avLst/>
          </a:prstGeom>
        </p:spPr>
        <p:txBody>
          <a:bodyPr wrap="square">
            <a:spAutoFit/>
          </a:bodyPr>
          <a:lstStyle/>
          <a:p>
            <a:r>
              <a:rPr lang="fr-FR" sz="2400" b="1" dirty="0" smtClean="0"/>
              <a:t>Conséquences</a:t>
            </a:r>
            <a:r>
              <a:rPr lang="fr-FR" sz="2000" dirty="0" smtClean="0"/>
              <a:t>: </a:t>
            </a:r>
          </a:p>
          <a:p>
            <a:r>
              <a:rPr lang="fr-FR" sz="2400" dirty="0" smtClean="0"/>
              <a:t>. </a:t>
            </a:r>
            <a:endParaRPr lang="fr-FR" sz="2000" dirty="0" smtClean="0"/>
          </a:p>
        </p:txBody>
      </p:sp>
      <p:sp>
        <p:nvSpPr>
          <p:cNvPr id="8" name="Rectangle 7"/>
          <p:cNvSpPr/>
          <p:nvPr/>
        </p:nvSpPr>
        <p:spPr>
          <a:xfrm>
            <a:off x="1066800" y="4648200"/>
            <a:ext cx="7010400" cy="707886"/>
          </a:xfrm>
          <a:prstGeom prst="rect">
            <a:avLst/>
          </a:prstGeom>
        </p:spPr>
        <p:txBody>
          <a:bodyPr wrap="square">
            <a:spAutoFit/>
          </a:bodyPr>
          <a:lstStyle/>
          <a:p>
            <a:pPr>
              <a:buFont typeface="Wingdings" pitchFamily="2" charset="2"/>
              <a:buChar char="§"/>
            </a:pPr>
            <a:r>
              <a:rPr lang="fr-FR" sz="2000" b="1" dirty="0" smtClean="0">
                <a:solidFill>
                  <a:srgbClr val="FF0000"/>
                </a:solidFill>
              </a:rPr>
              <a:t>un processus peut être éparpillé n’importe où dans la mémoire physique</a:t>
            </a:r>
          </a:p>
        </p:txBody>
      </p:sp>
      <p:sp>
        <p:nvSpPr>
          <p:cNvPr id="11" name="Rectangle 10"/>
          <p:cNvSpPr/>
          <p:nvPr/>
        </p:nvSpPr>
        <p:spPr>
          <a:xfrm>
            <a:off x="1143000" y="5638800"/>
            <a:ext cx="4307077" cy="400110"/>
          </a:xfrm>
          <a:prstGeom prst="rect">
            <a:avLst/>
          </a:prstGeom>
        </p:spPr>
        <p:txBody>
          <a:bodyPr wrap="none">
            <a:spAutoFit/>
          </a:bodyPr>
          <a:lstStyle/>
          <a:p>
            <a:pPr>
              <a:buFont typeface="Wingdings" pitchFamily="2" charset="2"/>
              <a:buChar char="§"/>
            </a:pPr>
            <a:r>
              <a:rPr lang="fr-FR" sz="2000" b="1" dirty="0" smtClean="0">
                <a:solidFill>
                  <a:srgbClr val="FF0000"/>
                </a:solidFill>
              </a:rPr>
              <a:t>la fragmentation externe est éliminée</a:t>
            </a:r>
            <a:endParaRPr lang="fr-FR"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F4668DC-857F-487D-BFFA-8C0CA5037977}" type="slidenum">
              <a:rPr lang="fr-BE" sz="1600" b="1" smtClean="0">
                <a:solidFill>
                  <a:schemeClr val="tx1"/>
                </a:solidFill>
              </a:rPr>
              <a:pPr/>
              <a:t>4</a:t>
            </a:fld>
            <a:endParaRPr lang="fr-BE" sz="1600" b="1" dirty="0">
              <a:solidFill>
                <a:schemeClr val="tx1"/>
              </a:solidFill>
            </a:endParaRPr>
          </a:p>
        </p:txBody>
      </p:sp>
      <p:pic>
        <p:nvPicPr>
          <p:cNvPr id="6" name="Picture 2" descr="ISIMM"/>
          <p:cNvPicPr>
            <a:picLocks noChangeAspect="1" noChangeArrowheads="1"/>
          </p:cNvPicPr>
          <p:nvPr/>
        </p:nvPicPr>
        <p:blipFill>
          <a:blip r:embed="rId3" cstate="print"/>
          <a:srcRect/>
          <a:stretch>
            <a:fillRect/>
          </a:stretch>
        </p:blipFill>
        <p:spPr bwMode="auto">
          <a:xfrm>
            <a:off x="214282" y="0"/>
            <a:ext cx="807280" cy="785794"/>
          </a:xfrm>
          <a:prstGeom prst="rect">
            <a:avLst/>
          </a:prstGeom>
          <a:noFill/>
        </p:spPr>
      </p:pic>
      <p:cxnSp>
        <p:nvCxnSpPr>
          <p:cNvPr id="8" name="Connecteur droit 7"/>
          <p:cNvCxnSpPr/>
          <p:nvPr/>
        </p:nvCxnSpPr>
        <p:spPr>
          <a:xfrm>
            <a:off x="0" y="838200"/>
            <a:ext cx="9144000" cy="1588"/>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6858016" y="500042"/>
            <a:ext cx="1830950" cy="369332"/>
          </a:xfrm>
          <a:prstGeom prst="rect">
            <a:avLst/>
          </a:prstGeom>
          <a:noFill/>
        </p:spPr>
        <p:txBody>
          <a:bodyPr wrap="none" rtlCol="0">
            <a:spAutoFit/>
          </a:bodyPr>
          <a:lstStyle/>
          <a:p>
            <a:r>
              <a:rPr lang="fr-FR" dirty="0"/>
              <a:t>Mme Bchir sirine </a:t>
            </a:r>
          </a:p>
        </p:txBody>
      </p:sp>
      <p:sp>
        <p:nvSpPr>
          <p:cNvPr id="10" name="Espace réservé du pied de page 9"/>
          <p:cNvSpPr>
            <a:spLocks noGrp="1"/>
          </p:cNvSpPr>
          <p:nvPr>
            <p:ph type="ftr" sz="quarter" idx="11"/>
          </p:nvPr>
        </p:nvSpPr>
        <p:spPr/>
        <p:txBody>
          <a:bodyPr/>
          <a:lstStyle/>
          <a:p>
            <a:r>
              <a:rPr lang="fr-BE" sz="1400" dirty="0">
                <a:solidFill>
                  <a:schemeClr val="tx1"/>
                </a:solidFill>
              </a:rPr>
              <a:t>2022 / 2023</a:t>
            </a:r>
          </a:p>
        </p:txBody>
      </p:sp>
      <p:sp>
        <p:nvSpPr>
          <p:cNvPr id="13" name="Rectangle 12"/>
          <p:cNvSpPr/>
          <p:nvPr/>
        </p:nvSpPr>
        <p:spPr>
          <a:xfrm>
            <a:off x="381000" y="990600"/>
            <a:ext cx="8534400" cy="523220"/>
          </a:xfrm>
          <a:prstGeom prst="rect">
            <a:avLst/>
          </a:prstGeom>
        </p:spPr>
        <p:txBody>
          <a:bodyPr wrap="square">
            <a:spAutoFit/>
          </a:bodyPr>
          <a:lstStyle/>
          <a:p>
            <a:pPr marL="355600" indent="-342900">
              <a:lnSpc>
                <a:spcPct val="100000"/>
              </a:lnSpc>
              <a:tabLst>
                <a:tab pos="354965" algn="l"/>
                <a:tab pos="355600" algn="l"/>
              </a:tabLst>
            </a:pPr>
            <a:r>
              <a:rPr lang="fr-FR" sz="2800" b="1" spc="-5" dirty="0" smtClean="0">
                <a:solidFill>
                  <a:srgbClr val="FF0000"/>
                </a:solidFill>
                <a:cs typeface="Arial MT"/>
              </a:rPr>
              <a:t>3 Types de mémoires :</a:t>
            </a:r>
          </a:p>
        </p:txBody>
      </p:sp>
      <p:sp>
        <p:nvSpPr>
          <p:cNvPr id="17" name="Rectangle 16"/>
          <p:cNvSpPr/>
          <p:nvPr/>
        </p:nvSpPr>
        <p:spPr>
          <a:xfrm>
            <a:off x="76200" y="1676400"/>
            <a:ext cx="8534400" cy="2308324"/>
          </a:xfrm>
          <a:prstGeom prst="rect">
            <a:avLst/>
          </a:prstGeom>
        </p:spPr>
        <p:txBody>
          <a:bodyPr wrap="square">
            <a:spAutoFit/>
          </a:bodyPr>
          <a:lstStyle/>
          <a:p>
            <a:pPr indent="53975">
              <a:tabLst>
                <a:tab pos="0" algn="l"/>
              </a:tabLst>
            </a:pPr>
            <a:r>
              <a:rPr lang="fr-FR" sz="2400" b="1" dirty="0" smtClean="0"/>
              <a:t>Mémoire ROM (Read-</a:t>
            </a:r>
            <a:r>
              <a:rPr lang="fr-FR" sz="2400" b="1" dirty="0" err="1" smtClean="0"/>
              <a:t>Only</a:t>
            </a:r>
            <a:r>
              <a:rPr lang="fr-FR" sz="2400" b="1" dirty="0" smtClean="0"/>
              <a:t> Memory)= Mémoire Morte </a:t>
            </a:r>
            <a:r>
              <a:rPr lang="fr-FR" sz="2400" dirty="0" smtClean="0"/>
              <a:t>(mémoire non volatile)</a:t>
            </a:r>
          </a:p>
          <a:p>
            <a:pPr marL="355600" indent="-342900">
              <a:tabLst>
                <a:tab pos="53975" algn="l"/>
              </a:tabLst>
            </a:pPr>
            <a:r>
              <a:rPr lang="fr-FR" sz="2400" dirty="0" smtClean="0"/>
              <a:t> mémoire ne s'effaçant pas en absence de courant électrique.</a:t>
            </a:r>
          </a:p>
          <a:p>
            <a:pPr marL="53975" indent="-41275">
              <a:tabLst>
                <a:tab pos="354965" algn="l"/>
                <a:tab pos="355600" algn="l"/>
              </a:tabLst>
            </a:pPr>
            <a:r>
              <a:rPr lang="fr-FR" sz="2400" dirty="0" smtClean="0"/>
              <a:t> mémoire conservant les données nécessaires au démarrage de l'ordinateur </a:t>
            </a:r>
            <a:br>
              <a:rPr lang="fr-FR" sz="2400" dirty="0" smtClean="0"/>
            </a:br>
            <a:r>
              <a:rPr lang="fr-FR" sz="2400" b="1" dirty="0" smtClean="0">
                <a:solidFill>
                  <a:schemeClr val="accent2">
                    <a:lumMod val="75000"/>
                  </a:schemeClr>
                </a:solidFill>
              </a:rPr>
              <a:t>temps d'accès de l'ordre de 150ns</a:t>
            </a:r>
            <a:endParaRPr lang="fr-FR" sz="2400" b="1" dirty="0" smtClean="0">
              <a:solidFill>
                <a:schemeClr val="accent2">
                  <a:lumMod val="75000"/>
                </a:schemeClr>
              </a:solidFill>
              <a:cs typeface="Arial MT"/>
            </a:endParaRPr>
          </a:p>
        </p:txBody>
      </p:sp>
      <p:sp>
        <p:nvSpPr>
          <p:cNvPr id="22530" name="AutoShape 2" descr="Mémoire RAM : A quoi ça sert, définition : Le Guide comp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22532" name="AutoShape 4" descr="Mémoire RAM : A quoi ça sert, définition : Le Guide comp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22536" name="Picture 8" descr="What is ROM | Read-Only Memory - javatpoint"/>
          <p:cNvPicPr>
            <a:picLocks noChangeAspect="1" noChangeArrowheads="1"/>
          </p:cNvPicPr>
          <p:nvPr/>
        </p:nvPicPr>
        <p:blipFill>
          <a:blip r:embed="rId4"/>
          <a:srcRect/>
          <a:stretch>
            <a:fillRect/>
          </a:stretch>
        </p:blipFill>
        <p:spPr bwMode="auto">
          <a:xfrm>
            <a:off x="3048000" y="4038600"/>
            <a:ext cx="5528931" cy="1981200"/>
          </a:xfrm>
          <a:prstGeom prst="rect">
            <a:avLst/>
          </a:prstGeom>
          <a:noFill/>
        </p:spPr>
      </p:pic>
    </p:spTree>
    <p:extLst>
      <p:ext uri="{BB962C8B-B14F-4D97-AF65-F5344CB8AC3E}">
        <p14:creationId xmlns:p14="http://schemas.microsoft.com/office/powerpoint/2010/main" xmlns="" val="19909525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dirty="0"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40</a:t>
            </a:fld>
            <a:endParaRPr lang="fr-BE" dirty="0"/>
          </a:p>
        </p:txBody>
      </p:sp>
      <p:pic>
        <p:nvPicPr>
          <p:cNvPr id="1026" name="Picture 2"/>
          <p:cNvPicPr>
            <a:picLocks noChangeAspect="1" noChangeArrowheads="1"/>
          </p:cNvPicPr>
          <p:nvPr/>
        </p:nvPicPr>
        <p:blipFill>
          <a:blip r:embed="rId2"/>
          <a:srcRect/>
          <a:stretch>
            <a:fillRect/>
          </a:stretch>
        </p:blipFill>
        <p:spPr bwMode="auto">
          <a:xfrm>
            <a:off x="914400" y="1981200"/>
            <a:ext cx="6815328" cy="3276600"/>
          </a:xfrm>
          <a:prstGeom prst="rect">
            <a:avLst/>
          </a:prstGeom>
          <a:noFill/>
          <a:ln w="9525">
            <a:noFill/>
            <a:miter lim="800000"/>
            <a:headEnd/>
            <a:tailEnd/>
          </a:ln>
          <a:effectLst/>
        </p:spPr>
      </p:pic>
      <p:sp>
        <p:nvSpPr>
          <p:cNvPr id="5" name="Rectangle 4"/>
          <p:cNvSpPr/>
          <p:nvPr/>
        </p:nvSpPr>
        <p:spPr>
          <a:xfrm>
            <a:off x="609600" y="457200"/>
            <a:ext cx="6454203" cy="584775"/>
          </a:xfrm>
          <a:prstGeom prst="rect">
            <a:avLst/>
          </a:prstGeom>
        </p:spPr>
        <p:txBody>
          <a:bodyPr wrap="none">
            <a:spAutoFit/>
          </a:bodyPr>
          <a:lstStyle/>
          <a:p>
            <a:r>
              <a:rPr lang="fr-FR" sz="3200" dirty="0" smtClean="0">
                <a:solidFill>
                  <a:schemeClr val="tx2">
                    <a:lumMod val="60000"/>
                    <a:lumOff val="40000"/>
                  </a:schemeClr>
                </a:solidFill>
              </a:rPr>
              <a:t>Exemple de chargement de processus</a:t>
            </a:r>
            <a:endParaRPr lang="fr-FR" sz="3200"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41</a:t>
            </a:fld>
            <a:endParaRPr lang="fr-BE" dirty="0"/>
          </a:p>
        </p:txBody>
      </p:sp>
      <p:sp>
        <p:nvSpPr>
          <p:cNvPr id="4" name="Rectangle 3"/>
          <p:cNvSpPr/>
          <p:nvPr/>
        </p:nvSpPr>
        <p:spPr>
          <a:xfrm>
            <a:off x="1143000" y="1371600"/>
            <a:ext cx="6132641" cy="523220"/>
          </a:xfrm>
          <a:prstGeom prst="rect">
            <a:avLst/>
          </a:prstGeom>
        </p:spPr>
        <p:txBody>
          <a:bodyPr wrap="none">
            <a:spAutoFit/>
          </a:bodyPr>
          <a:lstStyle/>
          <a:p>
            <a:r>
              <a:rPr lang="fr-FR" sz="2800" dirty="0" smtClean="0">
                <a:solidFill>
                  <a:srgbClr val="FF0000"/>
                </a:solidFill>
              </a:rPr>
              <a:t>il n’y ait pas 5 pages contigus disponibles</a:t>
            </a:r>
            <a:endParaRPr lang="fr-FR" sz="2800" dirty="0">
              <a:solidFill>
                <a:srgbClr val="FF0000"/>
              </a:solidFill>
            </a:endParaRPr>
          </a:p>
        </p:txBody>
      </p:sp>
      <p:pic>
        <p:nvPicPr>
          <p:cNvPr id="2050" name="Picture 2"/>
          <p:cNvPicPr>
            <a:picLocks noChangeAspect="1" noChangeArrowheads="1"/>
          </p:cNvPicPr>
          <p:nvPr/>
        </p:nvPicPr>
        <p:blipFill>
          <a:blip r:embed="rId2"/>
          <a:srcRect/>
          <a:stretch>
            <a:fillRect/>
          </a:stretch>
        </p:blipFill>
        <p:spPr bwMode="auto">
          <a:xfrm>
            <a:off x="304800" y="2057400"/>
            <a:ext cx="4162425" cy="3400425"/>
          </a:xfrm>
          <a:prstGeom prst="rect">
            <a:avLst/>
          </a:prstGeom>
          <a:noFill/>
          <a:ln w="9525">
            <a:noFill/>
            <a:miter lim="800000"/>
            <a:headEnd/>
            <a:tailEnd/>
          </a:ln>
          <a:effectLst/>
        </p:spPr>
      </p:pic>
      <p:sp>
        <p:nvSpPr>
          <p:cNvPr id="6" name="Rectangle 5"/>
          <p:cNvSpPr/>
          <p:nvPr/>
        </p:nvSpPr>
        <p:spPr>
          <a:xfrm>
            <a:off x="228600" y="381000"/>
            <a:ext cx="8458200" cy="830997"/>
          </a:xfrm>
          <a:prstGeom prst="rect">
            <a:avLst/>
          </a:prstGeom>
        </p:spPr>
        <p:txBody>
          <a:bodyPr wrap="square">
            <a:spAutoFit/>
          </a:bodyPr>
          <a:lstStyle/>
          <a:p>
            <a:r>
              <a:rPr lang="fr-FR" dirty="0" smtClean="0">
                <a:sym typeface="Wingdings" pitchFamily="2" charset="2"/>
              </a:rPr>
              <a:t> </a:t>
            </a:r>
            <a:r>
              <a:rPr lang="fr-FR" sz="2400" dirty="0" smtClean="0"/>
              <a:t>Supposons que le processus </a:t>
            </a:r>
            <a:r>
              <a:rPr lang="fr-FR" sz="2400" b="1" dirty="0" smtClean="0">
                <a:solidFill>
                  <a:schemeClr val="tx2">
                    <a:lumMod val="60000"/>
                    <a:lumOff val="40000"/>
                  </a:schemeClr>
                </a:solidFill>
              </a:rPr>
              <a:t>B</a:t>
            </a:r>
            <a:r>
              <a:rPr lang="fr-FR" sz="2400" dirty="0" smtClean="0"/>
              <a:t> se termine ou est suspendu et le processus </a:t>
            </a:r>
            <a:r>
              <a:rPr lang="fr-FR" sz="2400" b="1" dirty="0" smtClean="0">
                <a:solidFill>
                  <a:schemeClr val="tx2">
                    <a:lumMod val="60000"/>
                    <a:lumOff val="40000"/>
                  </a:schemeClr>
                </a:solidFill>
              </a:rPr>
              <a:t>D</a:t>
            </a:r>
            <a:r>
              <a:rPr lang="fr-FR" sz="2400" dirty="0" smtClean="0"/>
              <a:t> arrive il demande </a:t>
            </a:r>
            <a:r>
              <a:rPr lang="fr-FR" sz="2400" b="1" u="sng" dirty="0" smtClean="0">
                <a:solidFill>
                  <a:schemeClr val="accent4">
                    <a:lumMod val="75000"/>
                  </a:schemeClr>
                </a:solidFill>
              </a:rPr>
              <a:t>5 pages</a:t>
            </a:r>
            <a:endParaRPr lang="fr-FR" b="1" u="sng" dirty="0">
              <a:solidFill>
                <a:schemeClr val="accent4">
                  <a:lumMod val="75000"/>
                </a:schemeClr>
              </a:solidFill>
            </a:endParaRPr>
          </a:p>
        </p:txBody>
      </p:sp>
      <p:sp>
        <p:nvSpPr>
          <p:cNvPr id="7" name="Rectangle 6"/>
          <p:cNvSpPr/>
          <p:nvPr/>
        </p:nvSpPr>
        <p:spPr>
          <a:xfrm>
            <a:off x="4114800" y="3733800"/>
            <a:ext cx="4572000" cy="1938992"/>
          </a:xfrm>
          <a:prstGeom prst="rect">
            <a:avLst/>
          </a:prstGeom>
        </p:spPr>
        <p:txBody>
          <a:bodyPr wrap="square">
            <a:spAutoFit/>
          </a:bodyPr>
          <a:lstStyle/>
          <a:p>
            <a:pPr>
              <a:buFont typeface="Wingdings" pitchFamily="2" charset="2"/>
              <a:buChar char="Ø"/>
            </a:pPr>
            <a:r>
              <a:rPr lang="fr-FR" sz="2400" b="1" dirty="0" smtClean="0">
                <a:solidFill>
                  <a:schemeClr val="tx2">
                    <a:lumMod val="60000"/>
                    <a:lumOff val="40000"/>
                  </a:schemeClr>
                </a:solidFill>
              </a:rPr>
              <a:t> La fragmentation externe </a:t>
            </a:r>
            <a:r>
              <a:rPr lang="fr-FR" sz="2400" dirty="0" smtClean="0"/>
              <a:t>est limitée lorsque le nombre de pages disponibles n’est pas suffisant pour exécuter un programme en attente.</a:t>
            </a:r>
            <a:endParaRPr lang="fr-F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42</a:t>
            </a:fld>
            <a:endParaRPr lang="fr-BE" dirty="0"/>
          </a:p>
        </p:txBody>
      </p:sp>
      <p:sp>
        <p:nvSpPr>
          <p:cNvPr id="5" name="Rectangle 4"/>
          <p:cNvSpPr/>
          <p:nvPr/>
        </p:nvSpPr>
        <p:spPr>
          <a:xfrm>
            <a:off x="533400" y="381000"/>
            <a:ext cx="5433026" cy="523220"/>
          </a:xfrm>
          <a:prstGeom prst="rect">
            <a:avLst/>
          </a:prstGeom>
        </p:spPr>
        <p:txBody>
          <a:bodyPr wrap="none">
            <a:spAutoFit/>
          </a:bodyPr>
          <a:lstStyle/>
          <a:p>
            <a:r>
              <a:rPr lang="fr-FR" sz="2800" b="1" dirty="0" smtClean="0"/>
              <a:t>Allocation mémoire paginée: </a:t>
            </a:r>
            <a:r>
              <a:rPr lang="fr-FR" sz="2800" b="1" dirty="0" smtClean="0">
                <a:solidFill>
                  <a:schemeClr val="bg2">
                    <a:lumMod val="50000"/>
                  </a:schemeClr>
                </a:solidFill>
              </a:rPr>
              <a:t>MMU</a:t>
            </a:r>
            <a:endParaRPr lang="fr-FR" sz="2800" b="1" dirty="0">
              <a:solidFill>
                <a:schemeClr val="bg2">
                  <a:lumMod val="50000"/>
                </a:schemeClr>
              </a:solidFill>
            </a:endParaRPr>
          </a:p>
        </p:txBody>
      </p:sp>
      <p:sp>
        <p:nvSpPr>
          <p:cNvPr id="6" name="Rectangle 5"/>
          <p:cNvSpPr/>
          <p:nvPr/>
        </p:nvSpPr>
        <p:spPr>
          <a:xfrm>
            <a:off x="228600" y="1066800"/>
            <a:ext cx="8915400" cy="1200329"/>
          </a:xfrm>
          <a:prstGeom prst="rect">
            <a:avLst/>
          </a:prstGeom>
        </p:spPr>
        <p:txBody>
          <a:bodyPr wrap="square">
            <a:spAutoFit/>
          </a:bodyPr>
          <a:lstStyle/>
          <a:p>
            <a:r>
              <a:rPr lang="fr-FR" dirty="0" smtClean="0"/>
              <a:t> </a:t>
            </a:r>
            <a:r>
              <a:rPr lang="fr-FR" sz="2400" dirty="0" smtClean="0"/>
              <a:t>Dans le cas de l’allocation mémoire paginée(allocation non contigüe ), le MMU est plus complexe que pour l’allocation contigüe ,On ne peut plus simplement additionner la première adresse! </a:t>
            </a:r>
            <a:endParaRPr lang="fr-FR" dirty="0" smtClean="0"/>
          </a:p>
        </p:txBody>
      </p:sp>
      <p:sp>
        <p:nvSpPr>
          <p:cNvPr id="7" name="Rectangle 6"/>
          <p:cNvSpPr/>
          <p:nvPr/>
        </p:nvSpPr>
        <p:spPr>
          <a:xfrm>
            <a:off x="381000" y="2590800"/>
            <a:ext cx="7391400" cy="461665"/>
          </a:xfrm>
          <a:prstGeom prst="rect">
            <a:avLst/>
          </a:prstGeom>
        </p:spPr>
        <p:txBody>
          <a:bodyPr wrap="square">
            <a:spAutoFit/>
          </a:bodyPr>
          <a:lstStyle/>
          <a:p>
            <a:r>
              <a:rPr lang="fr-FR" sz="2400" dirty="0" smtClean="0"/>
              <a:t>• Pour traduire l’adresse, il faut effectuer trois étapes:</a:t>
            </a:r>
            <a:endParaRPr lang="fr-FR" sz="2400" dirty="0"/>
          </a:p>
        </p:txBody>
      </p:sp>
      <p:sp>
        <p:nvSpPr>
          <p:cNvPr id="8" name="Rectangle 7"/>
          <p:cNvSpPr/>
          <p:nvPr/>
        </p:nvSpPr>
        <p:spPr>
          <a:xfrm>
            <a:off x="609600" y="3276600"/>
            <a:ext cx="4773038" cy="400110"/>
          </a:xfrm>
          <a:prstGeom prst="rect">
            <a:avLst/>
          </a:prstGeom>
        </p:spPr>
        <p:txBody>
          <a:bodyPr wrap="none">
            <a:spAutoFit/>
          </a:bodyPr>
          <a:lstStyle/>
          <a:p>
            <a:r>
              <a:rPr lang="fr-FR" sz="2000" dirty="0" smtClean="0"/>
              <a:t>1. Déterminer la page de l’adresse virtuelle; </a:t>
            </a:r>
            <a:endParaRPr lang="fr-FR" sz="2000" dirty="0"/>
          </a:p>
        </p:txBody>
      </p:sp>
      <p:sp>
        <p:nvSpPr>
          <p:cNvPr id="9" name="Rectangle 8"/>
          <p:cNvSpPr/>
          <p:nvPr/>
        </p:nvSpPr>
        <p:spPr>
          <a:xfrm>
            <a:off x="609600" y="3974068"/>
            <a:ext cx="8229600" cy="400110"/>
          </a:xfrm>
          <a:prstGeom prst="rect">
            <a:avLst/>
          </a:prstGeom>
        </p:spPr>
        <p:txBody>
          <a:bodyPr wrap="square">
            <a:spAutoFit/>
          </a:bodyPr>
          <a:lstStyle/>
          <a:p>
            <a:r>
              <a:rPr lang="fr-FR" sz="2000" dirty="0" smtClean="0"/>
              <a:t>2. Trouver la trame (dans la mémoire physique) correspondant à cette page; </a:t>
            </a:r>
            <a:endParaRPr lang="fr-FR" sz="2000" dirty="0"/>
          </a:p>
        </p:txBody>
      </p:sp>
      <p:sp>
        <p:nvSpPr>
          <p:cNvPr id="10" name="Rectangle 9"/>
          <p:cNvSpPr/>
          <p:nvPr/>
        </p:nvSpPr>
        <p:spPr>
          <a:xfrm>
            <a:off x="685800" y="4800600"/>
            <a:ext cx="7010400" cy="400110"/>
          </a:xfrm>
          <a:prstGeom prst="rect">
            <a:avLst/>
          </a:prstGeom>
        </p:spPr>
        <p:txBody>
          <a:bodyPr wrap="square">
            <a:spAutoFit/>
          </a:bodyPr>
          <a:lstStyle/>
          <a:p>
            <a:r>
              <a:rPr lang="fr-FR" sz="2000" dirty="0" smtClean="0"/>
              <a:t>3. Remplacer le numéro de page par le numéro de trame.</a:t>
            </a:r>
            <a:endParaRPr lang="fr-F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43</a:t>
            </a:fld>
            <a:endParaRPr lang="fr-BE" dirty="0"/>
          </a:p>
        </p:txBody>
      </p:sp>
      <p:sp>
        <p:nvSpPr>
          <p:cNvPr id="5" name="Rectangle 4"/>
          <p:cNvSpPr/>
          <p:nvPr/>
        </p:nvSpPr>
        <p:spPr>
          <a:xfrm>
            <a:off x="0" y="228600"/>
            <a:ext cx="9144000" cy="1323439"/>
          </a:xfrm>
          <a:prstGeom prst="rect">
            <a:avLst/>
          </a:prstGeom>
          <a:noFill/>
        </p:spPr>
        <p:txBody>
          <a:bodyPr wrap="square" lIns="91440" tIns="45720" rIns="91440" bIns="45720">
            <a:spAutoFit/>
          </a:bodyPr>
          <a:lstStyle/>
          <a:p>
            <a:pPr algn="ctr"/>
            <a:r>
              <a:rPr lang="fr-FR" sz="4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 Déterminer la page de l’adresse virtuelle</a:t>
            </a:r>
            <a:endParaRPr lang="fr-FR"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 name="Rectangle 5"/>
          <p:cNvSpPr/>
          <p:nvPr/>
        </p:nvSpPr>
        <p:spPr>
          <a:xfrm>
            <a:off x="457200" y="1905000"/>
            <a:ext cx="6096000" cy="1200329"/>
          </a:xfrm>
          <a:prstGeom prst="rect">
            <a:avLst/>
          </a:prstGeom>
        </p:spPr>
        <p:txBody>
          <a:bodyPr wrap="square">
            <a:spAutoFit/>
          </a:bodyPr>
          <a:lstStyle/>
          <a:p>
            <a:r>
              <a:rPr lang="fr-FR" sz="2400" dirty="0" smtClean="0"/>
              <a:t>Une adresse virtuelle est divisée en deux:</a:t>
            </a:r>
          </a:p>
          <a:p>
            <a:r>
              <a:rPr lang="fr-FR" sz="2400" dirty="0" smtClean="0"/>
              <a:t> </a:t>
            </a:r>
            <a:r>
              <a:rPr lang="fr-FR" sz="2400" b="1" dirty="0" smtClean="0"/>
              <a:t>•</a:t>
            </a:r>
            <a:r>
              <a:rPr lang="fr-FR" sz="2400" dirty="0" smtClean="0"/>
              <a:t> </a:t>
            </a:r>
            <a:r>
              <a:rPr lang="fr-FR" sz="2400" b="1" dirty="0" smtClean="0"/>
              <a:t>le numéro de page </a:t>
            </a:r>
            <a:r>
              <a:rPr lang="fr-FR" sz="2400" dirty="0" smtClean="0"/>
              <a:t>(</a:t>
            </a:r>
            <a:r>
              <a:rPr lang="fr-FR" sz="2400" dirty="0" smtClean="0">
                <a:solidFill>
                  <a:srgbClr val="FF0000"/>
                </a:solidFill>
              </a:rPr>
              <a:t>MSB</a:t>
            </a:r>
            <a:r>
              <a:rPr lang="fr-FR" sz="2400" dirty="0" smtClean="0"/>
              <a:t>)</a:t>
            </a:r>
          </a:p>
          <a:p>
            <a:r>
              <a:rPr lang="fr-FR" sz="2400" dirty="0" smtClean="0"/>
              <a:t> </a:t>
            </a:r>
            <a:r>
              <a:rPr lang="fr-FR" sz="2400" b="1" dirty="0" smtClean="0"/>
              <a:t>• la position dans la page </a:t>
            </a:r>
            <a:r>
              <a:rPr lang="fr-FR" sz="2400" dirty="0" smtClean="0"/>
              <a:t>(</a:t>
            </a:r>
            <a:r>
              <a:rPr lang="fr-FR" sz="2400" dirty="0" smtClean="0">
                <a:solidFill>
                  <a:srgbClr val="FF0000"/>
                </a:solidFill>
              </a:rPr>
              <a:t>LSB</a:t>
            </a:r>
            <a:r>
              <a:rPr lang="fr-FR" sz="2400" dirty="0" smtClean="0"/>
              <a:t>) </a:t>
            </a:r>
            <a:endParaRPr lang="fr-FR" sz="2400" dirty="0"/>
          </a:p>
        </p:txBody>
      </p:sp>
      <p:sp>
        <p:nvSpPr>
          <p:cNvPr id="7" name="Rectangle 6"/>
          <p:cNvSpPr/>
          <p:nvPr/>
        </p:nvSpPr>
        <p:spPr>
          <a:xfrm>
            <a:off x="457200" y="3200400"/>
            <a:ext cx="7620000" cy="830997"/>
          </a:xfrm>
          <a:prstGeom prst="rect">
            <a:avLst/>
          </a:prstGeom>
        </p:spPr>
        <p:txBody>
          <a:bodyPr wrap="square">
            <a:spAutoFit/>
          </a:bodyPr>
          <a:lstStyle/>
          <a:p>
            <a:r>
              <a:rPr lang="fr-FR" sz="2400" dirty="0" smtClean="0"/>
              <a:t>Le nombre de bits utilisé pour ces deux parties dépend de la taille d’une page</a:t>
            </a:r>
            <a:endParaRPr lang="fr-FR" sz="2400" dirty="0"/>
          </a:p>
        </p:txBody>
      </p:sp>
      <p:sp>
        <p:nvSpPr>
          <p:cNvPr id="8" name="Rectangle 7"/>
          <p:cNvSpPr/>
          <p:nvPr/>
        </p:nvSpPr>
        <p:spPr>
          <a:xfrm>
            <a:off x="533400" y="4495800"/>
            <a:ext cx="7543800" cy="830997"/>
          </a:xfrm>
          <a:prstGeom prst="rect">
            <a:avLst/>
          </a:prstGeom>
        </p:spPr>
        <p:txBody>
          <a:bodyPr wrap="square">
            <a:spAutoFit/>
          </a:bodyPr>
          <a:lstStyle/>
          <a:p>
            <a:r>
              <a:rPr lang="fr-FR" sz="2400" dirty="0" smtClean="0"/>
              <a:t>1 Ko (un kilo-octet) correspond à 2</a:t>
            </a:r>
            <a:r>
              <a:rPr lang="fr-FR" sz="2400" baseline="30000" dirty="0" smtClean="0"/>
              <a:t>10</a:t>
            </a:r>
            <a:r>
              <a:rPr lang="fr-FR" sz="2400" dirty="0" smtClean="0"/>
              <a:t>, soit 1 024 octets </a:t>
            </a:r>
          </a:p>
          <a:p>
            <a:r>
              <a:rPr lang="fr-FR" sz="2400" dirty="0" smtClean="0"/>
              <a:t>1 Mo (un mégaoctet) à 2</a:t>
            </a:r>
            <a:r>
              <a:rPr lang="fr-FR" sz="2400" baseline="30000" dirty="0" smtClean="0"/>
              <a:t>20</a:t>
            </a:r>
            <a:r>
              <a:rPr lang="fr-FR" sz="2400" dirty="0" smtClean="0"/>
              <a:t>, soit 1 048 576 octets. </a:t>
            </a:r>
            <a:endParaRPr lang="fr-FR" sz="2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dirty="0"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44</a:t>
            </a:fld>
            <a:endParaRPr lang="fr-BE" dirty="0"/>
          </a:p>
        </p:txBody>
      </p:sp>
      <p:sp>
        <p:nvSpPr>
          <p:cNvPr id="4" name="Rectangle 3"/>
          <p:cNvSpPr/>
          <p:nvPr/>
        </p:nvSpPr>
        <p:spPr>
          <a:xfrm>
            <a:off x="533400" y="533400"/>
            <a:ext cx="8153400" cy="1938992"/>
          </a:xfrm>
          <a:prstGeom prst="rect">
            <a:avLst/>
          </a:prstGeom>
        </p:spPr>
        <p:txBody>
          <a:bodyPr wrap="square">
            <a:spAutoFit/>
          </a:bodyPr>
          <a:lstStyle/>
          <a:p>
            <a:r>
              <a:rPr lang="fr-FR" sz="2400" dirty="0" smtClean="0"/>
              <a:t>Prenons, par exemple, </a:t>
            </a:r>
            <a:r>
              <a:rPr lang="fr-FR" sz="2400" b="1" dirty="0" smtClean="0"/>
              <a:t>des pages de 4Ko</a:t>
            </a:r>
            <a:r>
              <a:rPr lang="fr-FR" sz="2400" dirty="0" smtClean="0"/>
              <a:t>. </a:t>
            </a:r>
          </a:p>
          <a:p>
            <a:r>
              <a:rPr lang="fr-FR" sz="2400" dirty="0" smtClean="0"/>
              <a:t>Combien de bits avons-nous besoin pour encoder la position de chaque octet dans la page?</a:t>
            </a:r>
          </a:p>
          <a:p>
            <a:r>
              <a:rPr lang="fr-FR" sz="2400" dirty="0" smtClean="0"/>
              <a:t>• il y a 4K octets dans une page, donc 4K = 4 x 2</a:t>
            </a:r>
            <a:r>
              <a:rPr lang="fr-FR" sz="2400" baseline="30000" dirty="0" smtClean="0"/>
              <a:t>10</a:t>
            </a:r>
            <a:r>
              <a:rPr lang="fr-FR" sz="2400" dirty="0" smtClean="0"/>
              <a:t> </a:t>
            </a:r>
          </a:p>
          <a:p>
            <a:r>
              <a:rPr lang="fr-FR" sz="2400" dirty="0" smtClean="0"/>
              <a:t>• log₂(4 x 2</a:t>
            </a:r>
            <a:r>
              <a:rPr lang="fr-FR" sz="2400" baseline="30000" dirty="0" smtClean="0"/>
              <a:t>10</a:t>
            </a:r>
            <a:r>
              <a:rPr lang="fr-FR" sz="2400" dirty="0" smtClean="0"/>
              <a:t>) = log₂(2</a:t>
            </a:r>
            <a:r>
              <a:rPr lang="fr-FR" sz="2400" baseline="30000" dirty="0" smtClean="0"/>
              <a:t>2</a:t>
            </a:r>
            <a:r>
              <a:rPr lang="fr-FR" sz="2400" dirty="0" smtClean="0"/>
              <a:t> x 2</a:t>
            </a:r>
            <a:r>
              <a:rPr lang="fr-FR" sz="2400" baseline="30000" dirty="0" smtClean="0"/>
              <a:t>10</a:t>
            </a:r>
            <a:r>
              <a:rPr lang="fr-FR" sz="2400" dirty="0" smtClean="0"/>
              <a:t>) = log2(2</a:t>
            </a:r>
            <a:r>
              <a:rPr lang="fr-FR" sz="2400" baseline="30000" dirty="0" smtClean="0"/>
              <a:t>12</a:t>
            </a:r>
            <a:r>
              <a:rPr lang="fr-FR" sz="2400" dirty="0" smtClean="0"/>
              <a:t>) = 12 bits</a:t>
            </a:r>
            <a:endParaRPr lang="fr-FR" sz="2400" dirty="0"/>
          </a:p>
        </p:txBody>
      </p:sp>
      <p:sp>
        <p:nvSpPr>
          <p:cNvPr id="6" name="Rectangle 5"/>
          <p:cNvSpPr/>
          <p:nvPr/>
        </p:nvSpPr>
        <p:spPr>
          <a:xfrm>
            <a:off x="838200" y="2743200"/>
            <a:ext cx="7162800" cy="1200329"/>
          </a:xfrm>
          <a:prstGeom prst="rect">
            <a:avLst/>
          </a:prstGeom>
          <a:noFill/>
        </p:spPr>
        <p:txBody>
          <a:bodyPr wrap="square" lIns="91440" tIns="45720" rIns="91440" bIns="45720">
            <a:spAutoFit/>
          </a:bodyPr>
          <a:lstStyle/>
          <a:p>
            <a:pPr algn="ctr"/>
            <a:r>
              <a:rPr lang="fr-FR" sz="32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r>
              <a:rPr lang="fr-FR"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Trouver la trame </a:t>
            </a:r>
            <a:r>
              <a:rPr lang="fr-FR"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correspondant</a:t>
            </a:r>
            <a:r>
              <a:rPr lang="fr-FR"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à cette page</a:t>
            </a:r>
            <a:endParaRPr lang="fr-FR" sz="32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Rectangle 6"/>
          <p:cNvSpPr/>
          <p:nvPr/>
        </p:nvSpPr>
        <p:spPr>
          <a:xfrm>
            <a:off x="304800" y="4114800"/>
            <a:ext cx="8686800" cy="1569660"/>
          </a:xfrm>
          <a:prstGeom prst="rect">
            <a:avLst/>
          </a:prstGeom>
        </p:spPr>
        <p:txBody>
          <a:bodyPr wrap="square">
            <a:spAutoFit/>
          </a:bodyPr>
          <a:lstStyle/>
          <a:p>
            <a:r>
              <a:rPr lang="fr-FR" sz="2400" dirty="0" smtClean="0"/>
              <a:t>On utilise la table des pages, une structure de données dans le MMU qui conserve la correspondance entre chaque: </a:t>
            </a:r>
          </a:p>
          <a:p>
            <a:r>
              <a:rPr lang="fr-FR" sz="2400" dirty="0" smtClean="0"/>
              <a:t>• </a:t>
            </a:r>
            <a:r>
              <a:rPr lang="fr-FR" sz="2400" b="1" dirty="0" smtClean="0"/>
              <a:t>page</a:t>
            </a:r>
            <a:r>
              <a:rPr lang="fr-FR" sz="2400" dirty="0" smtClean="0"/>
              <a:t> de </a:t>
            </a:r>
            <a:r>
              <a:rPr lang="fr-FR" sz="2400" b="1" dirty="0" smtClean="0">
                <a:solidFill>
                  <a:schemeClr val="accent2">
                    <a:lumMod val="75000"/>
                  </a:schemeClr>
                </a:solidFill>
              </a:rPr>
              <a:t>la</a:t>
            </a:r>
            <a:r>
              <a:rPr lang="fr-FR" sz="2400" dirty="0" smtClean="0">
                <a:solidFill>
                  <a:schemeClr val="accent2">
                    <a:lumMod val="75000"/>
                  </a:schemeClr>
                </a:solidFill>
              </a:rPr>
              <a:t> </a:t>
            </a:r>
            <a:r>
              <a:rPr lang="fr-FR" sz="2400" b="1" dirty="0" smtClean="0">
                <a:solidFill>
                  <a:schemeClr val="accent2">
                    <a:lumMod val="75000"/>
                  </a:schemeClr>
                </a:solidFill>
              </a:rPr>
              <a:t>mémoire</a:t>
            </a:r>
            <a:r>
              <a:rPr lang="fr-FR" sz="2400" dirty="0" smtClean="0">
                <a:solidFill>
                  <a:schemeClr val="accent2">
                    <a:lumMod val="75000"/>
                  </a:schemeClr>
                </a:solidFill>
              </a:rPr>
              <a:t> </a:t>
            </a:r>
            <a:r>
              <a:rPr lang="fr-FR" sz="2400" b="1" dirty="0" smtClean="0">
                <a:solidFill>
                  <a:schemeClr val="accent2">
                    <a:lumMod val="75000"/>
                  </a:schemeClr>
                </a:solidFill>
              </a:rPr>
              <a:t>virtuelle</a:t>
            </a:r>
            <a:r>
              <a:rPr lang="fr-FR" sz="2400" dirty="0" smtClean="0">
                <a:solidFill>
                  <a:schemeClr val="accent2">
                    <a:lumMod val="75000"/>
                  </a:schemeClr>
                </a:solidFill>
              </a:rPr>
              <a:t> </a:t>
            </a:r>
          </a:p>
          <a:p>
            <a:r>
              <a:rPr lang="fr-FR" sz="2400" dirty="0" smtClean="0"/>
              <a:t>• </a:t>
            </a:r>
            <a:r>
              <a:rPr lang="fr-FR" sz="2400" b="1" dirty="0" smtClean="0"/>
              <a:t>trame</a:t>
            </a:r>
            <a:r>
              <a:rPr lang="fr-FR" sz="2400" dirty="0" smtClean="0"/>
              <a:t> de </a:t>
            </a:r>
            <a:r>
              <a:rPr lang="fr-FR" sz="2400" b="1" dirty="0" smtClean="0">
                <a:solidFill>
                  <a:schemeClr val="accent3">
                    <a:lumMod val="75000"/>
                  </a:schemeClr>
                </a:solidFill>
              </a:rPr>
              <a:t>la mémoire physique</a:t>
            </a:r>
            <a:endParaRPr lang="fr-FR" sz="2400" b="1" dirty="0">
              <a:solidFill>
                <a:schemeClr val="accent3">
                  <a:lumMod val="75000"/>
                </a:schemeClr>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45</a:t>
            </a:fld>
            <a:endParaRPr lang="fr-BE" dirty="0"/>
          </a:p>
        </p:txBody>
      </p:sp>
      <p:sp>
        <p:nvSpPr>
          <p:cNvPr id="7" name="Rectangle 6"/>
          <p:cNvSpPr/>
          <p:nvPr/>
        </p:nvSpPr>
        <p:spPr>
          <a:xfrm>
            <a:off x="381000" y="381000"/>
            <a:ext cx="3278013" cy="584775"/>
          </a:xfrm>
          <a:prstGeom prst="rect">
            <a:avLst/>
          </a:prstGeom>
        </p:spPr>
        <p:txBody>
          <a:bodyPr wrap="none">
            <a:spAutoFit/>
          </a:bodyPr>
          <a:lstStyle/>
          <a:p>
            <a:r>
              <a:rPr lang="fr-FR" sz="3200" b="1" dirty="0" smtClean="0">
                <a:solidFill>
                  <a:srgbClr val="FF0000"/>
                </a:solidFill>
              </a:rPr>
              <a:t>La table des pages</a:t>
            </a:r>
            <a:endParaRPr lang="fr-FR" sz="3200" b="1" dirty="0">
              <a:solidFill>
                <a:srgbClr val="FF0000"/>
              </a:solidFill>
            </a:endParaRPr>
          </a:p>
        </p:txBody>
      </p:sp>
      <p:sp>
        <p:nvSpPr>
          <p:cNvPr id="9" name="Rectangle 8"/>
          <p:cNvSpPr/>
          <p:nvPr/>
        </p:nvSpPr>
        <p:spPr>
          <a:xfrm>
            <a:off x="457200" y="1143000"/>
            <a:ext cx="7162800" cy="1569660"/>
          </a:xfrm>
          <a:prstGeom prst="rect">
            <a:avLst/>
          </a:prstGeom>
        </p:spPr>
        <p:txBody>
          <a:bodyPr wrap="square">
            <a:spAutoFit/>
          </a:bodyPr>
          <a:lstStyle/>
          <a:p>
            <a:r>
              <a:rPr lang="fr-FR" sz="2400" dirty="0" smtClean="0"/>
              <a:t> La table des pages est une structure de données dans le MMU qui conserve la correspondance entre chaque:</a:t>
            </a:r>
          </a:p>
          <a:p>
            <a:r>
              <a:rPr lang="fr-FR" sz="2400" dirty="0" smtClean="0"/>
              <a:t>• page de la mémoire virtuelle </a:t>
            </a:r>
          </a:p>
          <a:p>
            <a:r>
              <a:rPr lang="fr-FR" sz="2400" dirty="0" smtClean="0"/>
              <a:t>• trame de la mémoire physique</a:t>
            </a:r>
            <a:endParaRPr lang="fr-FR" sz="2400" dirty="0"/>
          </a:p>
        </p:txBody>
      </p:sp>
      <p:sp>
        <p:nvSpPr>
          <p:cNvPr id="10" name="Rectangle 9"/>
          <p:cNvSpPr/>
          <p:nvPr/>
        </p:nvSpPr>
        <p:spPr>
          <a:xfrm>
            <a:off x="838200" y="2743200"/>
            <a:ext cx="7162800" cy="1077218"/>
          </a:xfrm>
          <a:prstGeom prst="rect">
            <a:avLst/>
          </a:prstGeom>
          <a:noFill/>
        </p:spPr>
        <p:txBody>
          <a:bodyPr wrap="square" lIns="91440" tIns="45720" rIns="91440" bIns="45720">
            <a:spAutoFit/>
          </a:bodyPr>
          <a:lstStyle/>
          <a:p>
            <a:pPr algn="ctr"/>
            <a:r>
              <a:rPr lang="fr-FR" sz="32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r>
              <a:rPr lang="fr-FR"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Remplacer le numéro de page par le numéro de trame</a:t>
            </a:r>
            <a:endParaRPr lang="fr-FR" sz="32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Rectangle 10"/>
          <p:cNvSpPr/>
          <p:nvPr/>
        </p:nvSpPr>
        <p:spPr>
          <a:xfrm>
            <a:off x="152400" y="4114800"/>
            <a:ext cx="8610600" cy="830997"/>
          </a:xfrm>
          <a:prstGeom prst="rect">
            <a:avLst/>
          </a:prstGeom>
        </p:spPr>
        <p:txBody>
          <a:bodyPr wrap="square">
            <a:spAutoFit/>
          </a:bodyPr>
          <a:lstStyle/>
          <a:p>
            <a:r>
              <a:rPr lang="fr-FR" sz="2400" dirty="0" smtClean="0"/>
              <a:t>Il suffit de remplacer </a:t>
            </a:r>
            <a:r>
              <a:rPr lang="fr-FR" sz="2400" b="1" dirty="0" smtClean="0"/>
              <a:t>le numéro de page </a:t>
            </a:r>
            <a:r>
              <a:rPr lang="fr-FR" sz="2400" dirty="0" smtClean="0"/>
              <a:t>par </a:t>
            </a:r>
            <a:r>
              <a:rPr lang="fr-FR" sz="2400" b="1" dirty="0" smtClean="0"/>
              <a:t>le numéro de trame </a:t>
            </a:r>
            <a:r>
              <a:rPr lang="fr-FR" sz="2400" dirty="0" smtClean="0"/>
              <a:t>pour obtenir </a:t>
            </a:r>
            <a:r>
              <a:rPr lang="fr-FR" sz="2400" dirty="0" smtClean="0">
                <a:solidFill>
                  <a:srgbClr val="E44592"/>
                </a:solidFill>
              </a:rPr>
              <a:t>l’adresse physique</a:t>
            </a:r>
            <a:endParaRPr lang="fr-FR" sz="2400" dirty="0">
              <a:solidFill>
                <a:srgbClr val="E44592"/>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46</a:t>
            </a:fld>
            <a:endParaRPr lang="fr-BE" dirty="0"/>
          </a:p>
        </p:txBody>
      </p:sp>
      <p:sp>
        <p:nvSpPr>
          <p:cNvPr id="4" name="Rectangle 3"/>
          <p:cNvSpPr/>
          <p:nvPr/>
        </p:nvSpPr>
        <p:spPr>
          <a:xfrm>
            <a:off x="381000" y="228600"/>
            <a:ext cx="1947521" cy="707886"/>
          </a:xfrm>
          <a:prstGeom prst="rect">
            <a:avLst/>
          </a:prstGeom>
        </p:spPr>
        <p:txBody>
          <a:bodyPr wrap="none">
            <a:spAutoFit/>
          </a:bodyPr>
          <a:lstStyle/>
          <a:p>
            <a:r>
              <a:rPr lang="fr-FR" sz="4000" dirty="0" smtClean="0"/>
              <a:t>Exemple</a:t>
            </a:r>
            <a:endParaRPr lang="fr-FR" sz="4000" dirty="0"/>
          </a:p>
        </p:txBody>
      </p:sp>
      <p:pic>
        <p:nvPicPr>
          <p:cNvPr id="4098" name="Picture 2"/>
          <p:cNvPicPr>
            <a:picLocks noChangeAspect="1" noChangeArrowheads="1"/>
          </p:cNvPicPr>
          <p:nvPr/>
        </p:nvPicPr>
        <p:blipFill>
          <a:blip r:embed="rId2"/>
          <a:srcRect/>
          <a:stretch>
            <a:fillRect/>
          </a:stretch>
        </p:blipFill>
        <p:spPr bwMode="auto">
          <a:xfrm>
            <a:off x="914400" y="838200"/>
            <a:ext cx="7524750" cy="1771650"/>
          </a:xfrm>
          <a:prstGeom prst="rect">
            <a:avLst/>
          </a:prstGeom>
          <a:noFill/>
          <a:ln w="9525">
            <a:noFill/>
            <a:miter lim="800000"/>
            <a:headEnd/>
            <a:tailEnd/>
          </a:ln>
          <a:effectLst/>
        </p:spPr>
      </p:pic>
      <p:sp>
        <p:nvSpPr>
          <p:cNvPr id="6" name="Rectangle 5"/>
          <p:cNvSpPr/>
          <p:nvPr/>
        </p:nvSpPr>
        <p:spPr>
          <a:xfrm>
            <a:off x="152400" y="2590800"/>
            <a:ext cx="8763000" cy="1569660"/>
          </a:xfrm>
          <a:prstGeom prst="rect">
            <a:avLst/>
          </a:prstGeom>
        </p:spPr>
        <p:txBody>
          <a:bodyPr wrap="square">
            <a:spAutoFit/>
          </a:bodyPr>
          <a:lstStyle/>
          <a:p>
            <a:r>
              <a:rPr lang="fr-FR" sz="2400" dirty="0" smtClean="0"/>
              <a:t>Grâce à la table des pages, on sait que la page </a:t>
            </a:r>
            <a:r>
              <a:rPr lang="fr-FR" sz="2400" b="1" dirty="0" smtClean="0">
                <a:solidFill>
                  <a:srgbClr val="E44592"/>
                </a:solidFill>
              </a:rPr>
              <a:t>0x3D </a:t>
            </a:r>
            <a:r>
              <a:rPr lang="fr-FR" sz="2400" dirty="0" smtClean="0"/>
              <a:t>correspond à la trame 0x2F3 </a:t>
            </a:r>
          </a:p>
          <a:p>
            <a:r>
              <a:rPr lang="fr-FR" sz="2400" dirty="0" smtClean="0"/>
              <a:t>• Il suffit de remplacer le numéro de page par le numéro de trame pour obtenir l’adresse physique</a:t>
            </a:r>
            <a:endParaRPr lang="fr-FR" sz="2400" dirty="0"/>
          </a:p>
        </p:txBody>
      </p:sp>
      <p:pic>
        <p:nvPicPr>
          <p:cNvPr id="4099" name="Picture 3"/>
          <p:cNvPicPr>
            <a:picLocks noChangeAspect="1" noChangeArrowheads="1"/>
          </p:cNvPicPr>
          <p:nvPr/>
        </p:nvPicPr>
        <p:blipFill>
          <a:blip r:embed="rId3"/>
          <a:srcRect/>
          <a:stretch>
            <a:fillRect/>
          </a:stretch>
        </p:blipFill>
        <p:spPr bwMode="auto">
          <a:xfrm>
            <a:off x="914400" y="4524375"/>
            <a:ext cx="8048625" cy="2333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47</a:t>
            </a:fld>
            <a:endParaRPr lang="fr-BE" dirty="0"/>
          </a:p>
        </p:txBody>
      </p:sp>
      <p:sp>
        <p:nvSpPr>
          <p:cNvPr id="4" name="Rectangle 3"/>
          <p:cNvSpPr/>
          <p:nvPr/>
        </p:nvSpPr>
        <p:spPr>
          <a:xfrm>
            <a:off x="381000" y="381000"/>
            <a:ext cx="4702506" cy="584775"/>
          </a:xfrm>
          <a:prstGeom prst="rect">
            <a:avLst/>
          </a:prstGeom>
        </p:spPr>
        <p:txBody>
          <a:bodyPr wrap="none">
            <a:spAutoFit/>
          </a:bodyPr>
          <a:lstStyle/>
          <a:p>
            <a:r>
              <a:rPr lang="fr-FR" sz="3200" b="1" dirty="0" smtClean="0">
                <a:solidFill>
                  <a:srgbClr val="FF0000"/>
                </a:solidFill>
              </a:rPr>
              <a:t>Taille de la table des pages</a:t>
            </a:r>
            <a:endParaRPr lang="fr-FR" sz="3200" b="1" dirty="0">
              <a:solidFill>
                <a:srgbClr val="FF0000"/>
              </a:solidFill>
            </a:endParaRPr>
          </a:p>
        </p:txBody>
      </p:sp>
      <p:sp>
        <p:nvSpPr>
          <p:cNvPr id="5" name="Rectangle 4"/>
          <p:cNvSpPr/>
          <p:nvPr/>
        </p:nvSpPr>
        <p:spPr>
          <a:xfrm>
            <a:off x="304800" y="1143000"/>
            <a:ext cx="8153400" cy="2677656"/>
          </a:xfrm>
          <a:prstGeom prst="rect">
            <a:avLst/>
          </a:prstGeom>
        </p:spPr>
        <p:txBody>
          <a:bodyPr wrap="square">
            <a:spAutoFit/>
          </a:bodyPr>
          <a:lstStyle/>
          <a:p>
            <a:r>
              <a:rPr lang="fr-FR" sz="2400" dirty="0" smtClean="0"/>
              <a:t> La table des pages est définie par: </a:t>
            </a:r>
          </a:p>
          <a:p>
            <a:r>
              <a:rPr lang="fr-FR" sz="2400" dirty="0" smtClean="0"/>
              <a:t>• </a:t>
            </a:r>
            <a:r>
              <a:rPr lang="fr-FR" sz="2400" dirty="0" smtClean="0">
                <a:solidFill>
                  <a:srgbClr val="E44592"/>
                </a:solidFill>
              </a:rPr>
              <a:t>le nombre de lignes: </a:t>
            </a:r>
            <a:r>
              <a:rPr lang="fr-FR" sz="2400" dirty="0" smtClean="0"/>
              <a:t>il y a une ligne par page, donc c’est équivalent au nombre de pages </a:t>
            </a:r>
          </a:p>
          <a:p>
            <a:endParaRPr lang="fr-FR" sz="2400" dirty="0" smtClean="0"/>
          </a:p>
          <a:p>
            <a:r>
              <a:rPr lang="fr-FR" sz="2400" dirty="0" smtClean="0"/>
              <a:t>• </a:t>
            </a:r>
            <a:r>
              <a:rPr lang="fr-FR" sz="2400" dirty="0" smtClean="0">
                <a:solidFill>
                  <a:srgbClr val="E44592"/>
                </a:solidFill>
              </a:rPr>
              <a:t>l’information stockée dans chaque ligne</a:t>
            </a:r>
            <a:r>
              <a:rPr lang="fr-FR" sz="2400" dirty="0" smtClean="0"/>
              <a:t>: le numéro de trame correspondant à chaque page. </a:t>
            </a:r>
          </a:p>
          <a:p>
            <a:endParaRPr lang="fr-FR" sz="2400" dirty="0" smtClean="0"/>
          </a:p>
        </p:txBody>
      </p:sp>
      <p:pic>
        <p:nvPicPr>
          <p:cNvPr id="5122" name="Picture 2"/>
          <p:cNvPicPr>
            <a:picLocks noChangeAspect="1" noChangeArrowheads="1"/>
          </p:cNvPicPr>
          <p:nvPr/>
        </p:nvPicPr>
        <p:blipFill>
          <a:blip r:embed="rId2"/>
          <a:srcRect t="8163" r="4687"/>
          <a:stretch>
            <a:fillRect/>
          </a:stretch>
        </p:blipFill>
        <p:spPr bwMode="auto">
          <a:xfrm>
            <a:off x="4267200" y="3009641"/>
            <a:ext cx="4648200" cy="38483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48</a:t>
            </a:fld>
            <a:endParaRPr lang="fr-BE" dirty="0"/>
          </a:p>
        </p:txBody>
      </p:sp>
      <p:pic>
        <p:nvPicPr>
          <p:cNvPr id="6146" name="Picture 2"/>
          <p:cNvPicPr>
            <a:picLocks noChangeAspect="1" noChangeArrowheads="1"/>
          </p:cNvPicPr>
          <p:nvPr/>
        </p:nvPicPr>
        <p:blipFill>
          <a:blip r:embed="rId2"/>
          <a:srcRect/>
          <a:stretch>
            <a:fillRect/>
          </a:stretch>
        </p:blipFill>
        <p:spPr bwMode="auto">
          <a:xfrm>
            <a:off x="762000" y="457200"/>
            <a:ext cx="7543800" cy="1809750"/>
          </a:xfrm>
          <a:prstGeom prst="rect">
            <a:avLst/>
          </a:prstGeom>
          <a:noFill/>
          <a:ln w="9525">
            <a:noFill/>
            <a:miter lim="800000"/>
            <a:headEnd/>
            <a:tailEnd/>
          </a:ln>
          <a:effectLst/>
        </p:spPr>
      </p:pic>
      <p:sp>
        <p:nvSpPr>
          <p:cNvPr id="6" name="Rectangle 5"/>
          <p:cNvSpPr/>
          <p:nvPr/>
        </p:nvSpPr>
        <p:spPr>
          <a:xfrm>
            <a:off x="457200" y="2438400"/>
            <a:ext cx="8534400" cy="461665"/>
          </a:xfrm>
          <a:prstGeom prst="rect">
            <a:avLst/>
          </a:prstGeom>
        </p:spPr>
        <p:txBody>
          <a:bodyPr wrap="square" anchor="ctr">
            <a:spAutoFit/>
          </a:bodyPr>
          <a:lstStyle/>
          <a:p>
            <a:pPr algn="l"/>
            <a:r>
              <a:rPr lang="fr-FR" sz="2400" dirty="0" smtClean="0"/>
              <a:t> Le SE doit maintenir </a:t>
            </a:r>
            <a:r>
              <a:rPr lang="fr-FR" sz="2400" b="1" dirty="0" smtClean="0"/>
              <a:t>une table de pages </a:t>
            </a:r>
            <a:r>
              <a:rPr lang="fr-FR" sz="2400" dirty="0" smtClean="0"/>
              <a:t>pour chaque processus </a:t>
            </a:r>
          </a:p>
        </p:txBody>
      </p:sp>
      <p:sp>
        <p:nvSpPr>
          <p:cNvPr id="7" name="Rectangle 6"/>
          <p:cNvSpPr/>
          <p:nvPr/>
        </p:nvSpPr>
        <p:spPr>
          <a:xfrm>
            <a:off x="381000" y="3200400"/>
            <a:ext cx="8382000" cy="830997"/>
          </a:xfrm>
          <a:prstGeom prst="rect">
            <a:avLst/>
          </a:prstGeom>
        </p:spPr>
        <p:txBody>
          <a:bodyPr wrap="square" anchor="ctr">
            <a:spAutoFit/>
          </a:bodyPr>
          <a:lstStyle/>
          <a:p>
            <a:pPr algn="l"/>
            <a:r>
              <a:rPr lang="fr-FR" sz="2400" dirty="0" smtClean="0">
                <a:solidFill>
                  <a:prstClr val="black"/>
                </a:solidFill>
              </a:rPr>
              <a:t> Chaque entrée d’une table de pages contient </a:t>
            </a:r>
            <a:r>
              <a:rPr lang="fr-FR" sz="2400" b="1" dirty="0" smtClean="0">
                <a:solidFill>
                  <a:prstClr val="black"/>
                </a:solidFill>
              </a:rPr>
              <a:t>le numéro de cadre </a:t>
            </a:r>
            <a:r>
              <a:rPr lang="fr-FR" sz="2400" dirty="0" smtClean="0">
                <a:solidFill>
                  <a:prstClr val="black"/>
                </a:solidFill>
              </a:rPr>
              <a:t>où </a:t>
            </a:r>
            <a:r>
              <a:rPr lang="fr-FR" sz="2400" b="1" dirty="0" smtClean="0">
                <a:solidFill>
                  <a:prstClr val="black"/>
                </a:solidFill>
              </a:rPr>
              <a:t>la page </a:t>
            </a:r>
            <a:r>
              <a:rPr lang="fr-FR" sz="2400" dirty="0" smtClean="0">
                <a:solidFill>
                  <a:prstClr val="black"/>
                </a:solidFill>
              </a:rPr>
              <a:t>correspondante est physiquement localisée .</a:t>
            </a:r>
          </a:p>
        </p:txBody>
      </p:sp>
      <p:sp>
        <p:nvSpPr>
          <p:cNvPr id="8" name="Rectangle 7"/>
          <p:cNvSpPr/>
          <p:nvPr/>
        </p:nvSpPr>
        <p:spPr>
          <a:xfrm>
            <a:off x="381000" y="4343400"/>
            <a:ext cx="8229600" cy="830997"/>
          </a:xfrm>
          <a:prstGeom prst="rect">
            <a:avLst/>
          </a:prstGeom>
        </p:spPr>
        <p:txBody>
          <a:bodyPr wrap="square" anchor="ctr">
            <a:spAutoFit/>
          </a:bodyPr>
          <a:lstStyle/>
          <a:p>
            <a:pPr lvl="0" algn="l"/>
            <a:r>
              <a:rPr lang="fr-FR" sz="2400" dirty="0" smtClean="0">
                <a:solidFill>
                  <a:prstClr val="black"/>
                </a:solidFill>
              </a:rPr>
              <a:t> Un tableau de pages est indexée par </a:t>
            </a:r>
            <a:r>
              <a:rPr lang="fr-FR" sz="2400" b="1" dirty="0" smtClean="0">
                <a:solidFill>
                  <a:prstClr val="black"/>
                </a:solidFill>
              </a:rPr>
              <a:t>le numéro de la page </a:t>
            </a:r>
            <a:r>
              <a:rPr lang="fr-FR" sz="2400" dirty="0" smtClean="0">
                <a:solidFill>
                  <a:prstClr val="black"/>
                </a:solidFill>
              </a:rPr>
              <a:t>afin d’obtenir </a:t>
            </a:r>
            <a:r>
              <a:rPr lang="fr-FR" sz="2400" b="1" dirty="0" smtClean="0">
                <a:solidFill>
                  <a:prstClr val="black"/>
                </a:solidFill>
              </a:rPr>
              <a:t>le numéro du cadre </a:t>
            </a:r>
          </a:p>
        </p:txBody>
      </p:sp>
      <p:sp>
        <p:nvSpPr>
          <p:cNvPr id="9" name="Rectangle 8"/>
          <p:cNvSpPr/>
          <p:nvPr/>
        </p:nvSpPr>
        <p:spPr>
          <a:xfrm>
            <a:off x="457200" y="5341203"/>
            <a:ext cx="7848600" cy="830997"/>
          </a:xfrm>
          <a:prstGeom prst="rect">
            <a:avLst/>
          </a:prstGeom>
        </p:spPr>
        <p:txBody>
          <a:bodyPr wrap="square" anchor="ctr">
            <a:spAutoFit/>
          </a:bodyPr>
          <a:lstStyle/>
          <a:p>
            <a:pPr algn="l"/>
            <a:r>
              <a:rPr lang="fr-FR" sz="2400" dirty="0" smtClean="0">
                <a:solidFill>
                  <a:prstClr val="black"/>
                </a:solidFill>
              </a:rPr>
              <a:t>Une liste de cadres </a:t>
            </a:r>
            <a:r>
              <a:rPr lang="fr-FR" sz="2400" b="1" dirty="0" smtClean="0">
                <a:solidFill>
                  <a:srgbClr val="E44592"/>
                </a:solidFill>
              </a:rPr>
              <a:t>disponibles</a:t>
            </a:r>
            <a:r>
              <a:rPr lang="fr-FR" sz="2400" dirty="0" smtClean="0">
                <a:solidFill>
                  <a:prstClr val="black"/>
                </a:solidFill>
              </a:rPr>
              <a:t> est également maintenue (</a:t>
            </a:r>
            <a:r>
              <a:rPr lang="fr-FR" sz="2400" b="1" dirty="0" smtClean="0">
                <a:solidFill>
                  <a:prstClr val="black"/>
                </a:solidFill>
              </a:rPr>
              <a:t>free frame </a:t>
            </a:r>
            <a:r>
              <a:rPr lang="fr-FR" sz="2400" b="1" dirty="0" err="1" smtClean="0">
                <a:solidFill>
                  <a:prstClr val="black"/>
                </a:solidFill>
              </a:rPr>
              <a:t>list</a:t>
            </a:r>
            <a:r>
              <a:rPr lang="fr-FR" sz="2400" dirty="0" smtClean="0">
                <a:solidFill>
                  <a:prstClr val="black"/>
                </a:solidFill>
              </a:rPr>
              <a:t>)</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49</a:t>
            </a:fld>
            <a:endParaRPr lang="fr-BE" dirty="0"/>
          </a:p>
        </p:txBody>
      </p:sp>
      <p:pic>
        <p:nvPicPr>
          <p:cNvPr id="4" name="Picture 2"/>
          <p:cNvPicPr>
            <a:picLocks noChangeAspect="1" noChangeArrowheads="1"/>
          </p:cNvPicPr>
          <p:nvPr/>
        </p:nvPicPr>
        <p:blipFill>
          <a:blip r:embed="rId2"/>
          <a:srcRect b="71752"/>
          <a:stretch>
            <a:fillRect/>
          </a:stretch>
        </p:blipFill>
        <p:spPr bwMode="auto">
          <a:xfrm>
            <a:off x="0" y="914400"/>
            <a:ext cx="9144000" cy="1704996"/>
          </a:xfrm>
          <a:prstGeom prst="rect">
            <a:avLst/>
          </a:prstGeom>
          <a:noFill/>
          <a:ln w="9525">
            <a:noFill/>
            <a:miter lim="800000"/>
            <a:headEnd/>
            <a:tailEnd/>
          </a:ln>
          <a:effectLst/>
        </p:spPr>
      </p:pic>
      <p:pic>
        <p:nvPicPr>
          <p:cNvPr id="5" name="Picture 2"/>
          <p:cNvPicPr>
            <a:picLocks noChangeAspect="1" noChangeArrowheads="1"/>
          </p:cNvPicPr>
          <p:nvPr/>
        </p:nvPicPr>
        <p:blipFill>
          <a:blip r:embed="rId2"/>
          <a:srcRect t="25723" r="4167" b="55340"/>
          <a:stretch>
            <a:fillRect/>
          </a:stretch>
        </p:blipFill>
        <p:spPr bwMode="auto">
          <a:xfrm>
            <a:off x="152400" y="3352800"/>
            <a:ext cx="8763000" cy="1143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Memoria RAM • Cos'è la RAM e come funziona • Quale RAM scegliere"/>
          <p:cNvPicPr>
            <a:picLocks noChangeAspect="1" noChangeArrowheads="1"/>
          </p:cNvPicPr>
          <p:nvPr/>
        </p:nvPicPr>
        <p:blipFill>
          <a:blip r:embed="rId2"/>
          <a:srcRect/>
          <a:stretch>
            <a:fillRect/>
          </a:stretch>
        </p:blipFill>
        <p:spPr bwMode="auto">
          <a:xfrm rot="5400000">
            <a:off x="6548554" y="1223846"/>
            <a:ext cx="3209691" cy="1676400"/>
          </a:xfrm>
          <a:prstGeom prst="rect">
            <a:avLst/>
          </a:prstGeom>
          <a:noFill/>
        </p:spPr>
      </p:pic>
      <p:sp>
        <p:nvSpPr>
          <p:cNvPr id="2" name="Espace réservé du pied de page 1"/>
          <p:cNvSpPr>
            <a:spLocks noGrp="1"/>
          </p:cNvSpPr>
          <p:nvPr>
            <p:ph type="ftr" sz="quarter" idx="11"/>
          </p:nvPr>
        </p:nvSpPr>
        <p:spPr>
          <a:xfrm>
            <a:off x="3657600" y="6492875"/>
            <a:ext cx="2895600" cy="365125"/>
          </a:xfrm>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5</a:t>
            </a:fld>
            <a:endParaRPr lang="fr-BE" dirty="0"/>
          </a:p>
        </p:txBody>
      </p:sp>
      <p:sp>
        <p:nvSpPr>
          <p:cNvPr id="4" name="Rectangle 3"/>
          <p:cNvSpPr/>
          <p:nvPr/>
        </p:nvSpPr>
        <p:spPr>
          <a:xfrm>
            <a:off x="0" y="533400"/>
            <a:ext cx="7391400" cy="3416320"/>
          </a:xfrm>
          <a:prstGeom prst="rect">
            <a:avLst/>
          </a:prstGeom>
        </p:spPr>
        <p:txBody>
          <a:bodyPr wrap="square">
            <a:spAutoFit/>
          </a:bodyPr>
          <a:lstStyle/>
          <a:p>
            <a:pPr>
              <a:tabLst>
                <a:tab pos="354965" algn="l"/>
                <a:tab pos="355600" algn="l"/>
              </a:tabLst>
            </a:pPr>
            <a:r>
              <a:rPr lang="fr-FR" sz="2400" b="1" dirty="0" smtClean="0"/>
              <a:t>Mémoire RAM (</a:t>
            </a:r>
            <a:r>
              <a:rPr lang="fr-FR" sz="2400" b="1" dirty="0" err="1" smtClean="0"/>
              <a:t>Random</a:t>
            </a:r>
            <a:r>
              <a:rPr lang="fr-FR" sz="2400" b="1" dirty="0" smtClean="0"/>
              <a:t> Access Module)  = </a:t>
            </a:r>
            <a:r>
              <a:rPr lang="fr-FR" sz="2400" dirty="0" smtClean="0"/>
              <a:t>Mémoire vive (appelée également mémoire volatile)</a:t>
            </a:r>
          </a:p>
          <a:p>
            <a:pPr>
              <a:tabLst>
                <a:tab pos="53975" algn="l"/>
              </a:tabLst>
            </a:pPr>
            <a:r>
              <a:rPr lang="fr-FR" sz="2400" dirty="0" smtClean="0"/>
              <a:t> données ne perdurant pas en l'absence de courant électrique</a:t>
            </a:r>
          </a:p>
          <a:p>
            <a:pPr>
              <a:tabLst>
                <a:tab pos="53975" algn="l"/>
              </a:tabLst>
            </a:pPr>
            <a:r>
              <a:rPr lang="fr-FR" sz="2400" dirty="0" smtClean="0"/>
              <a:t> 2 types de mémoire RAM : </a:t>
            </a:r>
            <a:r>
              <a:rPr lang="fr-FR" sz="2400" b="1" dirty="0" smtClean="0"/>
              <a:t>DRAM</a:t>
            </a:r>
            <a:r>
              <a:rPr lang="fr-FR" sz="2400" dirty="0" smtClean="0"/>
              <a:t> et </a:t>
            </a:r>
            <a:r>
              <a:rPr lang="fr-FR" sz="2400" b="1" dirty="0" smtClean="0"/>
              <a:t>SRAM</a:t>
            </a:r>
          </a:p>
          <a:p>
            <a:pPr>
              <a:tabLst>
                <a:tab pos="53975" algn="l"/>
              </a:tabLst>
            </a:pPr>
            <a:r>
              <a:rPr lang="fr-FR" sz="2400" dirty="0" smtClean="0"/>
              <a:t> temps d'accès pour </a:t>
            </a:r>
            <a:r>
              <a:rPr lang="fr-FR" sz="2400" b="1" dirty="0" smtClean="0">
                <a:solidFill>
                  <a:schemeClr val="accent2">
                    <a:lumMod val="75000"/>
                  </a:schemeClr>
                </a:solidFill>
              </a:rPr>
              <a:t>la DRAM (Dynamique) de l'ordre de 50ns </a:t>
            </a:r>
          </a:p>
          <a:p>
            <a:pPr>
              <a:tabLst>
                <a:tab pos="53975" algn="l"/>
              </a:tabLst>
            </a:pPr>
            <a:r>
              <a:rPr lang="fr-FR" sz="2400" dirty="0" smtClean="0"/>
              <a:t>temps d'accès pour </a:t>
            </a:r>
            <a:r>
              <a:rPr lang="fr-FR" sz="2400" b="1" dirty="0" smtClean="0">
                <a:solidFill>
                  <a:schemeClr val="accent2">
                    <a:lumMod val="75000"/>
                  </a:schemeClr>
                </a:solidFill>
              </a:rPr>
              <a:t>la SRAM (Statique) de l'ordre de 10ns </a:t>
            </a:r>
            <a:r>
              <a:rPr lang="fr-FR" sz="2400" dirty="0" smtClean="0"/>
              <a:t/>
            </a:r>
            <a:br>
              <a:rPr lang="fr-FR" sz="2400" dirty="0" smtClean="0"/>
            </a:br>
            <a:endParaRPr lang="fr-FR" sz="2400" b="1" dirty="0" smtClean="0">
              <a:solidFill>
                <a:schemeClr val="accent2">
                  <a:lumMod val="75000"/>
                </a:schemeClr>
              </a:solidFill>
              <a:cs typeface="Arial MT"/>
            </a:endParaRPr>
          </a:p>
        </p:txBody>
      </p:sp>
      <p:sp>
        <p:nvSpPr>
          <p:cNvPr id="6" name="Rectangle 5"/>
          <p:cNvSpPr/>
          <p:nvPr/>
        </p:nvSpPr>
        <p:spPr>
          <a:xfrm>
            <a:off x="76200" y="4004608"/>
            <a:ext cx="6400800" cy="1938992"/>
          </a:xfrm>
          <a:prstGeom prst="rect">
            <a:avLst/>
          </a:prstGeom>
        </p:spPr>
        <p:txBody>
          <a:bodyPr wrap="square">
            <a:spAutoFit/>
          </a:bodyPr>
          <a:lstStyle/>
          <a:p>
            <a:pPr>
              <a:tabLst>
                <a:tab pos="354965" algn="l"/>
                <a:tab pos="355600" algn="l"/>
              </a:tabLst>
            </a:pPr>
            <a:r>
              <a:rPr lang="fr-FR" sz="2400" b="1" dirty="0" smtClean="0"/>
              <a:t>Mémoire Flash compromis entre la mémoire RAM et la mémoire ROM</a:t>
            </a:r>
            <a:r>
              <a:rPr lang="fr-FR" sz="2400" dirty="0" smtClean="0"/>
              <a:t>)</a:t>
            </a:r>
          </a:p>
          <a:p>
            <a:pPr>
              <a:tabLst>
                <a:tab pos="53975" algn="l"/>
              </a:tabLst>
            </a:pPr>
            <a:r>
              <a:rPr lang="fr-FR" sz="2400" dirty="0" smtClean="0"/>
              <a:t> non volatilité de la mémoire morte accès </a:t>
            </a:r>
          </a:p>
          <a:p>
            <a:pPr>
              <a:tabLst>
                <a:tab pos="53975" algn="l"/>
              </a:tabLst>
            </a:pPr>
            <a:r>
              <a:rPr lang="fr-FR" sz="2400" dirty="0" smtClean="0"/>
              <a:t>en lecture/écriture de la mémoire vive </a:t>
            </a:r>
            <a:br>
              <a:rPr lang="fr-FR" sz="2400" dirty="0" smtClean="0"/>
            </a:br>
            <a:endParaRPr lang="fr-FR" sz="2400" b="1" dirty="0" smtClean="0">
              <a:solidFill>
                <a:schemeClr val="accent2">
                  <a:lumMod val="75000"/>
                </a:schemeClr>
              </a:solidFill>
              <a:cs typeface="Arial MT"/>
            </a:endParaRPr>
          </a:p>
        </p:txBody>
      </p:sp>
      <p:sp>
        <p:nvSpPr>
          <p:cNvPr id="43010" name="AutoShape 2" descr="La mémoire flash, comment ça fonctionne ? | Dossi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43012" name="AutoShape 4" descr="La mémoire flash, comment ça fonctionne ? | Dossi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43014" name="Picture 6" descr="Samsung produit la première mémoire flash 3D à 64 couches au monde"/>
          <p:cNvPicPr>
            <a:picLocks noChangeAspect="1" noChangeArrowheads="1"/>
          </p:cNvPicPr>
          <p:nvPr/>
        </p:nvPicPr>
        <p:blipFill>
          <a:blip r:embed="rId3"/>
          <a:srcRect l="11434" t="7583" r="7591" b="9005"/>
          <a:stretch>
            <a:fillRect/>
          </a:stretch>
        </p:blipFill>
        <p:spPr bwMode="auto">
          <a:xfrm>
            <a:off x="5818909" y="4191000"/>
            <a:ext cx="3325091" cy="2286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3014"/>
                                        </p:tgtEl>
                                        <p:attrNameLst>
                                          <p:attrName>style.visibility</p:attrName>
                                        </p:attrNameLst>
                                      </p:cBhvr>
                                      <p:to>
                                        <p:strVal val="visible"/>
                                      </p:to>
                                    </p:set>
                                    <p:anim calcmode="lin" valueType="num">
                                      <p:cBhvr additive="base">
                                        <p:cTn id="21" dur="500" fill="hold"/>
                                        <p:tgtEl>
                                          <p:spTgt spid="43014"/>
                                        </p:tgtEl>
                                        <p:attrNameLst>
                                          <p:attrName>ppt_x</p:attrName>
                                        </p:attrNameLst>
                                      </p:cBhvr>
                                      <p:tavLst>
                                        <p:tav tm="0">
                                          <p:val>
                                            <p:strVal val="#ppt_x"/>
                                          </p:val>
                                        </p:tav>
                                        <p:tav tm="100000">
                                          <p:val>
                                            <p:strVal val="#ppt_x"/>
                                          </p:val>
                                        </p:tav>
                                      </p:tavLst>
                                    </p:anim>
                                    <p:anim calcmode="lin" valueType="num">
                                      <p:cBhvr additive="base">
                                        <p:cTn id="22" dur="500" fill="hold"/>
                                        <p:tgtEl>
                                          <p:spTgt spid="430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p:cNvPicPr>
            <a:picLocks noChangeAspect="1" noChangeArrowheads="1"/>
          </p:cNvPicPr>
          <p:nvPr/>
        </p:nvPicPr>
        <p:blipFill>
          <a:blip r:embed="rId2"/>
          <a:srcRect l="17321" t="28724" b="60638"/>
          <a:stretch>
            <a:fillRect/>
          </a:stretch>
        </p:blipFill>
        <p:spPr bwMode="auto">
          <a:xfrm>
            <a:off x="996315" y="3276600"/>
            <a:ext cx="8147685" cy="533400"/>
          </a:xfrm>
          <a:prstGeom prst="rect">
            <a:avLst/>
          </a:prstGeom>
          <a:noFill/>
          <a:ln w="9525">
            <a:noFill/>
            <a:miter lim="800000"/>
            <a:headEnd/>
            <a:tailEnd/>
          </a:ln>
          <a:effectLst/>
        </p:spPr>
      </p:pic>
      <p:sp>
        <p:nvSpPr>
          <p:cNvPr id="3" name="Espace réservé du numéro de diapositive 2"/>
          <p:cNvSpPr>
            <a:spLocks noGrp="1"/>
          </p:cNvSpPr>
          <p:nvPr>
            <p:ph type="sldNum" sz="quarter" idx="12"/>
          </p:nvPr>
        </p:nvSpPr>
        <p:spPr/>
        <p:txBody>
          <a:bodyPr/>
          <a:lstStyle/>
          <a:p>
            <a:fld id="{CF4668DC-857F-487D-BFFA-8C0CA5037977}" type="slidenum">
              <a:rPr lang="fr-BE" smtClean="0"/>
              <a:pPr/>
              <a:t>50</a:t>
            </a:fld>
            <a:endParaRPr lang="fr-BE" dirty="0"/>
          </a:p>
        </p:txBody>
      </p:sp>
      <p:sp>
        <p:nvSpPr>
          <p:cNvPr id="4" name="Rectangle 3"/>
          <p:cNvSpPr/>
          <p:nvPr/>
        </p:nvSpPr>
        <p:spPr>
          <a:xfrm>
            <a:off x="457200" y="762000"/>
            <a:ext cx="8001000" cy="1569660"/>
          </a:xfrm>
          <a:prstGeom prst="rect">
            <a:avLst/>
          </a:prstGeom>
        </p:spPr>
        <p:txBody>
          <a:bodyPr wrap="square">
            <a:spAutoFit/>
          </a:bodyPr>
          <a:lstStyle/>
          <a:p>
            <a:r>
              <a:rPr lang="fr-FR" sz="2400" dirty="0" smtClean="0"/>
              <a:t>• Un système possède les caractéristiques suivantes: </a:t>
            </a:r>
          </a:p>
          <a:p>
            <a:r>
              <a:rPr lang="fr-FR" sz="2400" dirty="0" smtClean="0"/>
              <a:t>• une mémoire physique de 32Mo </a:t>
            </a:r>
          </a:p>
          <a:p>
            <a:r>
              <a:rPr lang="fr-FR" sz="2400" dirty="0" smtClean="0"/>
              <a:t>• une mémoire virtuelle de 64Mo </a:t>
            </a:r>
          </a:p>
          <a:p>
            <a:r>
              <a:rPr lang="fr-FR" sz="2400" dirty="0" smtClean="0"/>
              <a:t>• la taille d’une page est de 4Ko </a:t>
            </a:r>
          </a:p>
        </p:txBody>
      </p:sp>
      <p:sp>
        <p:nvSpPr>
          <p:cNvPr id="5" name="Rectangle 4"/>
          <p:cNvSpPr/>
          <p:nvPr/>
        </p:nvSpPr>
        <p:spPr>
          <a:xfrm>
            <a:off x="609600" y="0"/>
            <a:ext cx="1598899" cy="584775"/>
          </a:xfrm>
          <a:prstGeom prst="rect">
            <a:avLst/>
          </a:prstGeom>
        </p:spPr>
        <p:txBody>
          <a:bodyPr wrap="none">
            <a:spAutoFit/>
          </a:bodyPr>
          <a:lstStyle/>
          <a:p>
            <a:r>
              <a:rPr lang="fr-FR" sz="3200" dirty="0" smtClean="0">
                <a:solidFill>
                  <a:srgbClr val="FF0000"/>
                </a:solidFill>
              </a:rPr>
              <a:t>Exemple</a:t>
            </a:r>
            <a:endParaRPr lang="fr-FR" sz="3200" dirty="0">
              <a:solidFill>
                <a:srgbClr val="FF0000"/>
              </a:solidFill>
            </a:endParaRPr>
          </a:p>
        </p:txBody>
      </p:sp>
      <p:sp>
        <p:nvSpPr>
          <p:cNvPr id="6" name="Rectangle 5"/>
          <p:cNvSpPr/>
          <p:nvPr/>
        </p:nvSpPr>
        <p:spPr>
          <a:xfrm>
            <a:off x="381000" y="2590800"/>
            <a:ext cx="5349541" cy="461665"/>
          </a:xfrm>
          <a:prstGeom prst="rect">
            <a:avLst/>
          </a:prstGeom>
        </p:spPr>
        <p:txBody>
          <a:bodyPr wrap="none">
            <a:spAutoFit/>
          </a:bodyPr>
          <a:lstStyle/>
          <a:p>
            <a:r>
              <a:rPr lang="fr-FR" sz="2400" b="1" dirty="0" smtClean="0">
                <a:solidFill>
                  <a:schemeClr val="tx2">
                    <a:lumMod val="60000"/>
                    <a:lumOff val="40000"/>
                  </a:schemeClr>
                </a:solidFill>
              </a:rPr>
              <a:t>Quelle est la taille de la table des pages?</a:t>
            </a:r>
            <a:endParaRPr lang="fr-FR" sz="2400" b="1" dirty="0">
              <a:solidFill>
                <a:schemeClr val="tx2">
                  <a:lumMod val="60000"/>
                  <a:lumOff val="40000"/>
                </a:schemeClr>
              </a:solidFill>
            </a:endParaRPr>
          </a:p>
        </p:txBody>
      </p:sp>
      <p:pic>
        <p:nvPicPr>
          <p:cNvPr id="8194" name="Picture 2"/>
          <p:cNvPicPr>
            <a:picLocks noChangeAspect="1" noChangeArrowheads="1"/>
          </p:cNvPicPr>
          <p:nvPr/>
        </p:nvPicPr>
        <p:blipFill>
          <a:blip r:embed="rId3"/>
          <a:srcRect/>
          <a:stretch>
            <a:fillRect/>
          </a:stretch>
        </p:blipFill>
        <p:spPr bwMode="auto">
          <a:xfrm>
            <a:off x="5638800" y="1828800"/>
            <a:ext cx="2943225" cy="1009650"/>
          </a:xfrm>
          <a:prstGeom prst="rect">
            <a:avLst/>
          </a:prstGeom>
          <a:ln>
            <a:noFill/>
          </a:ln>
          <a:effectLst>
            <a:softEdge rad="112500"/>
          </a:effectLst>
        </p:spPr>
      </p:pic>
      <p:pic>
        <p:nvPicPr>
          <p:cNvPr id="8195" name="Picture 3"/>
          <p:cNvPicPr>
            <a:picLocks noChangeAspect="1" noChangeArrowheads="1"/>
          </p:cNvPicPr>
          <p:nvPr/>
        </p:nvPicPr>
        <p:blipFill>
          <a:blip r:embed="rId2"/>
          <a:srcRect t="19149" r="35047" b="70213"/>
          <a:stretch>
            <a:fillRect/>
          </a:stretch>
        </p:blipFill>
        <p:spPr bwMode="auto">
          <a:xfrm>
            <a:off x="304800" y="3048000"/>
            <a:ext cx="5486400" cy="457200"/>
          </a:xfrm>
          <a:prstGeom prst="rect">
            <a:avLst/>
          </a:prstGeom>
          <a:noFill/>
          <a:ln w="9525">
            <a:noFill/>
            <a:miter lim="800000"/>
            <a:headEnd/>
            <a:tailEnd/>
          </a:ln>
          <a:effectLst/>
        </p:spPr>
      </p:pic>
      <p:pic>
        <p:nvPicPr>
          <p:cNvPr id="8197" name="Picture 5"/>
          <p:cNvPicPr>
            <a:picLocks noChangeAspect="1" noChangeArrowheads="1"/>
          </p:cNvPicPr>
          <p:nvPr/>
        </p:nvPicPr>
        <p:blipFill>
          <a:blip r:embed="rId2"/>
          <a:srcRect t="39362" r="22936" b="52128"/>
          <a:stretch>
            <a:fillRect/>
          </a:stretch>
        </p:blipFill>
        <p:spPr bwMode="auto">
          <a:xfrm>
            <a:off x="304800" y="3810000"/>
            <a:ext cx="6780609" cy="381000"/>
          </a:xfrm>
          <a:prstGeom prst="rect">
            <a:avLst/>
          </a:prstGeom>
          <a:noFill/>
          <a:ln w="9525">
            <a:noFill/>
            <a:miter lim="800000"/>
            <a:headEnd/>
            <a:tailEnd/>
          </a:ln>
          <a:effectLst/>
        </p:spPr>
      </p:pic>
      <p:pic>
        <p:nvPicPr>
          <p:cNvPr id="8198" name="Picture 6"/>
          <p:cNvPicPr>
            <a:picLocks noChangeAspect="1" noChangeArrowheads="1"/>
          </p:cNvPicPr>
          <p:nvPr/>
        </p:nvPicPr>
        <p:blipFill>
          <a:blip r:embed="rId2"/>
          <a:srcRect l="20988" t="50000" r="8863" b="41645"/>
          <a:stretch>
            <a:fillRect/>
          </a:stretch>
        </p:blipFill>
        <p:spPr bwMode="auto">
          <a:xfrm>
            <a:off x="1295400" y="4267200"/>
            <a:ext cx="7543800" cy="457200"/>
          </a:xfrm>
          <a:prstGeom prst="rect">
            <a:avLst/>
          </a:prstGeom>
          <a:noFill/>
          <a:ln w="9525">
            <a:noFill/>
            <a:miter lim="800000"/>
            <a:headEnd/>
            <a:tailEnd/>
          </a:ln>
          <a:effectLst/>
        </p:spPr>
      </p:pic>
      <p:pic>
        <p:nvPicPr>
          <p:cNvPr id="8199" name="Picture 7"/>
          <p:cNvPicPr>
            <a:picLocks noChangeAspect="1" noChangeArrowheads="1"/>
          </p:cNvPicPr>
          <p:nvPr/>
        </p:nvPicPr>
        <p:blipFill>
          <a:blip r:embed="rId2"/>
          <a:srcRect t="58511" b="22340"/>
          <a:stretch>
            <a:fillRect/>
          </a:stretch>
        </p:blipFill>
        <p:spPr bwMode="auto">
          <a:xfrm>
            <a:off x="304800" y="4876800"/>
            <a:ext cx="8603192" cy="838200"/>
          </a:xfrm>
          <a:prstGeom prst="rect">
            <a:avLst/>
          </a:prstGeom>
          <a:noFill/>
          <a:ln w="9525">
            <a:noFill/>
            <a:miter lim="800000"/>
            <a:headEnd/>
            <a:tailEnd/>
          </a:ln>
          <a:effectLst/>
        </p:spPr>
      </p:pic>
      <p:pic>
        <p:nvPicPr>
          <p:cNvPr id="8200" name="Picture 8"/>
          <p:cNvPicPr>
            <a:picLocks noChangeAspect="1" noChangeArrowheads="1"/>
          </p:cNvPicPr>
          <p:nvPr/>
        </p:nvPicPr>
        <p:blipFill>
          <a:blip r:embed="rId2"/>
          <a:srcRect t="77660"/>
          <a:stretch>
            <a:fillRect/>
          </a:stretch>
        </p:blipFill>
        <p:spPr bwMode="auto">
          <a:xfrm>
            <a:off x="429079" y="5867400"/>
            <a:ext cx="8714921" cy="990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additive="base">
                                        <p:cTn id="7" dur="500" fill="hold"/>
                                        <p:tgtEl>
                                          <p:spTgt spid="8195"/>
                                        </p:tgtEl>
                                        <p:attrNameLst>
                                          <p:attrName>ppt_x</p:attrName>
                                        </p:attrNameLst>
                                      </p:cBhvr>
                                      <p:tavLst>
                                        <p:tav tm="0">
                                          <p:val>
                                            <p:strVal val="#ppt_x"/>
                                          </p:val>
                                        </p:tav>
                                        <p:tav tm="100000">
                                          <p:val>
                                            <p:strVal val="#ppt_x"/>
                                          </p:val>
                                        </p:tav>
                                      </p:tavLst>
                                    </p:anim>
                                    <p:anim calcmode="lin" valueType="num">
                                      <p:cBhvr additive="base">
                                        <p:cTn id="8"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6"/>
                                        </p:tgtEl>
                                        <p:attrNameLst>
                                          <p:attrName>style.visibility</p:attrName>
                                        </p:attrNameLst>
                                      </p:cBhvr>
                                      <p:to>
                                        <p:strVal val="visible"/>
                                      </p:to>
                                    </p:set>
                                    <p:anim calcmode="lin" valueType="num">
                                      <p:cBhvr additive="base">
                                        <p:cTn id="13" dur="500" fill="hold"/>
                                        <p:tgtEl>
                                          <p:spTgt spid="8196"/>
                                        </p:tgtEl>
                                        <p:attrNameLst>
                                          <p:attrName>ppt_x</p:attrName>
                                        </p:attrNameLst>
                                      </p:cBhvr>
                                      <p:tavLst>
                                        <p:tav tm="0">
                                          <p:val>
                                            <p:strVal val="#ppt_x"/>
                                          </p:val>
                                        </p:tav>
                                        <p:tav tm="100000">
                                          <p:val>
                                            <p:strVal val="#ppt_x"/>
                                          </p:val>
                                        </p:tav>
                                      </p:tavLst>
                                    </p:anim>
                                    <p:anim calcmode="lin" valueType="num">
                                      <p:cBhvr additive="base">
                                        <p:cTn id="14"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7"/>
                                        </p:tgtEl>
                                        <p:attrNameLst>
                                          <p:attrName>style.visibility</p:attrName>
                                        </p:attrNameLst>
                                      </p:cBhvr>
                                      <p:to>
                                        <p:strVal val="visible"/>
                                      </p:to>
                                    </p:set>
                                    <p:anim calcmode="lin" valueType="num">
                                      <p:cBhvr additive="base">
                                        <p:cTn id="19" dur="500" fill="hold"/>
                                        <p:tgtEl>
                                          <p:spTgt spid="8197"/>
                                        </p:tgtEl>
                                        <p:attrNameLst>
                                          <p:attrName>ppt_x</p:attrName>
                                        </p:attrNameLst>
                                      </p:cBhvr>
                                      <p:tavLst>
                                        <p:tav tm="0">
                                          <p:val>
                                            <p:strVal val="#ppt_x"/>
                                          </p:val>
                                        </p:tav>
                                        <p:tav tm="100000">
                                          <p:val>
                                            <p:strVal val="#ppt_x"/>
                                          </p:val>
                                        </p:tav>
                                      </p:tavLst>
                                    </p:anim>
                                    <p:anim calcmode="lin" valueType="num">
                                      <p:cBhvr additive="base">
                                        <p:cTn id="20" dur="500" fill="hold"/>
                                        <p:tgtEl>
                                          <p:spTgt spid="819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8"/>
                                        </p:tgtEl>
                                        <p:attrNameLst>
                                          <p:attrName>style.visibility</p:attrName>
                                        </p:attrNameLst>
                                      </p:cBhvr>
                                      <p:to>
                                        <p:strVal val="visible"/>
                                      </p:to>
                                    </p:set>
                                    <p:anim calcmode="lin" valueType="num">
                                      <p:cBhvr additive="base">
                                        <p:cTn id="25" dur="500" fill="hold"/>
                                        <p:tgtEl>
                                          <p:spTgt spid="8198"/>
                                        </p:tgtEl>
                                        <p:attrNameLst>
                                          <p:attrName>ppt_x</p:attrName>
                                        </p:attrNameLst>
                                      </p:cBhvr>
                                      <p:tavLst>
                                        <p:tav tm="0">
                                          <p:val>
                                            <p:strVal val="#ppt_x"/>
                                          </p:val>
                                        </p:tav>
                                        <p:tav tm="100000">
                                          <p:val>
                                            <p:strVal val="#ppt_x"/>
                                          </p:val>
                                        </p:tav>
                                      </p:tavLst>
                                    </p:anim>
                                    <p:anim calcmode="lin" valueType="num">
                                      <p:cBhvr additive="base">
                                        <p:cTn id="26" dur="500" fill="hold"/>
                                        <p:tgtEl>
                                          <p:spTgt spid="819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199"/>
                                        </p:tgtEl>
                                        <p:attrNameLst>
                                          <p:attrName>style.visibility</p:attrName>
                                        </p:attrNameLst>
                                      </p:cBhvr>
                                      <p:to>
                                        <p:strVal val="visible"/>
                                      </p:to>
                                    </p:set>
                                    <p:anim calcmode="lin" valueType="num">
                                      <p:cBhvr additive="base">
                                        <p:cTn id="31" dur="500" fill="hold"/>
                                        <p:tgtEl>
                                          <p:spTgt spid="8199"/>
                                        </p:tgtEl>
                                        <p:attrNameLst>
                                          <p:attrName>ppt_x</p:attrName>
                                        </p:attrNameLst>
                                      </p:cBhvr>
                                      <p:tavLst>
                                        <p:tav tm="0">
                                          <p:val>
                                            <p:strVal val="#ppt_x"/>
                                          </p:val>
                                        </p:tav>
                                        <p:tav tm="100000">
                                          <p:val>
                                            <p:strVal val="#ppt_x"/>
                                          </p:val>
                                        </p:tav>
                                      </p:tavLst>
                                    </p:anim>
                                    <p:anim calcmode="lin" valueType="num">
                                      <p:cBhvr additive="base">
                                        <p:cTn id="32" dur="500" fill="hold"/>
                                        <p:tgtEl>
                                          <p:spTgt spid="819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200"/>
                                        </p:tgtEl>
                                        <p:attrNameLst>
                                          <p:attrName>style.visibility</p:attrName>
                                        </p:attrNameLst>
                                      </p:cBhvr>
                                      <p:to>
                                        <p:strVal val="visible"/>
                                      </p:to>
                                    </p:set>
                                    <p:anim calcmode="lin" valueType="num">
                                      <p:cBhvr additive="base">
                                        <p:cTn id="37" dur="500" fill="hold"/>
                                        <p:tgtEl>
                                          <p:spTgt spid="8200"/>
                                        </p:tgtEl>
                                        <p:attrNameLst>
                                          <p:attrName>ppt_x</p:attrName>
                                        </p:attrNameLst>
                                      </p:cBhvr>
                                      <p:tavLst>
                                        <p:tav tm="0">
                                          <p:val>
                                            <p:strVal val="#ppt_x"/>
                                          </p:val>
                                        </p:tav>
                                        <p:tav tm="100000">
                                          <p:val>
                                            <p:strVal val="#ppt_x"/>
                                          </p:val>
                                        </p:tav>
                                      </p:tavLst>
                                    </p:anim>
                                    <p:anim calcmode="lin" valueType="num">
                                      <p:cBhvr additive="base">
                                        <p:cTn id="38" dur="500" fill="hold"/>
                                        <p:tgtEl>
                                          <p:spTgt spid="82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51</a:t>
            </a:fld>
            <a:endParaRPr lang="fr-BE" dirty="0"/>
          </a:p>
        </p:txBody>
      </p:sp>
      <p:sp>
        <p:nvSpPr>
          <p:cNvPr id="8" name="Rectangle 7"/>
          <p:cNvSpPr/>
          <p:nvPr/>
        </p:nvSpPr>
        <p:spPr>
          <a:xfrm>
            <a:off x="304800" y="152400"/>
            <a:ext cx="8458200" cy="1200329"/>
          </a:xfrm>
          <a:prstGeom prst="rect">
            <a:avLst/>
          </a:prstGeom>
        </p:spPr>
        <p:txBody>
          <a:bodyPr wrap="square">
            <a:spAutoFit/>
          </a:bodyPr>
          <a:lstStyle/>
          <a:p>
            <a:r>
              <a:rPr lang="fr-FR" sz="2400" b="1" dirty="0" smtClean="0">
                <a:solidFill>
                  <a:schemeClr val="accent2">
                    <a:lumMod val="75000"/>
                  </a:schemeClr>
                </a:solidFill>
              </a:rPr>
              <a:t>L’adresse logique (n,m)</a:t>
            </a:r>
            <a:r>
              <a:rPr lang="fr-FR" sz="2400" dirty="0" smtClean="0">
                <a:solidFill>
                  <a:schemeClr val="accent2">
                    <a:lumMod val="75000"/>
                  </a:schemeClr>
                </a:solidFill>
              </a:rPr>
              <a:t> </a:t>
            </a:r>
            <a:r>
              <a:rPr lang="fr-FR" sz="2400" dirty="0" smtClean="0"/>
              <a:t>est convertie en une adresse physique (k,m) en utilisant n comme index sur la table des pages et en le remplaçant par l ’adresse  ‘ </a:t>
            </a:r>
            <a:r>
              <a:rPr lang="fr-FR" sz="2400" dirty="0" smtClean="0">
                <a:solidFill>
                  <a:srgbClr val="FF0000"/>
                </a:solidFill>
              </a:rPr>
              <a:t>k</a:t>
            </a:r>
            <a:r>
              <a:rPr lang="fr-FR" sz="2400" dirty="0" smtClean="0"/>
              <a:t> ‘ trouvée ‘ </a:t>
            </a:r>
            <a:r>
              <a:rPr lang="fr-FR" sz="2400" dirty="0" smtClean="0">
                <a:solidFill>
                  <a:srgbClr val="FF0000"/>
                </a:solidFill>
              </a:rPr>
              <a:t>m </a:t>
            </a:r>
            <a:r>
              <a:rPr lang="fr-FR" sz="2400" dirty="0" smtClean="0"/>
              <a:t>’</a:t>
            </a:r>
            <a:r>
              <a:rPr lang="fr-FR" sz="2400" dirty="0" smtClean="0">
                <a:solidFill>
                  <a:srgbClr val="FF0000"/>
                </a:solidFill>
              </a:rPr>
              <a:t> ne change pas</a:t>
            </a:r>
            <a:endParaRPr lang="fr-FR" sz="2400" dirty="0">
              <a:solidFill>
                <a:srgbClr val="FF0000"/>
              </a:solidFill>
            </a:endParaRPr>
          </a:p>
        </p:txBody>
      </p:sp>
      <p:sp>
        <p:nvSpPr>
          <p:cNvPr id="11" name="Rectangle 10"/>
          <p:cNvSpPr/>
          <p:nvPr/>
        </p:nvSpPr>
        <p:spPr>
          <a:xfrm>
            <a:off x="685800" y="1447800"/>
            <a:ext cx="7924800" cy="923330"/>
          </a:xfrm>
          <a:prstGeom prst="rect">
            <a:avLst/>
          </a:prstGeom>
        </p:spPr>
        <p:txBody>
          <a:bodyPr wrap="square">
            <a:spAutoFit/>
          </a:bodyPr>
          <a:lstStyle/>
          <a:p>
            <a:r>
              <a:rPr lang="fr-FR" dirty="0" smtClean="0"/>
              <a:t> Un programme peut être exécuté sur différents matériels employant des dimensions de pages différentes Ce qui change est l’interprétation des bits par le mécanisme d’adressage</a:t>
            </a:r>
            <a:endParaRPr lang="fr-FR" dirty="0"/>
          </a:p>
        </p:txBody>
      </p:sp>
      <p:pic>
        <p:nvPicPr>
          <p:cNvPr id="2052" name="Picture 4"/>
          <p:cNvPicPr>
            <a:picLocks noChangeAspect="1" noChangeArrowheads="1"/>
          </p:cNvPicPr>
          <p:nvPr/>
        </p:nvPicPr>
        <p:blipFill>
          <a:blip r:embed="rId2"/>
          <a:srcRect r="1429"/>
          <a:stretch>
            <a:fillRect/>
          </a:stretch>
        </p:blipFill>
        <p:spPr bwMode="auto">
          <a:xfrm>
            <a:off x="761999" y="2362200"/>
            <a:ext cx="5348061" cy="4343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52</a:t>
            </a:fld>
            <a:endParaRPr lang="fr-BE" dirty="0"/>
          </a:p>
        </p:txBody>
      </p:sp>
      <p:pic>
        <p:nvPicPr>
          <p:cNvPr id="3074" name="Picture 2"/>
          <p:cNvPicPr>
            <a:picLocks noChangeAspect="1" noChangeArrowheads="1"/>
          </p:cNvPicPr>
          <p:nvPr/>
        </p:nvPicPr>
        <p:blipFill>
          <a:blip r:embed="rId2"/>
          <a:srcRect/>
          <a:stretch>
            <a:fillRect/>
          </a:stretch>
        </p:blipFill>
        <p:spPr bwMode="auto">
          <a:xfrm>
            <a:off x="1447800" y="304800"/>
            <a:ext cx="5791200" cy="60523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53</a:t>
            </a:fld>
            <a:endParaRPr lang="fr-BE" dirty="0"/>
          </a:p>
        </p:txBody>
      </p:sp>
      <p:pic>
        <p:nvPicPr>
          <p:cNvPr id="5" name="Picture 2"/>
          <p:cNvPicPr>
            <a:picLocks noChangeAspect="1" noChangeArrowheads="1"/>
          </p:cNvPicPr>
          <p:nvPr/>
        </p:nvPicPr>
        <p:blipFill>
          <a:blip r:embed="rId2"/>
          <a:srcRect b="581"/>
          <a:stretch>
            <a:fillRect/>
          </a:stretch>
        </p:blipFill>
        <p:spPr bwMode="auto">
          <a:xfrm>
            <a:off x="1981200" y="1524000"/>
            <a:ext cx="5581650" cy="3022678"/>
          </a:xfrm>
          <a:prstGeom prst="rect">
            <a:avLst/>
          </a:prstGeom>
          <a:noFill/>
          <a:ln w="9525">
            <a:noFill/>
            <a:miter lim="800000"/>
            <a:headEnd/>
            <a:tailEnd/>
          </a:ln>
          <a:effectLst/>
        </p:spPr>
      </p:pic>
      <p:sp>
        <p:nvSpPr>
          <p:cNvPr id="6" name="Rectangle 5"/>
          <p:cNvSpPr/>
          <p:nvPr/>
        </p:nvSpPr>
        <p:spPr>
          <a:xfrm>
            <a:off x="838200" y="990600"/>
            <a:ext cx="7010400" cy="369332"/>
          </a:xfrm>
          <a:prstGeom prst="rect">
            <a:avLst/>
          </a:prstGeom>
        </p:spPr>
        <p:txBody>
          <a:bodyPr wrap="square">
            <a:spAutoFit/>
          </a:bodyPr>
          <a:lstStyle/>
          <a:p>
            <a:r>
              <a:rPr lang="fr-FR" dirty="0" smtClean="0"/>
              <a:t>Dans la pagination, nous additionnons le décalage à l’adresse du page.</a:t>
            </a:r>
            <a:endParaRPr lang="fr-FR" dirty="0"/>
          </a:p>
        </p:txBody>
      </p:sp>
      <p:sp>
        <p:nvSpPr>
          <p:cNvPr id="7" name="Rectangle 6"/>
          <p:cNvSpPr/>
          <p:nvPr/>
        </p:nvSpPr>
        <p:spPr>
          <a:xfrm>
            <a:off x="685800" y="4648200"/>
            <a:ext cx="6858000" cy="923330"/>
          </a:xfrm>
          <a:prstGeom prst="rect">
            <a:avLst/>
          </a:prstGeom>
        </p:spPr>
        <p:txBody>
          <a:bodyPr wrap="square">
            <a:spAutoFit/>
          </a:bodyPr>
          <a:lstStyle/>
          <a:p>
            <a:r>
              <a:rPr lang="fr-FR" dirty="0" smtClean="0">
                <a:sym typeface="Wingdings" pitchFamily="2" charset="2"/>
              </a:rPr>
              <a:t> </a:t>
            </a:r>
            <a:r>
              <a:rPr lang="fr-FR" dirty="0" smtClean="0"/>
              <a:t>les adresses de pages sont toujours des multiples de 2, et il y a autant de 0 à droite qu’il y a de bits dans le décalage... donc l’ajout peut être faite par simple concaténation: </a:t>
            </a:r>
            <a:endParaRPr lang="fr-FR" dirty="0"/>
          </a:p>
        </p:txBody>
      </p:sp>
      <p:pic>
        <p:nvPicPr>
          <p:cNvPr id="1027" name="Picture 3"/>
          <p:cNvPicPr>
            <a:picLocks noChangeAspect="1" noChangeArrowheads="1"/>
          </p:cNvPicPr>
          <p:nvPr/>
        </p:nvPicPr>
        <p:blipFill>
          <a:blip r:embed="rId3"/>
          <a:srcRect/>
          <a:stretch>
            <a:fillRect/>
          </a:stretch>
        </p:blipFill>
        <p:spPr bwMode="auto">
          <a:xfrm>
            <a:off x="3048000" y="5562600"/>
            <a:ext cx="2571750" cy="1093379"/>
          </a:xfrm>
          <a:prstGeom prst="rect">
            <a:avLst/>
          </a:prstGeom>
          <a:noFill/>
          <a:ln w="9525">
            <a:noFill/>
            <a:miter lim="800000"/>
            <a:headEnd/>
            <a:tailEnd/>
          </a:ln>
          <a:effectLst/>
        </p:spPr>
      </p:pic>
      <p:sp>
        <p:nvSpPr>
          <p:cNvPr id="9" name="Rectangle 8"/>
          <p:cNvSpPr/>
          <p:nvPr/>
        </p:nvSpPr>
        <p:spPr>
          <a:xfrm>
            <a:off x="685800" y="304800"/>
            <a:ext cx="5488682" cy="461665"/>
          </a:xfrm>
          <a:prstGeom prst="rect">
            <a:avLst/>
          </a:prstGeom>
        </p:spPr>
        <p:txBody>
          <a:bodyPr wrap="none">
            <a:spAutoFit/>
          </a:bodyPr>
          <a:lstStyle/>
          <a:p>
            <a:r>
              <a:rPr lang="fr-FR" sz="2400" dirty="0" smtClean="0">
                <a:solidFill>
                  <a:srgbClr val="FF0000"/>
                </a:solidFill>
              </a:rPr>
              <a:t>Conversion d’adresses:(logique-physique)  </a:t>
            </a:r>
            <a:endParaRPr lang="fr-FR" sz="2400" dirty="0">
              <a:solidFill>
                <a:srgbClr val="FF0000"/>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rotWithShape="1">
          <a:blip r:embed="rId2"/>
          <a:srcRect b="80981"/>
          <a:stretch/>
        </p:blipFill>
        <p:spPr bwMode="auto">
          <a:xfrm>
            <a:off x="152400" y="2427338"/>
            <a:ext cx="6172200" cy="762000"/>
          </a:xfrm>
          <a:prstGeom prst="rect">
            <a:avLst/>
          </a:prstGeom>
          <a:noFill/>
          <a:ln w="9525">
            <a:noFill/>
            <a:miter lim="800000"/>
            <a:headEnd/>
            <a:tailEnd/>
          </a:ln>
          <a:effectLst/>
        </p:spPr>
      </p:pic>
      <p:pic>
        <p:nvPicPr>
          <p:cNvPr id="7" name="Image 6"/>
          <p:cNvPicPr>
            <a:picLocks noChangeAspect="1"/>
          </p:cNvPicPr>
          <p:nvPr/>
        </p:nvPicPr>
        <p:blipFill>
          <a:blip r:embed="rId3"/>
          <a:stretch>
            <a:fillRect/>
          </a:stretch>
        </p:blipFill>
        <p:spPr>
          <a:xfrm>
            <a:off x="762000" y="536550"/>
            <a:ext cx="6097138" cy="1965900"/>
          </a:xfrm>
          <a:prstGeom prst="rect">
            <a:avLst/>
          </a:prstGeom>
        </p:spPr>
      </p:pic>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54</a:t>
            </a:fld>
            <a:endParaRPr lang="fr-BE" dirty="0"/>
          </a:p>
        </p:txBody>
      </p:sp>
      <p:sp>
        <p:nvSpPr>
          <p:cNvPr id="6" name="Rectangle 5"/>
          <p:cNvSpPr/>
          <p:nvPr/>
        </p:nvSpPr>
        <p:spPr>
          <a:xfrm>
            <a:off x="152400" y="32915"/>
            <a:ext cx="8001000" cy="646331"/>
          </a:xfrm>
          <a:prstGeom prst="rect">
            <a:avLst/>
          </a:prstGeom>
        </p:spPr>
        <p:txBody>
          <a:bodyPr wrap="square">
            <a:spAutoFit/>
          </a:bodyPr>
          <a:lstStyle/>
          <a:p>
            <a:r>
              <a:rPr lang="fr-FR" dirty="0">
                <a:sym typeface="Wingdings" pitchFamily="2" charset="2"/>
              </a:rPr>
              <a:t> </a:t>
            </a:r>
            <a:r>
              <a:rPr lang="fr-FR" dirty="0" smtClean="0"/>
              <a:t>On utilise le numéro de page comme indice à une table de pages , La table de pages contient l’adresse de base de chaque page dans la mémoire physique.</a:t>
            </a:r>
            <a:endParaRPr lang="fr-FR" dirty="0"/>
          </a:p>
        </p:txBody>
      </p:sp>
      <p:pic>
        <p:nvPicPr>
          <p:cNvPr id="8" name="Picture 2"/>
          <p:cNvPicPr>
            <a:picLocks noChangeAspect="1" noChangeArrowheads="1"/>
          </p:cNvPicPr>
          <p:nvPr/>
        </p:nvPicPr>
        <p:blipFill rotWithShape="1">
          <a:blip r:embed="rId2"/>
          <a:srcRect t="19019" b="44845"/>
          <a:stretch/>
        </p:blipFill>
        <p:spPr bwMode="auto">
          <a:xfrm>
            <a:off x="762000" y="3291576"/>
            <a:ext cx="6172200" cy="1447800"/>
          </a:xfrm>
          <a:prstGeom prst="rect">
            <a:avLst/>
          </a:prstGeom>
          <a:noFill/>
          <a:ln w="9525">
            <a:noFill/>
            <a:miter lim="800000"/>
            <a:headEnd/>
            <a:tailEnd/>
          </a:ln>
          <a:effectLst/>
        </p:spPr>
      </p:pic>
      <p:pic>
        <p:nvPicPr>
          <p:cNvPr id="10" name="Picture 2"/>
          <p:cNvPicPr>
            <a:picLocks noChangeAspect="1" noChangeArrowheads="1"/>
          </p:cNvPicPr>
          <p:nvPr/>
        </p:nvPicPr>
        <p:blipFill rotWithShape="1">
          <a:blip r:embed="rId2"/>
          <a:srcRect t="70370"/>
          <a:stretch/>
        </p:blipFill>
        <p:spPr bwMode="auto">
          <a:xfrm>
            <a:off x="533400" y="5670848"/>
            <a:ext cx="6172200" cy="1187152"/>
          </a:xfrm>
          <a:prstGeom prst="rect">
            <a:avLst/>
          </a:prstGeom>
          <a:noFill/>
          <a:ln w="9525">
            <a:noFill/>
            <a:miter lim="800000"/>
            <a:headEnd/>
            <a:tailEnd/>
          </a:ln>
          <a:effectLst/>
        </p:spPr>
      </p:pic>
      <p:pic>
        <p:nvPicPr>
          <p:cNvPr id="11" name="Picture 2"/>
          <p:cNvPicPr>
            <a:picLocks noChangeAspect="1" noChangeArrowheads="1"/>
          </p:cNvPicPr>
          <p:nvPr/>
        </p:nvPicPr>
        <p:blipFill rotWithShape="1">
          <a:blip r:embed="rId2"/>
          <a:srcRect t="55155" b="29630"/>
          <a:stretch/>
        </p:blipFill>
        <p:spPr bwMode="auto">
          <a:xfrm>
            <a:off x="345077" y="4918902"/>
            <a:ext cx="6172200" cy="609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55</a:t>
            </a:fld>
            <a:endParaRPr lang="fr-BE" dirty="0"/>
          </a:p>
        </p:txBody>
      </p:sp>
      <p:sp>
        <p:nvSpPr>
          <p:cNvPr id="4" name="Rectangle 3"/>
          <p:cNvSpPr/>
          <p:nvPr/>
        </p:nvSpPr>
        <p:spPr>
          <a:xfrm>
            <a:off x="304800" y="381000"/>
            <a:ext cx="1419106" cy="523220"/>
          </a:xfrm>
          <a:prstGeom prst="rect">
            <a:avLst/>
          </a:prstGeom>
        </p:spPr>
        <p:txBody>
          <a:bodyPr wrap="none">
            <a:spAutoFit/>
          </a:bodyPr>
          <a:lstStyle/>
          <a:p>
            <a:r>
              <a:rPr lang="fr-FR" sz="2800" dirty="0" smtClean="0">
                <a:solidFill>
                  <a:srgbClr val="FF0000"/>
                </a:solidFill>
              </a:rPr>
              <a:t>Exemple</a:t>
            </a:r>
            <a:endParaRPr lang="fr-FR" dirty="0"/>
          </a:p>
        </p:txBody>
      </p:sp>
      <p:pic>
        <p:nvPicPr>
          <p:cNvPr id="5" name="Picture 2"/>
          <p:cNvPicPr>
            <a:picLocks noChangeAspect="1" noChangeArrowheads="1"/>
          </p:cNvPicPr>
          <p:nvPr/>
        </p:nvPicPr>
        <p:blipFill>
          <a:blip r:embed="rId2"/>
          <a:srcRect l="28963" t="39474" b="47368"/>
          <a:stretch>
            <a:fillRect/>
          </a:stretch>
        </p:blipFill>
        <p:spPr bwMode="auto">
          <a:xfrm>
            <a:off x="2819400" y="2209800"/>
            <a:ext cx="2803423" cy="381000"/>
          </a:xfrm>
          <a:prstGeom prst="rect">
            <a:avLst/>
          </a:prstGeom>
          <a:noFill/>
          <a:ln w="9525">
            <a:noFill/>
            <a:miter lim="800000"/>
            <a:headEnd/>
            <a:tailEnd/>
          </a:ln>
          <a:effectLst/>
        </p:spPr>
      </p:pic>
      <p:sp>
        <p:nvSpPr>
          <p:cNvPr id="6" name="Rectangle 5"/>
          <p:cNvSpPr/>
          <p:nvPr/>
        </p:nvSpPr>
        <p:spPr>
          <a:xfrm>
            <a:off x="457200" y="904220"/>
            <a:ext cx="8686800" cy="1477328"/>
          </a:xfrm>
          <a:prstGeom prst="rect">
            <a:avLst/>
          </a:prstGeom>
        </p:spPr>
        <p:txBody>
          <a:bodyPr wrap="square">
            <a:spAutoFit/>
          </a:bodyPr>
          <a:lstStyle/>
          <a:p>
            <a:r>
              <a:rPr lang="fr-FR" dirty="0" smtClean="0"/>
              <a:t>Sur un système de pagination simple 2</a:t>
            </a:r>
            <a:r>
              <a:rPr lang="fr-FR" baseline="30000" dirty="0" smtClean="0"/>
              <a:t>24</a:t>
            </a:r>
            <a:r>
              <a:rPr lang="fr-FR" dirty="0" smtClean="0"/>
              <a:t>  Octets de mémoire physique , 256 pages (2</a:t>
            </a:r>
            <a:r>
              <a:rPr lang="fr-FR" baseline="30000" dirty="0" smtClean="0"/>
              <a:t>8</a:t>
            </a:r>
            <a:r>
              <a:rPr lang="fr-FR" dirty="0" smtClean="0"/>
              <a:t>) d’espaces d’adressage  logique et une taille de page de </a:t>
            </a:r>
            <a:r>
              <a:rPr lang="fr-FR" dirty="0"/>
              <a:t>2</a:t>
            </a:r>
            <a:r>
              <a:rPr lang="fr-FR" baseline="30000" dirty="0"/>
              <a:t>10</a:t>
            </a:r>
            <a:r>
              <a:rPr lang="fr-FR" dirty="0"/>
              <a:t> </a:t>
            </a:r>
            <a:r>
              <a:rPr lang="fr-FR" dirty="0" smtClean="0"/>
              <a:t> octets .</a:t>
            </a:r>
          </a:p>
          <a:p>
            <a:endParaRPr lang="fr-FR" dirty="0" smtClean="0"/>
          </a:p>
          <a:p>
            <a:pPr marL="285750" indent="-285750">
              <a:buFont typeface="Arial" panose="020B0604020202020204" pitchFamily="34" charset="0"/>
              <a:buChar char="•"/>
            </a:pPr>
            <a:r>
              <a:rPr lang="fr-FR" dirty="0" smtClean="0"/>
              <a:t>Combien de bits se trouvent dans une adresse logique ?</a:t>
            </a:r>
            <a:endParaRPr lang="fr-FR" dirty="0"/>
          </a:p>
          <a:p>
            <a:endParaRPr lang="fr-FR" dirty="0"/>
          </a:p>
        </p:txBody>
      </p:sp>
      <p:sp>
        <p:nvSpPr>
          <p:cNvPr id="7" name="Rectangle 6"/>
          <p:cNvSpPr/>
          <p:nvPr/>
        </p:nvSpPr>
        <p:spPr>
          <a:xfrm>
            <a:off x="990600" y="2133600"/>
            <a:ext cx="1606530" cy="369332"/>
          </a:xfrm>
          <a:prstGeom prst="rect">
            <a:avLst/>
          </a:prstGeom>
        </p:spPr>
        <p:txBody>
          <a:bodyPr wrap="none">
            <a:spAutoFit/>
          </a:bodyPr>
          <a:lstStyle/>
          <a:p>
            <a:r>
              <a:rPr lang="fr-FR" dirty="0" smtClean="0">
                <a:solidFill>
                  <a:schemeClr val="accent6">
                    <a:lumMod val="75000"/>
                  </a:schemeClr>
                </a:solidFill>
              </a:rPr>
              <a:t>8 + 10 = 18 bits</a:t>
            </a:r>
            <a:endParaRPr lang="fr-FR" dirty="0">
              <a:solidFill>
                <a:schemeClr val="accent6">
                  <a:lumMod val="75000"/>
                </a:schemeClr>
              </a:solidFill>
            </a:endParaRPr>
          </a:p>
        </p:txBody>
      </p:sp>
      <p:sp>
        <p:nvSpPr>
          <p:cNvPr id="8" name="Rectangle 7"/>
          <p:cNvSpPr/>
          <p:nvPr/>
        </p:nvSpPr>
        <p:spPr>
          <a:xfrm>
            <a:off x="457200" y="2831068"/>
            <a:ext cx="6781800" cy="369332"/>
          </a:xfrm>
          <a:prstGeom prst="rect">
            <a:avLst/>
          </a:prstGeom>
        </p:spPr>
        <p:txBody>
          <a:bodyPr wrap="square">
            <a:spAutoFit/>
          </a:bodyPr>
          <a:lstStyle/>
          <a:p>
            <a:pPr marL="285750" indent="-285750">
              <a:buFont typeface="Arial" panose="020B0604020202020204" pitchFamily="34" charset="0"/>
              <a:buChar char="•"/>
            </a:pPr>
            <a:r>
              <a:rPr lang="fr-FR" dirty="0" smtClean="0"/>
              <a:t>Combien d’octets se trouvant dans un cadre de page?</a:t>
            </a:r>
            <a:endParaRPr lang="fr-FR" dirty="0"/>
          </a:p>
        </p:txBody>
      </p:sp>
      <p:sp>
        <p:nvSpPr>
          <p:cNvPr id="9" name="Rectangle 8"/>
          <p:cNvSpPr/>
          <p:nvPr/>
        </p:nvSpPr>
        <p:spPr>
          <a:xfrm>
            <a:off x="990600" y="3225225"/>
            <a:ext cx="7620000" cy="584775"/>
          </a:xfrm>
          <a:prstGeom prst="rect">
            <a:avLst/>
          </a:prstGeom>
        </p:spPr>
        <p:txBody>
          <a:bodyPr wrap="square">
            <a:spAutoFit/>
          </a:bodyPr>
          <a:lstStyle/>
          <a:p>
            <a:r>
              <a:rPr lang="fr-FR" b="1" dirty="0" smtClean="0">
                <a:solidFill>
                  <a:srgbClr val="F79646"/>
                </a:solidFill>
              </a:rPr>
              <a:t>2</a:t>
            </a:r>
            <a:r>
              <a:rPr lang="fr-FR" b="1" baseline="30000" dirty="0" smtClean="0">
                <a:solidFill>
                  <a:srgbClr val="F79646"/>
                </a:solidFill>
              </a:rPr>
              <a:t>10   </a:t>
            </a:r>
            <a:r>
              <a:rPr lang="fr-FR" sz="1400" b="1" dirty="0" smtClean="0">
                <a:solidFill>
                  <a:srgbClr val="F79646"/>
                </a:solidFill>
              </a:rPr>
              <a:t>: La taille d’un cadre de page est la même que celle de la page. Ainsi la taille du cadre de page est de  2</a:t>
            </a:r>
            <a:r>
              <a:rPr lang="fr-FR" sz="1400" b="1" baseline="30000" dirty="0" smtClean="0">
                <a:solidFill>
                  <a:srgbClr val="F79646"/>
                </a:solidFill>
              </a:rPr>
              <a:t>10</a:t>
            </a:r>
            <a:r>
              <a:rPr lang="fr-FR" sz="1400" b="1" dirty="0" smtClean="0">
                <a:solidFill>
                  <a:srgbClr val="F79646"/>
                </a:solidFill>
              </a:rPr>
              <a:t> </a:t>
            </a:r>
            <a:endParaRPr lang="fr-FR" sz="1400" b="1" dirty="0">
              <a:solidFill>
                <a:srgbClr val="F79646"/>
              </a:solidFill>
            </a:endParaRPr>
          </a:p>
        </p:txBody>
      </p:sp>
      <p:sp>
        <p:nvSpPr>
          <p:cNvPr id="10" name="Rectangle 9"/>
          <p:cNvSpPr/>
          <p:nvPr/>
        </p:nvSpPr>
        <p:spPr>
          <a:xfrm>
            <a:off x="685800" y="3897868"/>
            <a:ext cx="6781800" cy="369332"/>
          </a:xfrm>
          <a:prstGeom prst="rect">
            <a:avLst/>
          </a:prstGeom>
        </p:spPr>
        <p:txBody>
          <a:bodyPr wrap="square">
            <a:spAutoFit/>
          </a:bodyPr>
          <a:lstStyle/>
          <a:p>
            <a:pPr marL="285750" indent="-285750">
              <a:buFont typeface="Arial" panose="020B0604020202020204" pitchFamily="34" charset="0"/>
              <a:buChar char="•"/>
            </a:pPr>
            <a:r>
              <a:rPr lang="fr-FR" dirty="0" smtClean="0"/>
              <a:t>Combien de bits de l’adresse physique spécifient le cadre de page?</a:t>
            </a:r>
            <a:endParaRPr lang="fr-FR" dirty="0"/>
          </a:p>
        </p:txBody>
      </p:sp>
      <p:sp>
        <p:nvSpPr>
          <p:cNvPr id="11" name="Rectangle 10"/>
          <p:cNvSpPr/>
          <p:nvPr/>
        </p:nvSpPr>
        <p:spPr>
          <a:xfrm>
            <a:off x="990600" y="4278868"/>
            <a:ext cx="7620000" cy="369332"/>
          </a:xfrm>
          <a:prstGeom prst="rect">
            <a:avLst/>
          </a:prstGeom>
        </p:spPr>
        <p:txBody>
          <a:bodyPr wrap="square">
            <a:spAutoFit/>
          </a:bodyPr>
          <a:lstStyle/>
          <a:p>
            <a:r>
              <a:rPr lang="fr-FR" b="1" dirty="0" smtClean="0">
                <a:solidFill>
                  <a:srgbClr val="F79646"/>
                </a:solidFill>
              </a:rPr>
              <a:t>24 -10 = 14</a:t>
            </a:r>
            <a:endParaRPr lang="fr-FR" sz="1400" b="1" dirty="0">
              <a:solidFill>
                <a:srgbClr val="F79646"/>
              </a:solidFill>
            </a:endParaRPr>
          </a:p>
        </p:txBody>
      </p:sp>
      <p:sp>
        <p:nvSpPr>
          <p:cNvPr id="12" name="Rectangle 11"/>
          <p:cNvSpPr/>
          <p:nvPr/>
        </p:nvSpPr>
        <p:spPr>
          <a:xfrm>
            <a:off x="762000" y="4876800"/>
            <a:ext cx="6781800" cy="369332"/>
          </a:xfrm>
          <a:prstGeom prst="rect">
            <a:avLst/>
          </a:prstGeom>
        </p:spPr>
        <p:txBody>
          <a:bodyPr wrap="square">
            <a:spAutoFit/>
          </a:bodyPr>
          <a:lstStyle/>
          <a:p>
            <a:pPr marL="285750" indent="-285750">
              <a:buFont typeface="Arial" panose="020B0604020202020204" pitchFamily="34" charset="0"/>
              <a:buChar char="•"/>
            </a:pPr>
            <a:r>
              <a:rPr lang="fr-FR" dirty="0" smtClean="0"/>
              <a:t>Quelle est la longueur de la table de pages ?</a:t>
            </a:r>
            <a:endParaRPr lang="fr-FR" dirty="0"/>
          </a:p>
        </p:txBody>
      </p:sp>
      <p:sp>
        <p:nvSpPr>
          <p:cNvPr id="13" name="Rectangle 12"/>
          <p:cNvSpPr/>
          <p:nvPr/>
        </p:nvSpPr>
        <p:spPr>
          <a:xfrm>
            <a:off x="914400" y="5334000"/>
            <a:ext cx="7620000" cy="369332"/>
          </a:xfrm>
          <a:prstGeom prst="rect">
            <a:avLst/>
          </a:prstGeom>
        </p:spPr>
        <p:txBody>
          <a:bodyPr wrap="square">
            <a:spAutoFit/>
          </a:bodyPr>
          <a:lstStyle/>
          <a:p>
            <a:r>
              <a:rPr lang="fr-FR" b="1" dirty="0" smtClean="0">
                <a:solidFill>
                  <a:srgbClr val="F79646"/>
                </a:solidFill>
              </a:rPr>
              <a:t>256 : une entrée pour chaque page</a:t>
            </a:r>
            <a:endParaRPr lang="fr-FR" sz="1400" b="1" dirty="0">
              <a:solidFill>
                <a:srgbClr val="F7964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56</a:t>
            </a:fld>
            <a:endParaRPr lang="fr-BE" dirty="0"/>
          </a:p>
        </p:txBody>
      </p:sp>
      <p:sp>
        <p:nvSpPr>
          <p:cNvPr id="4" name="Rectangle 3"/>
          <p:cNvSpPr/>
          <p:nvPr/>
        </p:nvSpPr>
        <p:spPr>
          <a:xfrm>
            <a:off x="228600" y="228600"/>
            <a:ext cx="4267200" cy="2585323"/>
          </a:xfrm>
          <a:prstGeom prst="rect">
            <a:avLst/>
          </a:prstGeom>
        </p:spPr>
        <p:txBody>
          <a:bodyPr wrap="square">
            <a:spAutoFit/>
          </a:bodyPr>
          <a:lstStyle/>
          <a:p>
            <a:r>
              <a:rPr lang="fr-FR" dirty="0" smtClean="0"/>
              <a:t>• L’indication </a:t>
            </a:r>
            <a:r>
              <a:rPr lang="fr-FR" b="1" dirty="0" smtClean="0"/>
              <a:t>0K-4K</a:t>
            </a:r>
            <a:r>
              <a:rPr lang="fr-FR" dirty="0" smtClean="0"/>
              <a:t> signifie que les adresse virtuelles ou réelles de la page sont situées entre 0 et 4095.</a:t>
            </a:r>
          </a:p>
          <a:p>
            <a:endParaRPr lang="fr-FR" dirty="0" smtClean="0"/>
          </a:p>
          <a:p>
            <a:r>
              <a:rPr lang="fr-FR" dirty="0" smtClean="0"/>
              <a:t>• L’indication </a:t>
            </a:r>
            <a:r>
              <a:rPr lang="fr-FR" b="1" dirty="0" smtClean="0"/>
              <a:t>4K-8K</a:t>
            </a:r>
            <a:r>
              <a:rPr lang="fr-FR" dirty="0" smtClean="0"/>
              <a:t> entre 4096- 8191 .</a:t>
            </a:r>
          </a:p>
          <a:p>
            <a:endParaRPr lang="fr-FR" dirty="0" smtClean="0"/>
          </a:p>
          <a:p>
            <a:r>
              <a:rPr lang="fr-FR" dirty="0" smtClean="0"/>
              <a:t>• Chaque page contient </a:t>
            </a:r>
            <a:r>
              <a:rPr lang="fr-FR" b="1" dirty="0" smtClean="0"/>
              <a:t>4096</a:t>
            </a:r>
            <a:r>
              <a:rPr lang="fr-FR" dirty="0" smtClean="0"/>
              <a:t> adresses qui démarrent à un multiple de 4096 et finissent au multiple suivant</a:t>
            </a:r>
          </a:p>
        </p:txBody>
      </p:sp>
      <p:pic>
        <p:nvPicPr>
          <p:cNvPr id="5" name="Image 4"/>
          <p:cNvPicPr/>
          <p:nvPr/>
        </p:nvPicPr>
        <p:blipFill>
          <a:blip r:embed="rId2"/>
          <a:srcRect/>
          <a:stretch>
            <a:fillRect/>
          </a:stretch>
        </p:blipFill>
        <p:spPr bwMode="auto">
          <a:xfrm>
            <a:off x="4572000" y="228600"/>
            <a:ext cx="4267200" cy="6400800"/>
          </a:xfrm>
          <a:prstGeom prst="rect">
            <a:avLst/>
          </a:prstGeom>
          <a:ln w="9525" cap="sq">
            <a:solidFill>
              <a:srgbClr val="000000"/>
            </a:solidFill>
            <a:miter lim="800000"/>
          </a:ln>
          <a:effectLst>
            <a:outerShdw blurRad="57150" dist="50800" dir="2700000" algn="tl" rotWithShape="0">
              <a:srgbClr val="000000">
                <a:alpha val="40000"/>
              </a:srgbClr>
            </a:outerShdw>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57</a:t>
            </a:fld>
            <a:endParaRPr lang="fr-BE" dirty="0"/>
          </a:p>
        </p:txBody>
      </p:sp>
      <p:sp>
        <p:nvSpPr>
          <p:cNvPr id="6" name="Rectangle 5"/>
          <p:cNvSpPr/>
          <p:nvPr/>
        </p:nvSpPr>
        <p:spPr>
          <a:xfrm>
            <a:off x="609600" y="304800"/>
            <a:ext cx="1419106" cy="523220"/>
          </a:xfrm>
          <a:prstGeom prst="rect">
            <a:avLst/>
          </a:prstGeom>
        </p:spPr>
        <p:txBody>
          <a:bodyPr wrap="none">
            <a:spAutoFit/>
          </a:bodyPr>
          <a:lstStyle/>
          <a:p>
            <a:r>
              <a:rPr lang="fr-FR" sz="2800" dirty="0" smtClean="0">
                <a:solidFill>
                  <a:srgbClr val="FF0000"/>
                </a:solidFill>
              </a:rPr>
              <a:t>Exemple</a:t>
            </a:r>
            <a:endParaRPr lang="fr-FR" dirty="0"/>
          </a:p>
        </p:txBody>
      </p:sp>
      <p:pic>
        <p:nvPicPr>
          <p:cNvPr id="1026" name="Picture 2"/>
          <p:cNvPicPr>
            <a:picLocks noChangeAspect="1" noChangeArrowheads="1"/>
          </p:cNvPicPr>
          <p:nvPr/>
        </p:nvPicPr>
        <p:blipFill>
          <a:blip r:embed="rId2"/>
          <a:srcRect/>
          <a:stretch>
            <a:fillRect/>
          </a:stretch>
        </p:blipFill>
        <p:spPr bwMode="auto">
          <a:xfrm>
            <a:off x="533400" y="914400"/>
            <a:ext cx="8010525" cy="4914900"/>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58</a:t>
            </a:fld>
            <a:endParaRPr lang="fr-BE" dirty="0"/>
          </a:p>
        </p:txBody>
      </p:sp>
      <p:sp>
        <p:nvSpPr>
          <p:cNvPr id="5" name="Rectangle 4"/>
          <p:cNvSpPr/>
          <p:nvPr/>
        </p:nvSpPr>
        <p:spPr>
          <a:xfrm>
            <a:off x="228600" y="228600"/>
            <a:ext cx="8686800" cy="1785104"/>
          </a:xfrm>
          <a:prstGeom prst="rect">
            <a:avLst/>
          </a:prstGeom>
        </p:spPr>
        <p:txBody>
          <a:bodyPr wrap="square">
            <a:spAutoFit/>
          </a:bodyPr>
          <a:lstStyle/>
          <a:p>
            <a:r>
              <a:rPr lang="fr-FR" dirty="0" smtClean="0"/>
              <a:t>Dans l'exemple précédent, </a:t>
            </a:r>
            <a:r>
              <a:rPr lang="fr-FR" sz="2000" u="sng" dirty="0" smtClean="0"/>
              <a:t>les pages ont une taille de </a:t>
            </a:r>
            <a:r>
              <a:rPr lang="fr-FR" sz="2000" b="1" u="sng" dirty="0" smtClean="0"/>
              <a:t>4 Ko</a:t>
            </a:r>
            <a:r>
              <a:rPr lang="fr-FR" sz="2000" u="sng" dirty="0" smtClean="0"/>
              <a:t>. </a:t>
            </a:r>
            <a:endParaRPr lang="fr-FR" u="sng" dirty="0" smtClean="0"/>
          </a:p>
          <a:p>
            <a:r>
              <a:rPr lang="fr-FR" dirty="0" smtClean="0"/>
              <a:t>L'adresse virtuelle </a:t>
            </a:r>
            <a:r>
              <a:rPr lang="fr-FR" b="1" dirty="0" smtClean="0"/>
              <a:t>12292</a:t>
            </a:r>
            <a:r>
              <a:rPr lang="fr-FR" dirty="0" smtClean="0"/>
              <a:t> correspond à </a:t>
            </a:r>
            <a:r>
              <a:rPr lang="fr-FR" b="1" dirty="0" smtClean="0">
                <a:solidFill>
                  <a:schemeClr val="tx2">
                    <a:lumMod val="75000"/>
                  </a:schemeClr>
                </a:solidFill>
              </a:rPr>
              <a:t>un déplacement de 4 octets</a:t>
            </a:r>
            <a:r>
              <a:rPr lang="fr-FR" dirty="0" smtClean="0"/>
              <a:t> dans la page </a:t>
            </a:r>
            <a:r>
              <a:rPr lang="fr-FR" dirty="0" smtClean="0">
                <a:solidFill>
                  <a:srgbClr val="FF0000"/>
                </a:solidFill>
              </a:rPr>
              <a:t>virtuelle 3 </a:t>
            </a:r>
            <a:r>
              <a:rPr lang="fr-FR" b="1" dirty="0" smtClean="0"/>
              <a:t>(car 12292 = 12288 + 4 et 12288 = 12*1024). </a:t>
            </a:r>
          </a:p>
          <a:p>
            <a:r>
              <a:rPr lang="fr-FR" dirty="0" smtClean="0"/>
              <a:t>La page </a:t>
            </a:r>
            <a:r>
              <a:rPr lang="fr-FR" dirty="0" smtClean="0">
                <a:solidFill>
                  <a:srgbClr val="FF0000"/>
                </a:solidFill>
              </a:rPr>
              <a:t>virtuelle 3 </a:t>
            </a:r>
            <a:r>
              <a:rPr lang="fr-FR" dirty="0" smtClean="0"/>
              <a:t>correspond à </a:t>
            </a:r>
            <a:r>
              <a:rPr lang="fr-FR" dirty="0" smtClean="0">
                <a:solidFill>
                  <a:srgbClr val="FF0000"/>
                </a:solidFill>
              </a:rPr>
              <a:t>la page physique 2</a:t>
            </a:r>
            <a:r>
              <a:rPr lang="fr-FR" dirty="0" smtClean="0"/>
              <a:t>. </a:t>
            </a:r>
          </a:p>
          <a:p>
            <a:r>
              <a:rPr lang="fr-FR" dirty="0" smtClean="0"/>
              <a:t>L'adresse physique correspond donc à un déplacement de 4 octets dans la page physique 2, soit : </a:t>
            </a:r>
            <a:r>
              <a:rPr lang="fr-FR" b="1" dirty="0" smtClean="0"/>
              <a:t>(8*1024) + 4 = 8196</a:t>
            </a:r>
            <a:endParaRPr lang="fr-FR" b="1" dirty="0"/>
          </a:p>
        </p:txBody>
      </p:sp>
      <p:pic>
        <p:nvPicPr>
          <p:cNvPr id="3075" name="Picture 3"/>
          <p:cNvPicPr>
            <a:picLocks noChangeAspect="1" noChangeArrowheads="1"/>
          </p:cNvPicPr>
          <p:nvPr/>
        </p:nvPicPr>
        <p:blipFill>
          <a:blip r:embed="rId2"/>
          <a:srcRect/>
          <a:stretch>
            <a:fillRect/>
          </a:stretch>
        </p:blipFill>
        <p:spPr bwMode="auto">
          <a:xfrm>
            <a:off x="838200" y="2362200"/>
            <a:ext cx="6953250" cy="41852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59</a:t>
            </a:fld>
            <a:endParaRPr lang="fr-BE" dirty="0"/>
          </a:p>
        </p:txBody>
      </p:sp>
      <p:sp>
        <p:nvSpPr>
          <p:cNvPr id="4" name="Rectangle 3"/>
          <p:cNvSpPr/>
          <p:nvPr/>
        </p:nvSpPr>
        <p:spPr>
          <a:xfrm>
            <a:off x="228600" y="304800"/>
            <a:ext cx="8458200" cy="3170099"/>
          </a:xfrm>
          <a:prstGeom prst="rect">
            <a:avLst/>
          </a:prstGeom>
        </p:spPr>
        <p:txBody>
          <a:bodyPr wrap="square">
            <a:spAutoFit/>
          </a:bodyPr>
          <a:lstStyle/>
          <a:p>
            <a:r>
              <a:rPr lang="fr-FR" sz="2000" dirty="0" smtClean="0"/>
              <a:t>Par contre, la page virtuelle 2 n'est pas mappée</a:t>
            </a:r>
            <a:r>
              <a:rPr lang="fr-FR" sz="2000" dirty="0" smtClean="0"/>
              <a:t>.</a:t>
            </a:r>
          </a:p>
          <a:p>
            <a:r>
              <a:rPr lang="fr-FR" sz="2000" dirty="0" smtClean="0"/>
              <a:t> </a:t>
            </a:r>
            <a:r>
              <a:rPr lang="fr-FR" sz="2000" dirty="0" smtClean="0"/>
              <a:t>Une adresse virtuelle comprise entre 8192 et 12287 </a:t>
            </a:r>
            <a:r>
              <a:rPr lang="fr-FR" sz="2000" dirty="0" smtClean="0"/>
              <a:t>donnera </a:t>
            </a:r>
            <a:r>
              <a:rPr lang="fr-FR" sz="2000" dirty="0" smtClean="0"/>
              <a:t>lieu à </a:t>
            </a:r>
            <a:r>
              <a:rPr lang="fr-FR" sz="2000" b="1" dirty="0" smtClean="0"/>
              <a:t>un </a:t>
            </a:r>
            <a:r>
              <a:rPr lang="fr-FR" sz="2000" b="1" dirty="0" smtClean="0"/>
              <a:t>défaut de page</a:t>
            </a:r>
          </a:p>
          <a:p>
            <a:r>
              <a:rPr lang="fr-FR" sz="2000" dirty="0" smtClean="0"/>
              <a:t> </a:t>
            </a:r>
            <a:r>
              <a:rPr lang="fr-FR" sz="2000" dirty="0" smtClean="0"/>
              <a:t>Il y a défaut de page quand il y a un accès à une adresse virtuelle </a:t>
            </a:r>
            <a:r>
              <a:rPr lang="fr-FR" sz="2000" dirty="0" smtClean="0"/>
              <a:t>correspondant </a:t>
            </a:r>
            <a:r>
              <a:rPr lang="fr-FR" sz="2000" dirty="0" smtClean="0"/>
              <a:t>à une page non mappée. </a:t>
            </a:r>
            <a:endParaRPr lang="fr-FR" sz="2000" dirty="0" smtClean="0"/>
          </a:p>
          <a:p>
            <a:r>
              <a:rPr lang="fr-FR" sz="2000" dirty="0" smtClean="0"/>
              <a:t>Le </a:t>
            </a:r>
            <a:r>
              <a:rPr lang="fr-FR" sz="2000" dirty="0" smtClean="0"/>
              <a:t>système doit alors effectuer les opérations suivantes :</a:t>
            </a:r>
          </a:p>
          <a:p>
            <a:pPr>
              <a:buFont typeface="Arial" pitchFamily="34" charset="0"/>
              <a:buChar char="•"/>
            </a:pPr>
            <a:r>
              <a:rPr lang="fr-FR" sz="2000" dirty="0" smtClean="0"/>
              <a:t>déterminer la page à charger (page victime)</a:t>
            </a:r>
          </a:p>
          <a:p>
            <a:pPr>
              <a:buFont typeface="Arial" pitchFamily="34" charset="0"/>
              <a:buChar char="•"/>
            </a:pPr>
            <a:r>
              <a:rPr lang="fr-FR" sz="2000" dirty="0" smtClean="0"/>
              <a:t>déterminer la page à décharger sur le disque pour libérer un cadre</a:t>
            </a:r>
          </a:p>
          <a:p>
            <a:pPr>
              <a:buFont typeface="Arial" pitchFamily="34" charset="0"/>
              <a:buChar char="•"/>
            </a:pPr>
            <a:r>
              <a:rPr lang="fr-FR" sz="2000" dirty="0" smtClean="0"/>
              <a:t>lire sur le disque la page à charger</a:t>
            </a:r>
          </a:p>
          <a:p>
            <a:pPr>
              <a:buFont typeface="Arial" pitchFamily="34" charset="0"/>
              <a:buChar char="•"/>
            </a:pPr>
            <a:r>
              <a:rPr lang="fr-FR" sz="2000" dirty="0" smtClean="0"/>
              <a:t>modifier la table de bits et la table de </a:t>
            </a:r>
            <a:r>
              <a:rPr lang="fr-FR" sz="2000" dirty="0" smtClean="0"/>
              <a:t>pages</a:t>
            </a:r>
            <a:endParaRPr lang="fr-FR" sz="2000" dirty="0" smtClean="0"/>
          </a:p>
        </p:txBody>
      </p:sp>
      <p:sp>
        <p:nvSpPr>
          <p:cNvPr id="5" name="Rectangle 4"/>
          <p:cNvSpPr/>
          <p:nvPr/>
        </p:nvSpPr>
        <p:spPr>
          <a:xfrm>
            <a:off x="228600" y="4038600"/>
            <a:ext cx="8001000" cy="369332"/>
          </a:xfrm>
          <a:prstGeom prst="rect">
            <a:avLst/>
          </a:prstGeom>
        </p:spPr>
        <p:txBody>
          <a:bodyPr wrap="square">
            <a:spAutoFit/>
          </a:bodyPr>
          <a:lstStyle/>
          <a:p>
            <a:r>
              <a:rPr lang="fr-FR" b="1" dirty="0" smtClean="0"/>
              <a:t>FIFO</a:t>
            </a:r>
            <a:r>
              <a:rPr lang="fr-FR" dirty="0" smtClean="0"/>
              <a:t> : il faut retirer la page la plus anciennement chargée en RAM</a:t>
            </a:r>
            <a:endParaRPr lang="fr-FR" dirty="0"/>
          </a:p>
        </p:txBody>
      </p:sp>
      <p:sp>
        <p:nvSpPr>
          <p:cNvPr id="6" name="Rectangle 5"/>
          <p:cNvSpPr/>
          <p:nvPr/>
        </p:nvSpPr>
        <p:spPr>
          <a:xfrm>
            <a:off x="228600" y="3593068"/>
            <a:ext cx="8382000" cy="369332"/>
          </a:xfrm>
          <a:prstGeom prst="rect">
            <a:avLst/>
          </a:prstGeom>
        </p:spPr>
        <p:txBody>
          <a:bodyPr wrap="square">
            <a:spAutoFit/>
          </a:bodyPr>
          <a:lstStyle/>
          <a:p>
            <a:r>
              <a:rPr lang="fr-FR" dirty="0" smtClean="0"/>
              <a:t>La sélection de page est réalisée par les algorithmes de remplacement.</a:t>
            </a:r>
            <a:endParaRPr lang="fr-FR" dirty="0" smtClean="0"/>
          </a:p>
        </p:txBody>
      </p:sp>
      <p:sp>
        <p:nvSpPr>
          <p:cNvPr id="7" name="Rectangle 6"/>
          <p:cNvSpPr/>
          <p:nvPr/>
        </p:nvSpPr>
        <p:spPr>
          <a:xfrm>
            <a:off x="228600" y="4572000"/>
            <a:ext cx="7391400" cy="369332"/>
          </a:xfrm>
          <a:prstGeom prst="rect">
            <a:avLst/>
          </a:prstGeom>
        </p:spPr>
        <p:txBody>
          <a:bodyPr wrap="square">
            <a:spAutoFit/>
          </a:bodyPr>
          <a:lstStyle/>
          <a:p>
            <a:r>
              <a:rPr lang="fr-FR" b="1" dirty="0" smtClean="0"/>
              <a:t>LRU</a:t>
            </a:r>
            <a:r>
              <a:rPr lang="fr-FR" dirty="0" smtClean="0"/>
              <a:t> : il faut retirer la page qui a restée non utilisée le plus de temps</a:t>
            </a:r>
            <a:endParaRPr lang="fr-FR" dirty="0"/>
          </a:p>
        </p:txBody>
      </p:sp>
      <p:sp>
        <p:nvSpPr>
          <p:cNvPr id="8" name="Rectangle 7"/>
          <p:cNvSpPr/>
          <p:nvPr/>
        </p:nvSpPr>
        <p:spPr>
          <a:xfrm>
            <a:off x="228600" y="5105400"/>
            <a:ext cx="7620000" cy="923330"/>
          </a:xfrm>
          <a:prstGeom prst="rect">
            <a:avLst/>
          </a:prstGeom>
        </p:spPr>
        <p:txBody>
          <a:bodyPr wrap="square">
            <a:spAutoFit/>
          </a:bodyPr>
          <a:lstStyle/>
          <a:p>
            <a:r>
              <a:rPr lang="fr-FR" b="1" dirty="0" smtClean="0"/>
              <a:t>NRU</a:t>
            </a:r>
            <a:r>
              <a:rPr lang="fr-FR" dirty="0" smtClean="0"/>
              <a:t> : il faut retirer la page qui a la plus petite combinaison (R,M</a:t>
            </a:r>
            <a:r>
              <a:rPr lang="fr-FR" dirty="0" smtClean="0"/>
              <a:t>)</a:t>
            </a:r>
          </a:p>
          <a:p>
            <a:r>
              <a:rPr lang="fr-FR" dirty="0" smtClean="0"/>
              <a:t>, R (bit indiquant si la page a été référencée), M (bit indiquant si la page a été modifiée). </a:t>
            </a:r>
            <a:endParaRPr lang="fr-FR" dirty="0"/>
          </a:p>
        </p:txBody>
      </p:sp>
      <p:sp>
        <p:nvSpPr>
          <p:cNvPr id="9" name="Rectangle 8"/>
          <p:cNvSpPr/>
          <p:nvPr/>
        </p:nvSpPr>
        <p:spPr>
          <a:xfrm>
            <a:off x="152400" y="6096000"/>
            <a:ext cx="8382000" cy="369332"/>
          </a:xfrm>
          <a:prstGeom prst="rect">
            <a:avLst/>
          </a:prstGeom>
        </p:spPr>
        <p:txBody>
          <a:bodyPr wrap="square">
            <a:spAutoFit/>
          </a:bodyPr>
          <a:lstStyle/>
          <a:p>
            <a:r>
              <a:rPr lang="fr-FR" b="1" dirty="0" err="1" smtClean="0"/>
              <a:t>Clock</a:t>
            </a:r>
            <a:r>
              <a:rPr lang="fr-FR" dirty="0" smtClean="0"/>
              <a:t> : il faut retirer la page qui a un R =0 et qui est la plus ancienne</a:t>
            </a: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6</a:t>
            </a:fld>
            <a:endParaRPr lang="fr-BE" dirty="0"/>
          </a:p>
        </p:txBody>
      </p:sp>
      <p:pic>
        <p:nvPicPr>
          <p:cNvPr id="44035" name="Picture 3"/>
          <p:cNvPicPr>
            <a:picLocks noChangeAspect="1" noChangeArrowheads="1"/>
          </p:cNvPicPr>
          <p:nvPr/>
        </p:nvPicPr>
        <p:blipFill>
          <a:blip r:embed="rId2"/>
          <a:srcRect/>
          <a:stretch>
            <a:fillRect/>
          </a:stretch>
        </p:blipFill>
        <p:spPr bwMode="auto">
          <a:xfrm>
            <a:off x="0" y="685800"/>
            <a:ext cx="91440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60</a:t>
            </a:fld>
            <a:endParaRPr lang="fr-BE" dirty="0"/>
          </a:p>
        </p:txBody>
      </p:sp>
      <p:pic>
        <p:nvPicPr>
          <p:cNvPr id="2050" name="Picture 2"/>
          <p:cNvPicPr>
            <a:picLocks noChangeAspect="1" noChangeArrowheads="1"/>
          </p:cNvPicPr>
          <p:nvPr/>
        </p:nvPicPr>
        <p:blipFill>
          <a:blip r:embed="rId2"/>
          <a:srcRect/>
          <a:stretch>
            <a:fillRect/>
          </a:stretch>
        </p:blipFill>
        <p:spPr bwMode="auto">
          <a:xfrm>
            <a:off x="241677" y="457200"/>
            <a:ext cx="8902323" cy="50434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61</a:t>
            </a:fld>
            <a:endParaRPr lang="fr-BE" dirty="0"/>
          </a:p>
        </p:txBody>
      </p:sp>
      <p:sp>
        <p:nvSpPr>
          <p:cNvPr id="4" name="Rectangle 3"/>
          <p:cNvSpPr/>
          <p:nvPr/>
        </p:nvSpPr>
        <p:spPr>
          <a:xfrm>
            <a:off x="-152400" y="152400"/>
            <a:ext cx="8927976" cy="707886"/>
          </a:xfrm>
          <a:prstGeom prst="rect">
            <a:avLst/>
          </a:prstGeom>
        </p:spPr>
        <p:txBody>
          <a:bodyPr wrap="square">
            <a:spAutoFit/>
          </a:bodyPr>
          <a:lstStyle/>
          <a:p>
            <a:pPr algn="ctr"/>
            <a:r>
              <a:rPr lang="fr-FR" sz="4000" b="1" dirty="0" smtClean="0">
                <a:solidFill>
                  <a:srgbClr val="1F497D">
                    <a:lumMod val="60000"/>
                    <a:lumOff val="40000"/>
                  </a:srgbClr>
                </a:solidFill>
                <a:latin typeface="Bradley Hand ITC" pitchFamily="66" charset="0"/>
              </a:rPr>
              <a:t>La segmentation</a:t>
            </a:r>
          </a:p>
        </p:txBody>
      </p:sp>
      <p:sp>
        <p:nvSpPr>
          <p:cNvPr id="5" name="Rectangle 4"/>
          <p:cNvSpPr/>
          <p:nvPr/>
        </p:nvSpPr>
        <p:spPr>
          <a:xfrm>
            <a:off x="304800" y="1143000"/>
            <a:ext cx="8305800" cy="1323439"/>
          </a:xfrm>
          <a:prstGeom prst="rect">
            <a:avLst/>
          </a:prstGeom>
        </p:spPr>
        <p:txBody>
          <a:bodyPr wrap="square">
            <a:spAutoFit/>
          </a:bodyPr>
          <a:lstStyle/>
          <a:p>
            <a:r>
              <a:rPr lang="fr-FR" sz="2000" dirty="0" smtClean="0"/>
              <a:t>Dans cette solution, l'espace d'adressage d'un processus est divisé en </a:t>
            </a:r>
          </a:p>
          <a:p>
            <a:r>
              <a:rPr lang="fr-FR" sz="2000" dirty="0" smtClean="0"/>
              <a:t>segments, générés à la compilation. </a:t>
            </a:r>
          </a:p>
          <a:p>
            <a:r>
              <a:rPr lang="fr-FR" sz="2000" dirty="0" smtClean="0"/>
              <a:t>Chaque segment est repéré par </a:t>
            </a:r>
            <a:r>
              <a:rPr lang="fr-FR" sz="2000" b="1" dirty="0" smtClean="0"/>
              <a:t>son numéro S </a:t>
            </a:r>
            <a:r>
              <a:rPr lang="fr-FR" sz="2000" dirty="0" smtClean="0"/>
              <a:t>et </a:t>
            </a:r>
            <a:r>
              <a:rPr lang="fr-FR" sz="2000" b="1" dirty="0" smtClean="0"/>
              <a:t>sa longueur variable  L</a:t>
            </a:r>
            <a:r>
              <a:rPr lang="fr-FR" sz="2000" dirty="0" smtClean="0"/>
              <a:t>. </a:t>
            </a:r>
          </a:p>
          <a:p>
            <a:r>
              <a:rPr lang="fr-FR" sz="2000" b="1" dirty="0" smtClean="0"/>
              <a:t>Un segment est un ensemble d'adresses virtuelles contiguës. </a:t>
            </a:r>
          </a:p>
        </p:txBody>
      </p:sp>
      <p:sp>
        <p:nvSpPr>
          <p:cNvPr id="6" name="Rectangle 5"/>
          <p:cNvSpPr/>
          <p:nvPr/>
        </p:nvSpPr>
        <p:spPr>
          <a:xfrm>
            <a:off x="304800" y="3124200"/>
            <a:ext cx="8305800" cy="1323439"/>
          </a:xfrm>
          <a:prstGeom prst="rect">
            <a:avLst/>
          </a:prstGeom>
        </p:spPr>
        <p:txBody>
          <a:bodyPr wrap="square">
            <a:spAutoFit/>
          </a:bodyPr>
          <a:lstStyle/>
          <a:p>
            <a:r>
              <a:rPr lang="fr-FR" sz="2000" dirty="0" smtClean="0"/>
              <a:t>Contrairement à la pagination, la segmentation est "connue" du processus :</a:t>
            </a:r>
          </a:p>
          <a:p>
            <a:r>
              <a:rPr lang="fr-FR" sz="2000" dirty="0" smtClean="0"/>
              <a:t> une adresse n'est plus donnée de façon absolue par rapport au début de l'adressage virtuel; une adresse est donnée par </a:t>
            </a:r>
            <a:r>
              <a:rPr lang="fr-FR" sz="2000" b="1" dirty="0" smtClean="0">
                <a:solidFill>
                  <a:schemeClr val="accent2">
                    <a:lumMod val="50000"/>
                  </a:schemeClr>
                </a:solidFill>
              </a:rPr>
              <a:t>un couple (S , d</a:t>
            </a:r>
            <a:r>
              <a:rPr lang="fr-FR" sz="2000" dirty="0" smtClean="0"/>
              <a:t>), où </a:t>
            </a:r>
          </a:p>
          <a:p>
            <a:r>
              <a:rPr lang="fr-FR" sz="2000" b="1" dirty="0" smtClean="0">
                <a:solidFill>
                  <a:srgbClr val="FF0000"/>
                </a:solidFill>
              </a:rPr>
              <a:t>S</a:t>
            </a:r>
            <a:r>
              <a:rPr lang="fr-FR" sz="2000" b="1" dirty="0" smtClean="0">
                <a:solidFill>
                  <a:schemeClr val="accent2">
                    <a:lumMod val="50000"/>
                  </a:schemeClr>
                </a:solidFill>
              </a:rPr>
              <a:t> est le n° du segment </a:t>
            </a:r>
            <a:r>
              <a:rPr lang="fr-FR" sz="2000" dirty="0" smtClean="0"/>
              <a:t>et </a:t>
            </a:r>
            <a:r>
              <a:rPr lang="fr-FR" sz="2000" b="1" dirty="0" smtClean="0">
                <a:solidFill>
                  <a:srgbClr val="FF0000"/>
                </a:solidFill>
              </a:rPr>
              <a:t>d</a:t>
            </a:r>
            <a:r>
              <a:rPr lang="fr-FR" sz="2000" b="1" dirty="0" smtClean="0">
                <a:solidFill>
                  <a:schemeClr val="accent2">
                    <a:lumMod val="50000"/>
                  </a:schemeClr>
                </a:solidFill>
              </a:rPr>
              <a:t> le déplacement dans le segment, d ∈ [0 , L [ </a:t>
            </a:r>
            <a:r>
              <a:rPr lang="fr-FR" sz="2000" dirty="0" smtClean="0"/>
              <a:t>.</a:t>
            </a:r>
          </a:p>
        </p:txBody>
      </p:sp>
      <p:sp>
        <p:nvSpPr>
          <p:cNvPr id="7" name="Rectangle 6"/>
          <p:cNvSpPr/>
          <p:nvPr/>
        </p:nvSpPr>
        <p:spPr>
          <a:xfrm>
            <a:off x="457200" y="5257800"/>
            <a:ext cx="6858000" cy="400110"/>
          </a:xfrm>
          <a:prstGeom prst="rect">
            <a:avLst/>
          </a:prstGeom>
        </p:spPr>
        <p:txBody>
          <a:bodyPr wrap="square">
            <a:spAutoFit/>
          </a:bodyPr>
          <a:lstStyle/>
          <a:p>
            <a:r>
              <a:rPr lang="fr-FR" dirty="0" smtClean="0"/>
              <a:t>Pour calculer l'adresse physique, on utilise </a:t>
            </a:r>
            <a:r>
              <a:rPr lang="fr-FR" sz="2000" b="1" dirty="0" smtClean="0">
                <a:solidFill>
                  <a:srgbClr val="E44592"/>
                </a:solidFill>
              </a:rPr>
              <a:t>une table des segments:</a:t>
            </a:r>
            <a:endParaRPr lang="fr-FR" b="1" dirty="0">
              <a:solidFill>
                <a:srgbClr val="E4459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62</a:t>
            </a:fld>
            <a:endParaRPr lang="fr-BE" dirty="0"/>
          </a:p>
        </p:txBody>
      </p:sp>
      <p:pic>
        <p:nvPicPr>
          <p:cNvPr id="4" name="Picture 2"/>
          <p:cNvPicPr>
            <a:picLocks noChangeAspect="1" noChangeArrowheads="1"/>
          </p:cNvPicPr>
          <p:nvPr/>
        </p:nvPicPr>
        <p:blipFill>
          <a:blip r:embed="rId2"/>
          <a:srcRect/>
          <a:stretch>
            <a:fillRect/>
          </a:stretch>
        </p:blipFill>
        <p:spPr bwMode="auto">
          <a:xfrm>
            <a:off x="4343400" y="228600"/>
            <a:ext cx="4552950" cy="3090120"/>
          </a:xfrm>
          <a:prstGeom prst="rect">
            <a:avLst/>
          </a:prstGeom>
          <a:noFill/>
          <a:ln w="9525">
            <a:noFill/>
            <a:miter lim="800000"/>
            <a:headEnd/>
            <a:tailEnd/>
          </a:ln>
          <a:effectLst/>
        </p:spPr>
      </p:pic>
      <p:sp>
        <p:nvSpPr>
          <p:cNvPr id="5" name="Rectangle 4"/>
          <p:cNvSpPr/>
          <p:nvPr/>
        </p:nvSpPr>
        <p:spPr>
          <a:xfrm>
            <a:off x="152400" y="448270"/>
            <a:ext cx="6096000" cy="923330"/>
          </a:xfrm>
          <a:prstGeom prst="rect">
            <a:avLst/>
          </a:prstGeom>
        </p:spPr>
        <p:txBody>
          <a:bodyPr wrap="square">
            <a:spAutoFit/>
          </a:bodyPr>
          <a:lstStyle/>
          <a:p>
            <a:r>
              <a:rPr lang="fr-FR" b="1" dirty="0" smtClean="0"/>
              <a:t>B</a:t>
            </a:r>
            <a:r>
              <a:rPr lang="fr-FR" dirty="0" smtClean="0"/>
              <a:t> : adresse de base (adresse physique de début du segment)</a:t>
            </a:r>
          </a:p>
          <a:p>
            <a:r>
              <a:rPr lang="fr-FR" b="1" dirty="0" smtClean="0"/>
              <a:t>L</a:t>
            </a:r>
            <a:r>
              <a:rPr lang="fr-FR" dirty="0" smtClean="0"/>
              <a:t> : longueur du segment ou limite</a:t>
            </a:r>
          </a:p>
          <a:p>
            <a:r>
              <a:rPr lang="fr-FR" b="1" dirty="0" smtClean="0"/>
              <a:t>p</a:t>
            </a:r>
            <a:r>
              <a:rPr lang="fr-FR" dirty="0" smtClean="0"/>
              <a:t> : protection du segment</a:t>
            </a:r>
            <a:endParaRPr lang="fr-FR" dirty="0"/>
          </a:p>
        </p:txBody>
      </p:sp>
      <p:sp>
        <p:nvSpPr>
          <p:cNvPr id="6" name="Rectangle 5"/>
          <p:cNvSpPr/>
          <p:nvPr/>
        </p:nvSpPr>
        <p:spPr>
          <a:xfrm>
            <a:off x="381000" y="3352800"/>
            <a:ext cx="8763000" cy="954107"/>
          </a:xfrm>
          <a:prstGeom prst="rect">
            <a:avLst/>
          </a:prstGeom>
        </p:spPr>
        <p:txBody>
          <a:bodyPr wrap="square">
            <a:spAutoFit/>
          </a:bodyPr>
          <a:lstStyle/>
          <a:p>
            <a:r>
              <a:rPr lang="fr-FR" b="1" dirty="0" smtClean="0"/>
              <a:t>L'adresse physique </a:t>
            </a:r>
            <a:r>
              <a:rPr lang="fr-FR" dirty="0" smtClean="0"/>
              <a:t>correspondant à </a:t>
            </a:r>
            <a:r>
              <a:rPr lang="fr-FR" b="1" dirty="0" smtClean="0"/>
              <a:t>l'adresse virtuelle </a:t>
            </a:r>
            <a:r>
              <a:rPr lang="fr-FR" sz="2000" b="1" dirty="0" smtClean="0">
                <a:solidFill>
                  <a:srgbClr val="E44592"/>
                </a:solidFill>
              </a:rPr>
              <a:t>(S , d) </a:t>
            </a:r>
            <a:r>
              <a:rPr lang="fr-FR" dirty="0" smtClean="0"/>
              <a:t>sera donc </a:t>
            </a:r>
            <a:r>
              <a:rPr lang="fr-FR" b="1" dirty="0" smtClean="0">
                <a:solidFill>
                  <a:srgbClr val="FF0000"/>
                </a:solidFill>
              </a:rPr>
              <a:t>B + d, si d &lt;= L</a:t>
            </a:r>
          </a:p>
          <a:p>
            <a:r>
              <a:rPr lang="fr-FR" dirty="0" smtClean="0"/>
              <a:t>La segmentation simplifie la gestion des objets communs (rangés chacun dans un segment), notamment si leur  taille évolue dynamiquement.</a:t>
            </a:r>
            <a:endParaRPr lang="fr-FR"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63</a:t>
            </a:fld>
            <a:endParaRPr lang="fr-BE" dirty="0"/>
          </a:p>
        </p:txBody>
      </p:sp>
      <p:pic>
        <p:nvPicPr>
          <p:cNvPr id="2050" name="Picture 2"/>
          <p:cNvPicPr>
            <a:picLocks noChangeAspect="1" noChangeArrowheads="1"/>
          </p:cNvPicPr>
          <p:nvPr/>
        </p:nvPicPr>
        <p:blipFill>
          <a:blip r:embed="rId2"/>
          <a:srcRect/>
          <a:stretch>
            <a:fillRect/>
          </a:stretch>
        </p:blipFill>
        <p:spPr bwMode="auto">
          <a:xfrm>
            <a:off x="609600" y="0"/>
            <a:ext cx="8157117" cy="3352800"/>
          </a:xfrm>
          <a:prstGeom prst="rect">
            <a:avLst/>
          </a:prstGeom>
          <a:noFill/>
          <a:ln w="9525">
            <a:noFill/>
            <a:miter lim="800000"/>
            <a:headEnd/>
            <a:tailEnd/>
          </a:ln>
          <a:effectLst/>
        </p:spPr>
      </p:pic>
      <p:sp>
        <p:nvSpPr>
          <p:cNvPr id="2052" name="AutoShape 4" descr="https://waytolearnx.com/ezoimgfmt/1.bp.blogspot.com/-VDQE1i1PnuU/XNJA6k027EI/AAAAAAAADcQ/AOEjESFaYo0Z75AY6ZosLlZA3akVKWTewCLcBGAs/s1600/Diff%25C3%25A9rence%2Bentre%2Bla%2Bpagination%2Bet%2Bla%2Bsegmentation.png?ezimgfmt=rs:770x402/rscb1/ng:webp/ngcb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2054" name="AutoShape 6" descr="https://waytolearnx.com/ezoimgfmt/1.bp.blogspot.com/-VDQE1i1PnuU/XNJA6k027EI/AAAAAAAADcQ/AOEjESFaYo0Z75AY6ZosLlZA3akVKWTewCLcBGAs/s1600/Diff%25C3%25A9rence%2Bentre%2Bla%2Bpagination%2Bet%2Bla%2Bsegmentation.png?ezimgfmt=rs:770x402/rscb1/ng:webp/ngcb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2055" name="Picture 7"/>
          <p:cNvPicPr>
            <a:picLocks noChangeAspect="1" noChangeArrowheads="1"/>
          </p:cNvPicPr>
          <p:nvPr/>
        </p:nvPicPr>
        <p:blipFill>
          <a:blip r:embed="rId3"/>
          <a:srcRect/>
          <a:stretch>
            <a:fillRect/>
          </a:stretch>
        </p:blipFill>
        <p:spPr bwMode="auto">
          <a:xfrm>
            <a:off x="1066800" y="3431118"/>
            <a:ext cx="6543675" cy="34268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7</a:t>
            </a:fld>
            <a:endParaRPr lang="fr-BE" dirty="0"/>
          </a:p>
        </p:txBody>
      </p:sp>
      <p:sp>
        <p:nvSpPr>
          <p:cNvPr id="4" name="Rectangle 3"/>
          <p:cNvSpPr/>
          <p:nvPr/>
        </p:nvSpPr>
        <p:spPr>
          <a:xfrm>
            <a:off x="381000" y="533400"/>
            <a:ext cx="4884671" cy="58477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fr-FR" sz="3200" dirty="0" smtClean="0">
                <a:latin typeface="Bahnschrift SemiBold Condensed" pitchFamily="34" charset="0"/>
              </a:rPr>
              <a:t>Le gestionnaire de mémoire du SE </a:t>
            </a:r>
            <a:endParaRPr lang="fr-FR" sz="3200" dirty="0">
              <a:latin typeface="Bahnschrift SemiBold Condensed" pitchFamily="34" charset="0"/>
            </a:endParaRPr>
          </a:p>
        </p:txBody>
      </p:sp>
      <p:sp>
        <p:nvSpPr>
          <p:cNvPr id="5" name="Rectangle 4"/>
          <p:cNvSpPr/>
          <p:nvPr/>
        </p:nvSpPr>
        <p:spPr>
          <a:xfrm>
            <a:off x="381000" y="1447800"/>
            <a:ext cx="8458200" cy="830997"/>
          </a:xfrm>
          <a:prstGeom prst="rect">
            <a:avLst/>
          </a:prstGeom>
        </p:spPr>
        <p:txBody>
          <a:bodyPr wrap="square">
            <a:spAutoFit/>
          </a:bodyPr>
          <a:lstStyle/>
          <a:p>
            <a:r>
              <a:rPr lang="fr-FR" sz="2400" b="1" dirty="0" smtClean="0">
                <a:solidFill>
                  <a:srgbClr val="FF0000"/>
                </a:solidFill>
              </a:rPr>
              <a:t>Objectifs du gestionnaire de mémoire du système d'exploitation </a:t>
            </a:r>
          </a:p>
          <a:p>
            <a:pPr>
              <a:buFont typeface="Wingdings" pitchFamily="2" charset="2"/>
              <a:buChar char="§"/>
            </a:pPr>
            <a:r>
              <a:rPr lang="fr-FR" sz="2400" dirty="0" smtClean="0"/>
              <a:t> Partager la mémoire (système </a:t>
            </a:r>
            <a:r>
              <a:rPr lang="fr-FR" sz="2400" dirty="0" err="1" smtClean="0"/>
              <a:t>multi-tâche</a:t>
            </a:r>
            <a:r>
              <a:rPr lang="fr-FR" sz="2400" dirty="0" smtClean="0"/>
              <a:t>)</a:t>
            </a:r>
          </a:p>
        </p:txBody>
      </p:sp>
      <p:sp>
        <p:nvSpPr>
          <p:cNvPr id="6" name="Rectangle 5"/>
          <p:cNvSpPr/>
          <p:nvPr/>
        </p:nvSpPr>
        <p:spPr>
          <a:xfrm>
            <a:off x="381000" y="2362200"/>
            <a:ext cx="7315200" cy="461665"/>
          </a:xfrm>
          <a:prstGeom prst="rect">
            <a:avLst/>
          </a:prstGeom>
        </p:spPr>
        <p:txBody>
          <a:bodyPr wrap="square">
            <a:spAutoFit/>
          </a:bodyPr>
          <a:lstStyle/>
          <a:p>
            <a:pPr lvl="0">
              <a:buFont typeface="Wingdings" pitchFamily="2" charset="2"/>
              <a:buChar char="§"/>
            </a:pPr>
            <a:r>
              <a:rPr lang="fr-FR" sz="2400" dirty="0" smtClean="0">
                <a:solidFill>
                  <a:prstClr val="black"/>
                </a:solidFill>
              </a:rPr>
              <a:t> Allouer des blocs de mémoire aux différents processus</a:t>
            </a:r>
          </a:p>
        </p:txBody>
      </p:sp>
      <p:sp>
        <p:nvSpPr>
          <p:cNvPr id="7" name="Rectangle 6"/>
          <p:cNvSpPr/>
          <p:nvPr/>
        </p:nvSpPr>
        <p:spPr>
          <a:xfrm>
            <a:off x="381000" y="2819400"/>
            <a:ext cx="6324600" cy="461665"/>
          </a:xfrm>
          <a:prstGeom prst="rect">
            <a:avLst/>
          </a:prstGeom>
        </p:spPr>
        <p:txBody>
          <a:bodyPr wrap="square">
            <a:spAutoFit/>
          </a:bodyPr>
          <a:lstStyle/>
          <a:p>
            <a:pPr lvl="0">
              <a:buFont typeface="Wingdings" pitchFamily="2" charset="2"/>
              <a:buChar char="§"/>
            </a:pPr>
            <a:r>
              <a:rPr lang="fr-FR" sz="2400" dirty="0" smtClean="0">
                <a:solidFill>
                  <a:prstClr val="black"/>
                </a:solidFill>
              </a:rPr>
              <a:t> Protéger les espaces mémoire utilisés .</a:t>
            </a:r>
          </a:p>
        </p:txBody>
      </p:sp>
      <p:sp>
        <p:nvSpPr>
          <p:cNvPr id="8" name="Rectangle 7"/>
          <p:cNvSpPr/>
          <p:nvPr/>
        </p:nvSpPr>
        <p:spPr>
          <a:xfrm>
            <a:off x="381000" y="3276600"/>
            <a:ext cx="5924635" cy="461665"/>
          </a:xfrm>
          <a:prstGeom prst="rect">
            <a:avLst/>
          </a:prstGeom>
        </p:spPr>
        <p:txBody>
          <a:bodyPr wrap="none">
            <a:spAutoFit/>
          </a:bodyPr>
          <a:lstStyle/>
          <a:p>
            <a:pPr lvl="0">
              <a:buFont typeface="Wingdings" pitchFamily="2" charset="2"/>
              <a:buChar char="§"/>
            </a:pPr>
            <a:r>
              <a:rPr lang="fr-FR" sz="2400" dirty="0" smtClean="0">
                <a:solidFill>
                  <a:prstClr val="black"/>
                </a:solidFill>
              </a:rPr>
              <a:t>Optimiser la quantité de mémoire disponible</a:t>
            </a:r>
            <a:endParaRPr lang="fr-FR" sz="2400" dirty="0">
              <a:solidFill>
                <a:prstClr val="black"/>
              </a:solidFill>
            </a:endParaRPr>
          </a:p>
        </p:txBody>
      </p:sp>
      <p:cxnSp>
        <p:nvCxnSpPr>
          <p:cNvPr id="10" name="Connecteur droit avec flèche 9"/>
          <p:cNvCxnSpPr>
            <a:stCxn id="8" idx="2"/>
          </p:cNvCxnSpPr>
          <p:nvPr/>
        </p:nvCxnSpPr>
        <p:spPr>
          <a:xfrm rot="5400000">
            <a:off x="2016792" y="3016873"/>
            <a:ext cx="605135" cy="204791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stCxn id="8" idx="2"/>
          </p:cNvCxnSpPr>
          <p:nvPr/>
        </p:nvCxnSpPr>
        <p:spPr>
          <a:xfrm rot="16200000" flipH="1">
            <a:off x="3959892" y="3121691"/>
            <a:ext cx="681335" cy="1914482"/>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pic>
        <p:nvPicPr>
          <p:cNvPr id="45058" name="Picture 2"/>
          <p:cNvPicPr>
            <a:picLocks noChangeAspect="1" noChangeArrowheads="1"/>
          </p:cNvPicPr>
          <p:nvPr/>
        </p:nvPicPr>
        <p:blipFill>
          <a:blip r:embed="rId2"/>
          <a:srcRect/>
          <a:stretch>
            <a:fillRect/>
          </a:stretch>
        </p:blipFill>
        <p:spPr bwMode="auto">
          <a:xfrm>
            <a:off x="76200" y="4495800"/>
            <a:ext cx="6934200" cy="923925"/>
          </a:xfrm>
          <a:prstGeom prst="rect">
            <a:avLst/>
          </a:prstGeom>
          <a:noFill/>
          <a:ln w="9525">
            <a:noFill/>
            <a:miter lim="800000"/>
            <a:headEnd/>
            <a:tailEnd/>
          </a:ln>
          <a:effectLst/>
        </p:spPr>
      </p:pic>
      <p:sp>
        <p:nvSpPr>
          <p:cNvPr id="15" name="Rectangle 14"/>
          <p:cNvSpPr/>
          <p:nvPr/>
        </p:nvSpPr>
        <p:spPr>
          <a:xfrm>
            <a:off x="609600" y="5657671"/>
            <a:ext cx="7239000" cy="1015663"/>
          </a:xfrm>
          <a:prstGeom prst="rect">
            <a:avLst/>
          </a:prstGeom>
        </p:spPr>
        <p:txBody>
          <a:bodyPr wrap="square">
            <a:spAutoFit/>
          </a:bodyPr>
          <a:lstStyle/>
          <a:p>
            <a:r>
              <a:rPr lang="fr-FR" sz="2000" dirty="0" smtClean="0"/>
              <a:t>Le </a:t>
            </a:r>
            <a:r>
              <a:rPr lang="fr-FR" sz="2000" b="1" dirty="0" smtClean="0"/>
              <a:t>gestionnaire de mémoire</a:t>
            </a:r>
            <a:r>
              <a:rPr lang="fr-FR" sz="2000" dirty="0" smtClean="0"/>
              <a:t> est un sous-ensemble du système d'exploitation. Son rôle est de partager la mémoire entre l'SE et les diverses applications. </a:t>
            </a:r>
            <a:endParaRPr lang="fr-FR"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8</a:t>
            </a:fld>
            <a:endParaRPr lang="fr-BE" dirty="0"/>
          </a:p>
        </p:txBody>
      </p:sp>
      <p:sp>
        <p:nvSpPr>
          <p:cNvPr id="5" name="Rectangle 4"/>
          <p:cNvSpPr/>
          <p:nvPr/>
        </p:nvSpPr>
        <p:spPr>
          <a:xfrm>
            <a:off x="152400" y="1371600"/>
            <a:ext cx="8610600" cy="1015663"/>
          </a:xfrm>
          <a:prstGeom prst="rect">
            <a:avLst/>
          </a:prstGeom>
        </p:spPr>
        <p:txBody>
          <a:bodyPr wrap="square">
            <a:spAutoFit/>
          </a:bodyPr>
          <a:lstStyle/>
          <a:p>
            <a:r>
              <a:rPr lang="fr-FR" sz="2000" dirty="0" smtClean="0"/>
              <a:t>un programme écrit dans un langage de programmation doit passer par plusieurs étapes avant d'être exécuté : compilation , édition de liens , chargement puis exécution .</a:t>
            </a:r>
            <a:endParaRPr lang="fr-FR" sz="2000" dirty="0"/>
          </a:p>
        </p:txBody>
      </p:sp>
      <p:sp>
        <p:nvSpPr>
          <p:cNvPr id="6" name="Rectangle 5"/>
          <p:cNvSpPr/>
          <p:nvPr/>
        </p:nvSpPr>
        <p:spPr>
          <a:xfrm>
            <a:off x="228600" y="2590800"/>
            <a:ext cx="8610600" cy="707886"/>
          </a:xfrm>
          <a:prstGeom prst="rect">
            <a:avLst/>
          </a:prstGeom>
        </p:spPr>
        <p:txBody>
          <a:bodyPr wrap="square">
            <a:spAutoFit/>
          </a:bodyPr>
          <a:lstStyle/>
          <a:p>
            <a:pPr>
              <a:buFont typeface="Wingdings" pitchFamily="2" charset="2"/>
              <a:buChar char="§"/>
            </a:pPr>
            <a:r>
              <a:rPr lang="fr-FR" sz="2000" dirty="0" smtClean="0"/>
              <a:t>Lors de la compilation, à chaque objet (variable, fichier…..) est associée une adresse logique . Cette étape génère un fichier objet .  </a:t>
            </a:r>
            <a:endParaRPr lang="fr-FR" sz="2000" dirty="0"/>
          </a:p>
        </p:txBody>
      </p:sp>
      <p:sp>
        <p:nvSpPr>
          <p:cNvPr id="7" name="Rectangle 6"/>
          <p:cNvSpPr/>
          <p:nvPr/>
        </p:nvSpPr>
        <p:spPr>
          <a:xfrm>
            <a:off x="304800" y="3581400"/>
            <a:ext cx="8610600" cy="1015663"/>
          </a:xfrm>
          <a:prstGeom prst="rect">
            <a:avLst/>
          </a:prstGeom>
        </p:spPr>
        <p:txBody>
          <a:bodyPr wrap="square">
            <a:spAutoFit/>
          </a:bodyPr>
          <a:lstStyle/>
          <a:p>
            <a:pPr>
              <a:buFont typeface="Wingdings" pitchFamily="2" charset="2"/>
              <a:buChar char="§"/>
            </a:pPr>
            <a:r>
              <a:rPr lang="fr-FR" sz="2000" dirty="0" smtClean="0"/>
              <a:t>L’édition des liens permet d’établir le lien entre le programme et les différents fichiers concernés (bibliothèque du langage , fichiers entête , fichiers contenant les autres parties du programme .  Cette étape génère un fichier exécutable.</a:t>
            </a:r>
            <a:endParaRPr lang="fr-FR" sz="2000" dirty="0"/>
          </a:p>
        </p:txBody>
      </p:sp>
      <p:sp>
        <p:nvSpPr>
          <p:cNvPr id="8" name="Rectangle 7"/>
          <p:cNvSpPr/>
          <p:nvPr/>
        </p:nvSpPr>
        <p:spPr>
          <a:xfrm>
            <a:off x="304800" y="4876800"/>
            <a:ext cx="8610600" cy="707886"/>
          </a:xfrm>
          <a:prstGeom prst="rect">
            <a:avLst/>
          </a:prstGeom>
        </p:spPr>
        <p:txBody>
          <a:bodyPr wrap="square">
            <a:spAutoFit/>
          </a:bodyPr>
          <a:lstStyle/>
          <a:p>
            <a:pPr>
              <a:buFont typeface="Wingdings" pitchFamily="2" charset="2"/>
              <a:buChar char="§"/>
            </a:pPr>
            <a:r>
              <a:rPr lang="fr-FR" sz="2000" dirty="0" smtClean="0"/>
              <a:t>Chargement du programme : le fichier exécutable ainsi que les bibliothèques du langage sont chargés en mémoire centrale .  </a:t>
            </a:r>
            <a:endParaRPr lang="fr-FR" sz="2000" dirty="0"/>
          </a:p>
        </p:txBody>
      </p:sp>
      <p:sp>
        <p:nvSpPr>
          <p:cNvPr id="9" name="Rectangle 8"/>
          <p:cNvSpPr/>
          <p:nvPr/>
        </p:nvSpPr>
        <p:spPr>
          <a:xfrm>
            <a:off x="378823" y="485002"/>
            <a:ext cx="8534400" cy="523220"/>
          </a:xfrm>
          <a:prstGeom prst="rect">
            <a:avLst/>
          </a:prstGeom>
        </p:spPr>
        <p:txBody>
          <a:bodyPr wrap="square">
            <a:spAutoFit/>
          </a:bodyPr>
          <a:lstStyle/>
          <a:p>
            <a:pPr marL="355600" indent="-342900">
              <a:lnSpc>
                <a:spcPct val="100000"/>
              </a:lnSpc>
              <a:tabLst>
                <a:tab pos="354965" algn="l"/>
                <a:tab pos="355600" algn="l"/>
              </a:tabLst>
            </a:pPr>
            <a:r>
              <a:rPr lang="fr-FR" sz="2800" b="1" spc="-5" dirty="0" smtClean="0">
                <a:solidFill>
                  <a:srgbClr val="FF0000"/>
                </a:solidFill>
                <a:cs typeface="Arial MT"/>
              </a:rPr>
              <a:t>Traitement d’un programme: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BE" smtClean="0"/>
              <a:t>2022 / 2023</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9</a:t>
            </a:fld>
            <a:endParaRPr lang="fr-BE" dirty="0"/>
          </a:p>
        </p:txBody>
      </p:sp>
      <p:pic>
        <p:nvPicPr>
          <p:cNvPr id="4" name="Picture 3"/>
          <p:cNvPicPr>
            <a:picLocks noChangeAspect="1" noChangeArrowheads="1"/>
          </p:cNvPicPr>
          <p:nvPr/>
        </p:nvPicPr>
        <p:blipFill>
          <a:blip r:embed="rId2"/>
          <a:srcRect/>
          <a:stretch>
            <a:fillRect/>
          </a:stretch>
        </p:blipFill>
        <p:spPr bwMode="auto">
          <a:xfrm>
            <a:off x="86577" y="304800"/>
            <a:ext cx="9057423" cy="37861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5408</TotalTime>
  <Words>3175</Words>
  <Application>Microsoft Office PowerPoint</Application>
  <PresentationFormat>Affichage à l'écran (4:3)</PresentationFormat>
  <Paragraphs>363</Paragraphs>
  <Slides>63</Slides>
  <Notes>2</Notes>
  <HiddenSlides>0</HiddenSlides>
  <MMClips>0</MMClips>
  <ScaleCrop>false</ScaleCrop>
  <HeadingPairs>
    <vt:vector size="4" baseType="variant">
      <vt:variant>
        <vt:lpstr>Thème</vt:lpstr>
      </vt:variant>
      <vt:variant>
        <vt:i4>1</vt:i4>
      </vt:variant>
      <vt:variant>
        <vt:lpstr>Titres des diapositives</vt:lpstr>
      </vt:variant>
      <vt:variant>
        <vt:i4>63</vt:i4>
      </vt:variant>
    </vt:vector>
  </HeadingPairs>
  <TitlesOfParts>
    <vt:vector size="64" baseType="lpstr">
      <vt:lpstr>Thème Office</vt:lpstr>
      <vt:lpstr>Diapositive 1</vt:lpstr>
      <vt:lpstr>Chapitre 4  La gestion de la mémoire  </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lpstr>Diapositive 36</vt:lpstr>
      <vt:lpstr>Diapositive 37</vt:lpstr>
      <vt:lpstr>Diapositive 38</vt:lpstr>
      <vt:lpstr>Diapositive 39</vt:lpstr>
      <vt:lpstr>Diapositive 40</vt:lpstr>
      <vt:lpstr>Diapositive 41</vt:lpstr>
      <vt:lpstr>Diapositive 42</vt:lpstr>
      <vt:lpstr>Diapositive 43</vt:lpstr>
      <vt:lpstr>Diapositive 44</vt:lpstr>
      <vt:lpstr>Diapositive 45</vt:lpstr>
      <vt:lpstr>Diapositive 46</vt:lpstr>
      <vt:lpstr>Diapositive 47</vt:lpstr>
      <vt:lpstr>Diapositive 48</vt:lpstr>
      <vt:lpstr>Diapositive 49</vt:lpstr>
      <vt:lpstr>Diapositive 50</vt:lpstr>
      <vt:lpstr>Diapositive 51</vt:lpstr>
      <vt:lpstr>Diapositive 52</vt:lpstr>
      <vt:lpstr>Diapositive 53</vt:lpstr>
      <vt:lpstr>Diapositive 54</vt:lpstr>
      <vt:lpstr>Diapositive 55</vt:lpstr>
      <vt:lpstr>Diapositive 56</vt:lpstr>
      <vt:lpstr>Diapositive 57</vt:lpstr>
      <vt:lpstr>Diapositive 58</vt:lpstr>
      <vt:lpstr>Diapositive 59</vt:lpstr>
      <vt:lpstr>Diapositive 60</vt:lpstr>
      <vt:lpstr>Diapositive 61</vt:lpstr>
      <vt:lpstr>Diapositive 62</vt:lpstr>
      <vt:lpstr>Diapositive 63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aux systèmes de bases de données</dc:title>
  <dc:creator>Sirine Bchir</dc:creator>
  <cp:lastModifiedBy>Sirine Bchir</cp:lastModifiedBy>
  <cp:revision>747</cp:revision>
  <dcterms:created xsi:type="dcterms:W3CDTF">2023-01-27T09:48:01Z</dcterms:created>
  <dcterms:modified xsi:type="dcterms:W3CDTF">2023-12-12T13:09:18Z</dcterms:modified>
</cp:coreProperties>
</file>