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7" r:id="rId1"/>
  </p:sldMasterIdLst>
  <p:notesMasterIdLst>
    <p:notesMasterId r:id="rId109"/>
  </p:notesMasterIdLst>
  <p:handoutMasterIdLst>
    <p:handoutMasterId r:id="rId110"/>
  </p:handoutMasterIdLst>
  <p:sldIdLst>
    <p:sldId id="256" r:id="rId2"/>
    <p:sldId id="297" r:id="rId3"/>
    <p:sldId id="301" r:id="rId4"/>
    <p:sldId id="296" r:id="rId5"/>
    <p:sldId id="295" r:id="rId6"/>
    <p:sldId id="257" r:id="rId7"/>
    <p:sldId id="298" r:id="rId8"/>
    <p:sldId id="299" r:id="rId9"/>
    <p:sldId id="319" r:id="rId10"/>
    <p:sldId id="300" r:id="rId11"/>
    <p:sldId id="320" r:id="rId12"/>
    <p:sldId id="317" r:id="rId13"/>
    <p:sldId id="302" r:id="rId14"/>
    <p:sldId id="303" r:id="rId15"/>
    <p:sldId id="304" r:id="rId16"/>
    <p:sldId id="305" r:id="rId17"/>
    <p:sldId id="306" r:id="rId18"/>
    <p:sldId id="342" r:id="rId19"/>
    <p:sldId id="369" r:id="rId20"/>
    <p:sldId id="343" r:id="rId21"/>
    <p:sldId id="309" r:id="rId22"/>
    <p:sldId id="310" r:id="rId23"/>
    <p:sldId id="382" r:id="rId24"/>
    <p:sldId id="311" r:id="rId25"/>
    <p:sldId id="312" r:id="rId26"/>
    <p:sldId id="308" r:id="rId27"/>
    <p:sldId id="313" r:id="rId28"/>
    <p:sldId id="314" r:id="rId29"/>
    <p:sldId id="315" r:id="rId30"/>
    <p:sldId id="344" r:id="rId31"/>
    <p:sldId id="368" r:id="rId32"/>
    <p:sldId id="367" r:id="rId33"/>
    <p:sldId id="322" r:id="rId34"/>
    <p:sldId id="376" r:id="rId35"/>
    <p:sldId id="377" r:id="rId36"/>
    <p:sldId id="378" r:id="rId37"/>
    <p:sldId id="379" r:id="rId38"/>
    <p:sldId id="380" r:id="rId39"/>
    <p:sldId id="381" r:id="rId40"/>
    <p:sldId id="370" r:id="rId41"/>
    <p:sldId id="349" r:id="rId42"/>
    <p:sldId id="350" r:id="rId43"/>
    <p:sldId id="356" r:id="rId44"/>
    <p:sldId id="371" r:id="rId45"/>
    <p:sldId id="351" r:id="rId46"/>
    <p:sldId id="353" r:id="rId47"/>
    <p:sldId id="354" r:id="rId48"/>
    <p:sldId id="372" r:id="rId49"/>
    <p:sldId id="355" r:id="rId50"/>
    <p:sldId id="357" r:id="rId51"/>
    <p:sldId id="358" r:id="rId52"/>
    <p:sldId id="359" r:id="rId53"/>
    <p:sldId id="383" r:id="rId54"/>
    <p:sldId id="360" r:id="rId55"/>
    <p:sldId id="384" r:id="rId56"/>
    <p:sldId id="385" r:id="rId57"/>
    <p:sldId id="386" r:id="rId58"/>
    <p:sldId id="363" r:id="rId59"/>
    <p:sldId id="387" r:id="rId60"/>
    <p:sldId id="389" r:id="rId61"/>
    <p:sldId id="391" r:id="rId62"/>
    <p:sldId id="388" r:id="rId63"/>
    <p:sldId id="390" r:id="rId64"/>
    <p:sldId id="393" r:id="rId65"/>
    <p:sldId id="394" r:id="rId66"/>
    <p:sldId id="395" r:id="rId67"/>
    <p:sldId id="396" r:id="rId68"/>
    <p:sldId id="397" r:id="rId69"/>
    <p:sldId id="409" r:id="rId70"/>
    <p:sldId id="410" r:id="rId71"/>
    <p:sldId id="398" r:id="rId72"/>
    <p:sldId id="401" r:id="rId73"/>
    <p:sldId id="406" r:id="rId74"/>
    <p:sldId id="403" r:id="rId75"/>
    <p:sldId id="404" r:id="rId76"/>
    <p:sldId id="405" r:id="rId77"/>
    <p:sldId id="440" r:id="rId78"/>
    <p:sldId id="442" r:id="rId79"/>
    <p:sldId id="443" r:id="rId80"/>
    <p:sldId id="445" r:id="rId81"/>
    <p:sldId id="444" r:id="rId82"/>
    <p:sldId id="446" r:id="rId83"/>
    <p:sldId id="447" r:id="rId84"/>
    <p:sldId id="469" r:id="rId85"/>
    <p:sldId id="450" r:id="rId86"/>
    <p:sldId id="451" r:id="rId87"/>
    <p:sldId id="452" r:id="rId88"/>
    <p:sldId id="453" r:id="rId89"/>
    <p:sldId id="454" r:id="rId90"/>
    <p:sldId id="455" r:id="rId91"/>
    <p:sldId id="470" r:id="rId92"/>
    <p:sldId id="456" r:id="rId93"/>
    <p:sldId id="471" r:id="rId94"/>
    <p:sldId id="457" r:id="rId95"/>
    <p:sldId id="458" r:id="rId96"/>
    <p:sldId id="460" r:id="rId97"/>
    <p:sldId id="461" r:id="rId98"/>
    <p:sldId id="462" r:id="rId99"/>
    <p:sldId id="472" r:id="rId100"/>
    <p:sldId id="473" r:id="rId101"/>
    <p:sldId id="474" r:id="rId102"/>
    <p:sldId id="475" r:id="rId103"/>
    <p:sldId id="476" r:id="rId104"/>
    <p:sldId id="477" r:id="rId105"/>
    <p:sldId id="478" r:id="rId106"/>
    <p:sldId id="479" r:id="rId107"/>
    <p:sldId id="480" r:id="rId108"/>
  </p:sldIdLst>
  <p:sldSz cx="9144000" cy="6858000" type="screen4x3"/>
  <p:notesSz cx="7104063" cy="10234613"/>
  <p:defaultTextStyle>
    <a:defPPr>
      <a:defRPr lang="en-GB"/>
    </a:defPPr>
    <a:lvl1pPr algn="l" defTabSz="449263"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1pPr>
    <a:lvl2pPr marL="457200" algn="l" defTabSz="449263"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2pPr>
    <a:lvl3pPr marL="914400" algn="l" defTabSz="449263"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3pPr>
    <a:lvl4pPr marL="1371600" algn="l" defTabSz="449263"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4pPr>
    <a:lvl5pPr marL="1828800" algn="l" defTabSz="449263"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4660"/>
  </p:normalViewPr>
  <p:slideViewPr>
    <p:cSldViewPr>
      <p:cViewPr varScale="1">
        <p:scale>
          <a:sx n="62" d="100"/>
          <a:sy n="62" d="100"/>
        </p:scale>
        <p:origin x="1648" y="2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3078427" cy="511730"/>
          </a:xfrm>
          <a:prstGeom prst="rect">
            <a:avLst/>
          </a:prstGeom>
        </p:spPr>
        <p:txBody>
          <a:bodyPr vert="horz" lIns="99067" tIns="49533" rIns="99067" bIns="49533" rtlCol="0"/>
          <a:lstStyle>
            <a:lvl1pPr algn="l">
              <a:defRPr sz="1300"/>
            </a:lvl1pPr>
          </a:lstStyle>
          <a:p>
            <a:endParaRPr lang="fr-FR"/>
          </a:p>
        </p:txBody>
      </p:sp>
      <p:sp>
        <p:nvSpPr>
          <p:cNvPr id="3" name="Espace réservé de la date 2"/>
          <p:cNvSpPr>
            <a:spLocks noGrp="1"/>
          </p:cNvSpPr>
          <p:nvPr>
            <p:ph type="dt" sz="quarter" idx="1"/>
          </p:nvPr>
        </p:nvSpPr>
        <p:spPr>
          <a:xfrm>
            <a:off x="4023992" y="1"/>
            <a:ext cx="3078427" cy="511730"/>
          </a:xfrm>
          <a:prstGeom prst="rect">
            <a:avLst/>
          </a:prstGeom>
        </p:spPr>
        <p:txBody>
          <a:bodyPr vert="horz" lIns="99067" tIns="49533" rIns="99067" bIns="49533" rtlCol="0"/>
          <a:lstStyle>
            <a:lvl1pPr algn="r">
              <a:defRPr sz="1300"/>
            </a:lvl1pPr>
          </a:lstStyle>
          <a:p>
            <a:fld id="{C940ED1B-CC8B-439E-8014-92ECBA1B40C7}" type="datetimeFigureOut">
              <a:rPr lang="fr-FR" smtClean="0"/>
              <a:pPr/>
              <a:t>28/01/2025</a:t>
            </a:fld>
            <a:endParaRPr lang="fr-FR"/>
          </a:p>
        </p:txBody>
      </p:sp>
      <p:sp>
        <p:nvSpPr>
          <p:cNvPr id="4" name="Espace réservé du pied de page 3"/>
          <p:cNvSpPr>
            <a:spLocks noGrp="1"/>
          </p:cNvSpPr>
          <p:nvPr>
            <p:ph type="ftr" sz="quarter" idx="2"/>
          </p:nvPr>
        </p:nvSpPr>
        <p:spPr>
          <a:xfrm>
            <a:off x="1" y="9721107"/>
            <a:ext cx="3078427" cy="511730"/>
          </a:xfrm>
          <a:prstGeom prst="rect">
            <a:avLst/>
          </a:prstGeom>
        </p:spPr>
        <p:txBody>
          <a:bodyPr vert="horz" lIns="99067" tIns="49533" rIns="99067" bIns="49533"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3992" y="9721107"/>
            <a:ext cx="3078427" cy="511730"/>
          </a:xfrm>
          <a:prstGeom prst="rect">
            <a:avLst/>
          </a:prstGeom>
        </p:spPr>
        <p:txBody>
          <a:bodyPr vert="horz" lIns="99067" tIns="49533" rIns="99067" bIns="49533" rtlCol="0" anchor="b"/>
          <a:lstStyle>
            <a:lvl1pPr algn="r">
              <a:defRPr sz="1300"/>
            </a:lvl1pPr>
          </a:lstStyle>
          <a:p>
            <a:fld id="{4F86BD92-70BC-480F-B6CD-6479090E5BDA}" type="slidenum">
              <a:rPr lang="fr-FR" smtClean="0"/>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p:cNvSpPr>
          <p:nvPr>
            <p:ph type="sldImg"/>
          </p:nvPr>
        </p:nvSpPr>
        <p:spPr bwMode="auto">
          <a:xfrm>
            <a:off x="0" y="777875"/>
            <a:ext cx="0" cy="0"/>
          </a:xfrm>
          <a:prstGeom prst="rect">
            <a:avLst/>
          </a:prstGeom>
          <a:noFill/>
          <a:ln w="9525">
            <a:noFill/>
            <a:round/>
            <a:headEnd/>
            <a:tailEnd/>
          </a:ln>
        </p:spPr>
      </p:sp>
      <p:sp>
        <p:nvSpPr>
          <p:cNvPr id="2050" name="Rectangle 2"/>
          <p:cNvSpPr>
            <a:spLocks noGrp="1" noChangeArrowheads="1"/>
          </p:cNvSpPr>
          <p:nvPr>
            <p:ph type="body"/>
          </p:nvPr>
        </p:nvSpPr>
        <p:spPr bwMode="auto">
          <a:xfrm>
            <a:off x="710407" y="4861443"/>
            <a:ext cx="5681606" cy="4603799"/>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r-FR"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4275"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367678370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25716695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2148263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200127898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1125881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194004681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248684290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165921197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993775" y="777875"/>
            <a:ext cx="5116513" cy="3836988"/>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710407" y="4861442"/>
            <a:ext cx="5683250" cy="4605576"/>
          </a:xfrm>
          <a:noFill/>
          <a:ln/>
        </p:spPr>
        <p:txBody>
          <a:bodyPr wrap="none" anchor="ctr"/>
          <a:lstStyle/>
          <a:p>
            <a:endParaRPr lang="fr-FR"/>
          </a:p>
        </p:txBody>
      </p:sp>
    </p:spTree>
    <p:extLst>
      <p:ext uri="{BB962C8B-B14F-4D97-AF65-F5344CB8AC3E}">
        <p14:creationId xmlns:p14="http://schemas.microsoft.com/office/powerpoint/2010/main" val="2376007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fr-FR"/>
              <a:t>Cliquez pour modifier le style du titre</a:t>
            </a:r>
            <a:endParaRPr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4" name="Espace réservé de la date 29"/>
          <p:cNvSpPr>
            <a:spLocks noGrp="1"/>
          </p:cNvSpPr>
          <p:nvPr>
            <p:ph type="dt" sz="half" idx="10"/>
          </p:nvPr>
        </p:nvSpPr>
        <p:spPr/>
        <p:txBody>
          <a:bodyPr/>
          <a:lstStyle>
            <a:lvl1pPr>
              <a:defRPr/>
            </a:lvl1pPr>
          </a:lstStyle>
          <a:p>
            <a:pPr>
              <a:defRPr/>
            </a:pPr>
            <a:fld id="{678EBA78-FE76-4D27-AF50-618D4BED1D7A}" type="datetime1">
              <a:rPr lang="en-US" smtClean="0"/>
              <a:pPr>
                <a:defRPr/>
              </a:pPr>
              <a:t>1/28/2025</a:t>
            </a:fld>
            <a:endParaRPr lang="en-US"/>
          </a:p>
        </p:txBody>
      </p:sp>
      <p:sp>
        <p:nvSpPr>
          <p:cNvPr id="5" name="Espace réservé du pied de page 18"/>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6" name="Espace réservé du numéro de diapositive 26"/>
          <p:cNvSpPr>
            <a:spLocks noGrp="1"/>
          </p:cNvSpPr>
          <p:nvPr>
            <p:ph type="sldNum" sz="quarter" idx="12"/>
          </p:nvPr>
        </p:nvSpPr>
        <p:spPr/>
        <p:txBody>
          <a:bodyPr/>
          <a:lstStyle>
            <a:lvl1pPr>
              <a:defRPr/>
            </a:lvl1pPr>
          </a:lstStyle>
          <a:p>
            <a:pPr>
              <a:defRPr/>
            </a:pPr>
            <a:fld id="{A67D95A9-9FC4-4479-91C9-820D3ADC6149}" type="slidenum">
              <a:rPr lang="en-GB"/>
              <a:pPr>
                <a:defRPr/>
              </a:pPr>
              <a:t>‹N°›</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0571C05C-F19C-4A5E-B91E-820C28862828}" type="datetime1">
              <a:rPr lang="en-US" smtClean="0"/>
              <a:pPr>
                <a:defRPr/>
              </a:pPr>
              <a:t>1/28/2025</a:t>
            </a:fld>
            <a:endParaRPr lang="en-US"/>
          </a:p>
        </p:txBody>
      </p:sp>
      <p:sp>
        <p:nvSpPr>
          <p:cNvPr id="5" name="Espace réservé du pied de page 4"/>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E04FEE5-3D85-4F61-AB61-B5A018D83EF8}" type="slidenum">
              <a:rPr lang="en-GB"/>
              <a:pPr>
                <a:defRPr/>
              </a:pPr>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CFBB44FF-E837-4FAB-98A1-93F28E7F6154}" type="datetime1">
              <a:rPr lang="en-US" smtClean="0"/>
              <a:pPr>
                <a:defRPr/>
              </a:pPr>
              <a:t>1/28/2025</a:t>
            </a:fld>
            <a:endParaRPr lang="en-US"/>
          </a:p>
        </p:txBody>
      </p:sp>
      <p:sp>
        <p:nvSpPr>
          <p:cNvPr id="5" name="Espace réservé du pied de page 4"/>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16ABA5B5-BC0E-474E-9C85-DD95EA8E181C}" type="slidenum">
              <a:rPr lang="en-GB"/>
              <a:pPr>
                <a:defRPr/>
              </a:pPr>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3991A866-F882-4E01-80E6-017D25E26C81}" type="datetime1">
              <a:rPr lang="en-US" smtClean="0"/>
              <a:pPr>
                <a:defRPr/>
              </a:pPr>
              <a:t>1/28/2025</a:t>
            </a:fld>
            <a:endParaRPr lang="en-US"/>
          </a:p>
        </p:txBody>
      </p:sp>
      <p:sp>
        <p:nvSpPr>
          <p:cNvPr id="5" name="Espace réservé du pied de page 4"/>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6F11E515-437A-44C2-9C73-0A7217FFC124}" type="slidenum">
              <a:rPr lang="en-GB"/>
              <a:pPr>
                <a:defRPr/>
              </a:pPr>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fr-FR"/>
              <a:t>Cliquez pour modifier le style du titre</a:t>
            </a:r>
            <a:endParaRPr lang="en-US"/>
          </a:p>
        </p:txBody>
      </p:sp>
      <p:sp>
        <p:nvSpPr>
          <p:cNvPr id="3" name="Espace réservé du texte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38070F6D-AD05-4A6D-AC17-A15C70BE3F5E}" type="datetime1">
              <a:rPr lang="en-US" smtClean="0"/>
              <a:pPr>
                <a:defRPr/>
              </a:pPr>
              <a:t>1/28/2025</a:t>
            </a:fld>
            <a:endParaRPr lang="en-US"/>
          </a:p>
        </p:txBody>
      </p:sp>
      <p:sp>
        <p:nvSpPr>
          <p:cNvPr id="5" name="Espace réservé du pied de page 4"/>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79946448-F47A-493E-8E7B-3511BEA497AA}" type="slidenum">
              <a:rPr lang="en-GB"/>
              <a:pPr>
                <a:defRPr/>
              </a:pPr>
              <a:t>‹N°›</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lvl1pPr>
              <a:defRPr/>
            </a:lvl1pPr>
          </a:lstStyle>
          <a:p>
            <a:pPr>
              <a:defRPr/>
            </a:pPr>
            <a:fld id="{CB991A50-161C-4EA9-8C8B-92BE4B889241}" type="datetime1">
              <a:rPr lang="en-US" smtClean="0"/>
              <a:pPr>
                <a:defRPr/>
              </a:pPr>
              <a:t>1/28/2025</a:t>
            </a:fld>
            <a:endParaRPr lang="en-US"/>
          </a:p>
        </p:txBody>
      </p:sp>
      <p:sp>
        <p:nvSpPr>
          <p:cNvPr id="6" name="Espace réservé du pied de page 5"/>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2989CB0A-600A-405A-A07D-CDFF6D14F5C3}" type="slidenum">
              <a:rPr lang="en-GB"/>
              <a:pPr>
                <a:defRPr/>
              </a:pPr>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lvl1pPr>
              <a:defRPr/>
            </a:lvl1pPr>
          </a:lstStyle>
          <a:p>
            <a:pPr>
              <a:defRPr/>
            </a:pPr>
            <a:fld id="{E6B7D1A4-D653-4BBF-B4AC-4CFFC7167929}" type="datetime1">
              <a:rPr lang="en-US" smtClean="0"/>
              <a:pPr>
                <a:defRPr/>
              </a:pPr>
              <a:t>1/28/2025</a:t>
            </a:fld>
            <a:endParaRPr lang="en-US"/>
          </a:p>
        </p:txBody>
      </p:sp>
      <p:sp>
        <p:nvSpPr>
          <p:cNvPr id="8" name="Espace réservé du pied de page 7"/>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9" name="Espace réservé du numéro de diapositive 8"/>
          <p:cNvSpPr>
            <a:spLocks noGrp="1"/>
          </p:cNvSpPr>
          <p:nvPr>
            <p:ph type="sldNum" sz="quarter" idx="12"/>
          </p:nvPr>
        </p:nvSpPr>
        <p:spPr/>
        <p:txBody>
          <a:bodyPr/>
          <a:lstStyle>
            <a:lvl1pPr>
              <a:defRPr/>
            </a:lvl1pPr>
          </a:lstStyle>
          <a:p>
            <a:pPr>
              <a:defRPr/>
            </a:pPr>
            <a:fld id="{84421AA2-8DAF-4E1E-B570-9AAA1993D88C}" type="slidenum">
              <a:rPr lang="en-GB"/>
              <a:pPr>
                <a:defRPr/>
              </a:pPr>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fr-FR"/>
              <a:t>Cliquez pour modifier le style du titre</a:t>
            </a:r>
            <a:endParaRPr lang="en-US"/>
          </a:p>
        </p:txBody>
      </p:sp>
      <p:sp>
        <p:nvSpPr>
          <p:cNvPr id="3" name="Espace réservé de la date 2"/>
          <p:cNvSpPr>
            <a:spLocks noGrp="1"/>
          </p:cNvSpPr>
          <p:nvPr>
            <p:ph type="dt" sz="half" idx="10"/>
          </p:nvPr>
        </p:nvSpPr>
        <p:spPr/>
        <p:txBody>
          <a:bodyPr/>
          <a:lstStyle>
            <a:lvl1pPr>
              <a:defRPr/>
            </a:lvl1pPr>
          </a:lstStyle>
          <a:p>
            <a:pPr>
              <a:defRPr/>
            </a:pPr>
            <a:fld id="{F0316692-EF53-4C43-BECB-9FB461D6FFD5}" type="datetime1">
              <a:rPr lang="en-US" smtClean="0"/>
              <a:pPr>
                <a:defRPr/>
              </a:pPr>
              <a:t>1/28/2025</a:t>
            </a:fld>
            <a:endParaRPr lang="en-US"/>
          </a:p>
        </p:txBody>
      </p:sp>
      <p:sp>
        <p:nvSpPr>
          <p:cNvPr id="4" name="Espace réservé du pied de page 3"/>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5" name="Espace réservé du numéro de diapositive 4"/>
          <p:cNvSpPr>
            <a:spLocks noGrp="1"/>
          </p:cNvSpPr>
          <p:nvPr>
            <p:ph type="sldNum" sz="quarter" idx="12"/>
          </p:nvPr>
        </p:nvSpPr>
        <p:spPr/>
        <p:txBody>
          <a:bodyPr/>
          <a:lstStyle>
            <a:lvl1pPr>
              <a:defRPr/>
            </a:lvl1pPr>
          </a:lstStyle>
          <a:p>
            <a:pPr>
              <a:defRPr/>
            </a:pPr>
            <a:fld id="{8F2A3FD1-09F1-4253-8CB9-38EF3EDE272A}" type="slidenum">
              <a:rPr lang="en-GB"/>
              <a:pPr>
                <a:defRPr/>
              </a:pPr>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fld id="{A9B11A6E-B6E0-4DE5-9578-58BB18858579}" type="datetime1">
              <a:rPr lang="en-US" smtClean="0"/>
              <a:pPr>
                <a:defRPr/>
              </a:pPr>
              <a:t>1/28/2025</a:t>
            </a:fld>
            <a:endParaRPr lang="en-US"/>
          </a:p>
        </p:txBody>
      </p:sp>
      <p:sp>
        <p:nvSpPr>
          <p:cNvPr id="3" name="Espace réservé du pied de page 2"/>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4" name="Espace réservé du numéro de diapositive 3"/>
          <p:cNvSpPr>
            <a:spLocks noGrp="1"/>
          </p:cNvSpPr>
          <p:nvPr>
            <p:ph type="sldNum" sz="quarter" idx="12"/>
          </p:nvPr>
        </p:nvSpPr>
        <p:spPr/>
        <p:txBody>
          <a:bodyPr/>
          <a:lstStyle>
            <a:lvl1pPr>
              <a:defRPr/>
            </a:lvl1pPr>
          </a:lstStyle>
          <a:p>
            <a:pPr>
              <a:defRPr/>
            </a:pPr>
            <a:fld id="{90220AE8-CF3F-4EDB-A102-CB1565FD09EA}" type="slidenum">
              <a:rPr lang="en-GB"/>
              <a:pPr>
                <a:defRPr/>
              </a:pPr>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fr-FR"/>
              <a:t>Cliquez pour modifier le style du titre</a:t>
            </a:r>
            <a:endParaRPr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lvl1pPr>
              <a:defRPr/>
            </a:lvl1pPr>
          </a:lstStyle>
          <a:p>
            <a:pPr>
              <a:defRPr/>
            </a:pPr>
            <a:fld id="{04E82E0F-3B99-4C81-AD42-2E0B70F3C173}" type="datetime1">
              <a:rPr lang="en-US" smtClean="0"/>
              <a:pPr>
                <a:defRPr/>
              </a:pPr>
              <a:t>1/28/2025</a:t>
            </a:fld>
            <a:endParaRPr lang="en-US"/>
          </a:p>
        </p:txBody>
      </p:sp>
      <p:sp>
        <p:nvSpPr>
          <p:cNvPr id="6" name="Espace réservé du pied de page 5"/>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285C291E-6CD9-45B3-8857-01D47AA704DC}" type="slidenum">
              <a:rPr lang="en-GB"/>
              <a:pPr>
                <a:defRPr/>
              </a:pPr>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Rogner et arrondir un rectangle à un seul coin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riangle rect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orme libre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schemeClr val="tx1"/>
              </a:solidFill>
              <a:latin typeface="+mn-lt"/>
            </a:endParaRPr>
          </a:p>
        </p:txBody>
      </p:sp>
      <p:sp>
        <p:nvSpPr>
          <p:cNvPr id="8" name="Forme libre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schemeClr val="tx1"/>
              </a:solidFill>
              <a:latin typeface="+mn-lt"/>
            </a:endParaRPr>
          </a:p>
        </p:txBody>
      </p:sp>
      <p:sp>
        <p:nvSpPr>
          <p:cNvPr id="2" name="Titr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fr-FR"/>
              <a:t>Cliquez pour modifier le style du titre</a:t>
            </a:r>
            <a:endParaRPr lang="en-US"/>
          </a:p>
        </p:txBody>
      </p:sp>
      <p:sp>
        <p:nvSpPr>
          <p:cNvPr id="4" name="Espace réservé du texte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fr-FR"/>
              <a:t>Cliquez pour modifier les styles du texte du masque</a:t>
            </a: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fr-FR" noProof="0"/>
              <a:t>Cliquez sur l'icône pour ajouter une image</a:t>
            </a:r>
            <a:endParaRPr lang="en-US" noProof="0" dirty="0"/>
          </a:p>
        </p:txBody>
      </p:sp>
      <p:sp>
        <p:nvSpPr>
          <p:cNvPr id="9" name="Espace réservé de la date 4"/>
          <p:cNvSpPr>
            <a:spLocks noGrp="1"/>
          </p:cNvSpPr>
          <p:nvPr>
            <p:ph type="dt" sz="half" idx="10"/>
          </p:nvPr>
        </p:nvSpPr>
        <p:spPr/>
        <p:txBody>
          <a:bodyPr/>
          <a:lstStyle>
            <a:lvl1pPr>
              <a:defRPr/>
            </a:lvl1pPr>
          </a:lstStyle>
          <a:p>
            <a:pPr>
              <a:defRPr/>
            </a:pPr>
            <a:fld id="{3F9C0C16-3B47-4C7F-BE5B-32A11675F477}" type="datetime1">
              <a:rPr lang="en-US" smtClean="0"/>
              <a:pPr>
                <a:defRPr/>
              </a:pPr>
              <a:t>1/28/2025</a:t>
            </a:fld>
            <a:endParaRPr lang="en-US"/>
          </a:p>
        </p:txBody>
      </p:sp>
      <p:sp>
        <p:nvSpPr>
          <p:cNvPr id="10" name="Espace réservé du pied de page 5"/>
          <p:cNvSpPr>
            <a:spLocks noGrp="1"/>
          </p:cNvSpPr>
          <p:nvPr>
            <p:ph type="ftr" sz="quarter" idx="11"/>
          </p:nvPr>
        </p:nvSpPr>
        <p:spPr/>
        <p:txBody>
          <a:bodyPr/>
          <a:lstStyle>
            <a:lvl1pPr>
              <a:defRPr>
                <a:solidFill>
                  <a:schemeClr val="tx2">
                    <a:shade val="90000"/>
                  </a:schemeClr>
                </a:solidFill>
              </a:defRPr>
            </a:lvl1pPr>
          </a:lstStyle>
          <a:p>
            <a:pPr>
              <a:defRPr/>
            </a:pPr>
            <a:endParaRPr lang="en-US"/>
          </a:p>
        </p:txBody>
      </p:sp>
      <p:sp>
        <p:nvSpPr>
          <p:cNvPr id="11" name="Espace réservé du numéro de diapositive 6"/>
          <p:cNvSpPr>
            <a:spLocks noGrp="1"/>
          </p:cNvSpPr>
          <p:nvPr>
            <p:ph type="sldNum" sz="quarter" idx="12"/>
          </p:nvPr>
        </p:nvSpPr>
        <p:spPr>
          <a:xfrm>
            <a:off x="8077200" y="6356350"/>
            <a:ext cx="609600" cy="365125"/>
          </a:xfrm>
        </p:spPr>
        <p:txBody>
          <a:bodyPr/>
          <a:lstStyle>
            <a:lvl1pPr>
              <a:defRPr/>
            </a:lvl1pPr>
          </a:lstStyle>
          <a:p>
            <a:pPr>
              <a:defRPr/>
            </a:pPr>
            <a:fld id="{D7673872-7EEF-419E-91E4-E7B40FBBFDD6}" type="slidenum">
              <a:rPr lang="en-GB"/>
              <a:pPr>
                <a:defRPr/>
              </a:pPr>
              <a:t>‹N°›</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schemeClr val="tx1"/>
              </a:solidFill>
              <a:latin typeface="+mn-lt"/>
            </a:endParaRPr>
          </a:p>
        </p:txBody>
      </p:sp>
      <p:sp>
        <p:nvSpPr>
          <p:cNvPr id="8" name="Forme libr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schemeClr val="tx1"/>
              </a:solidFill>
              <a:latin typeface="+mn-lt"/>
            </a:endParaRPr>
          </a:p>
        </p:txBody>
      </p:sp>
      <p:sp>
        <p:nvSpPr>
          <p:cNvPr id="1028" name="Espace réservé du titr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fr-FR"/>
              <a:t>Cliquez pour modifier le style du titre</a:t>
            </a:r>
            <a:endParaRPr lang="en-US"/>
          </a:p>
        </p:txBody>
      </p:sp>
      <p:sp>
        <p:nvSpPr>
          <p:cNvPr id="1029" name="Espace réservé du text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992BB728-4033-4D45-8369-94ACCA4BD6C2}" type="datetime1">
              <a:rPr lang="en-US" smtClean="0"/>
              <a:pPr>
                <a:defRPr/>
              </a:pPr>
              <a:t>1/28/2025</a:t>
            </a:fld>
            <a:endParaRPr lang="en-US">
              <a:solidFill>
                <a:schemeClr val="tx1">
                  <a:shade val="50000"/>
                </a:schemeClr>
              </a:solidFill>
            </a:endParaRP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1">
                    <a:shade val="50000"/>
                  </a:schemeClr>
                </a:solidFill>
              </a:defRPr>
            </a:lvl1pPr>
          </a:lstStyle>
          <a:p>
            <a:pPr>
              <a:defRPr/>
            </a:pPr>
            <a:endParaRPr lang="en-US"/>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8F109557-7FB6-43A1-B0F0-A5CFDA699D72}" type="slidenum">
              <a:rPr lang="en-GB"/>
              <a:pPr>
                <a:defRPr/>
              </a:pPr>
              <a:t>‹N°›</a:t>
            </a:fld>
            <a:endParaRPr lang="en-GB"/>
          </a:p>
        </p:txBody>
      </p:sp>
      <p:grpSp>
        <p:nvGrpSpPr>
          <p:cNvPr id="1033" name="Groupe 1"/>
          <p:cNvGrpSpPr>
            <a:grpSpLocks/>
          </p:cNvGrpSpPr>
          <p:nvPr/>
        </p:nvGrpSpPr>
        <p:grpSpPr bwMode="auto">
          <a:xfrm>
            <a:off x="-19050" y="203200"/>
            <a:ext cx="9180513" cy="647700"/>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2" charset="0"/>
        </a:defRPr>
      </a:lvl2pPr>
      <a:lvl3pPr algn="l" rtl="0" fontAlgn="base">
        <a:spcBef>
          <a:spcPct val="0"/>
        </a:spcBef>
        <a:spcAft>
          <a:spcPct val="0"/>
        </a:spcAft>
        <a:defRPr sz="5000">
          <a:solidFill>
            <a:schemeClr val="tx2"/>
          </a:solidFill>
          <a:latin typeface="Calibri" pitchFamily="32" charset="0"/>
        </a:defRPr>
      </a:lvl3pPr>
      <a:lvl4pPr algn="l" rtl="0" fontAlgn="base">
        <a:spcBef>
          <a:spcPct val="0"/>
        </a:spcBef>
        <a:spcAft>
          <a:spcPct val="0"/>
        </a:spcAft>
        <a:defRPr sz="5000">
          <a:solidFill>
            <a:schemeClr val="tx2"/>
          </a:solidFill>
          <a:latin typeface="Calibri" pitchFamily="32" charset="0"/>
        </a:defRPr>
      </a:lvl4pPr>
      <a:lvl5pPr algn="l" rtl="0" fontAlgn="base">
        <a:spcBef>
          <a:spcPct val="0"/>
        </a:spcBef>
        <a:spcAft>
          <a:spcPct val="0"/>
        </a:spcAft>
        <a:defRPr sz="5000">
          <a:solidFill>
            <a:schemeClr val="tx2"/>
          </a:solidFill>
          <a:latin typeface="Calibri" pitchFamily="32" charset="0"/>
        </a:defRPr>
      </a:lvl5pPr>
      <a:lvl6pPr marL="457200" algn="l" rtl="0" fontAlgn="base">
        <a:spcBef>
          <a:spcPct val="0"/>
        </a:spcBef>
        <a:spcAft>
          <a:spcPct val="0"/>
        </a:spcAft>
        <a:defRPr sz="5000">
          <a:solidFill>
            <a:schemeClr val="tx2"/>
          </a:solidFill>
          <a:latin typeface="Calibri" pitchFamily="32" charset="0"/>
        </a:defRPr>
      </a:lvl6pPr>
      <a:lvl7pPr marL="914400" algn="l" rtl="0" fontAlgn="base">
        <a:spcBef>
          <a:spcPct val="0"/>
        </a:spcBef>
        <a:spcAft>
          <a:spcPct val="0"/>
        </a:spcAft>
        <a:defRPr sz="5000">
          <a:solidFill>
            <a:schemeClr val="tx2"/>
          </a:solidFill>
          <a:latin typeface="Calibri" pitchFamily="32" charset="0"/>
        </a:defRPr>
      </a:lvl7pPr>
      <a:lvl8pPr marL="1371600" algn="l" rtl="0" fontAlgn="base">
        <a:spcBef>
          <a:spcPct val="0"/>
        </a:spcBef>
        <a:spcAft>
          <a:spcPct val="0"/>
        </a:spcAft>
        <a:defRPr sz="5000">
          <a:solidFill>
            <a:schemeClr val="tx2"/>
          </a:solidFill>
          <a:latin typeface="Calibri" pitchFamily="32" charset="0"/>
        </a:defRPr>
      </a:lvl8pPr>
      <a:lvl9pPr marL="1828800" algn="l" rtl="0" fontAlgn="base">
        <a:spcBef>
          <a:spcPct val="0"/>
        </a:spcBef>
        <a:spcAft>
          <a:spcPct val="0"/>
        </a:spcAft>
        <a:defRPr sz="5000">
          <a:solidFill>
            <a:schemeClr val="tx2"/>
          </a:solidFill>
          <a:latin typeface="Calibri" pitchFamily="32"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9.wmf"/><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5.png"/><Relationship Id="rId2" Type="http://schemas.openxmlformats.org/officeDocument/2006/relationships/notesSlide" Target="../notesSlides/notesSlide80.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2.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3.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4.xml"/><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5.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a:t>
            </a:fld>
            <a:endParaRPr lang="en-GB"/>
          </a:p>
        </p:txBody>
      </p:sp>
      <p:pic>
        <p:nvPicPr>
          <p:cNvPr id="6" name="Image 5" descr="sigleisim.jpg"/>
          <p:cNvPicPr>
            <a:picLocks noChangeAspect="1"/>
          </p:cNvPicPr>
          <p:nvPr/>
        </p:nvPicPr>
        <p:blipFill>
          <a:blip r:embed="rId3" cstate="print"/>
          <a:stretch>
            <a:fillRect/>
          </a:stretch>
        </p:blipFill>
        <p:spPr>
          <a:xfrm>
            <a:off x="0" y="0"/>
            <a:ext cx="1433648" cy="1071545"/>
          </a:xfrm>
          <a:prstGeom prst="rect">
            <a:avLst/>
          </a:prstGeom>
        </p:spPr>
      </p:pic>
      <p:pic>
        <p:nvPicPr>
          <p:cNvPr id="8" name="Picture 2" descr="python-logo.png"/>
          <p:cNvPicPr>
            <a:picLocks noChangeAspect="1" noChangeArrowheads="1"/>
          </p:cNvPicPr>
          <p:nvPr/>
        </p:nvPicPr>
        <p:blipFill>
          <a:blip r:embed="rId4"/>
          <a:srcRect/>
          <a:stretch>
            <a:fillRect/>
          </a:stretch>
        </p:blipFill>
        <p:spPr bwMode="auto">
          <a:xfrm>
            <a:off x="6905631" y="1"/>
            <a:ext cx="2238369" cy="1214421"/>
          </a:xfrm>
          <a:prstGeom prst="rect">
            <a:avLst/>
          </a:prstGeom>
          <a:noFill/>
          <a:ln w="9525">
            <a:noFill/>
            <a:miter lim="800000"/>
            <a:headEnd/>
            <a:tailEnd/>
          </a:ln>
        </p:spPr>
      </p:pic>
      <p:sp>
        <p:nvSpPr>
          <p:cNvPr id="10" name="ZoneTexte 9"/>
          <p:cNvSpPr txBox="1"/>
          <p:nvPr/>
        </p:nvSpPr>
        <p:spPr>
          <a:xfrm>
            <a:off x="1714480" y="2120780"/>
            <a:ext cx="6250899" cy="9510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6000" dirty="0">
                <a:solidFill>
                  <a:schemeClr val="tx1"/>
                </a:solidFill>
              </a:rPr>
              <a:t>Cours : Python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a:t>
            </a:fld>
            <a:endParaRPr lang="en-GB"/>
          </a:p>
        </p:txBody>
      </p:sp>
      <p:sp>
        <p:nvSpPr>
          <p:cNvPr id="3" name="Rectangle 4"/>
          <p:cNvSpPr>
            <a:spLocks noChangeArrowheads="1"/>
          </p:cNvSpPr>
          <p:nvPr/>
        </p:nvSpPr>
        <p:spPr bwMode="auto">
          <a:xfrm>
            <a:off x="1895109" y="1252821"/>
            <a:ext cx="6964077" cy="1036822"/>
          </a:xfrm>
          <a:prstGeom prst="rect">
            <a:avLst/>
          </a:prstGeom>
          <a:noFill/>
          <a:ln w="9525">
            <a:noFill/>
            <a:miter lim="800000"/>
            <a:headEnd/>
            <a:tailEnd/>
          </a:ln>
          <a:effectLst/>
        </p:spPr>
        <p:txBody>
          <a:bodyPr wrap="square">
            <a:spAutoFit/>
          </a:bodyPr>
          <a:lstStyle/>
          <a:p>
            <a:pPr algn="ctr"/>
            <a:r>
              <a:rPr lang="fr-FR" sz="2200" i="1" dirty="0">
                <a:solidFill>
                  <a:schemeClr val="tx1"/>
                </a:solidFill>
              </a:rPr>
              <a:t>Certains langages modernes tentent de </a:t>
            </a:r>
            <a:r>
              <a:rPr lang="fr-FR" sz="2200" b="1" i="1" dirty="0">
                <a:solidFill>
                  <a:schemeClr val="tx1"/>
                </a:solidFill>
              </a:rPr>
              <a:t>combiner </a:t>
            </a:r>
          </a:p>
          <a:p>
            <a:pPr algn="ctr"/>
            <a:r>
              <a:rPr lang="fr-FR" sz="2200" b="1" i="1" dirty="0">
                <a:solidFill>
                  <a:srgbClr val="FF0000"/>
                </a:solidFill>
              </a:rPr>
              <a:t>les deux techniques</a:t>
            </a:r>
            <a:r>
              <a:rPr lang="fr-FR" sz="2200" i="1" dirty="0">
                <a:solidFill>
                  <a:schemeClr val="tx1"/>
                </a:solidFill>
              </a:rPr>
              <a:t> afin de garder le meilleur de chacune.</a:t>
            </a:r>
          </a:p>
        </p:txBody>
      </p:sp>
      <p:sp>
        <p:nvSpPr>
          <p:cNvPr id="5" name="Text Box 5"/>
          <p:cNvSpPr txBox="1">
            <a:spLocks noChangeArrowheads="1"/>
          </p:cNvSpPr>
          <p:nvPr/>
        </p:nvSpPr>
        <p:spPr bwMode="auto">
          <a:xfrm>
            <a:off x="900113" y="2232700"/>
            <a:ext cx="1665841" cy="1580817"/>
          </a:xfrm>
          <a:prstGeom prst="rect">
            <a:avLst/>
          </a:prstGeom>
          <a:noFill/>
          <a:ln w="9525">
            <a:noFill/>
            <a:miter lim="800000"/>
            <a:headEnd/>
            <a:tailEnd/>
          </a:ln>
          <a:effectLst/>
        </p:spPr>
        <p:txBody>
          <a:bodyPr wrap="none">
            <a:spAutoFit/>
          </a:bodyPr>
          <a:lstStyle/>
          <a:p>
            <a:pPr>
              <a:buFontTx/>
              <a:buChar char="•"/>
            </a:pPr>
            <a:r>
              <a:rPr lang="fr-FR" sz="2400" dirty="0">
                <a:solidFill>
                  <a:schemeClr val="tx1"/>
                </a:solidFill>
              </a:rPr>
              <a:t>  </a:t>
            </a:r>
            <a:r>
              <a:rPr lang="fr-FR" sz="2800" dirty="0">
                <a:solidFill>
                  <a:schemeClr val="tx1"/>
                </a:solidFill>
              </a:rPr>
              <a:t>Python</a:t>
            </a:r>
            <a:r>
              <a:rPr lang="fr-FR" sz="2400" dirty="0">
                <a:solidFill>
                  <a:schemeClr val="tx1"/>
                </a:solidFill>
              </a:rPr>
              <a:t> </a:t>
            </a:r>
          </a:p>
          <a:p>
            <a:pPr>
              <a:buFontTx/>
              <a:buChar char="•"/>
            </a:pPr>
            <a:endParaRPr lang="fr-FR" sz="2400" dirty="0">
              <a:solidFill>
                <a:schemeClr val="tx1"/>
              </a:solidFill>
            </a:endParaRPr>
          </a:p>
          <a:p>
            <a:pPr>
              <a:buFontTx/>
              <a:buChar char="•"/>
            </a:pPr>
            <a:endParaRPr lang="fr-FR" sz="2400" dirty="0">
              <a:solidFill>
                <a:schemeClr val="tx1"/>
              </a:solidFill>
            </a:endParaRPr>
          </a:p>
          <a:p>
            <a:pPr>
              <a:buFontTx/>
              <a:buChar char="•"/>
            </a:pPr>
            <a:r>
              <a:rPr lang="fr-FR" sz="2400" dirty="0">
                <a:solidFill>
                  <a:schemeClr val="tx1"/>
                </a:solidFill>
              </a:rPr>
              <a:t>  </a:t>
            </a:r>
            <a:r>
              <a:rPr lang="fr-FR" sz="2800" dirty="0">
                <a:solidFill>
                  <a:schemeClr val="tx1"/>
                </a:solidFill>
              </a:rPr>
              <a:t>JAVA</a:t>
            </a:r>
            <a:r>
              <a:rPr lang="fr-FR" sz="2400" dirty="0">
                <a:solidFill>
                  <a:schemeClr val="tx1"/>
                </a:solidFill>
              </a:rPr>
              <a:t> </a:t>
            </a:r>
          </a:p>
        </p:txBody>
      </p:sp>
      <p:pic>
        <p:nvPicPr>
          <p:cNvPr id="6"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55875" y="2051023"/>
            <a:ext cx="863600" cy="760412"/>
          </a:xfrm>
          <a:prstGeom prst="rect">
            <a:avLst/>
          </a:prstGeom>
          <a:noFill/>
          <a:ln w="9525">
            <a:noFill/>
            <a:miter lim="800000"/>
            <a:headEnd/>
            <a:tailEnd/>
          </a:ln>
          <a:effectLst/>
        </p:spPr>
      </p:pic>
      <p:pic>
        <p:nvPicPr>
          <p:cNvPr id="7" name="Picture 7"/>
          <p:cNvPicPr>
            <a:picLocks noChangeAspect="1" noChangeArrowheads="1"/>
          </p:cNvPicPr>
          <p:nvPr/>
        </p:nvPicPr>
        <p:blipFill>
          <a:blip r:embed="rId4"/>
          <a:srcRect/>
          <a:stretch>
            <a:fillRect/>
          </a:stretch>
        </p:blipFill>
        <p:spPr bwMode="auto">
          <a:xfrm>
            <a:off x="2627313" y="2916210"/>
            <a:ext cx="720725" cy="1152525"/>
          </a:xfrm>
          <a:prstGeom prst="rect">
            <a:avLst/>
          </a:prstGeom>
          <a:noFill/>
          <a:ln w="9525">
            <a:noFill/>
            <a:miter lim="800000"/>
            <a:headEnd/>
            <a:tailEnd/>
          </a:ln>
          <a:effectLst/>
        </p:spPr>
      </p:pic>
      <p:pic>
        <p:nvPicPr>
          <p:cNvPr id="11" name="Picture 8"/>
          <p:cNvPicPr>
            <a:picLocks noChangeAspect="1" noChangeArrowheads="1"/>
          </p:cNvPicPr>
          <p:nvPr/>
        </p:nvPicPr>
        <p:blipFill>
          <a:blip r:embed="rId5"/>
          <a:srcRect/>
          <a:stretch>
            <a:fillRect/>
          </a:stretch>
        </p:blipFill>
        <p:spPr bwMode="auto">
          <a:xfrm>
            <a:off x="448674" y="4283075"/>
            <a:ext cx="8642318" cy="1503128"/>
          </a:xfrm>
          <a:prstGeom prst="rect">
            <a:avLst/>
          </a:prstGeom>
          <a:noFill/>
          <a:ln w="9525">
            <a:noFill/>
            <a:miter lim="800000"/>
            <a:headEnd/>
            <a:tailEnd/>
          </a:ln>
          <a:effectLst/>
        </p:spPr>
      </p:pic>
      <p:sp>
        <p:nvSpPr>
          <p:cNvPr id="12" name="Text Box 9"/>
          <p:cNvSpPr txBox="1">
            <a:spLocks noChangeArrowheads="1"/>
          </p:cNvSpPr>
          <p:nvPr/>
        </p:nvSpPr>
        <p:spPr bwMode="auto">
          <a:xfrm>
            <a:off x="3132138" y="5876925"/>
            <a:ext cx="2379662" cy="581025"/>
          </a:xfrm>
          <a:prstGeom prst="rect">
            <a:avLst/>
          </a:prstGeom>
          <a:noFill/>
          <a:ln w="9525">
            <a:noFill/>
            <a:miter lim="800000"/>
            <a:headEnd/>
            <a:tailEnd/>
          </a:ln>
          <a:effectLst/>
        </p:spPr>
        <p:txBody>
          <a:bodyPr wrap="none">
            <a:spAutoFit/>
          </a:bodyPr>
          <a:lstStyle/>
          <a:p>
            <a:r>
              <a:rPr lang="fr-FR" sz="1600" b="1">
                <a:solidFill>
                  <a:srgbClr val="3333CC"/>
                </a:solidFill>
              </a:rPr>
              <a:t>très facile à interpréter</a:t>
            </a:r>
          </a:p>
          <a:p>
            <a:r>
              <a:rPr lang="fr-FR" sz="1600" b="1">
                <a:solidFill>
                  <a:srgbClr val="3333CC"/>
                </a:solidFill>
              </a:rPr>
              <a:t>portable</a:t>
            </a:r>
          </a:p>
        </p:txBody>
      </p:sp>
      <p:sp>
        <p:nvSpPr>
          <p:cNvPr id="13" name="Line 10"/>
          <p:cNvSpPr>
            <a:spLocks noChangeShapeType="1"/>
          </p:cNvSpPr>
          <p:nvPr/>
        </p:nvSpPr>
        <p:spPr bwMode="auto">
          <a:xfrm flipV="1">
            <a:off x="4427538" y="4724400"/>
            <a:ext cx="215900" cy="1152525"/>
          </a:xfrm>
          <a:prstGeom prst="line">
            <a:avLst/>
          </a:prstGeom>
          <a:noFill/>
          <a:ln w="9525">
            <a:solidFill>
              <a:schemeClr val="tx1"/>
            </a:solidFill>
            <a:round/>
            <a:headEnd/>
            <a:tailEnd type="triangle" w="med" len="med"/>
          </a:ln>
          <a:effectLst/>
        </p:spPr>
        <p:txBody>
          <a:bodyPr/>
          <a:lstStyle/>
          <a:p>
            <a:endParaRPr lang="fr-FR"/>
          </a:p>
        </p:txBody>
      </p:sp>
      <p:sp>
        <p:nvSpPr>
          <p:cNvPr id="14" name="Rectangle 6"/>
          <p:cNvSpPr>
            <a:spLocks noChangeArrowheads="1"/>
          </p:cNvSpPr>
          <p:nvPr/>
        </p:nvSpPr>
        <p:spPr bwMode="auto">
          <a:xfrm>
            <a:off x="1785918" y="483894"/>
            <a:ext cx="5184775" cy="550279"/>
          </a:xfrm>
          <a:prstGeom prst="rect">
            <a:avLst/>
          </a:prstGeom>
          <a:noFill/>
          <a:ln w="9525">
            <a:noFill/>
            <a:miter lim="800000"/>
            <a:headEnd/>
            <a:tailEnd/>
          </a:ln>
          <a:effectLst/>
        </p:spPr>
        <p:txBody>
          <a:bodyPr>
            <a:spAutoFit/>
          </a:bodyPr>
          <a:lstStyle/>
          <a:p>
            <a:r>
              <a:rPr lang="fr-FR" sz="3200" b="1" dirty="0">
                <a:solidFill>
                  <a:schemeClr val="tx2"/>
                </a:solidFill>
                <a:latin typeface="+mj-lt"/>
                <a:ea typeface="+mj-ea"/>
                <a:cs typeface="+mj-cs"/>
              </a:rPr>
              <a:t>Compilation et interprétation</a:t>
            </a:r>
          </a:p>
        </p:txBody>
      </p:sp>
      <p:sp>
        <p:nvSpPr>
          <p:cNvPr id="20" name="Rectangle 19"/>
          <p:cNvSpPr/>
          <p:nvPr/>
        </p:nvSpPr>
        <p:spPr>
          <a:xfrm>
            <a:off x="272468" y="642421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descr="sigleisim.jpg"/>
          <p:cNvPicPr>
            <a:picLocks noChangeAspect="1"/>
          </p:cNvPicPr>
          <p:nvPr/>
        </p:nvPicPr>
        <p:blipFill>
          <a:blip r:embed="rId6" cstate="print"/>
          <a:stretch>
            <a:fillRect/>
          </a:stretch>
        </p:blipFill>
        <p:spPr>
          <a:xfrm>
            <a:off x="31650" y="-13276"/>
            <a:ext cx="666638" cy="1285884"/>
          </a:xfrm>
          <a:prstGeom prst="rect">
            <a:avLst/>
          </a:prstGeom>
        </p:spPr>
      </p:pic>
      <p:pic>
        <p:nvPicPr>
          <p:cNvPr id="22" name="Picture 2" descr="python-logo.png"/>
          <p:cNvPicPr>
            <a:picLocks noChangeAspect="1" noChangeArrowheads="1"/>
          </p:cNvPicPr>
          <p:nvPr/>
        </p:nvPicPr>
        <p:blipFill>
          <a:blip r:embed="rId7"/>
          <a:srcRect/>
          <a:stretch>
            <a:fillRect/>
          </a:stretch>
        </p:blipFill>
        <p:spPr bwMode="auto">
          <a:xfrm>
            <a:off x="8229825" y="14702"/>
            <a:ext cx="881079" cy="1142984"/>
          </a:xfrm>
          <a:prstGeom prst="rect">
            <a:avLst/>
          </a:prstGeom>
          <a:noFill/>
          <a:ln w="9525">
            <a:noFill/>
            <a:miter lim="800000"/>
            <a:headEnd/>
            <a:tailEnd/>
          </a:ln>
        </p:spPr>
      </p:pic>
      <p:cxnSp>
        <p:nvCxnSpPr>
          <p:cNvPr id="23" name="Connecteur droit 22"/>
          <p:cNvCxnSpPr/>
          <p:nvPr/>
        </p:nvCxnSpPr>
        <p:spPr>
          <a:xfrm>
            <a:off x="165518" y="1183002"/>
            <a:ext cx="8964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rot="5400000">
            <a:off x="-2205503" y="3838432"/>
            <a:ext cx="5148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467065" y="464007"/>
            <a:ext cx="2089034" cy="607539"/>
          </a:xfrm>
          <a:prstGeom prst="rect">
            <a:avLst/>
          </a:prstGeom>
        </p:spPr>
        <p:txBody>
          <a:bodyPr wrap="none">
            <a:spAutoFit/>
          </a:bodyPr>
          <a:lstStyle/>
          <a:p>
            <a:pPr algn="ctr"/>
            <a:r>
              <a:rPr lang="fr-FR" sz="3600" b="1" dirty="0">
                <a:solidFill>
                  <a:schemeClr val="tx2"/>
                </a:solidFill>
                <a:latin typeface="+mj-lt"/>
                <a:ea typeface="+mj-ea"/>
                <a:cs typeface="+mj-cs"/>
              </a:rPr>
              <a:t>Les tuples</a:t>
            </a:r>
          </a:p>
        </p:txBody>
      </p:sp>
      <p:sp>
        <p:nvSpPr>
          <p:cNvPr id="10" name="Rectangle 9"/>
          <p:cNvSpPr/>
          <p:nvPr/>
        </p:nvSpPr>
        <p:spPr>
          <a:xfrm>
            <a:off x="357158" y="1071546"/>
            <a:ext cx="8715404" cy="6217856"/>
          </a:xfrm>
          <a:prstGeom prst="rect">
            <a:avLst/>
          </a:prstGeom>
        </p:spPr>
        <p:txBody>
          <a:bodyPr wrap="square">
            <a:spAutoFit/>
          </a:bodyPr>
          <a:lstStyle/>
          <a:p>
            <a:r>
              <a:rPr lang="fr-FR" sz="2400" b="1" dirty="0">
                <a:solidFill>
                  <a:schemeClr val="tx1"/>
                </a:solidFill>
              </a:rPr>
              <a:t>Utilisation</a:t>
            </a:r>
          </a:p>
          <a:p>
            <a:endParaRPr lang="fr-FR" sz="2400" b="1" dirty="0">
              <a:solidFill>
                <a:schemeClr val="tx1"/>
              </a:solidFill>
            </a:endParaRPr>
          </a:p>
          <a:p>
            <a:pPr algn="just">
              <a:buFont typeface="Wingdings" pitchFamily="2" charset="2"/>
              <a:buChar char="q"/>
            </a:pPr>
            <a:r>
              <a:rPr lang="fr-FR" sz="2400" dirty="0">
                <a:solidFill>
                  <a:schemeClr val="tx1"/>
                </a:solidFill>
              </a:rPr>
              <a:t> </a:t>
            </a:r>
            <a:r>
              <a:rPr lang="fr-FR" sz="2400" b="0" i="0" dirty="0">
                <a:solidFill>
                  <a:schemeClr val="tx1"/>
                </a:solidFill>
                <a:effectLst/>
                <a:latin typeface="Arial" panose="020B0604020202020204" pitchFamily="34" charset="0"/>
                <a:cs typeface="Arial" panose="020B0604020202020204" pitchFamily="34" charset="0"/>
              </a:rPr>
              <a:t>Il permet de créer une </a:t>
            </a:r>
            <a:r>
              <a:rPr lang="fr-FR" sz="2400" b="1" i="0" dirty="0">
                <a:solidFill>
                  <a:schemeClr val="tx1"/>
                </a:solidFill>
                <a:effectLst/>
                <a:latin typeface="Arial" panose="020B0604020202020204" pitchFamily="34" charset="0"/>
                <a:cs typeface="Arial" panose="020B0604020202020204" pitchFamily="34" charset="0"/>
              </a:rPr>
              <a:t>collection ordonnée de plusieurs éléments</a:t>
            </a:r>
            <a:r>
              <a:rPr lang="fr-FR" sz="2400" b="0" i="0" dirty="0">
                <a:solidFill>
                  <a:schemeClr val="tx1"/>
                </a:solidFill>
                <a:effectLst/>
                <a:latin typeface="Arial" panose="020B0604020202020204" pitchFamily="34" charset="0"/>
                <a:cs typeface="Arial" panose="020B0604020202020204" pitchFamily="34" charset="0"/>
              </a:rPr>
              <a:t>. En mathématiques, on parle de </a:t>
            </a:r>
            <a:r>
              <a:rPr lang="fr-FR" sz="2400" b="1" i="0" dirty="0">
                <a:solidFill>
                  <a:schemeClr val="tx1"/>
                </a:solidFill>
                <a:effectLst/>
                <a:latin typeface="Arial" panose="020B0604020202020204" pitchFamily="34" charset="0"/>
                <a:cs typeface="Arial" panose="020B0604020202020204" pitchFamily="34" charset="0"/>
              </a:rPr>
              <a:t>p-</a:t>
            </a:r>
            <a:r>
              <a:rPr lang="fr-FR" sz="2400" b="1" i="0" dirty="0" err="1">
                <a:solidFill>
                  <a:schemeClr val="tx1"/>
                </a:solidFill>
                <a:effectLst/>
                <a:latin typeface="Arial" panose="020B0604020202020204" pitchFamily="34" charset="0"/>
                <a:cs typeface="Arial" panose="020B0604020202020204" pitchFamily="34" charset="0"/>
              </a:rPr>
              <a:t>uplet</a:t>
            </a:r>
            <a:r>
              <a:rPr lang="fr-FR" sz="2400" b="0" i="0" dirty="0">
                <a:solidFill>
                  <a:schemeClr val="tx1"/>
                </a:solidFill>
                <a:effectLst/>
                <a:latin typeface="Arial" panose="020B0604020202020204" pitchFamily="34" charset="0"/>
                <a:cs typeface="Arial" panose="020B0604020202020204" pitchFamily="34" charset="0"/>
              </a:rPr>
              <a:t>. Par exemple, un quadruplet est constitué de 4 éléments.</a:t>
            </a:r>
          </a:p>
          <a:p>
            <a:pPr algn="just">
              <a:buFont typeface="Wingdings" pitchFamily="2" charset="2"/>
              <a:buChar char="q"/>
            </a:pPr>
            <a:endParaRPr lang="fr-FR" sz="2200" dirty="0">
              <a:solidFill>
                <a:schemeClr val="tx1"/>
              </a:solidFill>
            </a:endParaRPr>
          </a:p>
          <a:p>
            <a:pPr marL="342900" indent="-342900" algn="just">
              <a:buFont typeface="Wingdings" panose="05000000000000000000" pitchFamily="2" charset="2"/>
              <a:buChar char="q"/>
            </a:pPr>
            <a:r>
              <a:rPr lang="fr-FR" sz="2200" dirty="0">
                <a:solidFill>
                  <a:schemeClr val="tx1"/>
                </a:solidFill>
              </a:rPr>
              <a:t> </a:t>
            </a:r>
            <a:r>
              <a:rPr lang="fr-FR" sz="2400" dirty="0">
                <a:solidFill>
                  <a:schemeClr val="tx1"/>
                </a:solidFill>
                <a:latin typeface="Arial" panose="020B0604020202020204" pitchFamily="34" charset="0"/>
                <a:cs typeface="Arial" panose="020B0604020202020204" pitchFamily="34" charset="0"/>
              </a:rPr>
              <a:t>Les tuples ressemblent aux listes, mais on ne peut pas les modifier une fois qu’ils ont été créés.</a:t>
            </a:r>
          </a:p>
          <a:p>
            <a:pPr algn="just"/>
            <a:endParaRPr lang="fr-FR" sz="24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fr-FR" sz="2400" dirty="0">
                <a:solidFill>
                  <a:schemeClr val="tx1"/>
                </a:solidFill>
                <a:latin typeface="Arial" panose="020B0604020202020204" pitchFamily="34" charset="0"/>
                <a:cs typeface="Arial" panose="020B0604020202020204" pitchFamily="34" charset="0"/>
              </a:rPr>
              <a:t>On dit qu’un tuple </a:t>
            </a:r>
            <a:r>
              <a:rPr lang="fr-FR" sz="2400" b="1" dirty="0">
                <a:solidFill>
                  <a:schemeClr val="tx1"/>
                </a:solidFill>
                <a:latin typeface="Arial" panose="020B0604020202020204" pitchFamily="34" charset="0"/>
                <a:cs typeface="Arial" panose="020B0604020202020204" pitchFamily="34" charset="0"/>
              </a:rPr>
              <a:t>n’est pas mutable</a:t>
            </a:r>
            <a:r>
              <a:rPr lang="fr-FR" sz="2400" dirty="0">
                <a:solidFill>
                  <a:schemeClr val="tx1"/>
                </a:solidFill>
                <a:latin typeface="Arial" panose="020B0604020202020204" pitchFamily="34" charset="0"/>
                <a:cs typeface="Arial" panose="020B0604020202020204" pitchFamily="34" charset="0"/>
              </a:rPr>
              <a:t>.</a:t>
            </a:r>
          </a:p>
          <a:p>
            <a:pPr algn="just"/>
            <a:endParaRPr lang="fr-FR" sz="24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fr-FR" sz="2400" dirty="0">
                <a:solidFill>
                  <a:schemeClr val="tx1"/>
                </a:solidFill>
                <a:latin typeface="Arial" panose="020B0604020202020204" pitchFamily="34" charset="0"/>
                <a:cs typeface="Arial" panose="020B0604020202020204" pitchFamily="34" charset="0"/>
              </a:rPr>
              <a:t>On le définit avec des </a:t>
            </a:r>
            <a:r>
              <a:rPr lang="fr-FR" sz="2400" b="1" dirty="0">
                <a:solidFill>
                  <a:schemeClr val="tx1"/>
                </a:solidFill>
                <a:latin typeface="Arial" panose="020B0604020202020204" pitchFamily="34" charset="0"/>
                <a:cs typeface="Arial" panose="020B0604020202020204" pitchFamily="34" charset="0"/>
              </a:rPr>
              <a:t>parenthèses</a:t>
            </a:r>
            <a:r>
              <a:rPr lang="fr-FR" sz="2400" dirty="0">
                <a:solidFill>
                  <a:schemeClr val="tx1"/>
                </a:solidFill>
                <a:latin typeface="Arial" panose="020B0604020202020204" pitchFamily="34" charset="0"/>
                <a:cs typeface="Arial" panose="020B0604020202020204" pitchFamily="34" charset="0"/>
              </a:rPr>
              <a:t>.</a:t>
            </a:r>
          </a:p>
          <a:p>
            <a:pPr algn="just"/>
            <a:endParaRPr lang="fr-FR" sz="2400" dirty="0">
              <a:solidFill>
                <a:schemeClr val="tx1"/>
              </a:solidFill>
              <a:latin typeface="Arial" panose="020B0604020202020204" pitchFamily="34" charset="0"/>
              <a:cs typeface="Arial" panose="020B0604020202020204" pitchFamily="34" charset="0"/>
            </a:endParaRPr>
          </a:p>
          <a:p>
            <a:pPr algn="just"/>
            <a:r>
              <a:rPr lang="fr-FR" sz="2400" dirty="0">
                <a:solidFill>
                  <a:schemeClr val="tx1"/>
                </a:solidFill>
                <a:latin typeface="Arial" panose="020B0604020202020204" pitchFamily="34" charset="0"/>
                <a:cs typeface="Arial" panose="020B0604020202020204" pitchFamily="34" charset="0"/>
              </a:rPr>
              <a:t>Exemple:</a:t>
            </a:r>
          </a:p>
          <a:p>
            <a:pPr algn="just"/>
            <a:r>
              <a:rPr lang="fr-FR" sz="2000" dirty="0">
                <a:solidFill>
                  <a:schemeClr val="tx1"/>
                </a:solidFill>
                <a:latin typeface="+mn-lt"/>
                <a:cs typeface="Arial" panose="020B0604020202020204" pitchFamily="34" charset="0"/>
              </a:rPr>
              <a:t>	</a:t>
            </a:r>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a:t>
            </a:r>
            <a:r>
              <a:rPr lang="fr-FR" sz="2000" dirty="0">
                <a:solidFill>
                  <a:schemeClr val="accent5">
                    <a:lumMod val="50000"/>
                  </a:schemeClr>
                </a:solidFill>
                <a:latin typeface="+mn-lt"/>
                <a:cs typeface="Arial" panose="020B0604020202020204" pitchFamily="34" charset="0"/>
              </a:rPr>
              <a:t>3</a:t>
            </a:r>
            <a:r>
              <a:rPr lang="fr-FR" sz="2000" dirty="0">
                <a:solidFill>
                  <a:schemeClr val="tx1"/>
                </a:solidFill>
                <a:latin typeface="+mn-lt"/>
                <a:cs typeface="Arial" panose="020B0604020202020204" pitchFamily="34" charset="0"/>
              </a:rPr>
              <a:t>,</a:t>
            </a:r>
            <a:r>
              <a:rPr lang="fr-FR" sz="2000" dirty="0">
                <a:solidFill>
                  <a:schemeClr val="accent5">
                    <a:lumMod val="50000"/>
                  </a:schemeClr>
                </a:solidFill>
                <a:latin typeface="+mn-lt"/>
                <a:cs typeface="Arial" panose="020B0604020202020204" pitchFamily="34" charset="0"/>
              </a:rPr>
              <a:t>4</a:t>
            </a:r>
            <a:r>
              <a:rPr lang="fr-FR" sz="2000" dirty="0">
                <a:solidFill>
                  <a:schemeClr val="tx1"/>
                </a:solidFill>
                <a:latin typeface="+mn-lt"/>
                <a:cs typeface="Arial" panose="020B0604020202020204" pitchFamily="34" charset="0"/>
              </a:rPr>
              <a:t>,</a:t>
            </a:r>
            <a:r>
              <a:rPr lang="fr-FR" sz="2000" dirty="0">
                <a:solidFill>
                  <a:schemeClr val="accent5">
                    <a:lumMod val="50000"/>
                  </a:schemeClr>
                </a:solidFill>
                <a:latin typeface="+mn-lt"/>
                <a:cs typeface="Arial" panose="020B0604020202020204" pitchFamily="34" charset="0"/>
              </a:rPr>
              <a:t>7</a:t>
            </a:r>
            <a:r>
              <a:rPr lang="fr-FR" sz="2000" dirty="0">
                <a:solidFill>
                  <a:schemeClr val="tx1"/>
                </a:solidFill>
                <a:latin typeface="+mn-lt"/>
                <a:cs typeface="Arial" panose="020B0604020202020204" pitchFamily="34" charset="0"/>
              </a:rPr>
              <a:t>)</a:t>
            </a:r>
          </a:p>
          <a:p>
            <a:pPr algn="just"/>
            <a:r>
              <a:rPr lang="fr-FR" sz="2000" dirty="0">
                <a:solidFill>
                  <a:schemeClr val="tx1"/>
                </a:solidFill>
                <a:latin typeface="+mn-lt"/>
                <a:cs typeface="Arial" panose="020B0604020202020204" pitchFamily="34" charset="0"/>
              </a:rPr>
              <a:t>	</a:t>
            </a:r>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t>
            </a:r>
            <a:r>
              <a:rPr lang="fr-FR" sz="2000" dirty="0">
                <a:solidFill>
                  <a:schemeClr val="accent5">
                    <a:lumMod val="50000"/>
                  </a:schemeClr>
                </a:solidFill>
                <a:latin typeface="+mn-lt"/>
                <a:cs typeface="Arial" panose="020B0604020202020204" pitchFamily="34" charset="0"/>
              </a:rPr>
              <a:t>type</a:t>
            </a:r>
            <a:r>
              <a:rPr lang="fr-FR" sz="2000" dirty="0">
                <a:solidFill>
                  <a:schemeClr val="tx1"/>
                </a:solidFill>
                <a:latin typeface="+mn-lt"/>
                <a:cs typeface="Arial" panose="020B0604020202020204" pitchFamily="34" charset="0"/>
              </a:rPr>
              <a:t>(a)</a:t>
            </a:r>
          </a:p>
          <a:p>
            <a:pPr algn="just"/>
            <a:r>
              <a:rPr lang="fr-FR" sz="2000" dirty="0">
                <a:solidFill>
                  <a:schemeClr val="tx1"/>
                </a:solidFill>
                <a:latin typeface="+mn-lt"/>
                <a:cs typeface="Arial" panose="020B0604020202020204" pitchFamily="34" charset="0"/>
              </a:rPr>
              <a:t>	&lt;class ‘tuple’&gt; </a:t>
            </a:r>
          </a:p>
          <a:p>
            <a:pPr algn="just">
              <a:buFont typeface="Wingdings" pitchFamily="2" charset="2"/>
              <a:buChar char="q"/>
            </a:pPr>
            <a:endParaRPr lang="fr-FR" sz="2200" dirty="0">
              <a:solidFill>
                <a:schemeClr val="tx1"/>
              </a:solidFill>
            </a:endParaRPr>
          </a:p>
        </p:txBody>
      </p:sp>
    </p:spTree>
    <p:extLst>
      <p:ext uri="{BB962C8B-B14F-4D97-AF65-F5344CB8AC3E}">
        <p14:creationId xmlns:p14="http://schemas.microsoft.com/office/powerpoint/2010/main" val="1015999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467065" y="464007"/>
            <a:ext cx="2089034" cy="607539"/>
          </a:xfrm>
          <a:prstGeom prst="rect">
            <a:avLst/>
          </a:prstGeom>
        </p:spPr>
        <p:txBody>
          <a:bodyPr wrap="none">
            <a:spAutoFit/>
          </a:bodyPr>
          <a:lstStyle/>
          <a:p>
            <a:pPr algn="ctr"/>
            <a:r>
              <a:rPr lang="fr-FR" sz="3600" b="1" dirty="0">
                <a:solidFill>
                  <a:schemeClr val="tx2"/>
                </a:solidFill>
                <a:latin typeface="+mj-lt"/>
                <a:ea typeface="+mj-ea"/>
                <a:cs typeface="+mj-cs"/>
              </a:rPr>
              <a:t>Les tuples</a:t>
            </a:r>
          </a:p>
        </p:txBody>
      </p:sp>
      <p:sp>
        <p:nvSpPr>
          <p:cNvPr id="10" name="Rectangle 9"/>
          <p:cNvSpPr/>
          <p:nvPr/>
        </p:nvSpPr>
        <p:spPr>
          <a:xfrm>
            <a:off x="357158" y="1071546"/>
            <a:ext cx="8715404" cy="6275116"/>
          </a:xfrm>
          <a:prstGeom prst="rect">
            <a:avLst/>
          </a:prstGeom>
        </p:spPr>
        <p:txBody>
          <a:bodyPr wrap="square">
            <a:spAutoFit/>
          </a:bodyPr>
          <a:lstStyle/>
          <a:p>
            <a:pPr marL="342900" indent="-342900" algn="l">
              <a:buFont typeface="Wingdings" panose="05000000000000000000" pitchFamily="2" charset="2"/>
              <a:buChar char="q"/>
            </a:pPr>
            <a:r>
              <a:rPr lang="fr-FR" sz="2400" dirty="0">
                <a:solidFill>
                  <a:schemeClr val="tx1"/>
                </a:solidFill>
              </a:rPr>
              <a:t> Parfois, les tuples ne sont pas entour</a:t>
            </a:r>
            <a:r>
              <a:rPr lang="fr-FR" sz="2400" b="0" i="0" dirty="0">
                <a:solidFill>
                  <a:schemeClr val="tx1"/>
                </a:solidFill>
                <a:effectLst/>
                <a:latin typeface="Open Sans" panose="020B0606030504020204" pitchFamily="34" charset="0"/>
              </a:rPr>
              <a:t>és de parenthèses, même s’il s’agit quand même de tuples.</a:t>
            </a:r>
          </a:p>
          <a:p>
            <a:pPr marL="342900" indent="-342900" algn="l">
              <a:buFont typeface="Wingdings" panose="05000000000000000000" pitchFamily="2" charset="2"/>
              <a:buChar char="q"/>
            </a:pPr>
            <a:r>
              <a:rPr lang="fr-FR" sz="2400" b="0" i="0" dirty="0">
                <a:solidFill>
                  <a:schemeClr val="tx1"/>
                </a:solidFill>
                <a:effectLst/>
                <a:latin typeface="Open Sans" panose="020B0606030504020204" pitchFamily="34" charset="0"/>
              </a:rPr>
              <a:t>Ainsi, on peut utiliser la notation suivante :</a:t>
            </a:r>
            <a:endParaRPr lang="fr-FR" sz="2400" dirty="0">
              <a:solidFill>
                <a:schemeClr val="tx1"/>
              </a:solidFill>
              <a:latin typeface="Arial" panose="020B0604020202020204" pitchFamily="34" charset="0"/>
              <a:cs typeface="Arial" panose="020B0604020202020204" pitchFamily="34" charset="0"/>
            </a:endParaRPr>
          </a:p>
          <a:p>
            <a:pPr algn="just"/>
            <a:r>
              <a:rPr lang="fr-FR" sz="2000" dirty="0">
                <a:solidFill>
                  <a:schemeClr val="tx1"/>
                </a:solidFill>
                <a:latin typeface="+mn-lt"/>
                <a:cs typeface="Arial" panose="020B0604020202020204" pitchFamily="34" charset="0"/>
              </a:rPr>
              <a:t>		</a:t>
            </a:r>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b, c =5, 6</a:t>
            </a:r>
          </a:p>
          <a:p>
            <a:pPr algn="just"/>
            <a:r>
              <a:rPr lang="fr-FR" sz="2000" dirty="0">
                <a:solidFill>
                  <a:schemeClr val="tx1"/>
                </a:solidFill>
                <a:latin typeface="+mn-lt"/>
                <a:cs typeface="Arial" panose="020B0604020202020204" pitchFamily="34" charset="0"/>
              </a:rPr>
              <a:t>		</a:t>
            </a:r>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b</a:t>
            </a:r>
          </a:p>
          <a:p>
            <a:pPr algn="just"/>
            <a:r>
              <a:rPr lang="fr-FR" sz="2000" dirty="0">
                <a:solidFill>
                  <a:schemeClr val="tx1"/>
                </a:solidFill>
                <a:latin typeface="+mn-lt"/>
                <a:cs typeface="Arial" panose="020B0604020202020204" pitchFamily="34" charset="0"/>
              </a:rPr>
              <a:t>		5</a:t>
            </a:r>
          </a:p>
          <a:p>
            <a:pPr algn="just"/>
            <a:r>
              <a:rPr lang="fr-FR" sz="2000" dirty="0">
                <a:solidFill>
                  <a:schemeClr val="tx1"/>
                </a:solidFill>
                <a:latin typeface="+mn-lt"/>
                <a:cs typeface="Arial" panose="020B0604020202020204" pitchFamily="34" charset="0"/>
              </a:rPr>
              <a:t>		</a:t>
            </a:r>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c</a:t>
            </a:r>
          </a:p>
          <a:p>
            <a:pPr algn="just"/>
            <a:r>
              <a:rPr lang="fr-FR" sz="2000" dirty="0">
                <a:solidFill>
                  <a:schemeClr val="tx1"/>
                </a:solidFill>
                <a:latin typeface="+mn-lt"/>
                <a:cs typeface="Arial" panose="020B0604020202020204" pitchFamily="34" charset="0"/>
              </a:rPr>
              <a:t>		6</a:t>
            </a:r>
          </a:p>
          <a:p>
            <a:pPr marL="342900" indent="-342900">
              <a:buFont typeface="Wingdings" panose="05000000000000000000" pitchFamily="2" charset="2"/>
              <a:buChar char="q"/>
            </a:pPr>
            <a:r>
              <a:rPr lang="fr-FR" sz="2400" dirty="0">
                <a:solidFill>
                  <a:schemeClr val="tx1"/>
                </a:solidFill>
                <a:latin typeface="Open Sans" panose="020B0606030504020204" pitchFamily="34" charset="0"/>
              </a:rPr>
              <a:t>En fait, cela revient </a:t>
            </a:r>
            <a:r>
              <a:rPr lang="en-GB" sz="2400" b="0" i="0" dirty="0">
                <a:solidFill>
                  <a:schemeClr val="tx1"/>
                </a:solidFill>
                <a:effectLst/>
                <a:latin typeface="Open Sans" panose="020B0606030504020204" pitchFamily="34" charset="0"/>
              </a:rPr>
              <a:t>à</a:t>
            </a:r>
            <a:r>
              <a:rPr lang="fr-FR" sz="2400" dirty="0">
                <a:solidFill>
                  <a:schemeClr val="tx1"/>
                </a:solidFill>
                <a:latin typeface="Open Sans" panose="020B0606030504020204" pitchFamily="34" charset="0"/>
              </a:rPr>
              <a:t> :</a:t>
            </a:r>
          </a:p>
          <a:p>
            <a:r>
              <a:rPr lang="fr-FR" sz="2400" dirty="0">
                <a:solidFill>
                  <a:srgbClr val="C00000"/>
                </a:solidFill>
                <a:latin typeface="+mn-lt"/>
                <a:cs typeface="Arial" panose="020B0604020202020204" pitchFamily="34" charset="0"/>
              </a:rPr>
              <a:t>		&gt;&gt;&gt;</a:t>
            </a:r>
            <a:r>
              <a:rPr lang="fr-FR" sz="2400" dirty="0">
                <a:solidFill>
                  <a:schemeClr val="tx1"/>
                </a:solidFill>
                <a:latin typeface="+mn-lt"/>
                <a:cs typeface="Arial" panose="020B0604020202020204" pitchFamily="34" charset="0"/>
              </a:rPr>
              <a:t> (b, c)=(5, 6)</a:t>
            </a:r>
          </a:p>
          <a:p>
            <a:pPr marL="342900" indent="-342900">
              <a:buFont typeface="Wingdings" panose="05000000000000000000" pitchFamily="2" charset="2"/>
              <a:buChar char="q"/>
            </a:pPr>
            <a:r>
              <a:rPr lang="fr-FR" sz="2400" dirty="0">
                <a:solidFill>
                  <a:schemeClr val="tx1"/>
                </a:solidFill>
                <a:latin typeface="Open Sans" panose="020B0606030504020204" pitchFamily="34" charset="0"/>
              </a:rPr>
              <a:t>On peut écrire aussi :</a:t>
            </a:r>
          </a:p>
          <a:p>
            <a:r>
              <a:rPr lang="fr-FR" sz="2400" dirty="0">
                <a:solidFill>
                  <a:srgbClr val="C00000"/>
                </a:solidFill>
                <a:latin typeface="+mn-lt"/>
                <a:cs typeface="Arial" panose="020B0604020202020204" pitchFamily="34" charset="0"/>
              </a:rPr>
              <a:t>		&gt;&gt;&gt; </a:t>
            </a:r>
            <a:r>
              <a:rPr lang="fr-FR" sz="2400" dirty="0">
                <a:solidFill>
                  <a:schemeClr val="tx1"/>
                </a:solidFill>
                <a:latin typeface="+mn-lt"/>
                <a:cs typeface="Arial" panose="020B0604020202020204" pitchFamily="34" charset="0"/>
              </a:rPr>
              <a:t> a = (3,4)</a:t>
            </a:r>
          </a:p>
          <a:p>
            <a:r>
              <a:rPr lang="fr-FR" sz="2400" dirty="0">
                <a:solidFill>
                  <a:schemeClr val="tx1"/>
                </a:solidFill>
                <a:latin typeface="+mn-lt"/>
                <a:cs typeface="Arial" panose="020B0604020202020204" pitchFamily="34" charset="0"/>
              </a:rPr>
              <a:t>		</a:t>
            </a:r>
            <a:r>
              <a:rPr lang="fr-FR" sz="2400" dirty="0">
                <a:solidFill>
                  <a:srgbClr val="C00000"/>
                </a:solidFill>
                <a:latin typeface="+mn-lt"/>
                <a:cs typeface="Arial" panose="020B0604020202020204" pitchFamily="34" charset="0"/>
              </a:rPr>
              <a:t>&gt;&gt;&gt;</a:t>
            </a:r>
            <a:r>
              <a:rPr lang="fr-FR" sz="2400" dirty="0">
                <a:solidFill>
                  <a:schemeClr val="tx1"/>
                </a:solidFill>
                <a:latin typeface="+mn-lt"/>
                <a:cs typeface="Arial" panose="020B0604020202020204" pitchFamily="34" charset="0"/>
              </a:rPr>
              <a:t>  u, v = a</a:t>
            </a:r>
          </a:p>
          <a:p>
            <a:r>
              <a:rPr lang="fr-FR" sz="2400" dirty="0">
                <a:solidFill>
                  <a:schemeClr val="tx1"/>
                </a:solidFill>
                <a:latin typeface="+mn-lt"/>
                <a:cs typeface="Arial" panose="020B0604020202020204" pitchFamily="34" charset="0"/>
              </a:rPr>
              <a:t>		</a:t>
            </a:r>
            <a:r>
              <a:rPr lang="fr-FR" sz="2400" dirty="0">
                <a:solidFill>
                  <a:srgbClr val="C00000"/>
                </a:solidFill>
                <a:latin typeface="+mn-lt"/>
                <a:cs typeface="Arial" panose="020B0604020202020204" pitchFamily="34" charset="0"/>
              </a:rPr>
              <a:t>&gt;&gt;&gt; </a:t>
            </a:r>
            <a:r>
              <a:rPr lang="fr-FR" sz="2400" dirty="0">
                <a:solidFill>
                  <a:schemeClr val="tx1"/>
                </a:solidFill>
                <a:latin typeface="+mn-lt"/>
                <a:cs typeface="Arial" panose="020B0604020202020204" pitchFamily="34" charset="0"/>
              </a:rPr>
              <a:t> u</a:t>
            </a:r>
          </a:p>
          <a:p>
            <a:r>
              <a:rPr lang="fr-FR" sz="2400" dirty="0">
                <a:solidFill>
                  <a:schemeClr val="tx1"/>
                </a:solidFill>
                <a:latin typeface="+mn-lt"/>
                <a:cs typeface="Arial" panose="020B0604020202020204" pitchFamily="34" charset="0"/>
              </a:rPr>
              <a:t>		3</a:t>
            </a:r>
          </a:p>
          <a:p>
            <a:r>
              <a:rPr lang="fr-FR" sz="2400" dirty="0">
                <a:solidFill>
                  <a:schemeClr val="tx1"/>
                </a:solidFill>
                <a:latin typeface="+mn-lt"/>
                <a:cs typeface="Arial" panose="020B0604020202020204" pitchFamily="34" charset="0"/>
              </a:rPr>
              <a:t>		</a:t>
            </a:r>
            <a:r>
              <a:rPr lang="fr-FR" sz="2400" dirty="0">
                <a:solidFill>
                  <a:srgbClr val="C00000"/>
                </a:solidFill>
                <a:latin typeface="+mn-lt"/>
                <a:cs typeface="Arial" panose="020B0604020202020204" pitchFamily="34" charset="0"/>
              </a:rPr>
              <a:t>&gt;&gt;&gt; </a:t>
            </a:r>
            <a:r>
              <a:rPr lang="fr-FR" sz="2400" dirty="0">
                <a:solidFill>
                  <a:schemeClr val="tx1"/>
                </a:solidFill>
                <a:latin typeface="+mn-lt"/>
                <a:cs typeface="Arial" panose="020B0604020202020204" pitchFamily="34" charset="0"/>
              </a:rPr>
              <a:t>v</a:t>
            </a:r>
          </a:p>
          <a:p>
            <a:r>
              <a:rPr lang="fr-FR" sz="2400" dirty="0">
                <a:solidFill>
                  <a:schemeClr val="tx1"/>
                </a:solidFill>
                <a:latin typeface="+mn-lt"/>
                <a:cs typeface="Arial" panose="020B0604020202020204" pitchFamily="34" charset="0"/>
              </a:rPr>
              <a:t>		4</a:t>
            </a:r>
          </a:p>
          <a:p>
            <a:pPr marL="342900" indent="-342900">
              <a:buFont typeface="Wingdings" panose="05000000000000000000" pitchFamily="2" charset="2"/>
              <a:buChar char="q"/>
            </a:pPr>
            <a:endParaRPr lang="fr-FR" sz="2400" dirty="0">
              <a:solidFill>
                <a:schemeClr val="tx1"/>
              </a:solidFill>
              <a:latin typeface="Open Sans" panose="020B0606030504020204" pitchFamily="34" charset="0"/>
            </a:endParaRPr>
          </a:p>
          <a:p>
            <a:pPr algn="l"/>
            <a:endParaRPr lang="fr-FR" sz="2000" b="0" i="0"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19313157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467065" y="464007"/>
            <a:ext cx="2089034" cy="607539"/>
          </a:xfrm>
          <a:prstGeom prst="rect">
            <a:avLst/>
          </a:prstGeom>
        </p:spPr>
        <p:txBody>
          <a:bodyPr wrap="none">
            <a:spAutoFit/>
          </a:bodyPr>
          <a:lstStyle/>
          <a:p>
            <a:pPr algn="ctr"/>
            <a:r>
              <a:rPr lang="fr-FR" sz="3600" b="1" dirty="0">
                <a:solidFill>
                  <a:schemeClr val="tx2"/>
                </a:solidFill>
                <a:latin typeface="+mj-lt"/>
                <a:ea typeface="+mj-ea"/>
                <a:cs typeface="+mj-cs"/>
              </a:rPr>
              <a:t>Les tuples</a:t>
            </a:r>
          </a:p>
        </p:txBody>
      </p:sp>
      <p:sp>
        <p:nvSpPr>
          <p:cNvPr id="10" name="Rectangle 9"/>
          <p:cNvSpPr/>
          <p:nvPr/>
        </p:nvSpPr>
        <p:spPr>
          <a:xfrm>
            <a:off x="357158" y="1071546"/>
            <a:ext cx="8715404" cy="6847644"/>
          </a:xfrm>
          <a:prstGeom prst="rect">
            <a:avLst/>
          </a:prstGeom>
        </p:spPr>
        <p:txBody>
          <a:bodyPr wrap="square">
            <a:spAutoFit/>
          </a:bodyPr>
          <a:lstStyle/>
          <a:p>
            <a:pPr marL="342900" indent="-342900" algn="l">
              <a:buFont typeface="Wingdings" panose="05000000000000000000" pitchFamily="2" charset="2"/>
              <a:buChar char="q"/>
            </a:pPr>
            <a:r>
              <a:rPr lang="fr-FR" sz="2400" dirty="0">
                <a:solidFill>
                  <a:schemeClr val="tx1"/>
                </a:solidFill>
              </a:rPr>
              <a:t> Comme une liste, il est possible de parcourir un tuple avec une boucle </a:t>
            </a:r>
            <a:r>
              <a:rPr lang="fr-FR" sz="2400" b="1" dirty="0">
                <a:solidFill>
                  <a:schemeClr val="tx1"/>
                </a:solidFill>
              </a:rPr>
              <a:t>for</a:t>
            </a:r>
            <a:r>
              <a:rPr lang="fr-FR" sz="2400" dirty="0">
                <a:solidFill>
                  <a:schemeClr val="tx1"/>
                </a:solidFill>
              </a:rPr>
              <a:t> </a:t>
            </a:r>
            <a:endParaRPr lang="fr-FR" sz="2400" b="0" i="0" dirty="0">
              <a:solidFill>
                <a:schemeClr val="tx1"/>
              </a:solidFill>
              <a:effectLst/>
              <a:latin typeface="Open Sans" panose="020B0606030504020204" pitchFamily="34" charset="0"/>
            </a:endParaRPr>
          </a:p>
          <a:p>
            <a:pPr marL="342900" indent="-342900" algn="l">
              <a:buFont typeface="Wingdings" panose="05000000000000000000" pitchFamily="2" charset="2"/>
              <a:buChar char="q"/>
            </a:pPr>
            <a:r>
              <a:rPr lang="fr-FR" sz="2400" b="0" i="0" dirty="0">
                <a:solidFill>
                  <a:schemeClr val="tx1"/>
                </a:solidFill>
                <a:effectLst/>
                <a:latin typeface="Open Sans" panose="020B0606030504020204" pitchFamily="34" charset="0"/>
              </a:rPr>
              <a:t>Ainsi, on peut utiliser la syntaxe suivante :</a:t>
            </a:r>
          </a:p>
          <a:p>
            <a:pPr algn="l"/>
            <a:r>
              <a:rPr lang="fr-FR" sz="2400" dirty="0">
                <a:solidFill>
                  <a:schemeClr val="tx1"/>
                </a:solidFill>
                <a:latin typeface="Open Sans" panose="020B0606030504020204" pitchFamily="34" charset="0"/>
                <a:cs typeface="Arial" panose="020B0604020202020204" pitchFamily="34" charset="0"/>
              </a:rPr>
              <a:t>     </a:t>
            </a:r>
            <a:r>
              <a:rPr lang="fr-FR" sz="2400" b="1" dirty="0">
                <a:solidFill>
                  <a:schemeClr val="accent5">
                    <a:lumMod val="50000"/>
                  </a:schemeClr>
                </a:solidFill>
                <a:latin typeface="Open Sans" panose="020B0606030504020204" pitchFamily="34" charset="0"/>
                <a:cs typeface="Arial" panose="020B0604020202020204" pitchFamily="34" charset="0"/>
              </a:rPr>
              <a:t>for</a:t>
            </a:r>
            <a:r>
              <a:rPr lang="fr-FR" sz="2400" dirty="0">
                <a:solidFill>
                  <a:schemeClr val="tx1"/>
                </a:solidFill>
                <a:latin typeface="Open Sans" panose="020B0606030504020204" pitchFamily="34" charset="0"/>
                <a:cs typeface="Arial" panose="020B0604020202020204" pitchFamily="34" charset="0"/>
              </a:rPr>
              <a:t> i </a:t>
            </a:r>
            <a:r>
              <a:rPr lang="fr-FR" sz="2400" b="1" dirty="0">
                <a:solidFill>
                  <a:schemeClr val="accent5">
                    <a:lumMod val="50000"/>
                  </a:schemeClr>
                </a:solidFill>
                <a:latin typeface="Open Sans" panose="020B0606030504020204" pitchFamily="34" charset="0"/>
                <a:cs typeface="Arial" panose="020B0604020202020204" pitchFamily="34" charset="0"/>
              </a:rPr>
              <a:t>in</a:t>
            </a:r>
            <a:r>
              <a:rPr lang="fr-FR" sz="2400" dirty="0">
                <a:solidFill>
                  <a:schemeClr val="tx1"/>
                </a:solidFill>
                <a:latin typeface="Open Sans" panose="020B0606030504020204" pitchFamily="34" charset="0"/>
                <a:cs typeface="Arial" panose="020B0604020202020204" pitchFamily="34" charset="0"/>
              </a:rPr>
              <a:t> a:</a:t>
            </a:r>
          </a:p>
          <a:p>
            <a:pPr algn="l"/>
            <a:r>
              <a:rPr lang="fr-FR" sz="2400" dirty="0">
                <a:solidFill>
                  <a:schemeClr val="tx1"/>
                </a:solidFill>
                <a:latin typeface="Open Sans" panose="020B0606030504020204" pitchFamily="34" charset="0"/>
                <a:cs typeface="Arial" panose="020B0604020202020204" pitchFamily="34" charset="0"/>
              </a:rPr>
              <a:t>		</a:t>
            </a:r>
            <a:r>
              <a:rPr lang="fr-FR" sz="2400" dirty="0" err="1">
                <a:solidFill>
                  <a:schemeClr val="accent5">
                    <a:lumMod val="50000"/>
                  </a:schemeClr>
                </a:solidFill>
                <a:latin typeface="Open Sans" panose="020B0606030504020204" pitchFamily="34" charset="0"/>
                <a:cs typeface="Arial" panose="020B0604020202020204" pitchFamily="34" charset="0"/>
              </a:rPr>
              <a:t>print</a:t>
            </a:r>
            <a:r>
              <a:rPr lang="fr-FR" sz="2400" dirty="0">
                <a:solidFill>
                  <a:schemeClr val="tx1"/>
                </a:solidFill>
                <a:latin typeface="Open Sans" panose="020B0606030504020204" pitchFamily="34" charset="0"/>
                <a:cs typeface="Arial" panose="020B0604020202020204" pitchFamily="34" charset="0"/>
              </a:rPr>
              <a:t> (i)</a:t>
            </a:r>
            <a:endParaRPr lang="fr-FR" sz="2400" dirty="0">
              <a:solidFill>
                <a:schemeClr val="tx1"/>
              </a:solidFill>
              <a:latin typeface="Arial" panose="020B0604020202020204" pitchFamily="34" charset="0"/>
              <a:cs typeface="Arial" panose="020B0604020202020204" pitchFamily="34" charset="0"/>
            </a:endParaRPr>
          </a:p>
          <a:p>
            <a:pPr algn="just"/>
            <a:r>
              <a:rPr lang="fr-FR" sz="2000" dirty="0">
                <a:solidFill>
                  <a:schemeClr val="tx1"/>
                </a:solidFill>
                <a:latin typeface="+mn-lt"/>
                <a:cs typeface="Arial" panose="020B0604020202020204" pitchFamily="34" charset="0"/>
              </a:rPr>
              <a:t>		</a:t>
            </a:r>
          </a:p>
          <a:p>
            <a:pPr marL="342900" indent="-342900" algn="just">
              <a:buFont typeface="Wingdings" panose="05000000000000000000" pitchFamily="2" charset="2"/>
              <a:buChar char="q"/>
            </a:pPr>
            <a:r>
              <a:rPr lang="fr-FR" sz="2400" dirty="0">
                <a:solidFill>
                  <a:schemeClr val="tx1"/>
                </a:solidFill>
                <a:latin typeface="Open Sans" panose="020B0606030504020204" pitchFamily="34" charset="0"/>
              </a:rPr>
              <a:t>La valeur d’un élément du tuple est obtenue en utilisant la même syntaxe que pour une liste.</a:t>
            </a:r>
          </a:p>
          <a:p>
            <a:r>
              <a:rPr lang="fr-FR" sz="2400" dirty="0">
                <a:solidFill>
                  <a:srgbClr val="C00000"/>
                </a:solidFill>
                <a:latin typeface="+mn-lt"/>
                <a:cs typeface="Arial" panose="020B0604020202020204" pitchFamily="34" charset="0"/>
              </a:rPr>
              <a:t>		&gt;&gt;&gt;</a:t>
            </a:r>
            <a:r>
              <a:rPr lang="fr-FR" sz="2400" dirty="0">
                <a:solidFill>
                  <a:schemeClr val="tx1"/>
                </a:solidFill>
                <a:latin typeface="+mn-lt"/>
                <a:cs typeface="Arial" panose="020B0604020202020204" pitchFamily="34" charset="0"/>
              </a:rPr>
              <a:t> a[0]</a:t>
            </a:r>
          </a:p>
          <a:p>
            <a:r>
              <a:rPr lang="fr-FR" sz="2400" dirty="0">
                <a:solidFill>
                  <a:schemeClr val="tx1"/>
                </a:solidFill>
                <a:latin typeface="+mn-lt"/>
                <a:cs typeface="Arial" panose="020B0604020202020204" pitchFamily="34" charset="0"/>
              </a:rPr>
              <a:t>		3</a:t>
            </a:r>
          </a:p>
          <a:p>
            <a:r>
              <a:rPr lang="fr-FR" sz="2400" dirty="0">
                <a:solidFill>
                  <a:srgbClr val="C00000"/>
                </a:solidFill>
                <a:latin typeface="+mn-lt"/>
                <a:cs typeface="Arial" panose="020B0604020202020204" pitchFamily="34" charset="0"/>
              </a:rPr>
              <a:t>		&gt;&gt;&gt; </a:t>
            </a:r>
            <a:r>
              <a:rPr lang="fr-FR" sz="2400" dirty="0">
                <a:solidFill>
                  <a:schemeClr val="tx1"/>
                </a:solidFill>
                <a:latin typeface="+mn-lt"/>
                <a:cs typeface="Arial" panose="020B0604020202020204" pitchFamily="34" charset="0"/>
              </a:rPr>
              <a:t> a [1]</a:t>
            </a:r>
          </a:p>
          <a:p>
            <a:r>
              <a:rPr lang="fr-FR" sz="2400" dirty="0">
                <a:solidFill>
                  <a:schemeClr val="tx1"/>
                </a:solidFill>
                <a:latin typeface="+mn-lt"/>
                <a:cs typeface="Arial" panose="020B0604020202020204" pitchFamily="34" charset="0"/>
              </a:rPr>
              <a:t>		4</a:t>
            </a:r>
          </a:p>
          <a:p>
            <a:pPr marL="342900" indent="-342900">
              <a:buFont typeface="Wingdings" panose="05000000000000000000" pitchFamily="2" charset="2"/>
              <a:buChar char="q"/>
            </a:pPr>
            <a:r>
              <a:rPr lang="en-GB" sz="2400" dirty="0">
                <a:solidFill>
                  <a:schemeClr val="tx1"/>
                </a:solidFill>
                <a:latin typeface="Open Sans" panose="020B0606030504020204" pitchFamily="34" charset="0"/>
              </a:rPr>
              <a:t>Pour </a:t>
            </a:r>
            <a:r>
              <a:rPr lang="en-GB" sz="2400" dirty="0" err="1">
                <a:solidFill>
                  <a:schemeClr val="tx1"/>
                </a:solidFill>
                <a:latin typeface="Open Sans" panose="020B0606030504020204" pitchFamily="34" charset="0"/>
              </a:rPr>
              <a:t>cr</a:t>
            </a:r>
            <a:r>
              <a:rPr lang="fr-FR" sz="2400" dirty="0" err="1">
                <a:solidFill>
                  <a:schemeClr val="tx1"/>
                </a:solidFill>
                <a:latin typeface="Open Sans" panose="020B0606030504020204" pitchFamily="34" charset="0"/>
              </a:rPr>
              <a:t>éer</a:t>
            </a:r>
            <a:r>
              <a:rPr lang="en-GB" sz="2400" dirty="0">
                <a:solidFill>
                  <a:schemeClr val="tx1"/>
                </a:solidFill>
                <a:latin typeface="Open Sans" panose="020B0606030504020204" pitchFamily="34" charset="0"/>
              </a:rPr>
              <a:t> </a:t>
            </a:r>
            <a:r>
              <a:rPr lang="fr-FR" sz="2400" dirty="0">
                <a:solidFill>
                  <a:schemeClr val="tx1"/>
                </a:solidFill>
                <a:latin typeface="Open Sans" panose="020B0606030504020204" pitchFamily="34" charset="0"/>
              </a:rPr>
              <a:t>un tuple </a:t>
            </a:r>
            <a:r>
              <a:rPr lang="en-GB" sz="2400" b="0" i="0" dirty="0">
                <a:solidFill>
                  <a:schemeClr val="tx1"/>
                </a:solidFill>
                <a:effectLst/>
                <a:latin typeface="Open Sans" panose="020B0606030504020204" pitchFamily="34" charset="0"/>
              </a:rPr>
              <a:t>à</a:t>
            </a:r>
            <a:r>
              <a:rPr lang="fr-FR" sz="2400" dirty="0">
                <a:solidFill>
                  <a:schemeClr val="tx1"/>
                </a:solidFill>
                <a:latin typeface="Open Sans" panose="020B0606030504020204" pitchFamily="34" charset="0"/>
              </a:rPr>
              <a:t> un seul élément, il faut utiliser une syntaxe avec une virgule.</a:t>
            </a:r>
          </a:p>
          <a:p>
            <a:r>
              <a:rPr lang="fr-FR" sz="2400" dirty="0">
                <a:solidFill>
                  <a:srgbClr val="C00000"/>
                </a:solidFill>
                <a:latin typeface="+mn-lt"/>
                <a:cs typeface="Arial" panose="020B0604020202020204" pitchFamily="34" charset="0"/>
              </a:rPr>
              <a:t>		&gt;&gt;&gt;</a:t>
            </a:r>
            <a:r>
              <a:rPr lang="fr-FR" sz="2400" dirty="0">
                <a:solidFill>
                  <a:schemeClr val="tx1"/>
                </a:solidFill>
                <a:latin typeface="+mn-lt"/>
                <a:cs typeface="Arial" panose="020B0604020202020204" pitchFamily="34" charset="0"/>
              </a:rPr>
              <a:t> b=(3,)</a:t>
            </a:r>
          </a:p>
          <a:p>
            <a:r>
              <a:rPr lang="fr-FR" sz="2400" dirty="0">
                <a:solidFill>
                  <a:schemeClr val="tx1"/>
                </a:solidFill>
                <a:latin typeface="+mn-lt"/>
                <a:cs typeface="Arial" panose="020B0604020202020204" pitchFamily="34" charset="0"/>
              </a:rPr>
              <a:t>		</a:t>
            </a:r>
            <a:r>
              <a:rPr lang="fr-FR" sz="2400" dirty="0">
                <a:solidFill>
                  <a:srgbClr val="C00000"/>
                </a:solidFill>
                <a:latin typeface="+mn-lt"/>
                <a:cs typeface="Arial" panose="020B0604020202020204" pitchFamily="34" charset="0"/>
              </a:rPr>
              <a:t> &gt;&gt;&gt; </a:t>
            </a:r>
            <a:r>
              <a:rPr lang="fr-FR" sz="2400" dirty="0">
                <a:solidFill>
                  <a:schemeClr val="accent5">
                    <a:lumMod val="50000"/>
                  </a:schemeClr>
                </a:solidFill>
                <a:latin typeface="+mn-lt"/>
                <a:cs typeface="Arial" panose="020B0604020202020204" pitchFamily="34" charset="0"/>
              </a:rPr>
              <a:t>type</a:t>
            </a:r>
            <a:r>
              <a:rPr lang="fr-FR" sz="2400" dirty="0">
                <a:solidFill>
                  <a:schemeClr val="tx1"/>
                </a:solidFill>
                <a:latin typeface="+mn-lt"/>
                <a:cs typeface="Arial" panose="020B0604020202020204" pitchFamily="34" charset="0"/>
              </a:rPr>
              <a:t>(b)</a:t>
            </a:r>
          </a:p>
          <a:p>
            <a:r>
              <a:rPr lang="fr-FR" sz="2400" dirty="0">
                <a:solidFill>
                  <a:schemeClr val="tx1"/>
                </a:solidFill>
                <a:latin typeface="+mn-lt"/>
                <a:cs typeface="Arial" panose="020B0604020202020204" pitchFamily="34" charset="0"/>
              </a:rPr>
              <a:t>		&lt;class ‘tuple’&gt;</a:t>
            </a:r>
            <a:endParaRPr lang="fr-FR" sz="2400" dirty="0">
              <a:solidFill>
                <a:schemeClr val="tx1"/>
              </a:solidFill>
              <a:latin typeface="Open Sans" panose="020B0606030504020204" pitchFamily="34" charset="0"/>
            </a:endParaRPr>
          </a:p>
          <a:p>
            <a:r>
              <a:rPr lang="fr-FR" sz="2400" dirty="0">
                <a:solidFill>
                  <a:schemeClr val="tx1"/>
                </a:solidFill>
                <a:latin typeface="Open Sans" panose="020B0606030504020204" pitchFamily="34" charset="0"/>
              </a:rPr>
              <a:t> </a:t>
            </a:r>
          </a:p>
          <a:p>
            <a:pPr marL="342900" indent="-342900">
              <a:buFont typeface="Wingdings" panose="05000000000000000000" pitchFamily="2" charset="2"/>
              <a:buChar char="q"/>
            </a:pPr>
            <a:endParaRPr lang="fr-FR" sz="2400" dirty="0">
              <a:solidFill>
                <a:schemeClr val="tx1"/>
              </a:solidFill>
              <a:latin typeface="Open Sans" panose="020B0606030504020204" pitchFamily="34" charset="0"/>
            </a:endParaRPr>
          </a:p>
          <a:p>
            <a:pPr algn="l"/>
            <a:endParaRPr lang="fr-FR" sz="2000" b="0" i="0"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27973859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467065" y="464007"/>
            <a:ext cx="2089034" cy="607539"/>
          </a:xfrm>
          <a:prstGeom prst="rect">
            <a:avLst/>
          </a:prstGeom>
        </p:spPr>
        <p:txBody>
          <a:bodyPr wrap="none">
            <a:spAutoFit/>
          </a:bodyPr>
          <a:lstStyle/>
          <a:p>
            <a:pPr algn="ctr"/>
            <a:r>
              <a:rPr lang="fr-FR" sz="3600" b="1" dirty="0">
                <a:solidFill>
                  <a:schemeClr val="tx2"/>
                </a:solidFill>
                <a:latin typeface="+mj-lt"/>
                <a:ea typeface="+mj-ea"/>
                <a:cs typeface="+mj-cs"/>
              </a:rPr>
              <a:t>Les tuples</a:t>
            </a:r>
          </a:p>
        </p:txBody>
      </p:sp>
      <p:sp>
        <p:nvSpPr>
          <p:cNvPr id="10" name="Rectangle 9"/>
          <p:cNvSpPr/>
          <p:nvPr/>
        </p:nvSpPr>
        <p:spPr>
          <a:xfrm>
            <a:off x="357158" y="1071546"/>
            <a:ext cx="8715404" cy="6561412"/>
          </a:xfrm>
          <a:prstGeom prst="rect">
            <a:avLst/>
          </a:prstGeom>
        </p:spPr>
        <p:txBody>
          <a:bodyPr wrap="square">
            <a:spAutoFit/>
          </a:bodyPr>
          <a:lstStyle/>
          <a:p>
            <a:pPr marL="342900" indent="-342900" algn="l">
              <a:buFont typeface="Wingdings" panose="05000000000000000000" pitchFamily="2" charset="2"/>
              <a:buChar char="q"/>
            </a:pPr>
            <a:r>
              <a:rPr lang="fr-FR" sz="2400" dirty="0">
                <a:solidFill>
                  <a:schemeClr val="tx1"/>
                </a:solidFill>
              </a:rPr>
              <a:t> Si on veut récupérer l’unique valeur présente dans le tuple, on va pouvoir utiliser</a:t>
            </a:r>
            <a:r>
              <a:rPr lang="fr-FR" sz="2400" dirty="0">
                <a:solidFill>
                  <a:schemeClr val="tx1"/>
                </a:solidFill>
                <a:latin typeface="Open Sans" panose="020B0606030504020204" pitchFamily="34" charset="0"/>
              </a:rPr>
              <a:t> l’une des approches suivantes:</a:t>
            </a:r>
          </a:p>
          <a:p>
            <a:pPr marL="342900" indent="-342900" algn="l">
              <a:buFont typeface="Wingdings" panose="05000000000000000000" pitchFamily="2" charset="2"/>
              <a:buChar char="q"/>
            </a:pPr>
            <a:r>
              <a:rPr lang="fr-FR" sz="2400" dirty="0">
                <a:solidFill>
                  <a:schemeClr val="tx1"/>
                </a:solidFill>
                <a:latin typeface="Open Sans" panose="020B0606030504020204" pitchFamily="34" charset="0"/>
              </a:rPr>
              <a:t>Première approche:</a:t>
            </a:r>
          </a:p>
          <a:p>
            <a:pPr algn="l"/>
            <a:r>
              <a:rPr lang="fr-FR" sz="2400" dirty="0">
                <a:solidFill>
                  <a:srgbClr val="C00000"/>
                </a:solidFill>
                <a:latin typeface="Open Sans" panose="020B0606030504020204" pitchFamily="34" charset="0"/>
              </a:rPr>
              <a:t>		&gt;&gt;&gt;</a:t>
            </a:r>
            <a:r>
              <a:rPr lang="fr-FR" sz="2400" dirty="0">
                <a:solidFill>
                  <a:schemeClr val="tx1"/>
                </a:solidFill>
                <a:latin typeface="Open Sans" panose="020B0606030504020204" pitchFamily="34" charset="0"/>
              </a:rPr>
              <a:t> c = b[</a:t>
            </a:r>
            <a:r>
              <a:rPr lang="fr-FR" sz="2400" dirty="0">
                <a:solidFill>
                  <a:schemeClr val="accent5">
                    <a:lumMod val="50000"/>
                  </a:schemeClr>
                </a:solidFill>
                <a:latin typeface="Open Sans" panose="020B0606030504020204" pitchFamily="34" charset="0"/>
              </a:rPr>
              <a:t>0</a:t>
            </a:r>
            <a:r>
              <a:rPr lang="fr-FR" sz="2400" dirty="0">
                <a:solidFill>
                  <a:schemeClr val="tx1"/>
                </a:solidFill>
                <a:latin typeface="Open Sans" panose="020B0606030504020204" pitchFamily="34" charset="0"/>
              </a:rPr>
              <a:t>]</a:t>
            </a:r>
          </a:p>
          <a:p>
            <a:pPr algn="l"/>
            <a:r>
              <a:rPr lang="fr-FR" sz="2400" dirty="0">
                <a:solidFill>
                  <a:srgbClr val="C00000"/>
                </a:solidFill>
                <a:latin typeface="Open Sans" panose="020B0606030504020204" pitchFamily="34" charset="0"/>
              </a:rPr>
              <a:t>		&gt;&gt;&gt;</a:t>
            </a:r>
            <a:r>
              <a:rPr lang="fr-FR" sz="2400" dirty="0">
                <a:solidFill>
                  <a:schemeClr val="tx1"/>
                </a:solidFill>
                <a:latin typeface="Open Sans" panose="020B0606030504020204" pitchFamily="34" charset="0"/>
              </a:rPr>
              <a:t> c</a:t>
            </a:r>
          </a:p>
          <a:p>
            <a:pPr algn="l"/>
            <a:r>
              <a:rPr lang="fr-FR" sz="2400" dirty="0">
                <a:solidFill>
                  <a:schemeClr val="tx1"/>
                </a:solidFill>
                <a:latin typeface="Open Sans" panose="020B0606030504020204" pitchFamily="34" charset="0"/>
              </a:rPr>
              <a:t>		3</a:t>
            </a:r>
          </a:p>
          <a:p>
            <a:pPr marL="342900" indent="-342900">
              <a:buFont typeface="Wingdings" panose="05000000000000000000" pitchFamily="2" charset="2"/>
              <a:buChar char="q"/>
            </a:pPr>
            <a:r>
              <a:rPr lang="fr-FR" sz="2400" dirty="0">
                <a:solidFill>
                  <a:schemeClr val="tx1"/>
                </a:solidFill>
                <a:latin typeface="Open Sans" panose="020B0606030504020204" pitchFamily="34" charset="0"/>
              </a:rPr>
              <a:t>Deuxième approche:</a:t>
            </a:r>
          </a:p>
          <a:p>
            <a:r>
              <a:rPr lang="fr-FR" sz="2400" dirty="0">
                <a:solidFill>
                  <a:schemeClr val="tx1"/>
                </a:solidFill>
                <a:latin typeface="Open Sans" panose="020B0606030504020204" pitchFamily="34" charset="0"/>
              </a:rPr>
              <a:t>		</a:t>
            </a:r>
            <a:r>
              <a:rPr lang="fr-FR" sz="2400" dirty="0">
                <a:solidFill>
                  <a:srgbClr val="C00000"/>
                </a:solidFill>
                <a:latin typeface="Open Sans" panose="020B0606030504020204" pitchFamily="34" charset="0"/>
              </a:rPr>
              <a:t>&gt;&gt;&gt;</a:t>
            </a:r>
            <a:r>
              <a:rPr lang="fr-FR" sz="2400" dirty="0">
                <a:solidFill>
                  <a:schemeClr val="tx1"/>
                </a:solidFill>
                <a:latin typeface="Open Sans" panose="020B0606030504020204" pitchFamily="34" charset="0"/>
              </a:rPr>
              <a:t> d, = b</a:t>
            </a:r>
          </a:p>
          <a:p>
            <a:r>
              <a:rPr lang="fr-FR" sz="2400" dirty="0">
                <a:solidFill>
                  <a:schemeClr val="tx1"/>
                </a:solidFill>
                <a:latin typeface="Open Sans" panose="020B0606030504020204" pitchFamily="34" charset="0"/>
              </a:rPr>
              <a:t>		</a:t>
            </a:r>
            <a:r>
              <a:rPr lang="fr-FR" sz="2400" dirty="0">
                <a:solidFill>
                  <a:srgbClr val="C00000"/>
                </a:solidFill>
                <a:latin typeface="Open Sans" panose="020B0606030504020204" pitchFamily="34" charset="0"/>
              </a:rPr>
              <a:t>&gt;&gt;&gt;</a:t>
            </a:r>
            <a:r>
              <a:rPr lang="fr-FR" sz="2400" dirty="0">
                <a:solidFill>
                  <a:schemeClr val="tx1"/>
                </a:solidFill>
                <a:latin typeface="Open Sans" panose="020B0606030504020204" pitchFamily="34" charset="0"/>
              </a:rPr>
              <a:t> d</a:t>
            </a:r>
          </a:p>
          <a:p>
            <a:r>
              <a:rPr lang="fr-FR" sz="2400" dirty="0">
                <a:solidFill>
                  <a:schemeClr val="tx1"/>
                </a:solidFill>
                <a:latin typeface="Open Sans" panose="020B0606030504020204" pitchFamily="34" charset="0"/>
              </a:rPr>
              <a:t>		3</a:t>
            </a:r>
          </a:p>
          <a:p>
            <a:pPr algn="l"/>
            <a:r>
              <a:rPr lang="fr-FR" sz="2400" dirty="0">
                <a:solidFill>
                  <a:schemeClr val="tx1"/>
                </a:solidFill>
                <a:latin typeface="Open Sans" panose="020B0606030504020204" pitchFamily="34" charset="0"/>
              </a:rPr>
              <a:t>Il est possible d’utiliser la syntaxe </a:t>
            </a:r>
            <a:r>
              <a:rPr lang="fr-FR" sz="2400" dirty="0" err="1">
                <a:solidFill>
                  <a:schemeClr val="tx1"/>
                </a:solidFill>
                <a:latin typeface="Open Sans" panose="020B0606030504020204" pitchFamily="34" charset="0"/>
              </a:rPr>
              <a:t>nom_de_variable</a:t>
            </a:r>
            <a:r>
              <a:rPr lang="fr-FR" sz="2400" dirty="0">
                <a:solidFill>
                  <a:schemeClr val="tx1"/>
                </a:solidFill>
                <a:latin typeface="Open Sans" panose="020B0606030504020204" pitchFamily="34" charset="0"/>
              </a:rPr>
              <a:t>, = aussi avec une liste </a:t>
            </a:r>
            <a:r>
              <a:rPr lang="en-GB" sz="2400" b="0" i="0" dirty="0">
                <a:solidFill>
                  <a:schemeClr val="tx1"/>
                </a:solidFill>
                <a:effectLst/>
                <a:latin typeface="Open Sans" panose="020B0606030504020204" pitchFamily="34" charset="0"/>
              </a:rPr>
              <a:t>à</a:t>
            </a:r>
            <a:r>
              <a:rPr lang="fr-FR" sz="2400" dirty="0">
                <a:solidFill>
                  <a:schemeClr val="tx1"/>
                </a:solidFill>
                <a:latin typeface="Open Sans" panose="020B0606030504020204" pitchFamily="34" charset="0"/>
              </a:rPr>
              <a:t> un élément.</a:t>
            </a:r>
          </a:p>
          <a:p>
            <a:pPr algn="l"/>
            <a:r>
              <a:rPr lang="fr-FR" sz="2400" dirty="0">
                <a:solidFill>
                  <a:schemeClr val="tx1"/>
                </a:solidFill>
                <a:latin typeface="Open Sans" panose="020B0606030504020204" pitchFamily="34" charset="0"/>
              </a:rPr>
              <a:t>	</a:t>
            </a:r>
            <a:r>
              <a:rPr lang="fr-FR" sz="2400" dirty="0">
                <a:solidFill>
                  <a:srgbClr val="C00000"/>
                </a:solidFill>
                <a:latin typeface="Open Sans" panose="020B0606030504020204" pitchFamily="34" charset="0"/>
              </a:rPr>
              <a:t>&gt;&gt;&gt;</a:t>
            </a:r>
            <a:r>
              <a:rPr lang="fr-FR" sz="2400" dirty="0">
                <a:solidFill>
                  <a:schemeClr val="tx1"/>
                </a:solidFill>
                <a:latin typeface="Open Sans" panose="020B0606030504020204" pitchFamily="34" charset="0"/>
              </a:rPr>
              <a:t> u = [5]</a:t>
            </a:r>
          </a:p>
          <a:p>
            <a:pPr algn="l"/>
            <a:r>
              <a:rPr lang="fr-FR" sz="2400" dirty="0">
                <a:solidFill>
                  <a:schemeClr val="tx1"/>
                </a:solidFill>
                <a:latin typeface="Open Sans" panose="020B0606030504020204" pitchFamily="34" charset="0"/>
              </a:rPr>
              <a:t>	</a:t>
            </a:r>
            <a:r>
              <a:rPr lang="fr-FR" sz="2400" dirty="0">
                <a:solidFill>
                  <a:srgbClr val="C00000"/>
                </a:solidFill>
                <a:latin typeface="Open Sans" panose="020B0606030504020204" pitchFamily="34" charset="0"/>
              </a:rPr>
              <a:t>&gt;&gt;&gt;</a:t>
            </a:r>
            <a:r>
              <a:rPr lang="fr-FR" sz="2400" dirty="0">
                <a:solidFill>
                  <a:schemeClr val="tx1"/>
                </a:solidFill>
                <a:latin typeface="Open Sans" panose="020B0606030504020204" pitchFamily="34" charset="0"/>
              </a:rPr>
              <a:t> v, = u</a:t>
            </a:r>
          </a:p>
          <a:p>
            <a:pPr algn="l"/>
            <a:r>
              <a:rPr lang="fr-FR" sz="2400" dirty="0">
                <a:solidFill>
                  <a:schemeClr val="tx1"/>
                </a:solidFill>
                <a:latin typeface="Open Sans" panose="020B0606030504020204" pitchFamily="34" charset="0"/>
              </a:rPr>
              <a:t>	</a:t>
            </a:r>
            <a:r>
              <a:rPr lang="fr-FR" sz="2400" dirty="0">
                <a:solidFill>
                  <a:srgbClr val="C00000"/>
                </a:solidFill>
                <a:latin typeface="Open Sans" panose="020B0606030504020204" pitchFamily="34" charset="0"/>
              </a:rPr>
              <a:t>&gt;&gt;&gt;</a:t>
            </a:r>
            <a:r>
              <a:rPr lang="fr-FR" sz="2400" dirty="0">
                <a:solidFill>
                  <a:schemeClr val="tx1"/>
                </a:solidFill>
                <a:latin typeface="Open Sans" panose="020B0606030504020204" pitchFamily="34" charset="0"/>
              </a:rPr>
              <a:t> v</a:t>
            </a:r>
          </a:p>
          <a:p>
            <a:pPr algn="l"/>
            <a:r>
              <a:rPr lang="fr-FR" sz="2400" dirty="0">
                <a:solidFill>
                  <a:schemeClr val="tx1"/>
                </a:solidFill>
                <a:latin typeface="Open Sans" panose="020B0606030504020204" pitchFamily="34" charset="0"/>
              </a:rPr>
              <a:t>	5 </a:t>
            </a:r>
          </a:p>
          <a:p>
            <a:pPr marL="342900" indent="-342900" algn="l">
              <a:buFont typeface="Wingdings" panose="05000000000000000000" pitchFamily="2" charset="2"/>
              <a:buChar char="q"/>
            </a:pPr>
            <a:endParaRPr lang="fr-FR" sz="2400" dirty="0">
              <a:solidFill>
                <a:schemeClr val="tx1"/>
              </a:solidFill>
              <a:latin typeface="Open Sans" panose="020B0606030504020204" pitchFamily="34" charset="0"/>
            </a:endParaRPr>
          </a:p>
          <a:p>
            <a:pPr marL="342900" indent="-342900">
              <a:buFont typeface="Wingdings" panose="05000000000000000000" pitchFamily="2" charset="2"/>
              <a:buChar char="q"/>
            </a:pPr>
            <a:endParaRPr lang="fr-FR" sz="2400" dirty="0">
              <a:solidFill>
                <a:schemeClr val="tx1"/>
              </a:solidFill>
              <a:latin typeface="Open Sans" panose="020B0606030504020204" pitchFamily="34" charset="0"/>
            </a:endParaRPr>
          </a:p>
          <a:p>
            <a:pPr algn="l"/>
            <a:endParaRPr lang="fr-FR" sz="2000" b="0" i="0"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7919874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28596" y="2000240"/>
            <a:ext cx="8501106" cy="1952842"/>
          </a:xfrm>
          <a:prstGeom prst="rect">
            <a:avLst/>
          </a:prstGeom>
        </p:spPr>
        <p:txBody>
          <a:bodyPr wrap="square">
            <a:spAutoFit/>
          </a:bodyPr>
          <a:lstStyle/>
          <a:p>
            <a:endParaRPr lang="fr-FR" sz="4000" dirty="0"/>
          </a:p>
          <a:p>
            <a:pPr algn="ctr"/>
            <a:r>
              <a:rPr lang="fr-FR" sz="5400" b="1" dirty="0">
                <a:solidFill>
                  <a:schemeClr val="tx1"/>
                </a:solidFill>
              </a:rPr>
              <a:t>Chapitre 6 </a:t>
            </a:r>
          </a:p>
          <a:p>
            <a:pPr algn="ctr"/>
            <a:r>
              <a:rPr lang="fr-FR" sz="3600" dirty="0">
                <a:solidFill>
                  <a:schemeClr val="tx1"/>
                </a:solidFill>
              </a:rPr>
              <a:t>Les dictionnaires</a:t>
            </a:r>
          </a:p>
        </p:txBody>
      </p:sp>
    </p:spTree>
    <p:extLst>
      <p:ext uri="{BB962C8B-B14F-4D97-AF65-F5344CB8AC3E}">
        <p14:creationId xmlns:p14="http://schemas.microsoft.com/office/powerpoint/2010/main" val="3481311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814837" y="464007"/>
            <a:ext cx="3393494" cy="607539"/>
          </a:xfrm>
          <a:prstGeom prst="rect">
            <a:avLst/>
          </a:prstGeom>
        </p:spPr>
        <p:txBody>
          <a:bodyPr wrap="none">
            <a:spAutoFit/>
          </a:bodyPr>
          <a:lstStyle/>
          <a:p>
            <a:pPr algn="ctr"/>
            <a:r>
              <a:rPr lang="fr-FR" sz="3600" b="1" dirty="0">
                <a:solidFill>
                  <a:schemeClr val="tx2"/>
                </a:solidFill>
                <a:latin typeface="+mj-lt"/>
                <a:ea typeface="+mj-ea"/>
                <a:cs typeface="+mj-cs"/>
              </a:rPr>
              <a:t>Les dictionnaires</a:t>
            </a:r>
          </a:p>
        </p:txBody>
      </p:sp>
      <p:sp>
        <p:nvSpPr>
          <p:cNvPr id="10" name="Rectangle 9"/>
          <p:cNvSpPr/>
          <p:nvPr/>
        </p:nvSpPr>
        <p:spPr>
          <a:xfrm>
            <a:off x="357158" y="1071546"/>
            <a:ext cx="8715404" cy="5158720"/>
          </a:xfrm>
          <a:prstGeom prst="rect">
            <a:avLst/>
          </a:prstGeom>
        </p:spPr>
        <p:txBody>
          <a:bodyPr wrap="square">
            <a:spAutoFit/>
          </a:bodyPr>
          <a:lstStyle/>
          <a:p>
            <a:r>
              <a:rPr lang="fr-FR" sz="2400" b="1" dirty="0">
                <a:solidFill>
                  <a:schemeClr val="tx1"/>
                </a:solidFill>
              </a:rPr>
              <a:t>Utilisation</a:t>
            </a:r>
          </a:p>
          <a:p>
            <a:endParaRPr lang="fr-FR" sz="2400" b="1" dirty="0">
              <a:solidFill>
                <a:schemeClr val="tx1"/>
              </a:solidFill>
            </a:endParaRPr>
          </a:p>
          <a:p>
            <a:pPr algn="just">
              <a:buFont typeface="Wingdings" pitchFamily="2" charset="2"/>
              <a:buChar char="q"/>
            </a:pPr>
            <a:r>
              <a:rPr lang="fr-FR" sz="2400" dirty="0">
                <a:solidFill>
                  <a:schemeClr val="tx1"/>
                </a:solidFill>
              </a:rPr>
              <a:t> </a:t>
            </a:r>
            <a:r>
              <a:rPr lang="fr-FR" sz="2400" b="0" i="0" dirty="0">
                <a:solidFill>
                  <a:schemeClr val="tx1"/>
                </a:solidFill>
                <a:effectLst/>
                <a:latin typeface="Open Sans" panose="020B0606030504020204" pitchFamily="34" charset="0"/>
              </a:rPr>
              <a:t>Un </a:t>
            </a:r>
            <a:r>
              <a:rPr lang="fr-FR" sz="2400" b="1" i="0" dirty="0">
                <a:solidFill>
                  <a:schemeClr val="tx1"/>
                </a:solidFill>
                <a:effectLst/>
                <a:latin typeface="Open Sans" panose="020B0606030504020204" pitchFamily="34" charset="0"/>
              </a:rPr>
              <a:t>dictionnaire</a:t>
            </a:r>
            <a:r>
              <a:rPr lang="fr-FR" sz="2400" b="0" i="0" dirty="0">
                <a:solidFill>
                  <a:schemeClr val="tx1"/>
                </a:solidFill>
                <a:effectLst/>
                <a:latin typeface="Open Sans" panose="020B0606030504020204" pitchFamily="34" charset="0"/>
              </a:rPr>
              <a:t> en Python va aussi permettre de rassembler des éléments mais ceux-ci seront identifiés par une </a:t>
            </a:r>
            <a:r>
              <a:rPr lang="fr-FR" sz="2400" b="1" i="0" dirty="0">
                <a:solidFill>
                  <a:schemeClr val="tx1"/>
                </a:solidFill>
                <a:effectLst/>
                <a:latin typeface="Open Sans" panose="020B0606030504020204" pitchFamily="34" charset="0"/>
              </a:rPr>
              <a:t>clé</a:t>
            </a:r>
            <a:r>
              <a:rPr lang="fr-FR" sz="2400" b="0" i="0" dirty="0">
                <a:solidFill>
                  <a:schemeClr val="tx1"/>
                </a:solidFill>
                <a:effectLst/>
                <a:latin typeface="Open Sans" panose="020B0606030504020204" pitchFamily="34" charset="0"/>
              </a:rPr>
              <a:t>. On peut faire l’analogie avec un dictionnaire de français où on accède à une définition avec un mot</a:t>
            </a:r>
            <a:r>
              <a:rPr lang="fr-FR" sz="2400" b="0" i="0" dirty="0">
                <a:solidFill>
                  <a:schemeClr val="tx1"/>
                </a:solidFill>
                <a:effectLst/>
                <a:latin typeface="Arial" panose="020B0604020202020204" pitchFamily="34" charset="0"/>
                <a:cs typeface="Arial" panose="020B0604020202020204" pitchFamily="34" charset="0"/>
              </a:rPr>
              <a:t>.</a:t>
            </a:r>
          </a:p>
          <a:p>
            <a:pPr algn="just">
              <a:buFont typeface="Wingdings" pitchFamily="2" charset="2"/>
              <a:buChar char="q"/>
            </a:pPr>
            <a:endParaRPr lang="fr-FR" sz="2200" dirty="0">
              <a:solidFill>
                <a:schemeClr val="tx1"/>
              </a:solidFill>
            </a:endParaRPr>
          </a:p>
          <a:p>
            <a:pPr marL="342900" indent="-342900" algn="just">
              <a:buFont typeface="Wingdings" panose="05000000000000000000" pitchFamily="2" charset="2"/>
              <a:buChar char="q"/>
            </a:pPr>
            <a:r>
              <a:rPr lang="fr-FR" sz="2200" dirty="0">
                <a:solidFill>
                  <a:schemeClr val="tx1"/>
                </a:solidFill>
              </a:rPr>
              <a:t> </a:t>
            </a:r>
            <a:r>
              <a:rPr lang="fr-FR" sz="2400" dirty="0">
                <a:solidFill>
                  <a:schemeClr val="tx1"/>
                </a:solidFill>
                <a:latin typeface="Arial" panose="020B0604020202020204" pitchFamily="34" charset="0"/>
                <a:cs typeface="Arial" panose="020B0604020202020204" pitchFamily="34" charset="0"/>
              </a:rPr>
              <a:t>On le définit avec des </a:t>
            </a:r>
            <a:r>
              <a:rPr lang="fr-FR" sz="2400" b="1" dirty="0">
                <a:solidFill>
                  <a:schemeClr val="tx1"/>
                </a:solidFill>
                <a:latin typeface="Arial" panose="020B0604020202020204" pitchFamily="34" charset="0"/>
                <a:cs typeface="Arial" panose="020B0604020202020204" pitchFamily="34" charset="0"/>
              </a:rPr>
              <a:t>accolades</a:t>
            </a:r>
            <a:r>
              <a:rPr lang="fr-FR" sz="2400" dirty="0">
                <a:solidFill>
                  <a:schemeClr val="tx1"/>
                </a:solidFill>
                <a:latin typeface="Arial" panose="020B0604020202020204" pitchFamily="34" charset="0"/>
                <a:cs typeface="Arial" panose="020B0604020202020204" pitchFamily="34" charset="0"/>
              </a:rPr>
              <a:t>.</a:t>
            </a:r>
          </a:p>
          <a:p>
            <a:pPr algn="just"/>
            <a:endParaRPr lang="fr-FR" sz="2400" dirty="0">
              <a:solidFill>
                <a:schemeClr val="tx1"/>
              </a:solidFill>
              <a:latin typeface="Arial" panose="020B0604020202020204" pitchFamily="34" charset="0"/>
              <a:cs typeface="Arial" panose="020B0604020202020204" pitchFamily="34" charset="0"/>
            </a:endParaRPr>
          </a:p>
          <a:p>
            <a:pPr algn="just"/>
            <a:r>
              <a:rPr lang="fr-FR" sz="2400" dirty="0">
                <a:solidFill>
                  <a:schemeClr val="tx1"/>
                </a:solidFill>
                <a:latin typeface="Arial" panose="020B0604020202020204" pitchFamily="34" charset="0"/>
                <a:cs typeface="Arial" panose="020B0604020202020204" pitchFamily="34" charset="0"/>
              </a:rPr>
              <a:t>Exemple:</a:t>
            </a:r>
          </a:p>
          <a:p>
            <a:pPr algn="just"/>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t>
            </a:r>
            <a:r>
              <a:rPr lang="fr-FR" sz="2000" dirty="0" err="1">
                <a:solidFill>
                  <a:schemeClr val="tx1"/>
                </a:solidFill>
                <a:latin typeface="+mn-lt"/>
                <a:cs typeface="Arial" panose="020B0604020202020204" pitchFamily="34" charset="0"/>
              </a:rPr>
              <a:t>mon_dictionnaire</a:t>
            </a:r>
            <a:r>
              <a:rPr lang="fr-FR" sz="2000" dirty="0">
                <a:solidFill>
                  <a:schemeClr val="tx1"/>
                </a:solidFill>
                <a:latin typeface="+mn-lt"/>
                <a:cs typeface="Arial" panose="020B0604020202020204" pitchFamily="34" charset="0"/>
              </a:rPr>
              <a:t>={</a:t>
            </a:r>
            <a:r>
              <a:rPr lang="en-GB" sz="18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“voiture“: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“v</a:t>
            </a:r>
            <a:r>
              <a:rPr lang="fr-FR" sz="2000" b="1" dirty="0">
                <a:solidFill>
                  <a:schemeClr val="accent5">
                    <a:lumMod val="50000"/>
                  </a:schemeClr>
                </a:solidFill>
                <a:latin typeface="Calibri" panose="020F0502020204030204" pitchFamily="34" charset="0"/>
                <a:cs typeface="Arial" panose="020B0604020202020204" pitchFamily="34" charset="0"/>
              </a:rPr>
              <a:t>é</a:t>
            </a:r>
            <a:r>
              <a:rPr lang="en-GB" sz="2000" b="1" dirty="0" err="1">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hicule</a:t>
            </a:r>
            <a:r>
              <a:rPr lang="en-GB" sz="20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5">
                    <a:lumMod val="50000"/>
                  </a:schemeClr>
                </a:solidFill>
                <a:latin typeface="Calibri" panose="020F0502020204030204" pitchFamily="34" charset="0"/>
                <a:cs typeface="Arial" panose="020B0604020202020204" pitchFamily="34" charset="0"/>
              </a:rPr>
              <a:t>à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quatre roues“</a:t>
            </a:r>
            <a:r>
              <a:rPr lang="en-GB"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“velo“: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“v</a:t>
            </a:r>
            <a:r>
              <a:rPr lang="fr-FR" sz="2000" b="1" dirty="0">
                <a:solidFill>
                  <a:schemeClr val="accent5">
                    <a:lumMod val="50000"/>
                  </a:schemeClr>
                </a:solidFill>
                <a:latin typeface="Calibri" panose="020F0502020204030204" pitchFamily="34" charset="0"/>
                <a:cs typeface="Arial" panose="020B0604020202020204" pitchFamily="34" charset="0"/>
              </a:rPr>
              <a:t>é</a:t>
            </a:r>
            <a:r>
              <a:rPr lang="en-GB" sz="2000" b="1" dirty="0" err="1">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hicule</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5">
                    <a:lumMod val="50000"/>
                  </a:schemeClr>
                </a:solidFill>
                <a:latin typeface="Calibri" panose="020F0502020204030204" pitchFamily="34" charset="0"/>
                <a:cs typeface="Arial" panose="020B0604020202020204" pitchFamily="34" charset="0"/>
              </a:rPr>
              <a:t>à</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 deux roues“</a:t>
            </a:r>
            <a:r>
              <a:rPr lang="en-GB"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lang="fr-FR" sz="2000" dirty="0">
              <a:solidFill>
                <a:schemeClr val="tx1"/>
              </a:solidFill>
              <a:latin typeface="+mn-lt"/>
              <a:cs typeface="Arial" panose="020B0604020202020204" pitchFamily="34" charset="0"/>
            </a:endParaRPr>
          </a:p>
          <a:p>
            <a:pPr algn="just"/>
            <a:r>
              <a:rPr lang="fr-FR" sz="2000" dirty="0">
                <a:solidFill>
                  <a:schemeClr val="tx1"/>
                </a:solidFill>
                <a:latin typeface="+mn-lt"/>
                <a:cs typeface="Arial" panose="020B0604020202020204" pitchFamily="34" charset="0"/>
              </a:rPr>
              <a:t>							 </a:t>
            </a:r>
            <a:r>
              <a:rPr lang="fr-FR" sz="3600" b="1" i="0" dirty="0">
                <a:solidFill>
                  <a:schemeClr val="accent2">
                    <a:lumMod val="50000"/>
                  </a:schemeClr>
                </a:solidFill>
                <a:effectLst/>
                <a:latin typeface="Open Sans" panose="020B0606030504020204" pitchFamily="34" charset="0"/>
              </a:rPr>
              <a:t>clé:</a:t>
            </a:r>
            <a:r>
              <a:rPr lang="fr-FR" sz="3600" b="1" i="0" dirty="0">
                <a:solidFill>
                  <a:schemeClr val="tx1"/>
                </a:solidFill>
                <a:effectLst/>
                <a:latin typeface="Open Sans" panose="020B0606030504020204" pitchFamily="34" charset="0"/>
              </a:rPr>
              <a:t> </a:t>
            </a:r>
            <a:r>
              <a:rPr lang="fr-FR" sz="3600" b="1" i="0" dirty="0">
                <a:solidFill>
                  <a:schemeClr val="accent5">
                    <a:lumMod val="50000"/>
                  </a:schemeClr>
                </a:solidFill>
                <a:effectLst/>
                <a:latin typeface="Open Sans" panose="020B0606030504020204" pitchFamily="34" charset="0"/>
              </a:rPr>
              <a:t>valeur</a:t>
            </a:r>
          </a:p>
          <a:p>
            <a:pPr algn="just"/>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t>
            </a:r>
            <a:r>
              <a:rPr lang="fr-FR" sz="2000" dirty="0" err="1">
                <a:solidFill>
                  <a:schemeClr val="tx1"/>
                </a:solidFill>
                <a:latin typeface="+mn-lt"/>
                <a:cs typeface="Arial" panose="020B0604020202020204" pitchFamily="34" charset="0"/>
              </a:rPr>
              <a:t>mon_dictionnaire</a:t>
            </a:r>
            <a:r>
              <a:rPr lang="fr-FR" sz="2000" dirty="0">
                <a:solidFill>
                  <a:schemeClr val="tx1"/>
                </a:solidFill>
                <a:latin typeface="+mn-lt"/>
                <a:cs typeface="Arial" panose="020B0604020202020204" pitchFamily="34" charset="0"/>
              </a:rPr>
              <a:t>[</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“voiture“]</a:t>
            </a:r>
          </a:p>
          <a:p>
            <a:pPr algn="just"/>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v</a:t>
            </a:r>
            <a:r>
              <a:rPr lang="fr-FR" sz="2000" dirty="0">
                <a:solidFill>
                  <a:schemeClr val="tx1"/>
                </a:solidFill>
                <a:latin typeface="Calibri" panose="020F0502020204030204" pitchFamily="34" charset="0"/>
                <a:cs typeface="Arial" panose="020B0604020202020204" pitchFamily="34" charset="0"/>
              </a:rPr>
              <a:t>é</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hicule</a:t>
            </a:r>
            <a:r>
              <a:rPr lang="en-GB" sz="2000" dirty="0">
                <a:solidFill>
                  <a:schemeClr val="tx1"/>
                </a:solidFill>
                <a:latin typeface="Calibri" panose="020F0502020204030204" pitchFamily="34" charset="0"/>
                <a:ea typeface="Calibri" panose="020F0502020204030204" pitchFamily="34" charset="0"/>
                <a:cs typeface="Arial" panose="020B0604020202020204" pitchFamily="34" charset="0"/>
              </a:rPr>
              <a:t> </a:t>
            </a:r>
            <a:r>
              <a:rPr lang="en-GB" sz="2000" dirty="0">
                <a:solidFill>
                  <a:schemeClr val="tx1"/>
                </a:solidFill>
                <a:latin typeface="Calibri" panose="020F0502020204030204" pitchFamily="34" charset="0"/>
                <a:cs typeface="Arial" panose="020B0604020202020204" pitchFamily="34" charset="0"/>
              </a:rPr>
              <a:t>à </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quatre roues</a:t>
            </a:r>
            <a:r>
              <a:rPr lang="fr-FR" sz="2000" dirty="0">
                <a:solidFill>
                  <a:schemeClr val="tx1"/>
                </a:solidFill>
                <a:latin typeface="+mn-lt"/>
                <a:cs typeface="Arial" panose="020B0604020202020204" pitchFamily="34" charset="0"/>
              </a:rPr>
              <a:t>         </a:t>
            </a:r>
            <a:endParaRPr lang="fr-FR" sz="2000" dirty="0">
              <a:solidFill>
                <a:schemeClr val="tx1"/>
              </a:solidFill>
            </a:endParaRPr>
          </a:p>
        </p:txBody>
      </p:sp>
    </p:spTree>
    <p:extLst>
      <p:ext uri="{BB962C8B-B14F-4D97-AF65-F5344CB8AC3E}">
        <p14:creationId xmlns:p14="http://schemas.microsoft.com/office/powerpoint/2010/main" val="1126238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814837" y="464007"/>
            <a:ext cx="3393494" cy="607539"/>
          </a:xfrm>
          <a:prstGeom prst="rect">
            <a:avLst/>
          </a:prstGeom>
        </p:spPr>
        <p:txBody>
          <a:bodyPr wrap="none">
            <a:spAutoFit/>
          </a:bodyPr>
          <a:lstStyle/>
          <a:p>
            <a:pPr algn="ctr"/>
            <a:r>
              <a:rPr lang="fr-FR" sz="3600" b="1" dirty="0">
                <a:solidFill>
                  <a:schemeClr val="tx2"/>
                </a:solidFill>
                <a:latin typeface="+mj-lt"/>
                <a:ea typeface="+mj-ea"/>
                <a:cs typeface="+mj-cs"/>
              </a:rPr>
              <a:t>Les dictionnaires</a:t>
            </a:r>
          </a:p>
        </p:txBody>
      </p:sp>
      <p:sp>
        <p:nvSpPr>
          <p:cNvPr id="10" name="Rectangle 9"/>
          <p:cNvSpPr/>
          <p:nvPr/>
        </p:nvSpPr>
        <p:spPr>
          <a:xfrm>
            <a:off x="357158" y="1071546"/>
            <a:ext cx="8715404" cy="5273175"/>
          </a:xfrm>
          <a:prstGeom prst="rect">
            <a:avLst/>
          </a:prstGeom>
        </p:spPr>
        <p:txBody>
          <a:bodyPr wrap="square">
            <a:spAutoFit/>
          </a:bodyPr>
          <a:lstStyle/>
          <a:p>
            <a:pPr algn="just">
              <a:buFont typeface="Wingdings" pitchFamily="2" charset="2"/>
              <a:buChar char="q"/>
            </a:pPr>
            <a:r>
              <a:rPr lang="fr-FR" sz="2400" b="0" i="0" dirty="0">
                <a:solidFill>
                  <a:schemeClr val="tx1"/>
                </a:solidFill>
                <a:effectLst/>
                <a:latin typeface="Arial" panose="020B0604020202020204" pitchFamily="34" charset="0"/>
                <a:cs typeface="Arial" panose="020B0604020202020204" pitchFamily="34" charset="0"/>
              </a:rPr>
              <a:t> Pour ajouter un </a:t>
            </a:r>
            <a:r>
              <a:rPr lang="fr-FR" sz="2400" b="0" i="0" dirty="0">
                <a:solidFill>
                  <a:schemeClr val="tx1"/>
                </a:solidFill>
                <a:effectLst/>
                <a:latin typeface="Open Sans" panose="020B0606030504020204" pitchFamily="34" charset="0"/>
              </a:rPr>
              <a:t>élément</a:t>
            </a:r>
            <a:r>
              <a:rPr lang="fr-FR" sz="2400" b="0" i="0" dirty="0">
                <a:solidFill>
                  <a:schemeClr val="tx1"/>
                </a:solidFill>
                <a:effectLst/>
                <a:latin typeface="Arial" panose="020B0604020202020204" pitchFamily="34" charset="0"/>
                <a:cs typeface="Arial" panose="020B0604020202020204" pitchFamily="34" charset="0"/>
              </a:rPr>
              <a:t> </a:t>
            </a:r>
            <a:r>
              <a:rPr lang="fr-FR" sz="2400" b="0" i="0" dirty="0">
                <a:solidFill>
                  <a:schemeClr val="tx1"/>
                </a:solidFill>
                <a:effectLst/>
                <a:latin typeface="Open Sans" panose="020B0606030504020204" pitchFamily="34" charset="0"/>
              </a:rPr>
              <a:t>à</a:t>
            </a:r>
            <a:r>
              <a:rPr lang="fr-FR" sz="2400" b="0" i="0" dirty="0">
                <a:solidFill>
                  <a:schemeClr val="tx1"/>
                </a:solidFill>
                <a:effectLst/>
                <a:latin typeface="Arial" panose="020B0604020202020204" pitchFamily="34" charset="0"/>
                <a:cs typeface="Arial" panose="020B0604020202020204" pitchFamily="34" charset="0"/>
              </a:rPr>
              <a:t> un dictionnaire, il suffit d’affecter une </a:t>
            </a:r>
            <a:r>
              <a:rPr lang="fr-FR" sz="2400" b="1" i="0" dirty="0">
                <a:solidFill>
                  <a:schemeClr val="tx1"/>
                </a:solidFill>
                <a:effectLst/>
                <a:latin typeface="Arial" panose="020B0604020202020204" pitchFamily="34" charset="0"/>
                <a:cs typeface="Arial" panose="020B0604020202020204" pitchFamily="34" charset="0"/>
              </a:rPr>
              <a:t>valeur</a:t>
            </a:r>
            <a:r>
              <a:rPr lang="fr-FR" sz="2400" b="0" i="0" dirty="0">
                <a:solidFill>
                  <a:schemeClr val="tx1"/>
                </a:solidFill>
                <a:effectLst/>
                <a:latin typeface="Arial" panose="020B0604020202020204" pitchFamily="34" charset="0"/>
                <a:cs typeface="Arial" panose="020B0604020202020204" pitchFamily="34" charset="0"/>
              </a:rPr>
              <a:t> pour la nouvelle cl</a:t>
            </a:r>
            <a:r>
              <a:rPr lang="fr-FR" sz="2400" b="0" i="0" dirty="0">
                <a:solidFill>
                  <a:schemeClr val="tx1"/>
                </a:solidFill>
                <a:effectLst/>
                <a:latin typeface="Open Sans" panose="020B0606030504020204" pitchFamily="34" charset="0"/>
              </a:rPr>
              <a:t>é</a:t>
            </a:r>
            <a:r>
              <a:rPr lang="fr-FR" sz="2400" b="0" i="0" dirty="0">
                <a:solidFill>
                  <a:schemeClr val="tx1"/>
                </a:solidFill>
                <a:effectLst/>
                <a:latin typeface="Arial" panose="020B0604020202020204" pitchFamily="34" charset="0"/>
                <a:cs typeface="Arial" panose="020B0604020202020204" pitchFamily="34" charset="0"/>
              </a:rPr>
              <a:t>.</a:t>
            </a:r>
          </a:p>
          <a:p>
            <a:pPr algn="just">
              <a:buFont typeface="Wingdings" pitchFamily="2" charset="2"/>
              <a:buChar char="q"/>
            </a:pPr>
            <a:endParaRPr lang="fr-FR" sz="2200" dirty="0">
              <a:solidFill>
                <a:schemeClr val="tx1"/>
              </a:solidFill>
            </a:endParaRPr>
          </a:p>
          <a:p>
            <a:pPr algn="just"/>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t>
            </a:r>
            <a:r>
              <a:rPr lang="fr-FR" sz="2000" dirty="0" err="1">
                <a:solidFill>
                  <a:schemeClr val="tx1"/>
                </a:solidFill>
                <a:latin typeface="+mn-lt"/>
                <a:cs typeface="Arial" panose="020B0604020202020204" pitchFamily="34" charset="0"/>
              </a:rPr>
              <a:t>mon_dictionnaire</a:t>
            </a:r>
            <a:r>
              <a:rPr lang="fr-FR" sz="2000" dirty="0">
                <a:solidFill>
                  <a:schemeClr val="tx1"/>
                </a:solidFill>
                <a:latin typeface="+mn-lt"/>
                <a:cs typeface="Arial" panose="020B0604020202020204" pitchFamily="34" charset="0"/>
              </a:rPr>
              <a:t> [</a:t>
            </a:r>
            <a:r>
              <a:rPr lang="en-GB"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tricycle</a:t>
            </a:r>
            <a:r>
              <a:rPr lang="en-GB"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fr-FR" sz="2000" dirty="0">
                <a:solidFill>
                  <a:schemeClr val="tx1"/>
                </a:solidFill>
                <a:latin typeface="+mn-lt"/>
                <a:cs typeface="Arial" panose="020B0604020202020204" pitchFamily="34" charset="0"/>
              </a:rPr>
              <a:t>=</a:t>
            </a:r>
            <a:r>
              <a:rPr lang="en-GB" sz="18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“v</a:t>
            </a:r>
            <a:r>
              <a:rPr lang="fr-FR" sz="2000" b="1" dirty="0">
                <a:solidFill>
                  <a:schemeClr val="accent5">
                    <a:lumMod val="50000"/>
                  </a:schemeClr>
                </a:solidFill>
                <a:latin typeface="Calibri" panose="020F0502020204030204" pitchFamily="34" charset="0"/>
                <a:cs typeface="Arial" panose="020B0604020202020204" pitchFamily="34" charset="0"/>
              </a:rPr>
              <a:t>é</a:t>
            </a:r>
            <a:r>
              <a:rPr lang="en-GB" sz="2000" b="1" dirty="0" err="1">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hicule</a:t>
            </a:r>
            <a:r>
              <a:rPr lang="en-GB" sz="20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5">
                    <a:lumMod val="50000"/>
                  </a:schemeClr>
                </a:solidFill>
                <a:latin typeface="Calibri" panose="020F0502020204030204" pitchFamily="34" charset="0"/>
                <a:cs typeface="Arial" panose="020B0604020202020204" pitchFamily="34" charset="0"/>
              </a:rPr>
              <a:t>à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trois roues“</a:t>
            </a:r>
            <a:endParaRPr lang="fr-FR" sz="3600" b="1" i="0" dirty="0">
              <a:solidFill>
                <a:schemeClr val="accent5">
                  <a:lumMod val="50000"/>
                </a:schemeClr>
              </a:solidFill>
              <a:effectLst/>
              <a:latin typeface="Open Sans" panose="020B0606030504020204" pitchFamily="34" charset="0"/>
            </a:endParaRPr>
          </a:p>
          <a:p>
            <a:pPr algn="just"/>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t>
            </a:r>
            <a:r>
              <a:rPr lang="fr-FR" sz="2000" dirty="0" err="1">
                <a:solidFill>
                  <a:schemeClr val="tx1"/>
                </a:solidFill>
                <a:latin typeface="+mn-lt"/>
                <a:cs typeface="Arial" panose="020B0604020202020204" pitchFamily="34" charset="0"/>
              </a:rPr>
              <a:t>mon_dictionnaire</a:t>
            </a:r>
            <a:endParaRPr lang="fr-FR" sz="2000" dirty="0">
              <a:solidFill>
                <a:schemeClr val="tx1"/>
              </a:solidFill>
              <a:latin typeface="+mn-lt"/>
              <a:cs typeface="Arial" panose="020B0604020202020204" pitchFamily="34" charset="0"/>
            </a:endParaRPr>
          </a:p>
          <a:p>
            <a:pPr algn="just"/>
            <a:r>
              <a:rPr lang="fr-FR" sz="2000" dirty="0">
                <a:solidFill>
                  <a:schemeClr val="tx1"/>
                </a:solidFill>
                <a:latin typeface="+mn-lt"/>
                <a:cs typeface="Arial" panose="020B0604020202020204" pitchFamily="34" charset="0"/>
              </a:rPr>
              <a:t>{‘voiture’: ’véhicule à quatre roues</a:t>
            </a:r>
            <a:r>
              <a:rPr lang="fr-FR" sz="2000" b="0" i="0" dirty="0">
                <a:solidFill>
                  <a:schemeClr val="tx1"/>
                </a:solidFill>
                <a:effectLst/>
                <a:latin typeface="Open Sans" panose="020B0606030504020204" pitchFamily="34" charset="0"/>
              </a:rPr>
              <a:t>’,’</a:t>
            </a:r>
            <a:r>
              <a:rPr lang="fr-FR" sz="2000" dirty="0">
                <a:solidFill>
                  <a:schemeClr val="tx1"/>
                </a:solidFill>
                <a:latin typeface="+mn-lt"/>
                <a:cs typeface="Arial" panose="020B0604020202020204" pitchFamily="34" charset="0"/>
              </a:rPr>
              <a:t> vélo’:’ véhicule à deux roues’, ’tricycle ’: ’véhicule à trois roues ’ }     </a:t>
            </a:r>
          </a:p>
          <a:p>
            <a:pPr algn="just"/>
            <a:endParaRPr lang="fr-FR" sz="2000" dirty="0">
              <a:solidFill>
                <a:schemeClr val="tx1"/>
              </a:solidFill>
              <a:latin typeface="+mn-lt"/>
              <a:cs typeface="Arial" panose="020B0604020202020204" pitchFamily="34" charset="0"/>
            </a:endParaRPr>
          </a:p>
          <a:p>
            <a:pPr marL="342900" indent="-342900" algn="just">
              <a:buFont typeface="Wingdings" pitchFamily="2" charset="2"/>
              <a:buChar char="q"/>
            </a:pPr>
            <a:r>
              <a:rPr lang="fr-FR" sz="2400" dirty="0">
                <a:solidFill>
                  <a:schemeClr val="tx1"/>
                </a:solidFill>
                <a:latin typeface="Arial" panose="020B0604020202020204" pitchFamily="34" charset="0"/>
                <a:cs typeface="Arial" panose="020B0604020202020204" pitchFamily="34" charset="0"/>
              </a:rPr>
              <a:t>Pour cr</a:t>
            </a:r>
            <a:r>
              <a:rPr lang="fr-FR" sz="2400" b="0" i="0" dirty="0">
                <a:solidFill>
                  <a:schemeClr val="tx1"/>
                </a:solidFill>
                <a:effectLst/>
                <a:latin typeface="Open Sans" panose="020B0606030504020204" pitchFamily="34" charset="0"/>
              </a:rPr>
              <a:t>é</a:t>
            </a:r>
            <a:r>
              <a:rPr lang="fr-FR" sz="2400" dirty="0">
                <a:solidFill>
                  <a:schemeClr val="tx1"/>
                </a:solidFill>
                <a:latin typeface="Arial" panose="020B0604020202020204" pitchFamily="34" charset="0"/>
                <a:cs typeface="Arial" panose="020B0604020202020204" pitchFamily="34" charset="0"/>
              </a:rPr>
              <a:t>er un dictionnaire, il suffit de cr</a:t>
            </a:r>
            <a:r>
              <a:rPr lang="fr-FR" sz="2400" b="0" i="0" dirty="0">
                <a:solidFill>
                  <a:schemeClr val="tx1"/>
                </a:solidFill>
                <a:effectLst/>
                <a:latin typeface="Open Sans" panose="020B0606030504020204" pitchFamily="34" charset="0"/>
              </a:rPr>
              <a:t>é</a:t>
            </a:r>
            <a:r>
              <a:rPr lang="fr-FR" sz="2400" dirty="0">
                <a:solidFill>
                  <a:schemeClr val="tx1"/>
                </a:solidFill>
                <a:latin typeface="Arial" panose="020B0604020202020204" pitchFamily="34" charset="0"/>
                <a:cs typeface="Arial" panose="020B0604020202020204" pitchFamily="34" charset="0"/>
              </a:rPr>
              <a:t>er un dictionnaire vide et </a:t>
            </a:r>
            <a:r>
              <a:rPr lang="fr-FR" sz="2400" b="0" i="0" dirty="0">
                <a:solidFill>
                  <a:schemeClr val="tx1"/>
                </a:solidFill>
                <a:effectLst/>
                <a:latin typeface="Open Sans" panose="020B0606030504020204" pitchFamily="34" charset="0"/>
              </a:rPr>
              <a:t>à ajouter les éléments au fur et à mesure</a:t>
            </a:r>
            <a:r>
              <a:rPr lang="fr-FR" sz="2400" dirty="0">
                <a:solidFill>
                  <a:schemeClr val="tx1"/>
                </a:solidFill>
                <a:latin typeface="Arial" panose="020B0604020202020204" pitchFamily="34" charset="0"/>
                <a:cs typeface="Arial" panose="020B0604020202020204" pitchFamily="34" charset="0"/>
              </a:rPr>
              <a:t>.</a:t>
            </a:r>
          </a:p>
          <a:p>
            <a:pPr algn="just"/>
            <a:endParaRPr lang="fr-FR" sz="2400" dirty="0">
              <a:solidFill>
                <a:schemeClr val="tx1"/>
              </a:solidFill>
              <a:latin typeface="Arial" panose="020B0604020202020204" pitchFamily="34" charset="0"/>
              <a:cs typeface="Arial" panose="020B0604020202020204" pitchFamily="34" charset="0"/>
            </a:endParaRPr>
          </a:p>
          <a:p>
            <a:pPr algn="just"/>
            <a:r>
              <a:rPr lang="fr-FR" sz="2000" dirty="0">
                <a:solidFill>
                  <a:srgbClr val="C00000"/>
                </a:solidFill>
                <a:latin typeface="+mn-lt"/>
                <a:cs typeface="Arial" panose="020B0604020202020204" pitchFamily="34" charset="0"/>
              </a:rPr>
              <a:t>&gt;&gt;&gt; </a:t>
            </a:r>
            <a:r>
              <a:rPr lang="fr-FR" sz="2000" dirty="0" err="1">
                <a:solidFill>
                  <a:schemeClr val="tx1"/>
                </a:solidFill>
                <a:latin typeface="+mn-lt"/>
                <a:cs typeface="Arial" panose="020B0604020202020204" pitchFamily="34" charset="0"/>
              </a:rPr>
              <a:t>nombre_de_pneus</a:t>
            </a:r>
            <a:r>
              <a:rPr lang="fr-FR" sz="2000" dirty="0">
                <a:solidFill>
                  <a:schemeClr val="tx1"/>
                </a:solidFill>
                <a:latin typeface="+mn-lt"/>
                <a:cs typeface="Arial" panose="020B0604020202020204" pitchFamily="34" charset="0"/>
              </a:rPr>
              <a:t>={}</a:t>
            </a:r>
          </a:p>
          <a:p>
            <a:pPr algn="just"/>
            <a:r>
              <a:rPr lang="fr-FR" sz="2000" dirty="0">
                <a:solidFill>
                  <a:srgbClr val="C00000"/>
                </a:solidFill>
                <a:latin typeface="+mn-lt"/>
                <a:cs typeface="Arial" panose="020B0604020202020204" pitchFamily="34" charset="0"/>
              </a:rPr>
              <a:t>&gt;&gt;&gt;</a:t>
            </a:r>
            <a:r>
              <a:rPr lang="fr-FR" sz="2000" dirty="0">
                <a:solidFill>
                  <a:schemeClr val="tx1"/>
                </a:solidFill>
                <a:latin typeface="+mn-lt"/>
                <a:cs typeface="Arial" panose="020B0604020202020204" pitchFamily="34" charset="0"/>
              </a:rPr>
              <a:t> </a:t>
            </a:r>
            <a:r>
              <a:rPr lang="fr-FR" sz="2000" dirty="0" err="1">
                <a:solidFill>
                  <a:schemeClr val="tx1"/>
                </a:solidFill>
                <a:latin typeface="+mn-lt"/>
                <a:cs typeface="Arial" panose="020B0604020202020204" pitchFamily="34" charset="0"/>
              </a:rPr>
              <a:t>nombre_de_pneus</a:t>
            </a:r>
            <a:r>
              <a:rPr lang="fr-FR" sz="2000" dirty="0">
                <a:solidFill>
                  <a:schemeClr val="tx1"/>
                </a:solidFill>
                <a:latin typeface="+mn-lt"/>
                <a:cs typeface="Arial" panose="020B0604020202020204" pitchFamily="34" charset="0"/>
              </a:rPr>
              <a:t>[</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“tricycle“ ]=3</a:t>
            </a:r>
          </a:p>
          <a:p>
            <a:pPr algn="just"/>
            <a:r>
              <a:rPr lang="en-GB" sz="2000" dirty="0">
                <a:solidFill>
                  <a:srgbClr val="C00000"/>
                </a:solidFill>
                <a:latin typeface="+mn-lt"/>
                <a:cs typeface="Arial" panose="020B0604020202020204" pitchFamily="34" charset="0"/>
              </a:rPr>
              <a:t>&gt;&gt;&gt; </a:t>
            </a:r>
            <a:r>
              <a:rPr lang="fr-FR" sz="2000" dirty="0" err="1">
                <a:solidFill>
                  <a:schemeClr val="tx1"/>
                </a:solidFill>
                <a:latin typeface="+mn-lt"/>
                <a:cs typeface="Arial" panose="020B0604020202020204" pitchFamily="34" charset="0"/>
              </a:rPr>
              <a:t>nombre_de_pneus</a:t>
            </a:r>
            <a:r>
              <a:rPr lang="fr-FR" sz="2000" dirty="0">
                <a:solidFill>
                  <a:schemeClr val="tx1"/>
                </a:solidFill>
                <a:latin typeface="+mn-lt"/>
                <a:cs typeface="Arial" panose="020B0604020202020204" pitchFamily="34" charset="0"/>
              </a:rPr>
              <a:t>[</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lang="fr-FR" sz="2000" dirty="0">
                <a:solidFill>
                  <a:schemeClr val="tx1"/>
                </a:solidFill>
                <a:latin typeface="+mn-lt"/>
                <a:cs typeface="Arial" panose="020B0604020202020204" pitchFamily="34" charset="0"/>
              </a:rPr>
              <a:t>vélo</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]=2</a:t>
            </a:r>
          </a:p>
          <a:p>
            <a:pPr algn="just"/>
            <a:r>
              <a:rPr lang="en-GB" sz="2000" dirty="0">
                <a:solidFill>
                  <a:srgbClr val="C00000"/>
                </a:solidFill>
                <a:latin typeface="+mn-lt"/>
                <a:cs typeface="Arial" panose="020B0604020202020204" pitchFamily="34" charset="0"/>
              </a:rPr>
              <a:t>&gt;&gt;&gt; </a:t>
            </a:r>
            <a:r>
              <a:rPr lang="en-GB" sz="2000" dirty="0" err="1">
                <a:solidFill>
                  <a:schemeClr val="tx1"/>
                </a:solidFill>
                <a:latin typeface="+mn-lt"/>
                <a:cs typeface="Arial" panose="020B0604020202020204" pitchFamily="34" charset="0"/>
              </a:rPr>
              <a:t>nombre_de_pneus</a:t>
            </a:r>
            <a:endParaRPr lang="en-GB" sz="2000" dirty="0">
              <a:solidFill>
                <a:schemeClr val="tx1"/>
              </a:solidFill>
              <a:latin typeface="+mn-lt"/>
              <a:cs typeface="Arial" panose="020B0604020202020204" pitchFamily="34" charset="0"/>
            </a:endParaRPr>
          </a:p>
          <a:p>
            <a:pPr algn="just"/>
            <a:r>
              <a:rPr lang="fr-FR" sz="2000" dirty="0">
                <a:solidFill>
                  <a:schemeClr val="tx1"/>
                </a:solidFill>
                <a:latin typeface="+mn-lt"/>
                <a:cs typeface="Arial" panose="020B0604020202020204" pitchFamily="34" charset="0"/>
              </a:rPr>
              <a:t>{‘voiture’: 4, ‘velo’:2} </a:t>
            </a:r>
            <a:endParaRPr lang="en-GB" sz="2000" dirty="0">
              <a:solidFill>
                <a:schemeClr val="tx1"/>
              </a:solidFill>
              <a:latin typeface="+mn-lt"/>
              <a:cs typeface="Arial" panose="020B0604020202020204" pitchFamily="34" charset="0"/>
            </a:endParaRPr>
          </a:p>
          <a:p>
            <a:pPr algn="just"/>
            <a:endParaRPr lang="fr-FR" sz="2000" dirty="0">
              <a:solidFill>
                <a:srgbClr val="C00000"/>
              </a:solidFill>
              <a:latin typeface="+mn-lt"/>
              <a:cs typeface="Arial" panose="020B0604020202020204" pitchFamily="34" charset="0"/>
            </a:endParaRPr>
          </a:p>
        </p:txBody>
      </p:sp>
    </p:spTree>
    <p:extLst>
      <p:ext uri="{BB962C8B-B14F-4D97-AF65-F5344CB8AC3E}">
        <p14:creationId xmlns:p14="http://schemas.microsoft.com/office/powerpoint/2010/main" val="9137612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107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814837" y="464007"/>
            <a:ext cx="3393494" cy="607539"/>
          </a:xfrm>
          <a:prstGeom prst="rect">
            <a:avLst/>
          </a:prstGeom>
        </p:spPr>
        <p:txBody>
          <a:bodyPr wrap="none">
            <a:spAutoFit/>
          </a:bodyPr>
          <a:lstStyle/>
          <a:p>
            <a:pPr algn="ctr"/>
            <a:r>
              <a:rPr lang="fr-FR" sz="3600" b="1" dirty="0">
                <a:solidFill>
                  <a:schemeClr val="tx2"/>
                </a:solidFill>
                <a:latin typeface="+mj-lt"/>
                <a:ea typeface="+mj-ea"/>
                <a:cs typeface="+mj-cs"/>
              </a:rPr>
              <a:t>Les dictionnaires</a:t>
            </a:r>
          </a:p>
        </p:txBody>
      </p:sp>
      <p:sp>
        <p:nvSpPr>
          <p:cNvPr id="10" name="Rectangle 9"/>
          <p:cNvSpPr/>
          <p:nvPr/>
        </p:nvSpPr>
        <p:spPr>
          <a:xfrm>
            <a:off x="451270" y="1071546"/>
            <a:ext cx="8621292" cy="5616602"/>
          </a:xfrm>
          <a:prstGeom prst="rect">
            <a:avLst/>
          </a:prstGeom>
        </p:spPr>
        <p:txBody>
          <a:bodyPr wrap="square">
            <a:spAutoFit/>
          </a:bodyPr>
          <a:lstStyle/>
          <a:p>
            <a:pPr algn="just">
              <a:buFont typeface="Wingdings" pitchFamily="2" charset="2"/>
              <a:buChar char="q"/>
            </a:pPr>
            <a:r>
              <a:rPr lang="fr-FR" sz="2400" b="0" i="0" dirty="0">
                <a:solidFill>
                  <a:schemeClr val="tx1"/>
                </a:solidFill>
                <a:effectLst/>
                <a:latin typeface="Arial" panose="020B0604020202020204" pitchFamily="34" charset="0"/>
                <a:cs typeface="Arial" panose="020B0604020202020204" pitchFamily="34" charset="0"/>
              </a:rPr>
              <a:t> Pour parcourir un dictionnaire, il suffit d’utiliser </a:t>
            </a:r>
            <a:r>
              <a:rPr lang="fr-FR" sz="2400" b="1" i="0" dirty="0">
                <a:solidFill>
                  <a:schemeClr val="tx1"/>
                </a:solidFill>
                <a:effectLst/>
                <a:latin typeface="Arial" panose="020B0604020202020204" pitchFamily="34" charset="0"/>
                <a:cs typeface="Arial" panose="020B0604020202020204" pitchFamily="34" charset="0"/>
              </a:rPr>
              <a:t>items().</a:t>
            </a:r>
          </a:p>
          <a:p>
            <a:pPr algn="just">
              <a:buFont typeface="Wingdings" pitchFamily="2" charset="2"/>
              <a:buChar char="q"/>
            </a:pPr>
            <a:endParaRPr lang="fr-FR" sz="2200" dirty="0">
              <a:solidFill>
                <a:schemeClr val="tx1"/>
              </a:solidFill>
            </a:endParaRPr>
          </a:p>
          <a:p>
            <a:pPr algn="just"/>
            <a:r>
              <a:rPr lang="fr-FR" sz="2000" dirty="0" err="1">
                <a:solidFill>
                  <a:schemeClr val="tx1"/>
                </a:solidFill>
                <a:latin typeface="+mn-lt"/>
                <a:cs typeface="Arial" panose="020B0604020202020204" pitchFamily="34" charset="0"/>
              </a:rPr>
              <a:t>Nombre_de_roues</a:t>
            </a:r>
            <a:r>
              <a:rPr lang="fr-FR" sz="2000" dirty="0">
                <a:solidFill>
                  <a:schemeClr val="tx1"/>
                </a:solidFill>
                <a:latin typeface="+mn-lt"/>
                <a:cs typeface="Arial" panose="020B0604020202020204" pitchFamily="34" charset="0"/>
              </a:rPr>
              <a:t>={</a:t>
            </a:r>
            <a:r>
              <a:rPr lang="en-GB"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“voiture “: 4, “</a:t>
            </a:r>
            <a:r>
              <a:rPr lang="fr-FR" sz="2000" b="1" dirty="0">
                <a:solidFill>
                  <a:schemeClr val="accent1">
                    <a:lumMod val="75000"/>
                  </a:schemeClr>
                </a:solidFill>
                <a:latin typeface="+mn-lt"/>
                <a:cs typeface="Arial" panose="020B0604020202020204" pitchFamily="34" charset="0"/>
              </a:rPr>
              <a:t>vélo</a:t>
            </a:r>
            <a:r>
              <a:rPr lang="en-GB"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2, “tricycle“:3}</a:t>
            </a:r>
          </a:p>
          <a:p>
            <a:pPr algn="just"/>
            <a:endParaRPr lang="en-GB" sz="2000"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endParaRPr>
          </a:p>
          <a:p>
            <a:pPr algn="just"/>
            <a:r>
              <a:rPr lang="en-GB" sz="20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f</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or</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in</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nombre_de_roues.items</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p>
          <a:p>
            <a:pPr algn="just"/>
            <a:r>
              <a:rPr lang="en-GB" sz="20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print</a:t>
            </a:r>
            <a:r>
              <a:rPr lang="en-GB" sz="2000" dirty="0">
                <a:solidFill>
                  <a:schemeClr val="tx1"/>
                </a:solidFill>
                <a:latin typeface="Calibri" panose="020F0502020204030204" pitchFamily="34" charset="0"/>
                <a:ea typeface="Calibri" panose="020F0502020204030204" pitchFamily="34" charset="0"/>
                <a:cs typeface="Arial" panose="020B0604020202020204" pitchFamily="34" charset="0"/>
              </a:rPr>
              <a:t>(</a:t>
            </a:r>
            <a:r>
              <a:rPr lang="en-GB" sz="2000" dirty="0" err="1">
                <a:solidFill>
                  <a:schemeClr val="tx1"/>
                </a:solidFill>
                <a:latin typeface="Calibri" panose="020F0502020204030204" pitchFamily="34" charset="0"/>
                <a:ea typeface="Calibri" panose="020F0502020204030204" pitchFamily="34" charset="0"/>
                <a:cs typeface="Arial" panose="020B0604020202020204" pitchFamily="34" charset="0"/>
              </a:rPr>
              <a:t>i</a:t>
            </a:r>
            <a:r>
              <a:rPr lang="en-GB" sz="2000" dirty="0">
                <a:solidFill>
                  <a:schemeClr val="tx1"/>
                </a:solidFill>
                <a:latin typeface="Calibri" panose="020F0502020204030204" pitchFamily="34" charset="0"/>
                <a:ea typeface="Calibri" panose="020F0502020204030204" pitchFamily="34" charset="0"/>
                <a:cs typeface="Arial" panose="020B0604020202020204" pitchFamily="34" charset="0"/>
              </a:rPr>
              <a:t>)</a:t>
            </a:r>
            <a:endPar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just"/>
            <a:endParaRPr lang="fr-FR" sz="2000" u="sng" dirty="0">
              <a:solidFill>
                <a:schemeClr val="tx1"/>
              </a:solidFill>
              <a:latin typeface="+mn-lt"/>
              <a:cs typeface="Arial" panose="020B0604020202020204" pitchFamily="34" charset="0"/>
            </a:endParaRPr>
          </a:p>
          <a:p>
            <a:pPr algn="just"/>
            <a:r>
              <a:rPr lang="fr-FR" sz="2000" u="sng" dirty="0">
                <a:solidFill>
                  <a:schemeClr val="tx1"/>
                </a:solidFill>
                <a:latin typeface="+mn-lt"/>
                <a:cs typeface="Arial" panose="020B0604020202020204" pitchFamily="34" charset="0"/>
              </a:rPr>
              <a:t>output</a:t>
            </a:r>
          </a:p>
          <a:p>
            <a:pPr algn="just"/>
            <a:r>
              <a:rPr lang="fr-FR" sz="2000" dirty="0">
                <a:solidFill>
                  <a:schemeClr val="tx1"/>
                </a:solidFill>
                <a:latin typeface="+mj-lt"/>
                <a:cs typeface="Arial" panose="020B0604020202020204" pitchFamily="34" charset="0"/>
              </a:rPr>
              <a:t>(‘voiture’, 4)</a:t>
            </a:r>
          </a:p>
          <a:p>
            <a:pPr algn="just"/>
            <a:r>
              <a:rPr lang="fr-FR" sz="2000" dirty="0">
                <a:solidFill>
                  <a:schemeClr val="tx1"/>
                </a:solidFill>
                <a:latin typeface="+mj-lt"/>
                <a:cs typeface="Arial" panose="020B0604020202020204" pitchFamily="34" charset="0"/>
              </a:rPr>
              <a:t>(‘vélo’, 2)</a:t>
            </a:r>
          </a:p>
          <a:p>
            <a:pPr algn="just"/>
            <a:r>
              <a:rPr lang="fr-FR" sz="2000" dirty="0">
                <a:solidFill>
                  <a:schemeClr val="tx1"/>
                </a:solidFill>
                <a:latin typeface="+mj-lt"/>
                <a:cs typeface="Arial" panose="020B0604020202020204" pitchFamily="34" charset="0"/>
              </a:rPr>
              <a:t>(‘tricycle’, 3)</a:t>
            </a:r>
          </a:p>
          <a:p>
            <a:pPr algn="just"/>
            <a:endParaRPr lang="fr-FR" sz="2000" dirty="0">
              <a:solidFill>
                <a:schemeClr val="tx1"/>
              </a:solidFill>
              <a:latin typeface="+mj-lt"/>
              <a:cs typeface="Arial" panose="020B0604020202020204" pitchFamily="34" charset="0"/>
            </a:endParaRPr>
          </a:p>
          <a:p>
            <a:pPr algn="just"/>
            <a:r>
              <a:rPr lang="en-GB" sz="20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f</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or</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cle</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valeur</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b="1"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in</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nombre_de_roues.items</a:t>
            </a:r>
            <a:r>
              <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p>
          <a:p>
            <a:pPr algn="just"/>
            <a:r>
              <a:rPr lang="en-GB" sz="20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print</a:t>
            </a:r>
            <a:r>
              <a:rPr lang="en-GB" sz="2000" dirty="0">
                <a:solidFill>
                  <a:schemeClr val="tx1"/>
                </a:solidFill>
                <a:latin typeface="+mj-lt"/>
                <a:ea typeface="Calibri" panose="020F0502020204030204" pitchFamily="34" charset="0"/>
                <a:cs typeface="Arial" panose="020B0604020202020204" pitchFamily="34" charset="0"/>
              </a:rPr>
              <a:t>(</a:t>
            </a:r>
            <a:r>
              <a:rPr lang="en-GB" sz="2000" dirty="0">
                <a:solidFill>
                  <a:schemeClr val="accent1">
                    <a:lumMod val="75000"/>
                  </a:schemeClr>
                </a:solidFill>
                <a:effectLst/>
                <a:latin typeface="+mj-lt"/>
                <a:ea typeface="Calibri" panose="020F0502020204030204" pitchFamily="34" charset="0"/>
                <a:cs typeface="Arial" panose="020B0604020202020204" pitchFamily="34" charset="0"/>
              </a:rPr>
              <a:t>“l’</a:t>
            </a:r>
            <a:r>
              <a:rPr lang="fr-FR" sz="2000" i="0" dirty="0">
                <a:solidFill>
                  <a:schemeClr val="accent1">
                    <a:lumMod val="75000"/>
                  </a:schemeClr>
                </a:solidFill>
                <a:effectLst/>
                <a:latin typeface="+mj-lt"/>
              </a:rPr>
              <a:t> élément de clé </a:t>
            </a:r>
            <a:r>
              <a:rPr lang="en-GB" sz="2000" dirty="0">
                <a:solidFill>
                  <a:schemeClr val="accent1">
                    <a:lumMod val="75000"/>
                  </a:schemeClr>
                </a:solidFill>
                <a:effectLst/>
                <a:latin typeface="+mj-lt"/>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cle</a:t>
            </a:r>
            <a:r>
              <a:rPr lang="en-GB" sz="20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a:t>
            </a:r>
            <a:r>
              <a:rPr lang="en-GB" sz="2000" dirty="0" err="1">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vaut</a:t>
            </a:r>
            <a:r>
              <a:rPr lang="en-GB" sz="20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lang="en-GB" sz="2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valeur</a:t>
            </a:r>
            <a:r>
              <a:rPr lang="en-GB" sz="2000" dirty="0">
                <a:solidFill>
                  <a:schemeClr val="tx1"/>
                </a:solidFill>
                <a:latin typeface="Calibri" panose="020F0502020204030204" pitchFamily="34" charset="0"/>
                <a:ea typeface="Calibri" panose="020F0502020204030204" pitchFamily="34" charset="0"/>
                <a:cs typeface="Arial" panose="020B0604020202020204" pitchFamily="34" charset="0"/>
              </a:rPr>
              <a:t>)</a:t>
            </a:r>
            <a:endParaRPr lang="en-GB"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just"/>
            <a:endParaRPr lang="fr-FR" sz="2000" u="sng" dirty="0">
              <a:solidFill>
                <a:schemeClr val="tx1"/>
              </a:solidFill>
              <a:latin typeface="+mn-lt"/>
              <a:cs typeface="Arial" panose="020B0604020202020204" pitchFamily="34" charset="0"/>
            </a:endParaRPr>
          </a:p>
          <a:p>
            <a:pPr algn="just"/>
            <a:r>
              <a:rPr lang="fr-FR" sz="2000" u="sng" dirty="0">
                <a:solidFill>
                  <a:schemeClr val="tx1"/>
                </a:solidFill>
                <a:latin typeface="+mn-lt"/>
                <a:cs typeface="Arial" panose="020B0604020202020204" pitchFamily="34" charset="0"/>
              </a:rPr>
              <a:t>output</a:t>
            </a:r>
            <a:endParaRPr lang="fr-FR" sz="2000" dirty="0">
              <a:solidFill>
                <a:schemeClr val="accent5">
                  <a:lumMod val="50000"/>
                </a:schemeClr>
              </a:solidFill>
              <a:latin typeface="+mn-lt"/>
              <a:cs typeface="Arial" panose="020B0604020202020204" pitchFamily="34" charset="0"/>
            </a:endParaRPr>
          </a:p>
          <a:p>
            <a:pPr algn="just"/>
            <a:r>
              <a:rPr lang="en-GB" sz="2000" dirty="0">
                <a:solidFill>
                  <a:schemeClr val="tx1"/>
                </a:solidFill>
                <a:effectLst/>
                <a:latin typeface="+mj-lt"/>
                <a:ea typeface="Calibri" panose="020F0502020204030204" pitchFamily="34" charset="0"/>
                <a:cs typeface="Arial" panose="020B0604020202020204" pitchFamily="34" charset="0"/>
              </a:rPr>
              <a:t>l’</a:t>
            </a:r>
            <a:r>
              <a:rPr lang="fr-FR" sz="2000" i="0" dirty="0">
                <a:solidFill>
                  <a:schemeClr val="tx1"/>
                </a:solidFill>
                <a:effectLst/>
                <a:latin typeface="+mj-lt"/>
              </a:rPr>
              <a:t> élément de clé voiture vaut 4</a:t>
            </a:r>
          </a:p>
          <a:p>
            <a:pPr algn="just"/>
            <a:r>
              <a:rPr lang="en-GB" sz="2000" dirty="0">
                <a:solidFill>
                  <a:schemeClr val="tx1"/>
                </a:solidFill>
                <a:effectLst/>
                <a:latin typeface="+mj-lt"/>
                <a:ea typeface="Calibri" panose="020F0502020204030204" pitchFamily="34" charset="0"/>
                <a:cs typeface="Arial" panose="020B0604020202020204" pitchFamily="34" charset="0"/>
              </a:rPr>
              <a:t>l’</a:t>
            </a:r>
            <a:r>
              <a:rPr lang="fr-FR" sz="2000" i="0" dirty="0">
                <a:solidFill>
                  <a:schemeClr val="tx1"/>
                </a:solidFill>
                <a:effectLst/>
                <a:latin typeface="+mj-lt"/>
              </a:rPr>
              <a:t> élément de clé</a:t>
            </a:r>
            <a:r>
              <a:rPr lang="fr-FR" sz="2000" dirty="0">
                <a:solidFill>
                  <a:schemeClr val="tx1"/>
                </a:solidFill>
                <a:latin typeface="+mj-lt"/>
              </a:rPr>
              <a:t> vélo vaut 2</a:t>
            </a:r>
          </a:p>
          <a:p>
            <a:pPr algn="just"/>
            <a:r>
              <a:rPr lang="en-GB" sz="2000" dirty="0">
                <a:solidFill>
                  <a:schemeClr val="tx1"/>
                </a:solidFill>
                <a:effectLst/>
                <a:latin typeface="+mj-lt"/>
                <a:ea typeface="Calibri" panose="020F0502020204030204" pitchFamily="34" charset="0"/>
                <a:cs typeface="Arial" panose="020B0604020202020204" pitchFamily="34" charset="0"/>
              </a:rPr>
              <a:t>l’</a:t>
            </a:r>
            <a:r>
              <a:rPr lang="fr-FR" sz="2000" i="0" dirty="0">
                <a:solidFill>
                  <a:schemeClr val="tx1"/>
                </a:solidFill>
                <a:effectLst/>
                <a:latin typeface="+mj-lt"/>
              </a:rPr>
              <a:t> élément de clé tricycle vaut 3</a:t>
            </a:r>
            <a:endParaRPr lang="fr-FR" sz="2000"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32651628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11</a:t>
            </a:fld>
            <a:endParaRPr lang="en-GB"/>
          </a:p>
        </p:txBody>
      </p:sp>
      <p:sp>
        <p:nvSpPr>
          <p:cNvPr id="3" name="Text Box 4"/>
          <p:cNvSpPr txBox="1">
            <a:spLocks noChangeArrowheads="1"/>
          </p:cNvSpPr>
          <p:nvPr/>
        </p:nvSpPr>
        <p:spPr bwMode="auto">
          <a:xfrm>
            <a:off x="599138" y="1915748"/>
            <a:ext cx="8259141" cy="2610971"/>
          </a:xfrm>
          <a:prstGeom prst="rect">
            <a:avLst/>
          </a:prstGeom>
          <a:noFill/>
          <a:ln w="9525">
            <a:noFill/>
            <a:miter lim="800000"/>
            <a:headEnd/>
            <a:tailEnd/>
          </a:ln>
          <a:effectLst/>
        </p:spPr>
        <p:txBody>
          <a:bodyPr wrap="square">
            <a:spAutoFit/>
          </a:bodyPr>
          <a:lstStyle/>
          <a:p>
            <a:pPr algn="just">
              <a:buFont typeface="Wingdings" pitchFamily="2" charset="2"/>
              <a:buChar char="§"/>
            </a:pPr>
            <a:r>
              <a:rPr lang="fr-FR" sz="2200" dirty="0">
                <a:solidFill>
                  <a:schemeClr val="tx1"/>
                </a:solidFill>
              </a:rPr>
              <a:t>Tout ceci peut paraître un peu compliqué, mais la bonne nouvelle est que </a:t>
            </a:r>
            <a:r>
              <a:rPr lang="fr-FR" sz="2200" b="1" dirty="0">
                <a:solidFill>
                  <a:srgbClr val="FF0000"/>
                </a:solidFill>
              </a:rPr>
              <a:t>tout ceci est pris en charge automatiquement par l'environnement</a:t>
            </a:r>
            <a:r>
              <a:rPr lang="fr-FR" sz="2200" dirty="0"/>
              <a:t>  </a:t>
            </a:r>
            <a:r>
              <a:rPr lang="fr-FR" sz="2200" dirty="0">
                <a:solidFill>
                  <a:schemeClr val="tx1"/>
                </a:solidFill>
              </a:rPr>
              <a:t>Python. </a:t>
            </a:r>
          </a:p>
          <a:p>
            <a:pPr algn="just">
              <a:buFont typeface="Wingdings" pitchFamily="2" charset="2"/>
              <a:buChar char="§"/>
            </a:pPr>
            <a:endParaRPr lang="fr-FR" sz="2200" dirty="0">
              <a:solidFill>
                <a:schemeClr val="tx1"/>
              </a:solidFill>
            </a:endParaRPr>
          </a:p>
          <a:p>
            <a:pPr algn="just">
              <a:buFont typeface="Wingdings" pitchFamily="2" charset="2"/>
              <a:buChar char="§"/>
            </a:pPr>
            <a:endParaRPr lang="fr-FR" sz="2200" dirty="0">
              <a:solidFill>
                <a:schemeClr val="tx1"/>
              </a:solidFill>
            </a:endParaRPr>
          </a:p>
          <a:p>
            <a:pPr algn="just">
              <a:buFont typeface="Wingdings" pitchFamily="2" charset="2"/>
              <a:buChar char="§"/>
            </a:pPr>
            <a:r>
              <a:rPr lang="fr-FR" sz="2200" dirty="0">
                <a:solidFill>
                  <a:schemeClr val="tx1"/>
                </a:solidFill>
              </a:rPr>
              <a:t>Il vous suffira d'entrer vos commandes au clavier, de frapper &lt;Enter&gt;, et Python se chargera de les compiler et de les interpréter pour vous.</a:t>
            </a:r>
          </a:p>
        </p:txBody>
      </p:sp>
      <p:sp>
        <p:nvSpPr>
          <p:cNvPr id="5" name="Text Box 5"/>
          <p:cNvSpPr txBox="1">
            <a:spLocks noChangeArrowheads="1"/>
          </p:cNvSpPr>
          <p:nvPr/>
        </p:nvSpPr>
        <p:spPr bwMode="auto">
          <a:xfrm>
            <a:off x="684213" y="1305418"/>
            <a:ext cx="1676400" cy="457200"/>
          </a:xfrm>
          <a:prstGeom prst="rect">
            <a:avLst/>
          </a:prstGeom>
          <a:noFill/>
          <a:ln w="9525">
            <a:noFill/>
            <a:miter lim="800000"/>
            <a:headEnd/>
            <a:tailEnd/>
          </a:ln>
          <a:effectLst/>
        </p:spPr>
        <p:txBody>
          <a:bodyPr wrap="none">
            <a:spAutoFit/>
          </a:bodyPr>
          <a:lstStyle/>
          <a:p>
            <a:r>
              <a:rPr lang="fr-FR" sz="2400" b="1" dirty="0">
                <a:solidFill>
                  <a:srgbClr val="FF0000"/>
                </a:solidFill>
              </a:rPr>
              <a:t>Remarque</a:t>
            </a:r>
          </a:p>
        </p:txBody>
      </p:sp>
      <p:sp>
        <p:nvSpPr>
          <p:cNvPr id="6" name="Rectangle 6"/>
          <p:cNvSpPr>
            <a:spLocks noChangeArrowheads="1"/>
          </p:cNvSpPr>
          <p:nvPr/>
        </p:nvSpPr>
        <p:spPr bwMode="auto">
          <a:xfrm>
            <a:off x="1785918" y="449829"/>
            <a:ext cx="5184775" cy="550279"/>
          </a:xfrm>
          <a:prstGeom prst="rect">
            <a:avLst/>
          </a:prstGeom>
          <a:noFill/>
          <a:ln w="9525">
            <a:noFill/>
            <a:miter lim="800000"/>
            <a:headEnd/>
            <a:tailEnd/>
          </a:ln>
          <a:effectLst/>
        </p:spPr>
        <p:txBody>
          <a:bodyPr>
            <a:spAutoFit/>
          </a:bodyPr>
          <a:lstStyle/>
          <a:p>
            <a:r>
              <a:rPr lang="fr-FR" sz="3200" b="1" dirty="0">
                <a:solidFill>
                  <a:schemeClr val="tx2"/>
                </a:solidFill>
                <a:latin typeface="+mj-lt"/>
                <a:ea typeface="+mj-ea"/>
                <a:cs typeface="+mj-cs"/>
              </a:rPr>
              <a:t>Compilation et interprétation</a:t>
            </a:r>
          </a:p>
        </p:txBody>
      </p:sp>
      <p:sp>
        <p:nvSpPr>
          <p:cNvPr id="11" name="Rectangle 10"/>
          <p:cNvSpPr/>
          <p:nvPr/>
        </p:nvSpPr>
        <p:spPr>
          <a:xfrm>
            <a:off x="272468" y="642421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descr="sigleisim.jpg"/>
          <p:cNvPicPr>
            <a:picLocks noChangeAspect="1"/>
          </p:cNvPicPr>
          <p:nvPr/>
        </p:nvPicPr>
        <p:blipFill>
          <a:blip r:embed="rId3" cstate="print"/>
          <a:stretch>
            <a:fillRect/>
          </a:stretch>
        </p:blipFill>
        <p:spPr>
          <a:xfrm>
            <a:off x="31650" y="-13276"/>
            <a:ext cx="666638" cy="1285884"/>
          </a:xfrm>
          <a:prstGeom prst="rect">
            <a:avLst/>
          </a:prstGeom>
        </p:spPr>
      </p:pic>
      <p:pic>
        <p:nvPicPr>
          <p:cNvPr id="13" name="Picture 2" descr="python-logo.png"/>
          <p:cNvPicPr>
            <a:picLocks noChangeAspect="1" noChangeArrowheads="1"/>
          </p:cNvPicPr>
          <p:nvPr/>
        </p:nvPicPr>
        <p:blipFill>
          <a:blip r:embed="rId4"/>
          <a:srcRect/>
          <a:stretch>
            <a:fillRect/>
          </a:stretch>
        </p:blipFill>
        <p:spPr bwMode="auto">
          <a:xfrm>
            <a:off x="8229825" y="14702"/>
            <a:ext cx="881079" cy="1142984"/>
          </a:xfrm>
          <a:prstGeom prst="rect">
            <a:avLst/>
          </a:prstGeom>
          <a:noFill/>
          <a:ln w="9525">
            <a:noFill/>
            <a:miter lim="800000"/>
            <a:headEnd/>
            <a:tailEnd/>
          </a:ln>
        </p:spPr>
      </p:pic>
      <p:cxnSp>
        <p:nvCxnSpPr>
          <p:cNvPr id="14" name="Connecteur droit 13"/>
          <p:cNvCxnSpPr/>
          <p:nvPr/>
        </p:nvCxnSpPr>
        <p:spPr>
          <a:xfrm>
            <a:off x="165518" y="1183002"/>
            <a:ext cx="8964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2205503" y="3838432"/>
            <a:ext cx="5148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12</a:t>
            </a:fld>
            <a:endParaRPr lang="en-GB"/>
          </a:p>
        </p:txBody>
      </p:sp>
      <p:sp>
        <p:nvSpPr>
          <p:cNvPr id="3" name="Rectangle 4"/>
          <p:cNvSpPr>
            <a:spLocks noChangeArrowheads="1"/>
          </p:cNvSpPr>
          <p:nvPr/>
        </p:nvSpPr>
        <p:spPr bwMode="auto">
          <a:xfrm>
            <a:off x="1127147" y="142852"/>
            <a:ext cx="6659563" cy="893834"/>
          </a:xfrm>
          <a:prstGeom prst="rect">
            <a:avLst/>
          </a:prstGeom>
          <a:noFill/>
          <a:ln w="9525">
            <a:noFill/>
            <a:miter lim="800000"/>
            <a:headEnd/>
            <a:tailEnd/>
          </a:ln>
          <a:effectLst/>
        </p:spPr>
        <p:txBody>
          <a:bodyPr>
            <a:spAutoFit/>
          </a:bodyPr>
          <a:lstStyle/>
          <a:p>
            <a:pPr algn="ctr"/>
            <a:r>
              <a:rPr lang="fr-FR" sz="2800" b="1" dirty="0">
                <a:solidFill>
                  <a:schemeClr val="tx2"/>
                </a:solidFill>
                <a:latin typeface="+mj-lt"/>
                <a:ea typeface="+mj-ea"/>
                <a:cs typeface="+mj-cs"/>
              </a:rPr>
              <a:t>Mise au point d'un programme. </a:t>
            </a:r>
          </a:p>
          <a:p>
            <a:pPr algn="ctr"/>
            <a:r>
              <a:rPr lang="fr-FR" sz="2800" b="1" dirty="0">
                <a:solidFill>
                  <a:schemeClr val="tx2"/>
                </a:solidFill>
                <a:latin typeface="+mj-lt"/>
                <a:ea typeface="+mj-ea"/>
                <a:cs typeface="+mj-cs"/>
              </a:rPr>
              <a:t>Recherche des erreurs «</a:t>
            </a:r>
            <a:r>
              <a:rPr lang="fr-FR" sz="2800" b="1" dirty="0" err="1">
                <a:solidFill>
                  <a:schemeClr val="tx2"/>
                </a:solidFill>
                <a:latin typeface="+mj-lt"/>
                <a:ea typeface="+mj-ea"/>
                <a:cs typeface="+mj-cs"/>
              </a:rPr>
              <a:t>debug</a:t>
            </a:r>
            <a:r>
              <a:rPr lang="fr-FR" sz="2800" b="1" dirty="0">
                <a:solidFill>
                  <a:schemeClr val="tx2"/>
                </a:solidFill>
                <a:latin typeface="+mj-lt"/>
                <a:ea typeface="+mj-ea"/>
                <a:cs typeface="+mj-cs"/>
              </a:rPr>
              <a:t>»</a:t>
            </a:r>
          </a:p>
        </p:txBody>
      </p:sp>
      <p:sp>
        <p:nvSpPr>
          <p:cNvPr id="5" name="Text Box 5"/>
          <p:cNvSpPr txBox="1">
            <a:spLocks noChangeArrowheads="1"/>
          </p:cNvSpPr>
          <p:nvPr/>
        </p:nvSpPr>
        <p:spPr bwMode="auto">
          <a:xfrm>
            <a:off x="724155" y="2143116"/>
            <a:ext cx="8209982" cy="4214231"/>
          </a:xfrm>
          <a:prstGeom prst="rect">
            <a:avLst/>
          </a:prstGeom>
          <a:noFill/>
          <a:ln w="9525">
            <a:noFill/>
            <a:miter lim="800000"/>
            <a:headEnd/>
            <a:tailEnd/>
          </a:ln>
          <a:effectLst/>
        </p:spPr>
        <p:txBody>
          <a:bodyPr wrap="square">
            <a:spAutoFit/>
          </a:bodyPr>
          <a:lstStyle/>
          <a:p>
            <a:pPr marL="342900" indent="-342900" algn="just">
              <a:buFontTx/>
              <a:buAutoNum type="arabicPeriod"/>
            </a:pPr>
            <a:r>
              <a:rPr lang="fr-FR" sz="2400" b="1" dirty="0"/>
              <a:t> </a:t>
            </a:r>
            <a:r>
              <a:rPr lang="fr-FR" sz="2400" b="1" dirty="0">
                <a:solidFill>
                  <a:srgbClr val="FF0000"/>
                </a:solidFill>
              </a:rPr>
              <a:t>syntaxe :</a:t>
            </a:r>
            <a:r>
              <a:rPr lang="fr-FR" sz="2400" b="1" dirty="0"/>
              <a:t> </a:t>
            </a:r>
            <a:r>
              <a:rPr lang="fr-FR" sz="2400" dirty="0">
                <a:solidFill>
                  <a:schemeClr val="tx1"/>
                </a:solidFill>
              </a:rPr>
              <a:t>se réfère aux règles que les auteurs du langage ont établies pour la structure du programme.</a:t>
            </a:r>
            <a:endParaRPr lang="fr-FR" sz="2400" b="1" dirty="0">
              <a:solidFill>
                <a:schemeClr val="tx1"/>
              </a:solidFill>
            </a:endParaRPr>
          </a:p>
          <a:p>
            <a:pPr marL="342900" indent="-342900" algn="just">
              <a:buFontTx/>
              <a:buChar char="•"/>
            </a:pPr>
            <a:endParaRPr lang="fr-FR" sz="2400" b="1" dirty="0"/>
          </a:p>
          <a:p>
            <a:pPr marL="342900" indent="-342900" algn="just">
              <a:buFontTx/>
              <a:buAutoNum type="arabicPeriod" startAt="2"/>
            </a:pPr>
            <a:r>
              <a:rPr lang="fr-FR" sz="2400" b="1" dirty="0"/>
              <a:t> </a:t>
            </a:r>
            <a:r>
              <a:rPr lang="fr-FR" sz="2400" b="1" dirty="0">
                <a:solidFill>
                  <a:srgbClr val="FF0000"/>
                </a:solidFill>
              </a:rPr>
              <a:t>sémantique :</a:t>
            </a:r>
            <a:r>
              <a:rPr lang="fr-FR" sz="2400" b="1" dirty="0"/>
              <a:t> </a:t>
            </a:r>
            <a:r>
              <a:rPr lang="fr-FR" sz="2400" dirty="0">
                <a:solidFill>
                  <a:schemeClr val="tx1"/>
                </a:solidFill>
              </a:rPr>
              <a:t>c’est une erreur de logique, </a:t>
            </a:r>
            <a:r>
              <a:rPr lang="fr-FR" sz="2400" dirty="0" err="1">
                <a:solidFill>
                  <a:schemeClr val="tx1"/>
                </a:solidFill>
              </a:rPr>
              <a:t>i.e</a:t>
            </a:r>
            <a:r>
              <a:rPr lang="fr-FR" sz="2400" dirty="0">
                <a:solidFill>
                  <a:schemeClr val="tx1"/>
                </a:solidFill>
              </a:rPr>
              <a:t>, le programme est sans erreurs mais les résultats sont  inattendus.</a:t>
            </a:r>
          </a:p>
          <a:p>
            <a:pPr marL="342900" indent="-342900" algn="just"/>
            <a:endParaRPr lang="fr-FR" sz="2400" b="1" dirty="0"/>
          </a:p>
          <a:p>
            <a:pPr marL="342900" indent="-342900" algn="just">
              <a:buFontTx/>
              <a:buAutoNum type="arabicPeriod" startAt="3"/>
            </a:pPr>
            <a:r>
              <a:rPr lang="fr-FR" sz="2400" b="1" dirty="0"/>
              <a:t> </a:t>
            </a:r>
            <a:r>
              <a:rPr lang="fr-FR" sz="2400" b="1" dirty="0">
                <a:solidFill>
                  <a:srgbClr val="FF0000"/>
                </a:solidFill>
              </a:rPr>
              <a:t>d’exécution ou « </a:t>
            </a:r>
            <a:r>
              <a:rPr lang="fr-FR" sz="2400" dirty="0" err="1">
                <a:solidFill>
                  <a:srgbClr val="FF0000"/>
                </a:solidFill>
              </a:rPr>
              <a:t>Run</a:t>
            </a:r>
            <a:r>
              <a:rPr lang="fr-FR" sz="2400" dirty="0">
                <a:solidFill>
                  <a:srgbClr val="FF0000"/>
                </a:solidFill>
              </a:rPr>
              <a:t>-time </a:t>
            </a:r>
            <a:r>
              <a:rPr lang="fr-FR" sz="2400" dirty="0" err="1">
                <a:solidFill>
                  <a:srgbClr val="FF0000"/>
                </a:solidFill>
              </a:rPr>
              <a:t>error</a:t>
            </a:r>
            <a:r>
              <a:rPr lang="fr-FR" sz="2400" dirty="0">
                <a:solidFill>
                  <a:srgbClr val="FF0000"/>
                </a:solidFill>
              </a:rPr>
              <a:t> »</a:t>
            </a:r>
            <a:r>
              <a:rPr lang="fr-FR" sz="2400" b="1" dirty="0">
                <a:solidFill>
                  <a:srgbClr val="FF0000"/>
                </a:solidFill>
              </a:rPr>
              <a:t> :</a:t>
            </a:r>
            <a:r>
              <a:rPr lang="fr-FR" sz="2400" b="1" dirty="0"/>
              <a:t> </a:t>
            </a:r>
            <a:r>
              <a:rPr lang="fr-FR" sz="2400" dirty="0"/>
              <a:t>lorsque votre </a:t>
            </a:r>
            <a:r>
              <a:rPr lang="fr-FR" sz="2400" dirty="0">
                <a:solidFill>
                  <a:schemeClr val="tx1"/>
                </a:solidFill>
              </a:rPr>
              <a:t>programme fonctionne déjà, mais que des circonstances particulières se présentent (par exemple, votre programme essaie de </a:t>
            </a:r>
            <a:r>
              <a:rPr lang="fr-FR" sz="2400" b="1" dirty="0">
                <a:solidFill>
                  <a:schemeClr val="tx1"/>
                </a:solidFill>
              </a:rPr>
              <a:t>lire un fichier qui n'existe plus</a:t>
            </a:r>
            <a:r>
              <a:rPr lang="fr-FR" sz="2400" dirty="0">
                <a:solidFill>
                  <a:schemeClr val="tx1"/>
                </a:solidFill>
              </a:rPr>
              <a:t>, </a:t>
            </a:r>
            <a:r>
              <a:rPr lang="fr-FR" sz="2400" b="1" dirty="0">
                <a:solidFill>
                  <a:schemeClr val="tx1"/>
                </a:solidFill>
              </a:rPr>
              <a:t>une division par zéro</a:t>
            </a:r>
            <a:r>
              <a:rPr lang="fr-FR" sz="2400" dirty="0">
                <a:solidFill>
                  <a:schemeClr val="tx1"/>
                </a:solidFill>
              </a:rPr>
              <a:t>).</a:t>
            </a:r>
          </a:p>
        </p:txBody>
      </p:sp>
      <p:sp>
        <p:nvSpPr>
          <p:cNvPr id="6" name="Text Box 6"/>
          <p:cNvSpPr txBox="1">
            <a:spLocks noChangeArrowheads="1"/>
          </p:cNvSpPr>
          <p:nvPr/>
        </p:nvSpPr>
        <p:spPr bwMode="auto">
          <a:xfrm>
            <a:off x="571472" y="1614478"/>
            <a:ext cx="2624138" cy="457200"/>
          </a:xfrm>
          <a:prstGeom prst="rect">
            <a:avLst/>
          </a:prstGeom>
          <a:noFill/>
          <a:ln w="9525">
            <a:noFill/>
            <a:miter lim="800000"/>
            <a:headEnd/>
            <a:tailEnd/>
          </a:ln>
          <a:effectLst/>
        </p:spPr>
        <p:txBody>
          <a:bodyPr wrap="none">
            <a:spAutoFit/>
          </a:bodyPr>
          <a:lstStyle/>
          <a:p>
            <a:r>
              <a:rPr lang="fr-FR" sz="2400" dirty="0">
                <a:solidFill>
                  <a:srgbClr val="FF0000"/>
                </a:solidFill>
              </a:rPr>
              <a:t>3 types d’erreurs :</a:t>
            </a:r>
          </a:p>
        </p:txBody>
      </p:sp>
      <p:pic>
        <p:nvPicPr>
          <p:cNvPr id="12" name="Image 11"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3"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4" name="Connecteur droit 13"/>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13</a:t>
            </a:fld>
            <a:endParaRPr lang="en-GB"/>
          </a:p>
        </p:txBody>
      </p:sp>
      <p:pic>
        <p:nvPicPr>
          <p:cNvPr id="3" name="Picture 2"/>
          <p:cNvPicPr>
            <a:picLocks noChangeAspect="1" noChangeArrowheads="1"/>
          </p:cNvPicPr>
          <p:nvPr/>
        </p:nvPicPr>
        <p:blipFill>
          <a:blip r:embed="rId3"/>
          <a:srcRect/>
          <a:stretch>
            <a:fillRect/>
          </a:stretch>
        </p:blipFill>
        <p:spPr bwMode="auto">
          <a:xfrm>
            <a:off x="619302" y="1145880"/>
            <a:ext cx="8429684" cy="5351486"/>
          </a:xfrm>
          <a:prstGeom prst="rect">
            <a:avLst/>
          </a:prstGeom>
          <a:noFill/>
          <a:ln w="9525">
            <a:noFill/>
            <a:miter lim="800000"/>
            <a:headEnd/>
            <a:tailEnd/>
          </a:ln>
          <a:effectLst/>
        </p:spPr>
      </p:pic>
      <p:sp>
        <p:nvSpPr>
          <p:cNvPr id="6" name="Titre 1"/>
          <p:cNvSpPr txBox="1">
            <a:spLocks/>
          </p:cNvSpPr>
          <p:nvPr/>
        </p:nvSpPr>
        <p:spPr>
          <a:xfrm>
            <a:off x="-1071602" y="71414"/>
            <a:ext cx="10929823" cy="57784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fr-FR" sz="2800" b="1" dirty="0">
                <a:solidFill>
                  <a:schemeClr val="tx2"/>
                </a:solidFill>
                <a:latin typeface="+mj-lt"/>
                <a:ea typeface="+mj-ea"/>
                <a:cs typeface="+mj-cs"/>
              </a:rPr>
              <a:t>Python propose les outils standards de</a:t>
            </a:r>
          </a:p>
          <a:p>
            <a:pPr marL="0" marR="0" lvl="0" indent="0" algn="ctr" defTabSz="914400" rtl="0" eaLnBrk="1" fontAlgn="base" latinLnBrk="0" hangingPunct="1">
              <a:lnSpc>
                <a:spcPct val="100000"/>
              </a:lnSpc>
              <a:spcBef>
                <a:spcPct val="0"/>
              </a:spcBef>
              <a:spcAft>
                <a:spcPct val="0"/>
              </a:spcAft>
              <a:buClrTx/>
              <a:buSzTx/>
              <a:buFontTx/>
              <a:buNone/>
              <a:tabLst/>
              <a:defRPr/>
            </a:pPr>
            <a:r>
              <a:rPr lang="fr-FR" sz="2800" b="1" dirty="0">
                <a:solidFill>
                  <a:schemeClr val="tx2"/>
                </a:solidFill>
                <a:latin typeface="+mj-lt"/>
                <a:ea typeface="+mj-ea"/>
                <a:cs typeface="+mj-cs"/>
              </a:rPr>
              <a:t> programmation(1/1)</a:t>
            </a:r>
          </a:p>
        </p:txBody>
      </p:sp>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14</a:t>
            </a:fld>
            <a:endParaRPr lang="en-GB"/>
          </a:p>
        </p:txBody>
      </p:sp>
      <p:pic>
        <p:nvPicPr>
          <p:cNvPr id="5" name="Picture 2"/>
          <p:cNvPicPr>
            <a:picLocks noChangeAspect="1" noChangeArrowheads="1"/>
          </p:cNvPicPr>
          <p:nvPr/>
        </p:nvPicPr>
        <p:blipFill>
          <a:blip r:embed="rId3"/>
          <a:srcRect/>
          <a:stretch>
            <a:fillRect/>
          </a:stretch>
        </p:blipFill>
        <p:spPr bwMode="auto">
          <a:xfrm>
            <a:off x="631099" y="1293934"/>
            <a:ext cx="8084305" cy="5229537"/>
          </a:xfrm>
          <a:prstGeom prst="rect">
            <a:avLst/>
          </a:prstGeom>
          <a:noFill/>
          <a:ln w="9525">
            <a:noFill/>
            <a:miter lim="800000"/>
            <a:headEnd/>
            <a:tailEnd/>
          </a:ln>
          <a:effectLst/>
        </p:spPr>
      </p:pic>
      <p:sp>
        <p:nvSpPr>
          <p:cNvPr id="10" name="Titre 1"/>
          <p:cNvSpPr txBox="1">
            <a:spLocks/>
          </p:cNvSpPr>
          <p:nvPr/>
        </p:nvSpPr>
        <p:spPr>
          <a:xfrm>
            <a:off x="-1071602" y="71414"/>
            <a:ext cx="10929823" cy="57784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fr-FR" sz="2800" b="1" dirty="0">
                <a:solidFill>
                  <a:schemeClr val="tx2"/>
                </a:solidFill>
                <a:latin typeface="+mj-lt"/>
                <a:ea typeface="+mj-ea"/>
                <a:cs typeface="+mj-cs"/>
              </a:rPr>
              <a:t>Python propose les outils standards de</a:t>
            </a:r>
          </a:p>
          <a:p>
            <a:pPr marL="0" marR="0" lvl="0" indent="0" algn="ctr" defTabSz="914400" rtl="0" eaLnBrk="1" fontAlgn="base" latinLnBrk="0" hangingPunct="1">
              <a:lnSpc>
                <a:spcPct val="100000"/>
              </a:lnSpc>
              <a:spcBef>
                <a:spcPct val="0"/>
              </a:spcBef>
              <a:spcAft>
                <a:spcPct val="0"/>
              </a:spcAft>
              <a:buClrTx/>
              <a:buSzTx/>
              <a:buFontTx/>
              <a:buNone/>
              <a:tabLst/>
              <a:defRPr/>
            </a:pPr>
            <a:r>
              <a:rPr lang="fr-FR" sz="2800" b="1" dirty="0">
                <a:solidFill>
                  <a:schemeClr val="tx2"/>
                </a:solidFill>
                <a:latin typeface="+mj-lt"/>
                <a:ea typeface="+mj-ea"/>
                <a:cs typeface="+mj-cs"/>
              </a:rPr>
              <a:t> programmation(1/2)</a:t>
            </a:r>
          </a:p>
        </p:txBody>
      </p:sp>
      <p:pic>
        <p:nvPicPr>
          <p:cNvPr id="13" name="Image 12"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4"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5" name="Connecteur droit 14"/>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8416400" y="5170016"/>
            <a:ext cx="285752" cy="214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15</a:t>
            </a:fld>
            <a:endParaRPr lang="en-GB"/>
          </a:p>
        </p:txBody>
      </p:sp>
      <p:sp>
        <p:nvSpPr>
          <p:cNvPr id="3" name="Titre 1"/>
          <p:cNvSpPr txBox="1">
            <a:spLocks/>
          </p:cNvSpPr>
          <p:nvPr/>
        </p:nvSpPr>
        <p:spPr>
          <a:xfrm>
            <a:off x="1714532" y="571480"/>
            <a:ext cx="7429500" cy="935038"/>
          </a:xfrm>
          <a:prstGeom prst="rect">
            <a:avLst/>
          </a:prstGeom>
        </p:spPr>
        <p:txBody>
          <a:bodyPr/>
          <a:lstStyle/>
          <a:p>
            <a:pPr defTabSz="914400">
              <a:lnSpc>
                <a:spcPct val="100000"/>
              </a:lnSpc>
              <a:buClrTx/>
              <a:buSzTx/>
            </a:pPr>
            <a:r>
              <a:rPr lang="fr-FR" sz="3200" b="1" dirty="0">
                <a:solidFill>
                  <a:schemeClr val="tx2"/>
                </a:solidFill>
                <a:latin typeface="+mj-lt"/>
                <a:ea typeface="+mj-ea"/>
                <a:cs typeface="+mj-cs"/>
              </a:rPr>
              <a:t>Python mode opératoire 1</a:t>
            </a:r>
          </a:p>
        </p:txBody>
      </p:sp>
      <p:pic>
        <p:nvPicPr>
          <p:cNvPr id="5" name="Picture 2"/>
          <p:cNvPicPr>
            <a:picLocks noChangeAspect="1" noChangeArrowheads="1"/>
          </p:cNvPicPr>
          <p:nvPr/>
        </p:nvPicPr>
        <p:blipFill>
          <a:blip r:embed="rId3"/>
          <a:srcRect/>
          <a:stretch>
            <a:fillRect/>
          </a:stretch>
        </p:blipFill>
        <p:spPr bwMode="auto">
          <a:xfrm>
            <a:off x="428106" y="1285860"/>
            <a:ext cx="8215860" cy="5157342"/>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16</a:t>
            </a:fld>
            <a:endParaRPr lang="en-GB"/>
          </a:p>
        </p:txBody>
      </p:sp>
      <p:sp>
        <p:nvSpPr>
          <p:cNvPr id="3" name="Titre 1"/>
          <p:cNvSpPr txBox="1">
            <a:spLocks/>
          </p:cNvSpPr>
          <p:nvPr/>
        </p:nvSpPr>
        <p:spPr>
          <a:xfrm>
            <a:off x="1785970" y="565136"/>
            <a:ext cx="7429500" cy="9350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Python mode opératoire 2</a:t>
            </a:r>
          </a:p>
        </p:txBody>
      </p:sp>
      <p:pic>
        <p:nvPicPr>
          <p:cNvPr id="5" name="Picture 2"/>
          <p:cNvPicPr>
            <a:picLocks noChangeAspect="1" noChangeArrowheads="1"/>
          </p:cNvPicPr>
          <p:nvPr/>
        </p:nvPicPr>
        <p:blipFill>
          <a:blip r:embed="rId3"/>
          <a:srcRect/>
          <a:stretch>
            <a:fillRect/>
          </a:stretch>
        </p:blipFill>
        <p:spPr bwMode="auto">
          <a:xfrm>
            <a:off x="459494" y="1085872"/>
            <a:ext cx="8470224" cy="5486400"/>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0"/>
            <a:ext cx="881079" cy="1111302"/>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17</a:t>
            </a:fld>
            <a:endParaRPr lang="en-GB"/>
          </a:p>
        </p:txBody>
      </p:sp>
      <p:sp>
        <p:nvSpPr>
          <p:cNvPr id="3" name="Titre 1"/>
          <p:cNvSpPr txBox="1">
            <a:spLocks/>
          </p:cNvSpPr>
          <p:nvPr/>
        </p:nvSpPr>
        <p:spPr>
          <a:xfrm>
            <a:off x="2285984" y="571480"/>
            <a:ext cx="7429500" cy="9350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Première opération</a:t>
            </a:r>
          </a:p>
        </p:txBody>
      </p:sp>
      <p:pic>
        <p:nvPicPr>
          <p:cNvPr id="5" name="Picture 2"/>
          <p:cNvPicPr>
            <a:picLocks noChangeAspect="1" noChangeArrowheads="1"/>
          </p:cNvPicPr>
          <p:nvPr/>
        </p:nvPicPr>
        <p:blipFill>
          <a:blip r:embed="rId3"/>
          <a:srcRect/>
          <a:stretch>
            <a:fillRect/>
          </a:stretch>
        </p:blipFill>
        <p:spPr bwMode="auto">
          <a:xfrm>
            <a:off x="642910" y="1285860"/>
            <a:ext cx="8572528" cy="5572164"/>
          </a:xfrm>
          <a:prstGeom prst="rect">
            <a:avLst/>
          </a:prstGeom>
          <a:noFill/>
          <a:ln w="9525">
            <a:noFill/>
            <a:miter lim="800000"/>
            <a:headEnd/>
            <a:tailEnd/>
          </a:ln>
          <a:effectLst/>
        </p:spPr>
      </p:pic>
      <p:sp>
        <p:nvSpPr>
          <p:cNvPr id="10" name="Rectangle 9"/>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358246" y="6479699"/>
            <a:ext cx="1071538" cy="235449"/>
          </a:xfrm>
          <a:prstGeom prst="rect">
            <a:avLst/>
          </a:prstGeom>
          <a:noFill/>
        </p:spPr>
        <p:txBody>
          <a:bodyPr wrap="square" rtlCol="0">
            <a:spAutoFit/>
          </a:bodyPr>
          <a:lstStyle/>
          <a:p>
            <a:r>
              <a:rPr lang="fr-FR" sz="1000" dirty="0">
                <a:solidFill>
                  <a:schemeClr val="tx1"/>
                </a:solidFill>
              </a:rPr>
              <a:t>18</a:t>
            </a:r>
          </a:p>
        </p:txBody>
      </p:sp>
      <p:pic>
        <p:nvPicPr>
          <p:cNvPr id="12" name="Image 11" descr="sigleisim.jpg"/>
          <p:cNvPicPr>
            <a:picLocks noChangeAspect="1"/>
          </p:cNvPicPr>
          <p:nvPr/>
        </p:nvPicPr>
        <p:blipFill>
          <a:blip r:embed="rId4" cstate="print"/>
          <a:stretch>
            <a:fillRect/>
          </a:stretch>
        </p:blipFill>
        <p:spPr>
          <a:xfrm>
            <a:off x="186858" y="152401"/>
            <a:ext cx="666638" cy="1142983"/>
          </a:xfrm>
          <a:prstGeom prst="rect">
            <a:avLst/>
          </a:prstGeom>
        </p:spPr>
      </p:pic>
      <p:pic>
        <p:nvPicPr>
          <p:cNvPr id="13" name="Picture 2" descr="python-logo.png"/>
          <p:cNvPicPr>
            <a:picLocks noChangeAspect="1" noChangeArrowheads="1"/>
          </p:cNvPicPr>
          <p:nvPr/>
        </p:nvPicPr>
        <p:blipFill>
          <a:blip r:embed="rId5"/>
          <a:srcRect/>
          <a:stretch>
            <a:fillRect/>
          </a:stretch>
        </p:blipFill>
        <p:spPr bwMode="auto">
          <a:xfrm>
            <a:off x="8375597" y="120718"/>
            <a:ext cx="881079" cy="1142984"/>
          </a:xfrm>
          <a:prstGeom prst="rect">
            <a:avLst/>
          </a:prstGeom>
          <a:noFill/>
          <a:ln w="9525">
            <a:noFill/>
            <a:miter lim="800000"/>
            <a:headEnd/>
            <a:tailEnd/>
          </a:ln>
        </p:spPr>
      </p:pic>
      <p:cxnSp>
        <p:nvCxnSpPr>
          <p:cNvPr id="14" name="Connecteur droit 13"/>
          <p:cNvCxnSpPr/>
          <p:nvPr/>
        </p:nvCxnSpPr>
        <p:spPr>
          <a:xfrm>
            <a:off x="165518" y="11830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2131731" y="39104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18</a:t>
            </a:fld>
            <a:endParaRPr lang="en-GB"/>
          </a:p>
        </p:txBody>
      </p:sp>
      <p:sp>
        <p:nvSpPr>
          <p:cNvPr id="3" name="Titre 1"/>
          <p:cNvSpPr txBox="1">
            <a:spLocks/>
          </p:cNvSpPr>
          <p:nvPr/>
        </p:nvSpPr>
        <p:spPr>
          <a:xfrm>
            <a:off x="714348" y="500042"/>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600" b="0" i="0" u="none" strike="noStrike" kern="1200" cap="none" spc="0" normalizeH="0" baseline="0" noProof="0" dirty="0">
                <a:ln>
                  <a:noFill/>
                </a:ln>
                <a:solidFill>
                  <a:schemeClr val="tx2"/>
                </a:solidFill>
                <a:effectLst/>
                <a:uLnTx/>
                <a:uFillTx/>
                <a:latin typeface="+mj-lt"/>
                <a:ea typeface="+mj-ea"/>
                <a:cs typeface="+mj-cs"/>
              </a:rPr>
              <a:t>Affectation</a:t>
            </a:r>
          </a:p>
        </p:txBody>
      </p:sp>
      <p:pic>
        <p:nvPicPr>
          <p:cNvPr id="5" name="Picture 2"/>
          <p:cNvPicPr>
            <a:picLocks noChangeAspect="1" noChangeArrowheads="1"/>
          </p:cNvPicPr>
          <p:nvPr/>
        </p:nvPicPr>
        <p:blipFill>
          <a:blip r:embed="rId3"/>
          <a:srcRect/>
          <a:stretch>
            <a:fillRect/>
          </a:stretch>
        </p:blipFill>
        <p:spPr bwMode="auto">
          <a:xfrm>
            <a:off x="571472" y="1665339"/>
            <a:ext cx="7858125" cy="5095875"/>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500034" y="1200441"/>
            <a:ext cx="8643966" cy="5586145"/>
          </a:xfrm>
          <a:prstGeom prst="rect">
            <a:avLst/>
          </a:prstGeom>
          <a:noFill/>
          <a:ln w="9525">
            <a:noFill/>
            <a:miter lim="800000"/>
            <a:headEnd/>
            <a:tailEnd/>
          </a:ln>
          <a:effectLst/>
        </p:spPr>
        <p:txBody>
          <a:bodyPr wrap="square">
            <a:spAutoFit/>
          </a:bodyPr>
          <a:lstStyle/>
          <a:p>
            <a:pPr>
              <a:lnSpc>
                <a:spcPct val="100000"/>
              </a:lnSpc>
            </a:pPr>
            <a:r>
              <a:rPr lang="fr-FR" sz="2100" dirty="0">
                <a:solidFill>
                  <a:schemeClr val="tx1"/>
                </a:solidFill>
              </a:rPr>
              <a:t>Sous Python, on peut assigner une valeur à plusieurs variables simultanément. </a:t>
            </a:r>
          </a:p>
          <a:p>
            <a:pPr>
              <a:lnSpc>
                <a:spcPct val="100000"/>
              </a:lnSpc>
            </a:pPr>
            <a:r>
              <a:rPr lang="fr-FR" sz="2100" dirty="0">
                <a:solidFill>
                  <a:schemeClr val="tx1"/>
                </a:solidFill>
              </a:rPr>
              <a:t>Exemple :</a:t>
            </a:r>
          </a:p>
          <a:p>
            <a:pPr>
              <a:lnSpc>
                <a:spcPct val="100000"/>
              </a:lnSpc>
            </a:pPr>
            <a:r>
              <a:rPr lang="fr-FR" sz="2100" b="1" dirty="0">
                <a:solidFill>
                  <a:srgbClr val="FF0066"/>
                </a:solidFill>
              </a:rPr>
              <a:t>	&gt;&gt;&gt; x = y = 7</a:t>
            </a:r>
          </a:p>
          <a:p>
            <a:pPr>
              <a:lnSpc>
                <a:spcPct val="100000"/>
              </a:lnSpc>
            </a:pPr>
            <a:r>
              <a:rPr lang="fr-FR" sz="2100" b="1" dirty="0">
                <a:solidFill>
                  <a:srgbClr val="FF0066"/>
                </a:solidFill>
              </a:rPr>
              <a:t>	&gt;&gt;&gt; x</a:t>
            </a:r>
          </a:p>
          <a:p>
            <a:pPr>
              <a:lnSpc>
                <a:spcPct val="100000"/>
              </a:lnSpc>
            </a:pPr>
            <a:r>
              <a:rPr lang="fr-FR" sz="2100" b="1" dirty="0">
                <a:solidFill>
                  <a:srgbClr val="FF0066"/>
                </a:solidFill>
              </a:rPr>
              <a:t>	7</a:t>
            </a:r>
          </a:p>
          <a:p>
            <a:pPr>
              <a:lnSpc>
                <a:spcPct val="100000"/>
              </a:lnSpc>
            </a:pPr>
            <a:r>
              <a:rPr lang="fr-FR" sz="2100" b="1" dirty="0">
                <a:solidFill>
                  <a:srgbClr val="FF0066"/>
                </a:solidFill>
              </a:rPr>
              <a:t>	&gt;&gt;&gt; y</a:t>
            </a:r>
          </a:p>
          <a:p>
            <a:pPr>
              <a:lnSpc>
                <a:spcPct val="100000"/>
              </a:lnSpc>
            </a:pPr>
            <a:r>
              <a:rPr lang="fr-FR" sz="2100" b="1" dirty="0">
                <a:solidFill>
                  <a:srgbClr val="FF0066"/>
                </a:solidFill>
              </a:rPr>
              <a:t>	7</a:t>
            </a:r>
          </a:p>
          <a:p>
            <a:pPr>
              <a:lnSpc>
                <a:spcPct val="100000"/>
              </a:lnSpc>
            </a:pPr>
            <a:r>
              <a:rPr lang="fr-FR" sz="2100" dirty="0">
                <a:solidFill>
                  <a:schemeClr val="tx1"/>
                </a:solidFill>
              </a:rPr>
              <a:t>On peut aussi effectuer des</a:t>
            </a:r>
            <a:r>
              <a:rPr lang="fr-FR" sz="2100" dirty="0"/>
              <a:t> </a:t>
            </a:r>
            <a:r>
              <a:rPr lang="fr-FR" sz="2100" b="1" i="1" dirty="0">
                <a:solidFill>
                  <a:srgbClr val="CC0099"/>
                </a:solidFill>
              </a:rPr>
              <a:t>affectations parallèles</a:t>
            </a:r>
            <a:r>
              <a:rPr lang="fr-FR" sz="2100" b="1" i="1" dirty="0"/>
              <a:t> </a:t>
            </a:r>
            <a:r>
              <a:rPr lang="fr-FR" sz="2100" dirty="0">
                <a:solidFill>
                  <a:schemeClr val="tx1"/>
                </a:solidFill>
              </a:rPr>
              <a:t>à l'aide d'un seul opérateur :</a:t>
            </a:r>
            <a:endParaRPr lang="fr-FR" sz="2100" b="1" dirty="0"/>
          </a:p>
          <a:p>
            <a:pPr>
              <a:lnSpc>
                <a:spcPct val="100000"/>
              </a:lnSpc>
            </a:pPr>
            <a:r>
              <a:rPr lang="fr-FR" sz="2100" b="1" dirty="0">
                <a:solidFill>
                  <a:srgbClr val="3333FF"/>
                </a:solidFill>
              </a:rPr>
              <a:t>	&gt;&gt;&gt; a, b = 4, 8.33</a:t>
            </a:r>
          </a:p>
          <a:p>
            <a:pPr>
              <a:lnSpc>
                <a:spcPct val="100000"/>
              </a:lnSpc>
            </a:pPr>
            <a:r>
              <a:rPr lang="fr-FR" sz="2100" b="1" dirty="0">
                <a:solidFill>
                  <a:srgbClr val="3333FF"/>
                </a:solidFill>
              </a:rPr>
              <a:t>	&gt;&gt;&gt; a</a:t>
            </a:r>
          </a:p>
          <a:p>
            <a:pPr>
              <a:lnSpc>
                <a:spcPct val="100000"/>
              </a:lnSpc>
            </a:pPr>
            <a:r>
              <a:rPr lang="fr-FR" sz="2100" b="1" dirty="0">
                <a:solidFill>
                  <a:srgbClr val="3333FF"/>
                </a:solidFill>
              </a:rPr>
              <a:t>	4</a:t>
            </a:r>
          </a:p>
          <a:p>
            <a:pPr>
              <a:lnSpc>
                <a:spcPct val="100000"/>
              </a:lnSpc>
            </a:pPr>
            <a:r>
              <a:rPr lang="fr-FR" sz="2100" b="1" dirty="0">
                <a:solidFill>
                  <a:srgbClr val="3333FF"/>
                </a:solidFill>
              </a:rPr>
              <a:t>	&gt;&gt;&gt; b</a:t>
            </a:r>
          </a:p>
          <a:p>
            <a:pPr>
              <a:lnSpc>
                <a:spcPct val="100000"/>
              </a:lnSpc>
            </a:pPr>
            <a:r>
              <a:rPr lang="fr-FR" sz="2100" b="1" dirty="0">
                <a:solidFill>
                  <a:srgbClr val="3333FF"/>
                </a:solidFill>
              </a:rPr>
              <a:t>	8.33</a:t>
            </a:r>
            <a:endParaRPr lang="fr-FR" sz="2100" dirty="0">
              <a:solidFill>
                <a:srgbClr val="3333FF"/>
              </a:solidFill>
            </a:endParaRPr>
          </a:p>
          <a:p>
            <a:pPr>
              <a:lnSpc>
                <a:spcPct val="100000"/>
              </a:lnSpc>
            </a:pPr>
            <a:r>
              <a:rPr lang="fr-FR" sz="2100" dirty="0">
                <a:solidFill>
                  <a:schemeClr val="tx1"/>
                </a:solidFill>
              </a:rPr>
              <a:t>Dans cet exemple, les variables </a:t>
            </a:r>
            <a:r>
              <a:rPr lang="fr-FR" sz="2100" b="1" dirty="0">
                <a:solidFill>
                  <a:schemeClr val="tx1"/>
                </a:solidFill>
              </a:rPr>
              <a:t>a </a:t>
            </a:r>
            <a:r>
              <a:rPr lang="fr-FR" sz="2100" dirty="0">
                <a:solidFill>
                  <a:schemeClr val="tx1"/>
                </a:solidFill>
              </a:rPr>
              <a:t>et </a:t>
            </a:r>
            <a:r>
              <a:rPr lang="fr-FR" sz="2100" b="1" dirty="0">
                <a:solidFill>
                  <a:schemeClr val="tx1"/>
                </a:solidFill>
              </a:rPr>
              <a:t>b </a:t>
            </a:r>
            <a:r>
              <a:rPr lang="fr-FR" sz="2100" dirty="0">
                <a:solidFill>
                  <a:schemeClr val="tx1"/>
                </a:solidFill>
              </a:rPr>
              <a:t>prennent simultanément les nouvelles valeurs 4 et 8,33.</a:t>
            </a:r>
          </a:p>
        </p:txBody>
      </p:sp>
      <p:sp>
        <p:nvSpPr>
          <p:cNvPr id="24581" name="Rectangle 5"/>
          <p:cNvSpPr>
            <a:spLocks noChangeArrowheads="1"/>
          </p:cNvSpPr>
          <p:nvPr/>
        </p:nvSpPr>
        <p:spPr bwMode="auto">
          <a:xfrm>
            <a:off x="2643174" y="552434"/>
            <a:ext cx="4273670" cy="646331"/>
          </a:xfrm>
          <a:prstGeom prst="rect">
            <a:avLst/>
          </a:prstGeom>
          <a:noFill/>
          <a:ln w="9525">
            <a:noFill/>
            <a:miter lim="800000"/>
            <a:headEnd/>
            <a:tailEnd/>
          </a:ln>
          <a:effectLst/>
        </p:spPr>
        <p:txBody>
          <a:bodyPr wrap="none">
            <a:spAutoFit/>
          </a:bodyPr>
          <a:lstStyle/>
          <a:p>
            <a:pPr algn="ctr" defTabSz="914400">
              <a:lnSpc>
                <a:spcPct val="100000"/>
              </a:lnSpc>
              <a:buClrTx/>
              <a:buSzTx/>
              <a:defRPr/>
            </a:pPr>
            <a:r>
              <a:rPr lang="fr-FR" sz="3600" dirty="0">
                <a:solidFill>
                  <a:schemeClr val="tx2"/>
                </a:solidFill>
                <a:latin typeface="+mj-lt"/>
                <a:ea typeface="+mj-ea"/>
                <a:cs typeface="+mj-cs"/>
              </a:rPr>
              <a:t>Affectations multiples</a:t>
            </a:r>
          </a:p>
        </p:txBody>
      </p:sp>
      <p:pic>
        <p:nvPicPr>
          <p:cNvPr id="4" name="Image 3" descr="sigleisim.jpg"/>
          <p:cNvPicPr>
            <a:picLocks noChangeAspect="1"/>
          </p:cNvPicPr>
          <p:nvPr/>
        </p:nvPicPr>
        <p:blipFill>
          <a:blip r:embed="rId2" cstate="print"/>
          <a:stretch>
            <a:fillRect/>
          </a:stretch>
        </p:blipFill>
        <p:spPr>
          <a:xfrm>
            <a:off x="34458" y="31659"/>
            <a:ext cx="666638" cy="1142983"/>
          </a:xfrm>
          <a:prstGeom prst="rect">
            <a:avLst/>
          </a:prstGeom>
        </p:spPr>
      </p:pic>
      <p:pic>
        <p:nvPicPr>
          <p:cNvPr id="5" name="Picture 2" descr="python-logo.png"/>
          <p:cNvPicPr>
            <a:picLocks noChangeAspect="1" noChangeArrowheads="1"/>
          </p:cNvPicPr>
          <p:nvPr/>
        </p:nvPicPr>
        <p:blipFill>
          <a:blip r:embed="rId3"/>
          <a:srcRect/>
          <a:stretch>
            <a:fillRect/>
          </a:stretch>
        </p:blipFill>
        <p:spPr bwMode="auto">
          <a:xfrm>
            <a:off x="8223197" y="-24"/>
            <a:ext cx="881079" cy="1142984"/>
          </a:xfrm>
          <a:prstGeom prst="rect">
            <a:avLst/>
          </a:prstGeom>
          <a:noFill/>
          <a:ln w="9525">
            <a:noFill/>
            <a:miter lim="800000"/>
            <a:headEnd/>
            <a:tailEnd/>
          </a:ln>
        </p:spPr>
      </p:pic>
      <p:cxnSp>
        <p:nvCxnSpPr>
          <p:cNvPr id="6" name="Connecteur droit 5"/>
          <p:cNvCxnSpPr/>
          <p:nvPr/>
        </p:nvCxnSpPr>
        <p:spPr>
          <a:xfrm>
            <a:off x="13118" y="1062260"/>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rot="5400000">
            <a:off x="-2284131" y="3789690"/>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a:t>
            </a:fld>
            <a:endParaRPr lang="en-GB"/>
          </a:p>
        </p:txBody>
      </p:sp>
      <p:pic>
        <p:nvPicPr>
          <p:cNvPr id="3" name="Picture 2"/>
          <p:cNvPicPr>
            <a:picLocks noChangeAspect="1" noChangeArrowheads="1"/>
          </p:cNvPicPr>
          <p:nvPr/>
        </p:nvPicPr>
        <p:blipFill>
          <a:blip r:embed="rId3"/>
          <a:srcRect/>
          <a:stretch>
            <a:fillRect/>
          </a:stretch>
        </p:blipFill>
        <p:spPr bwMode="auto">
          <a:xfrm>
            <a:off x="525595" y="1097806"/>
            <a:ext cx="8546999" cy="5403028"/>
          </a:xfrm>
          <a:prstGeom prst="rect">
            <a:avLst/>
          </a:prstGeom>
          <a:noFill/>
          <a:ln w="9525">
            <a:noFill/>
            <a:miter lim="800000"/>
            <a:headEnd/>
            <a:tailEnd/>
          </a:ln>
          <a:effectLst/>
        </p:spPr>
      </p:pic>
      <p:sp>
        <p:nvSpPr>
          <p:cNvPr id="5" name="Titre 1"/>
          <p:cNvSpPr txBox="1">
            <a:spLocks/>
          </p:cNvSpPr>
          <p:nvPr/>
        </p:nvSpPr>
        <p:spPr>
          <a:xfrm>
            <a:off x="785786" y="142852"/>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600" b="0" i="0" u="none" strike="noStrike" kern="1200" cap="none" spc="0" normalizeH="0" baseline="0" noProof="0" dirty="0">
                <a:ln>
                  <a:noFill/>
                </a:ln>
                <a:solidFill>
                  <a:schemeClr val="tx2"/>
                </a:solidFill>
                <a:effectLst/>
                <a:uLnTx/>
                <a:uFillTx/>
                <a:latin typeface="+mj-lt"/>
                <a:ea typeface="+mj-ea"/>
                <a:cs typeface="+mj-cs"/>
              </a:rPr>
              <a:t>Algorithme vs Programme</a:t>
            </a:r>
          </a:p>
        </p:txBody>
      </p:sp>
      <p:pic>
        <p:nvPicPr>
          <p:cNvPr id="6" name="Image 5" descr="sigleisim.jpg"/>
          <p:cNvPicPr>
            <a:picLocks noChangeAspect="1"/>
          </p:cNvPicPr>
          <p:nvPr/>
        </p:nvPicPr>
        <p:blipFill>
          <a:blip r:embed="rId4" cstate="print"/>
          <a:stretch>
            <a:fillRect/>
          </a:stretch>
        </p:blipFill>
        <p:spPr>
          <a:xfrm>
            <a:off x="0" y="1"/>
            <a:ext cx="726510" cy="1142983"/>
          </a:xfrm>
          <a:prstGeom prst="rect">
            <a:avLst/>
          </a:prstGeom>
        </p:spPr>
      </p:pic>
      <p:pic>
        <p:nvPicPr>
          <p:cNvPr id="7" name="Picture 2" descr="python-logo.png"/>
          <p:cNvPicPr>
            <a:picLocks noChangeAspect="1" noChangeArrowheads="1"/>
          </p:cNvPicPr>
          <p:nvPr/>
        </p:nvPicPr>
        <p:blipFill>
          <a:blip r:embed="rId5"/>
          <a:srcRect/>
          <a:stretch>
            <a:fillRect/>
          </a:stretch>
        </p:blipFill>
        <p:spPr bwMode="auto">
          <a:xfrm>
            <a:off x="8262953" y="31682"/>
            <a:ext cx="881079" cy="1000108"/>
          </a:xfrm>
          <a:prstGeom prst="rect">
            <a:avLst/>
          </a:prstGeom>
          <a:noFill/>
          <a:ln w="9525">
            <a:noFill/>
            <a:miter lim="800000"/>
            <a:headEnd/>
            <a:tailEnd/>
          </a:ln>
        </p:spPr>
      </p:pic>
      <p:cxnSp>
        <p:nvCxnSpPr>
          <p:cNvPr id="8" name="Connecteur droit 7"/>
          <p:cNvCxnSpPr/>
          <p:nvPr/>
        </p:nvCxnSpPr>
        <p:spPr>
          <a:xfrm>
            <a:off x="119134" y="1030602"/>
            <a:ext cx="8244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90220AE8-CF3F-4EDB-A102-CB1565FD09EA}" type="slidenum">
              <a:rPr lang="en-GB" smtClean="0"/>
              <a:pPr>
                <a:defRPr/>
              </a:pPr>
              <a:t>20</a:t>
            </a:fld>
            <a:endParaRPr lang="en-GB"/>
          </a:p>
        </p:txBody>
      </p:sp>
      <p:sp>
        <p:nvSpPr>
          <p:cNvPr id="3" name="Titre 1"/>
          <p:cNvSpPr txBox="1">
            <a:spLocks/>
          </p:cNvSpPr>
          <p:nvPr/>
        </p:nvSpPr>
        <p:spPr>
          <a:xfrm>
            <a:off x="571472" y="285728"/>
            <a:ext cx="8204386"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0" i="0" u="none" strike="noStrike" kern="1200" cap="none" spc="0" normalizeH="0" baseline="0" noProof="0" dirty="0">
                <a:ln>
                  <a:noFill/>
                </a:ln>
                <a:solidFill>
                  <a:schemeClr val="tx2"/>
                </a:solidFill>
                <a:effectLst/>
                <a:uLnTx/>
                <a:uFillTx/>
                <a:latin typeface="+mj-lt"/>
                <a:ea typeface="+mj-ea"/>
                <a:cs typeface="+mj-cs"/>
              </a:rPr>
              <a:t>Opérations, expressions enchaînements</a:t>
            </a:r>
          </a:p>
        </p:txBody>
      </p:sp>
      <p:pic>
        <p:nvPicPr>
          <p:cNvPr id="4" name="Picture 2"/>
          <p:cNvPicPr>
            <a:picLocks noChangeAspect="1" noChangeArrowheads="1"/>
          </p:cNvPicPr>
          <p:nvPr/>
        </p:nvPicPr>
        <p:blipFill>
          <a:blip r:embed="rId2"/>
          <a:srcRect/>
          <a:stretch>
            <a:fillRect/>
          </a:stretch>
        </p:blipFill>
        <p:spPr bwMode="auto">
          <a:xfrm>
            <a:off x="704878" y="1204933"/>
            <a:ext cx="8010526" cy="5153025"/>
          </a:xfrm>
          <a:prstGeom prst="rect">
            <a:avLst/>
          </a:prstGeom>
          <a:noFill/>
          <a:ln w="9525">
            <a:noFill/>
            <a:miter lim="800000"/>
            <a:headEnd/>
            <a:tailEnd/>
          </a:ln>
          <a:effectLst/>
        </p:spPr>
      </p:pic>
      <p:pic>
        <p:nvPicPr>
          <p:cNvPr id="10" name="Image 9"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1"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2" name="Connecteur droit 11"/>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21</a:t>
            </a:fld>
            <a:endParaRPr lang="en-GB"/>
          </a:p>
        </p:txBody>
      </p:sp>
      <p:sp>
        <p:nvSpPr>
          <p:cNvPr id="3" name="Titre 1"/>
          <p:cNvSpPr txBox="1">
            <a:spLocks/>
          </p:cNvSpPr>
          <p:nvPr/>
        </p:nvSpPr>
        <p:spPr>
          <a:xfrm>
            <a:off x="1103313" y="571480"/>
            <a:ext cx="7429500" cy="9350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La présentation des programmes </a:t>
            </a:r>
          </a:p>
        </p:txBody>
      </p:sp>
      <p:sp>
        <p:nvSpPr>
          <p:cNvPr id="5" name="Espace réservé du contenu 2"/>
          <p:cNvSpPr txBox="1">
            <a:spLocks/>
          </p:cNvSpPr>
          <p:nvPr/>
        </p:nvSpPr>
        <p:spPr>
          <a:xfrm>
            <a:off x="708049" y="1384300"/>
            <a:ext cx="7364413" cy="4957763"/>
          </a:xfrm>
          <a:prstGeom prst="rect">
            <a:avLst/>
          </a:prstGeom>
        </p:spPr>
        <p:txBody>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fr-FR" sz="2500" b="0" i="0" u="none" strike="noStrike" kern="1200" cap="none" spc="0" normalizeH="0" baseline="0" noProof="0" dirty="0">
                <a:ln>
                  <a:noFill/>
                </a:ln>
                <a:solidFill>
                  <a:srgbClr val="FF0000"/>
                </a:solidFill>
                <a:effectLst/>
                <a:uLnTx/>
                <a:uFillTx/>
                <a:latin typeface="+mn-lt"/>
                <a:ea typeface="+mn-ea"/>
                <a:cs typeface="+mn-cs"/>
              </a:rPr>
              <a:t>Les commentaires </a:t>
            </a:r>
          </a:p>
        </p:txBody>
      </p:sp>
      <p:pic>
        <p:nvPicPr>
          <p:cNvPr id="6" name="Picture 2"/>
          <p:cNvPicPr>
            <a:picLocks noChangeAspect="1" noChangeArrowheads="1"/>
          </p:cNvPicPr>
          <p:nvPr/>
        </p:nvPicPr>
        <p:blipFill>
          <a:blip r:embed="rId3"/>
          <a:srcRect/>
          <a:stretch>
            <a:fillRect/>
          </a:stretch>
        </p:blipFill>
        <p:spPr bwMode="auto">
          <a:xfrm>
            <a:off x="903946" y="1869164"/>
            <a:ext cx="8097210" cy="4631670"/>
          </a:xfrm>
          <a:prstGeom prst="rect">
            <a:avLst/>
          </a:prstGeom>
          <a:noFill/>
          <a:ln w="9525">
            <a:noFill/>
            <a:miter lim="800000"/>
            <a:headEnd/>
            <a:tailEnd/>
          </a:ln>
          <a:effectLst/>
        </p:spPr>
      </p:pic>
      <p:pic>
        <p:nvPicPr>
          <p:cNvPr id="10" name="Image 9"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1"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2" name="Connecteur droit 11"/>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22</a:t>
            </a:fld>
            <a:endParaRPr lang="en-GB"/>
          </a:p>
        </p:txBody>
      </p:sp>
      <p:sp>
        <p:nvSpPr>
          <p:cNvPr id="3" name="Titre 1"/>
          <p:cNvSpPr txBox="1">
            <a:spLocks/>
          </p:cNvSpPr>
          <p:nvPr/>
        </p:nvSpPr>
        <p:spPr>
          <a:xfrm>
            <a:off x="441760" y="565136"/>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Les variables</a:t>
            </a:r>
          </a:p>
        </p:txBody>
      </p:sp>
      <p:pic>
        <p:nvPicPr>
          <p:cNvPr id="5" name="Picture 2"/>
          <p:cNvPicPr>
            <a:picLocks noChangeAspect="1" noChangeArrowheads="1"/>
          </p:cNvPicPr>
          <p:nvPr/>
        </p:nvPicPr>
        <p:blipFill>
          <a:blip r:embed="rId3"/>
          <a:srcRect/>
          <a:stretch>
            <a:fillRect/>
          </a:stretch>
        </p:blipFill>
        <p:spPr bwMode="auto">
          <a:xfrm>
            <a:off x="357158" y="1376342"/>
            <a:ext cx="8151760" cy="5412443"/>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8" name="Picture 2"/>
          <p:cNvPicPr>
            <a:picLocks noChangeAspect="1" noChangeArrowheads="1"/>
          </p:cNvPicPr>
          <p:nvPr/>
        </p:nvPicPr>
        <p:blipFill>
          <a:blip r:embed="rId5"/>
          <a:srcRect/>
          <a:stretch>
            <a:fillRect/>
          </a:stretch>
        </p:blipFill>
        <p:spPr bwMode="auto">
          <a:xfrm>
            <a:off x="714380" y="2500306"/>
            <a:ext cx="8143900" cy="3000396"/>
          </a:xfrm>
          <a:prstGeom prst="rect">
            <a:avLst/>
          </a:prstGeom>
          <a:noFill/>
          <a:ln w="9525">
            <a:noFill/>
            <a:miter lim="800000"/>
            <a:headEnd/>
            <a:tailEnd/>
          </a:ln>
          <a:effectLst/>
        </p:spPr>
      </p:pic>
      <p:sp>
        <p:nvSpPr>
          <p:cNvPr id="9" name="Titre 1"/>
          <p:cNvSpPr txBox="1">
            <a:spLocks/>
          </p:cNvSpPr>
          <p:nvPr/>
        </p:nvSpPr>
        <p:spPr>
          <a:xfrm>
            <a:off x="785786" y="526546"/>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Les variables (suite)</a:t>
            </a:r>
          </a:p>
        </p:txBody>
      </p:sp>
      <p:sp>
        <p:nvSpPr>
          <p:cNvPr id="10" name="ZoneTexte 9"/>
          <p:cNvSpPr txBox="1"/>
          <p:nvPr/>
        </p:nvSpPr>
        <p:spPr>
          <a:xfrm>
            <a:off x="571472" y="1428736"/>
            <a:ext cx="8143932" cy="721993"/>
          </a:xfrm>
          <a:prstGeom prst="rect">
            <a:avLst/>
          </a:prstGeom>
          <a:noFill/>
        </p:spPr>
        <p:txBody>
          <a:bodyPr wrap="square" rtlCol="0">
            <a:spAutoFit/>
          </a:bodyPr>
          <a:lstStyle/>
          <a:p>
            <a:pPr algn="just"/>
            <a:r>
              <a:rPr lang="fr-FR" sz="2200" b="1" dirty="0">
                <a:solidFill>
                  <a:schemeClr val="tx1"/>
                </a:solidFill>
              </a:rPr>
              <a:t>Mots réservés : </a:t>
            </a:r>
            <a:r>
              <a:rPr lang="fr-FR" sz="2200" dirty="0">
                <a:solidFill>
                  <a:schemeClr val="tx1"/>
                </a:solidFill>
              </a:rPr>
              <a:t>On ne peut pas utiliser comme nom les 33 mots suivants (qui sont réservés au langage Python)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24</a:t>
            </a:fld>
            <a:endParaRPr lang="en-GB"/>
          </a:p>
        </p:txBody>
      </p:sp>
      <p:pic>
        <p:nvPicPr>
          <p:cNvPr id="3" name="Picture 2"/>
          <p:cNvPicPr>
            <a:picLocks noChangeAspect="1" noChangeArrowheads="1"/>
          </p:cNvPicPr>
          <p:nvPr/>
        </p:nvPicPr>
        <p:blipFill>
          <a:blip r:embed="rId3"/>
          <a:srcRect/>
          <a:stretch>
            <a:fillRect/>
          </a:stretch>
        </p:blipFill>
        <p:spPr bwMode="auto">
          <a:xfrm>
            <a:off x="642910" y="1142984"/>
            <a:ext cx="8079698" cy="5366477"/>
          </a:xfrm>
          <a:prstGeom prst="rect">
            <a:avLst/>
          </a:prstGeom>
          <a:noFill/>
          <a:ln w="9525">
            <a:noFill/>
            <a:miter lim="800000"/>
            <a:headEnd/>
            <a:tailEnd/>
          </a:ln>
          <a:effectLst/>
        </p:spPr>
      </p:pic>
      <p:sp>
        <p:nvSpPr>
          <p:cNvPr id="5" name="Titre 1"/>
          <p:cNvSpPr txBox="1">
            <a:spLocks/>
          </p:cNvSpPr>
          <p:nvPr/>
        </p:nvSpPr>
        <p:spPr>
          <a:xfrm>
            <a:off x="785786" y="565136"/>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Les variables (suite)</a:t>
            </a:r>
          </a:p>
        </p:txBody>
      </p:sp>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25</a:t>
            </a:fld>
            <a:endParaRPr lang="en-GB"/>
          </a:p>
        </p:txBody>
      </p:sp>
      <p:pic>
        <p:nvPicPr>
          <p:cNvPr id="3" name="Picture 2"/>
          <p:cNvPicPr>
            <a:picLocks noChangeAspect="1" noChangeArrowheads="1"/>
          </p:cNvPicPr>
          <p:nvPr/>
        </p:nvPicPr>
        <p:blipFill>
          <a:blip r:embed="rId3"/>
          <a:srcRect/>
          <a:stretch>
            <a:fillRect/>
          </a:stretch>
        </p:blipFill>
        <p:spPr bwMode="auto">
          <a:xfrm>
            <a:off x="573031" y="1463314"/>
            <a:ext cx="8306575" cy="5006715"/>
          </a:xfrm>
          <a:prstGeom prst="rect">
            <a:avLst/>
          </a:prstGeom>
          <a:noFill/>
          <a:ln w="9525">
            <a:noFill/>
            <a:miter lim="800000"/>
            <a:headEnd/>
            <a:tailEnd/>
          </a:ln>
          <a:effectLst/>
        </p:spPr>
      </p:pic>
      <p:sp>
        <p:nvSpPr>
          <p:cNvPr id="5" name="Titre 1"/>
          <p:cNvSpPr txBox="1">
            <a:spLocks/>
          </p:cNvSpPr>
          <p:nvPr/>
        </p:nvSpPr>
        <p:spPr>
          <a:xfrm>
            <a:off x="785786" y="526546"/>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Les variables (suite)</a:t>
            </a:r>
          </a:p>
        </p:txBody>
      </p:sp>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26</a:t>
            </a:fld>
            <a:endParaRPr lang="en-GB"/>
          </a:p>
        </p:txBody>
      </p:sp>
      <p:sp>
        <p:nvSpPr>
          <p:cNvPr id="3" name="Titre 1"/>
          <p:cNvSpPr txBox="1">
            <a:spLocks/>
          </p:cNvSpPr>
          <p:nvPr/>
        </p:nvSpPr>
        <p:spPr>
          <a:xfrm>
            <a:off x="1714532" y="493698"/>
            <a:ext cx="7429500" cy="9350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Opérateurs de comparaison</a:t>
            </a:r>
          </a:p>
        </p:txBody>
      </p:sp>
      <p:pic>
        <p:nvPicPr>
          <p:cNvPr id="5" name="Picture 2"/>
          <p:cNvPicPr>
            <a:picLocks noChangeAspect="1" noChangeArrowheads="1"/>
          </p:cNvPicPr>
          <p:nvPr/>
        </p:nvPicPr>
        <p:blipFill>
          <a:blip r:embed="rId3"/>
          <a:srcRect/>
          <a:stretch>
            <a:fillRect/>
          </a:stretch>
        </p:blipFill>
        <p:spPr bwMode="auto">
          <a:xfrm>
            <a:off x="642910" y="1399726"/>
            <a:ext cx="8242873" cy="4886794"/>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27</a:t>
            </a:fld>
            <a:endParaRPr lang="en-GB"/>
          </a:p>
        </p:txBody>
      </p:sp>
      <p:sp>
        <p:nvSpPr>
          <p:cNvPr id="3" name="Titre 1"/>
          <p:cNvSpPr txBox="1">
            <a:spLocks/>
          </p:cNvSpPr>
          <p:nvPr/>
        </p:nvSpPr>
        <p:spPr>
          <a:xfrm>
            <a:off x="1714532" y="500042"/>
            <a:ext cx="7429500" cy="9350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Les expressions booléennes</a:t>
            </a:r>
          </a:p>
        </p:txBody>
      </p:sp>
      <p:pic>
        <p:nvPicPr>
          <p:cNvPr id="5" name="Picture 2"/>
          <p:cNvPicPr>
            <a:picLocks noChangeAspect="1" noChangeArrowheads="1"/>
          </p:cNvPicPr>
          <p:nvPr/>
        </p:nvPicPr>
        <p:blipFill>
          <a:blip r:embed="rId3"/>
          <a:srcRect/>
          <a:stretch>
            <a:fillRect/>
          </a:stretch>
        </p:blipFill>
        <p:spPr bwMode="auto">
          <a:xfrm>
            <a:off x="466751" y="1500174"/>
            <a:ext cx="7962901" cy="4929222"/>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28</a:t>
            </a:fld>
            <a:endParaRPr lang="en-GB"/>
          </a:p>
        </p:txBody>
      </p:sp>
      <p:sp>
        <p:nvSpPr>
          <p:cNvPr id="3" name="Titre 1"/>
          <p:cNvSpPr txBox="1">
            <a:spLocks/>
          </p:cNvSpPr>
          <p:nvPr/>
        </p:nvSpPr>
        <p:spPr>
          <a:xfrm>
            <a:off x="618984" y="500042"/>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 type entier</a:t>
            </a:r>
          </a:p>
        </p:txBody>
      </p:sp>
      <p:pic>
        <p:nvPicPr>
          <p:cNvPr id="5" name="Picture 2"/>
          <p:cNvPicPr>
            <a:picLocks noChangeAspect="1" noChangeArrowheads="1"/>
          </p:cNvPicPr>
          <p:nvPr/>
        </p:nvPicPr>
        <p:blipFill>
          <a:blip r:embed="rId3"/>
          <a:srcRect/>
          <a:stretch>
            <a:fillRect/>
          </a:stretch>
        </p:blipFill>
        <p:spPr bwMode="auto">
          <a:xfrm>
            <a:off x="679195" y="1220784"/>
            <a:ext cx="8321961" cy="5351488"/>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29</a:t>
            </a:fld>
            <a:endParaRPr lang="en-GB"/>
          </a:p>
        </p:txBody>
      </p:sp>
      <p:sp>
        <p:nvSpPr>
          <p:cNvPr id="3" name="Titre 1"/>
          <p:cNvSpPr txBox="1">
            <a:spLocks/>
          </p:cNvSpPr>
          <p:nvPr/>
        </p:nvSpPr>
        <p:spPr>
          <a:xfrm>
            <a:off x="571472" y="500042"/>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Le type flottant</a:t>
            </a:r>
          </a:p>
        </p:txBody>
      </p:sp>
      <p:pic>
        <p:nvPicPr>
          <p:cNvPr id="5" name="Picture 2"/>
          <p:cNvPicPr>
            <a:picLocks noChangeAspect="1" noChangeArrowheads="1"/>
          </p:cNvPicPr>
          <p:nvPr/>
        </p:nvPicPr>
        <p:blipFill>
          <a:blip r:embed="rId3"/>
          <a:srcRect/>
          <a:stretch>
            <a:fillRect/>
          </a:stretch>
        </p:blipFill>
        <p:spPr bwMode="auto">
          <a:xfrm>
            <a:off x="357158" y="1585936"/>
            <a:ext cx="7896225" cy="4986336"/>
          </a:xfrm>
          <a:prstGeom prst="rect">
            <a:avLst/>
          </a:prstGeom>
          <a:noFill/>
          <a:ln w="9525">
            <a:noFill/>
            <a:miter lim="800000"/>
            <a:headEnd/>
            <a:tailEnd/>
          </a:ln>
          <a:effectLst/>
        </p:spPr>
      </p:pic>
      <p:pic>
        <p:nvPicPr>
          <p:cNvPr id="11" name="Image 10"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000232" y="3857628"/>
            <a:ext cx="1714512" cy="785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a:t>
            </a:fld>
            <a:endParaRPr lang="en-GB"/>
          </a:p>
        </p:txBody>
      </p:sp>
      <p:sp>
        <p:nvSpPr>
          <p:cNvPr id="3" name="Text Box 7"/>
          <p:cNvSpPr txBox="1">
            <a:spLocks noChangeArrowheads="1"/>
          </p:cNvSpPr>
          <p:nvPr/>
        </p:nvSpPr>
        <p:spPr bwMode="auto">
          <a:xfrm>
            <a:off x="761638" y="1357298"/>
            <a:ext cx="7882328" cy="1036887"/>
          </a:xfrm>
          <a:prstGeom prst="rect">
            <a:avLst/>
          </a:prstGeom>
          <a:noFill/>
          <a:ln w="9525">
            <a:noFill/>
            <a:miter lim="800000"/>
            <a:headEnd/>
            <a:tailEnd/>
          </a:ln>
          <a:effectLst/>
        </p:spPr>
        <p:txBody>
          <a:bodyPr wrap="square">
            <a:spAutoFit/>
          </a:bodyPr>
          <a:lstStyle/>
          <a:p>
            <a:r>
              <a:rPr lang="fr-BE" sz="2400" b="1" dirty="0">
                <a:solidFill>
                  <a:schemeClr val="tx1"/>
                </a:solidFill>
              </a:rPr>
              <a:t>Modulable</a:t>
            </a:r>
          </a:p>
          <a:p>
            <a:pPr algn="just"/>
            <a:r>
              <a:rPr lang="fr-BE" dirty="0">
                <a:solidFill>
                  <a:schemeClr val="tx1"/>
                </a:solidFill>
              </a:rPr>
              <a:t>   </a:t>
            </a:r>
            <a:r>
              <a:rPr lang="fr-BE" sz="2100" dirty="0">
                <a:solidFill>
                  <a:schemeClr val="tx1"/>
                </a:solidFill>
              </a:rPr>
              <a:t>Python permet de séparer les programmes en modules qui peuvent être réutilisés dans d'autres programmes en Python</a:t>
            </a:r>
          </a:p>
        </p:txBody>
      </p:sp>
      <p:sp>
        <p:nvSpPr>
          <p:cNvPr id="5" name="Text Box 8"/>
          <p:cNvSpPr txBox="1">
            <a:spLocks noChangeArrowheads="1"/>
          </p:cNvSpPr>
          <p:nvPr/>
        </p:nvSpPr>
        <p:spPr bwMode="auto">
          <a:xfrm>
            <a:off x="776247" y="2835521"/>
            <a:ext cx="8082033" cy="736355"/>
          </a:xfrm>
          <a:prstGeom prst="rect">
            <a:avLst/>
          </a:prstGeom>
          <a:noFill/>
          <a:ln w="9525">
            <a:noFill/>
            <a:miter lim="800000"/>
            <a:headEnd/>
            <a:tailEnd/>
          </a:ln>
          <a:effectLst/>
        </p:spPr>
        <p:txBody>
          <a:bodyPr wrap="square">
            <a:spAutoFit/>
          </a:bodyPr>
          <a:lstStyle/>
          <a:p>
            <a:r>
              <a:rPr lang="fr-BE" sz="2400" b="1" dirty="0">
                <a:solidFill>
                  <a:schemeClr val="tx1"/>
                </a:solidFill>
              </a:rPr>
              <a:t>Orienté Objet</a:t>
            </a:r>
          </a:p>
          <a:p>
            <a:pPr algn="just"/>
            <a:r>
              <a:rPr lang="fr-BE" sz="2100" dirty="0">
                <a:solidFill>
                  <a:schemeClr val="tx1"/>
                </a:solidFill>
              </a:rPr>
              <a:t>  </a:t>
            </a:r>
          </a:p>
        </p:txBody>
      </p:sp>
      <p:sp>
        <p:nvSpPr>
          <p:cNvPr id="6" name="Text Box 10"/>
          <p:cNvSpPr txBox="1">
            <a:spLocks noChangeArrowheads="1"/>
          </p:cNvSpPr>
          <p:nvPr/>
        </p:nvSpPr>
        <p:spPr bwMode="auto">
          <a:xfrm>
            <a:off x="769046" y="3870880"/>
            <a:ext cx="8120916" cy="2239011"/>
          </a:xfrm>
          <a:prstGeom prst="rect">
            <a:avLst/>
          </a:prstGeom>
          <a:noFill/>
          <a:ln w="9525">
            <a:noFill/>
            <a:miter lim="800000"/>
            <a:headEnd/>
            <a:tailEnd/>
          </a:ln>
          <a:effectLst/>
        </p:spPr>
        <p:txBody>
          <a:bodyPr wrap="square">
            <a:spAutoFit/>
          </a:bodyPr>
          <a:lstStyle/>
          <a:p>
            <a:r>
              <a:rPr lang="fr-BE" sz="2400" b="1" dirty="0">
                <a:solidFill>
                  <a:schemeClr val="tx1"/>
                </a:solidFill>
              </a:rPr>
              <a:t>Syntaxe aisée</a:t>
            </a:r>
          </a:p>
          <a:p>
            <a:pPr algn="just"/>
            <a:r>
              <a:rPr lang="fr-BE" dirty="0">
                <a:solidFill>
                  <a:schemeClr val="tx1"/>
                </a:solidFill>
              </a:rPr>
              <a:t>   </a:t>
            </a:r>
            <a:r>
              <a:rPr lang="fr-BE" sz="2100" dirty="0">
                <a:solidFill>
                  <a:schemeClr val="tx1"/>
                </a:solidFill>
              </a:rPr>
              <a:t>La syntaxe de Python est très simple et, combinée à de nombreux types de données évolués (comme les listes, dictionnaires, </a:t>
            </a:r>
            <a:r>
              <a:rPr lang="fr-BE" sz="2100" dirty="0" err="1">
                <a:solidFill>
                  <a:schemeClr val="tx1"/>
                </a:solidFill>
              </a:rPr>
              <a:t>tuples</a:t>
            </a:r>
            <a:r>
              <a:rPr lang="fr-BE" sz="2100" dirty="0">
                <a:solidFill>
                  <a:schemeClr val="tx1"/>
                </a:solidFill>
              </a:rPr>
              <a:t>...), ce qui conduit à des programmes à la fois très compacts et très lisibles. De plus, Python ne nécessite aucune déclaration de variable. Les variables sont créées lors de leur première assignation. </a:t>
            </a:r>
          </a:p>
        </p:txBody>
      </p:sp>
      <p:sp>
        <p:nvSpPr>
          <p:cNvPr id="7" name="Text Box 48"/>
          <p:cNvSpPr txBox="1">
            <a:spLocks noChangeArrowheads="1"/>
          </p:cNvSpPr>
          <p:nvPr/>
        </p:nvSpPr>
        <p:spPr bwMode="auto">
          <a:xfrm>
            <a:off x="1576422" y="235515"/>
            <a:ext cx="7924800" cy="550279"/>
          </a:xfrm>
          <a:prstGeom prst="rect">
            <a:avLst/>
          </a:prstGeom>
          <a:noFill/>
          <a:ln w="9525">
            <a:noFill/>
            <a:miter lim="800000"/>
            <a:headEnd/>
            <a:tailEnd/>
          </a:ln>
          <a:effectLst/>
        </p:spPr>
        <p:txBody>
          <a:bodyPr>
            <a:spAutoFit/>
          </a:bodyPr>
          <a:lstStyle/>
          <a:p>
            <a:r>
              <a:rPr lang="fr-BE" sz="2400" b="1" dirty="0">
                <a:solidFill>
                  <a:schemeClr val="tx1"/>
                </a:solidFill>
              </a:rPr>
              <a:t>     </a:t>
            </a:r>
            <a:r>
              <a:rPr lang="fr-BE" sz="3200" b="1" dirty="0">
                <a:solidFill>
                  <a:schemeClr val="tx2"/>
                </a:solidFill>
                <a:latin typeface="+mj-lt"/>
                <a:ea typeface="+mj-ea"/>
                <a:cs typeface="+mj-cs"/>
              </a:rPr>
              <a:t>Aperçu de ses caractéristiques…</a:t>
            </a:r>
          </a:p>
        </p:txBody>
      </p:sp>
      <p:pic>
        <p:nvPicPr>
          <p:cNvPr id="8" name="Image 7" descr="sigleisim.jpg"/>
          <p:cNvPicPr>
            <a:picLocks noChangeAspect="1"/>
          </p:cNvPicPr>
          <p:nvPr/>
        </p:nvPicPr>
        <p:blipFill>
          <a:blip r:embed="rId3" cstate="print"/>
          <a:stretch>
            <a:fillRect/>
          </a:stretch>
        </p:blipFill>
        <p:spPr>
          <a:xfrm>
            <a:off x="0" y="1"/>
            <a:ext cx="726510" cy="1071545"/>
          </a:xfrm>
          <a:prstGeom prst="rect">
            <a:avLst/>
          </a:prstGeom>
        </p:spPr>
      </p:pic>
      <p:pic>
        <p:nvPicPr>
          <p:cNvPr id="9" name="Picture 2" descr="python-logo.png"/>
          <p:cNvPicPr>
            <a:picLocks noChangeAspect="1" noChangeArrowheads="1"/>
          </p:cNvPicPr>
          <p:nvPr/>
        </p:nvPicPr>
        <p:blipFill>
          <a:blip r:embed="rId4"/>
          <a:srcRect/>
          <a:stretch>
            <a:fillRect/>
          </a:stretch>
        </p:blipFill>
        <p:spPr bwMode="auto">
          <a:xfrm>
            <a:off x="8262953" y="0"/>
            <a:ext cx="881079" cy="1071546"/>
          </a:xfrm>
          <a:prstGeom prst="rect">
            <a:avLst/>
          </a:prstGeom>
          <a:noFill/>
          <a:ln w="9525">
            <a:noFill/>
            <a:miter lim="800000"/>
            <a:headEnd/>
            <a:tailEnd/>
          </a:ln>
        </p:spPr>
      </p:pic>
      <p:cxnSp>
        <p:nvCxnSpPr>
          <p:cNvPr id="10" name="Connecteur droit 9"/>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5400000">
            <a:off x="-2284131" y="3731528"/>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72468" y="6331454"/>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222912" y="3254016"/>
            <a:ext cx="2698175" cy="349968"/>
          </a:xfrm>
          <a:prstGeom prst="rect">
            <a:avLst/>
          </a:prstGeom>
        </p:spPr>
        <p:txBody>
          <a:bodyPr wrap="none">
            <a:spAutoFit/>
          </a:bodyPr>
          <a:lstStyle/>
          <a:p>
            <a:pPr fontAlgn="ctr"/>
            <a:r>
              <a:rPr lang="fr-FR" b="1" dirty="0"/>
              <a:t>Priorité des opérations</a:t>
            </a:r>
          </a:p>
        </p:txBody>
      </p:sp>
      <p:sp>
        <p:nvSpPr>
          <p:cNvPr id="16" name="Rectangle 15"/>
          <p:cNvSpPr/>
          <p:nvPr/>
        </p:nvSpPr>
        <p:spPr>
          <a:xfrm>
            <a:off x="2428860" y="428604"/>
            <a:ext cx="4068550" cy="584775"/>
          </a:xfrm>
          <a:prstGeom prst="rect">
            <a:avLst/>
          </a:prstGeom>
        </p:spPr>
        <p:txBody>
          <a:bodyPr wrap="none">
            <a:spAutoFit/>
          </a:bodyPr>
          <a:lstStyle/>
          <a:p>
            <a:pPr defTabSz="914400">
              <a:lnSpc>
                <a:spcPct val="100000"/>
              </a:lnSpc>
              <a:buClrTx/>
              <a:buSzTx/>
              <a:defRPr/>
            </a:pPr>
            <a:r>
              <a:rPr lang="fr-FR" sz="3200" b="1" dirty="0">
                <a:solidFill>
                  <a:schemeClr val="tx2"/>
                </a:solidFill>
                <a:latin typeface="+mj-lt"/>
                <a:ea typeface="+mj-ea"/>
                <a:cs typeface="+mj-cs"/>
              </a:rPr>
              <a:t>Priorité des opérations</a:t>
            </a:r>
          </a:p>
        </p:txBody>
      </p:sp>
      <p:sp>
        <p:nvSpPr>
          <p:cNvPr id="18" name="Text Box 6"/>
          <p:cNvSpPr txBox="1">
            <a:spLocks noChangeArrowheads="1"/>
          </p:cNvSpPr>
          <p:nvPr/>
        </p:nvSpPr>
        <p:spPr bwMode="auto">
          <a:xfrm>
            <a:off x="468312" y="1500174"/>
            <a:ext cx="8389967" cy="5419945"/>
          </a:xfrm>
          <a:prstGeom prst="rect">
            <a:avLst/>
          </a:prstGeom>
          <a:noFill/>
          <a:ln w="9525">
            <a:noFill/>
            <a:miter lim="800000"/>
            <a:headEnd/>
            <a:tailEnd/>
          </a:ln>
          <a:effectLst/>
        </p:spPr>
        <p:txBody>
          <a:bodyPr wrap="square">
            <a:spAutoFit/>
          </a:bodyPr>
          <a:lstStyle/>
          <a:p>
            <a:pPr marL="342900" indent="-342900">
              <a:spcAft>
                <a:spcPts val="1200"/>
              </a:spcAft>
              <a:buFontTx/>
              <a:buAutoNum type="arabicPeriod"/>
            </a:pPr>
            <a:r>
              <a:rPr lang="fr-FR" sz="2000" b="1" dirty="0">
                <a:solidFill>
                  <a:srgbClr val="FF0000"/>
                </a:solidFill>
                <a:latin typeface="TimesNewRomanPS-BoldMT" charset="0"/>
              </a:rPr>
              <a:t>P</a:t>
            </a:r>
            <a:r>
              <a:rPr lang="fr-FR" sz="2000" b="1" dirty="0">
                <a:latin typeface="TimesNewRomanPS-BoldMT" charset="0"/>
              </a:rPr>
              <a:t> </a:t>
            </a:r>
            <a:r>
              <a:rPr lang="fr-FR" sz="2000" dirty="0">
                <a:solidFill>
                  <a:schemeClr val="tx1"/>
                </a:solidFill>
                <a:latin typeface="TimesNewRomanPSMT" charset="0"/>
              </a:rPr>
              <a:t>pour</a:t>
            </a:r>
            <a:r>
              <a:rPr lang="fr-FR" sz="2000" dirty="0">
                <a:latin typeface="TimesNewRomanPSMT" charset="0"/>
              </a:rPr>
              <a:t> </a:t>
            </a:r>
            <a:r>
              <a:rPr lang="fr-FR" sz="2000" b="1" i="1" dirty="0">
                <a:solidFill>
                  <a:srgbClr val="FF0000"/>
                </a:solidFill>
                <a:latin typeface="TimesNewRomanPS-BoldItalicMT" charset="0"/>
              </a:rPr>
              <a:t>parenthèses</a:t>
            </a:r>
            <a:r>
              <a:rPr lang="fr-FR" sz="2000" dirty="0">
                <a:latin typeface="TimesNewRomanPSMT" charset="0"/>
              </a:rPr>
              <a:t>. </a:t>
            </a:r>
            <a:r>
              <a:rPr lang="fr-FR" sz="2000" dirty="0">
                <a:solidFill>
                  <a:schemeClr val="tx1"/>
                </a:solidFill>
                <a:latin typeface="TimesNewRomanPSMT" charset="0"/>
              </a:rPr>
              <a:t>Ce sont elles qui ont la plus haute priorité. Elles vous permettent donc de « forcer » l'évaluation d'une expression dans l'ordre que vous voulez. Ainsi </a:t>
            </a:r>
            <a:r>
              <a:rPr lang="fr-FR" sz="2000" b="1" dirty="0">
                <a:solidFill>
                  <a:schemeClr val="tx1"/>
                </a:solidFill>
                <a:latin typeface="CourierNewPS-BoldMT" charset="0"/>
              </a:rPr>
              <a:t>2*(3-1) = 4 </a:t>
            </a:r>
            <a:r>
              <a:rPr lang="fr-FR" sz="2000" dirty="0">
                <a:solidFill>
                  <a:schemeClr val="tx1"/>
                </a:solidFill>
                <a:latin typeface="TimesNewRomanPSMT" charset="0"/>
              </a:rPr>
              <a:t>, et </a:t>
            </a:r>
            <a:r>
              <a:rPr lang="fr-FR" sz="2000" b="1" dirty="0">
                <a:solidFill>
                  <a:schemeClr val="tx1"/>
                </a:solidFill>
                <a:latin typeface="CourierNewPS-BoldMT" charset="0"/>
              </a:rPr>
              <a:t>(1+1)**(5-2) = 8</a:t>
            </a:r>
            <a:r>
              <a:rPr lang="fr-FR" sz="2000" dirty="0">
                <a:solidFill>
                  <a:schemeClr val="tx1"/>
                </a:solidFill>
                <a:latin typeface="TimesNewRomanPSMT" charset="0"/>
              </a:rPr>
              <a:t>.</a:t>
            </a:r>
            <a:endParaRPr lang="fr-FR" sz="2000" dirty="0">
              <a:latin typeface="TimesNewRomanPSMT" charset="0"/>
            </a:endParaRPr>
          </a:p>
          <a:p>
            <a:pPr marL="342900" indent="-342900">
              <a:spcAft>
                <a:spcPts val="1200"/>
              </a:spcAft>
              <a:buFontTx/>
              <a:buAutoNum type="arabicPeriod"/>
            </a:pPr>
            <a:r>
              <a:rPr lang="fr-FR" sz="2000" b="1" dirty="0">
                <a:solidFill>
                  <a:srgbClr val="FF0000"/>
                </a:solidFill>
                <a:latin typeface="TimesNewRomanPS-BoldMT" charset="0"/>
              </a:rPr>
              <a:t>E</a:t>
            </a:r>
            <a:r>
              <a:rPr lang="fr-FR" sz="2000" b="1" dirty="0">
                <a:latin typeface="TimesNewRomanPS-BoldMT" charset="0"/>
              </a:rPr>
              <a:t> </a:t>
            </a:r>
            <a:r>
              <a:rPr lang="fr-FR" sz="2000" dirty="0">
                <a:solidFill>
                  <a:schemeClr val="tx1"/>
                </a:solidFill>
                <a:latin typeface="TimesNewRomanPSMT" charset="0"/>
              </a:rPr>
              <a:t>pour </a:t>
            </a:r>
            <a:r>
              <a:rPr lang="fr-FR" sz="2000" b="1" i="1" dirty="0">
                <a:solidFill>
                  <a:srgbClr val="FF0000"/>
                </a:solidFill>
                <a:latin typeface="TimesNewRomanPS-BoldItalicMT" charset="0"/>
              </a:rPr>
              <a:t>exposants</a:t>
            </a:r>
            <a:r>
              <a:rPr lang="fr-FR" sz="2000" dirty="0">
                <a:solidFill>
                  <a:schemeClr val="tx1"/>
                </a:solidFill>
                <a:latin typeface="TimesNewRomanPSMT" charset="0"/>
              </a:rPr>
              <a:t>. Les exposants sont évalués avant les autres opérations. Ainsi </a:t>
            </a:r>
            <a:r>
              <a:rPr lang="fr-FR" sz="2000" b="1" dirty="0">
                <a:solidFill>
                  <a:schemeClr val="tx1"/>
                </a:solidFill>
                <a:latin typeface="CourierNewPS-BoldMT" charset="0"/>
              </a:rPr>
              <a:t>2**1+1 = 3 </a:t>
            </a:r>
            <a:r>
              <a:rPr lang="fr-FR" sz="2000" dirty="0">
                <a:solidFill>
                  <a:schemeClr val="tx1"/>
                </a:solidFill>
                <a:latin typeface="TimesNewRomanPSMT" charset="0"/>
              </a:rPr>
              <a:t>(et non 4), et </a:t>
            </a:r>
            <a:r>
              <a:rPr lang="fr-FR" sz="2000" b="1" dirty="0">
                <a:solidFill>
                  <a:schemeClr val="tx1"/>
                </a:solidFill>
                <a:latin typeface="CourierNewPS-BoldMT" charset="0"/>
              </a:rPr>
              <a:t>3*1**10 = 3 </a:t>
            </a:r>
            <a:r>
              <a:rPr lang="fr-FR" sz="2000" dirty="0">
                <a:solidFill>
                  <a:schemeClr val="tx1"/>
                </a:solidFill>
                <a:latin typeface="TimesNewRomanPSMT" charset="0"/>
              </a:rPr>
              <a:t>(et non 59049 !).</a:t>
            </a:r>
            <a:endParaRPr lang="fr-FR" sz="2000" dirty="0">
              <a:latin typeface="TimesNewRomanPSMT" charset="0"/>
            </a:endParaRPr>
          </a:p>
          <a:p>
            <a:pPr marL="342900" indent="-342900" algn="just">
              <a:spcAft>
                <a:spcPts val="1200"/>
              </a:spcAft>
              <a:buFontTx/>
              <a:buAutoNum type="arabicPeriod"/>
            </a:pPr>
            <a:r>
              <a:rPr lang="fr-FR" sz="2000" b="1" dirty="0">
                <a:solidFill>
                  <a:srgbClr val="FF0000"/>
                </a:solidFill>
                <a:latin typeface="TimesNewRomanPS-BoldMT" charset="0"/>
              </a:rPr>
              <a:t>M </a:t>
            </a:r>
            <a:r>
              <a:rPr lang="fr-FR" sz="2000" dirty="0">
                <a:solidFill>
                  <a:schemeClr val="tx1"/>
                </a:solidFill>
                <a:latin typeface="TimesNewRomanPSMT" charset="0"/>
              </a:rPr>
              <a:t>et</a:t>
            </a:r>
            <a:r>
              <a:rPr lang="fr-FR" sz="2000" dirty="0">
                <a:latin typeface="TimesNewRomanPSMT" charset="0"/>
              </a:rPr>
              <a:t> </a:t>
            </a:r>
            <a:r>
              <a:rPr lang="fr-FR" sz="2000" b="1" dirty="0">
                <a:solidFill>
                  <a:srgbClr val="FF0000"/>
                </a:solidFill>
                <a:latin typeface="TimesNewRomanPS-BoldMT" charset="0"/>
              </a:rPr>
              <a:t>D</a:t>
            </a:r>
            <a:r>
              <a:rPr lang="fr-FR" sz="2000" b="1" dirty="0">
                <a:latin typeface="TimesNewRomanPS-BoldMT" charset="0"/>
              </a:rPr>
              <a:t> </a:t>
            </a:r>
            <a:r>
              <a:rPr lang="fr-FR" sz="2000" dirty="0">
                <a:solidFill>
                  <a:schemeClr val="tx1"/>
                </a:solidFill>
                <a:latin typeface="TimesNewRomanPSMT" charset="0"/>
              </a:rPr>
              <a:t>pour </a:t>
            </a:r>
            <a:r>
              <a:rPr lang="fr-FR" sz="2000" b="1" i="1" dirty="0">
                <a:solidFill>
                  <a:srgbClr val="FF0000"/>
                </a:solidFill>
                <a:latin typeface="TimesNewRomanPS-BoldItalicMT" charset="0"/>
              </a:rPr>
              <a:t>multiplication</a:t>
            </a:r>
            <a:r>
              <a:rPr lang="fr-FR" sz="2000" b="1" i="1" dirty="0">
                <a:latin typeface="TimesNewRomanPS-BoldItalicMT" charset="0"/>
              </a:rPr>
              <a:t> </a:t>
            </a:r>
            <a:r>
              <a:rPr lang="fr-FR" sz="2000" dirty="0">
                <a:solidFill>
                  <a:schemeClr val="tx1"/>
                </a:solidFill>
                <a:latin typeface="TimesNewRomanPSMT" charset="0"/>
              </a:rPr>
              <a:t>et</a:t>
            </a:r>
            <a:r>
              <a:rPr lang="fr-FR" sz="2000" dirty="0">
                <a:latin typeface="TimesNewRomanPSMT" charset="0"/>
              </a:rPr>
              <a:t> </a:t>
            </a:r>
            <a:r>
              <a:rPr lang="fr-FR" sz="2000" b="1" i="1" dirty="0">
                <a:solidFill>
                  <a:srgbClr val="FF0000"/>
                </a:solidFill>
                <a:latin typeface="TimesNewRomanPS-BoldItalicMT" charset="0"/>
              </a:rPr>
              <a:t>division</a:t>
            </a:r>
            <a:r>
              <a:rPr lang="fr-FR" sz="2000" dirty="0">
                <a:solidFill>
                  <a:schemeClr val="tx1"/>
                </a:solidFill>
                <a:latin typeface="TimesNewRomanPSMT" charset="0"/>
              </a:rPr>
              <a:t>, qui ont la même priorité. Elles sont évaluées avant</a:t>
            </a:r>
            <a:r>
              <a:rPr lang="fr-FR" sz="2000" dirty="0">
                <a:latin typeface="TimesNewRomanPSMT" charset="0"/>
              </a:rPr>
              <a:t> </a:t>
            </a:r>
            <a:r>
              <a:rPr lang="fr-FR" sz="2000" dirty="0">
                <a:solidFill>
                  <a:srgbClr val="FF0000"/>
                </a:solidFill>
                <a:latin typeface="TimesNewRomanPSMT" charset="0"/>
              </a:rPr>
              <a:t>l'</a:t>
            </a:r>
            <a:r>
              <a:rPr lang="fr-FR" sz="2000" b="1" i="1" dirty="0">
                <a:solidFill>
                  <a:srgbClr val="FF0000"/>
                </a:solidFill>
                <a:latin typeface="TimesNewRomanPS-BoldItalicMT" charset="0"/>
              </a:rPr>
              <a:t>addition </a:t>
            </a:r>
            <a:r>
              <a:rPr lang="fr-FR" sz="2000" b="1" dirty="0">
                <a:solidFill>
                  <a:srgbClr val="FF0000"/>
                </a:solidFill>
                <a:latin typeface="TimesNewRomanPS-BoldMT" charset="0"/>
              </a:rPr>
              <a:t>A</a:t>
            </a:r>
            <a:r>
              <a:rPr lang="fr-FR" sz="2000" b="1" dirty="0">
                <a:latin typeface="TimesNewRomanPS-BoldMT" charset="0"/>
              </a:rPr>
              <a:t> </a:t>
            </a:r>
            <a:r>
              <a:rPr lang="fr-FR" sz="2000" dirty="0">
                <a:solidFill>
                  <a:schemeClr val="tx1"/>
                </a:solidFill>
                <a:latin typeface="TimesNewRomanPSMT" charset="0"/>
              </a:rPr>
              <a:t>et la </a:t>
            </a:r>
            <a:r>
              <a:rPr lang="fr-FR" sz="2000" b="1" i="1" dirty="0">
                <a:solidFill>
                  <a:srgbClr val="FF0000"/>
                </a:solidFill>
                <a:latin typeface="TimesNewRomanPS-BoldItalicMT" charset="0"/>
              </a:rPr>
              <a:t>soustraction </a:t>
            </a:r>
            <a:r>
              <a:rPr lang="fr-FR" sz="2000" b="1" dirty="0">
                <a:solidFill>
                  <a:srgbClr val="FF0000"/>
                </a:solidFill>
                <a:latin typeface="TimesNewRomanPS-BoldMT" charset="0"/>
              </a:rPr>
              <a:t>S</a:t>
            </a:r>
            <a:r>
              <a:rPr lang="fr-FR" sz="2000" dirty="0">
                <a:latin typeface="TimesNewRomanPSMT" charset="0"/>
              </a:rPr>
              <a:t>, </a:t>
            </a:r>
            <a:r>
              <a:rPr lang="fr-FR" sz="2000" dirty="0">
                <a:solidFill>
                  <a:schemeClr val="tx1"/>
                </a:solidFill>
                <a:latin typeface="TimesNewRomanPSMT" charset="0"/>
              </a:rPr>
              <a:t>lesquelles sont donc effectuées en dernier lieu. Ainsi </a:t>
            </a:r>
            <a:r>
              <a:rPr lang="fr-FR" sz="2000" b="1" dirty="0">
                <a:solidFill>
                  <a:schemeClr val="tx1"/>
                </a:solidFill>
                <a:latin typeface="CourierNewPS-BoldMT" charset="0"/>
              </a:rPr>
              <a:t>2*3-1 = 5 </a:t>
            </a:r>
            <a:r>
              <a:rPr lang="fr-FR" sz="2000" dirty="0">
                <a:solidFill>
                  <a:schemeClr val="tx1"/>
                </a:solidFill>
                <a:latin typeface="TimesNewRomanPSMT" charset="0"/>
              </a:rPr>
              <a:t>(plutôt que 4), et </a:t>
            </a:r>
            <a:r>
              <a:rPr lang="fr-FR" sz="2000" b="1" dirty="0">
                <a:solidFill>
                  <a:schemeClr val="tx1"/>
                </a:solidFill>
                <a:latin typeface="CourierNewPS-BoldMT" charset="0"/>
              </a:rPr>
              <a:t>2/3-1 = -1 </a:t>
            </a:r>
            <a:r>
              <a:rPr lang="fr-FR" sz="2000" dirty="0">
                <a:solidFill>
                  <a:schemeClr val="tx1"/>
                </a:solidFill>
                <a:latin typeface="TimesNewRomanPSMT" charset="0"/>
              </a:rPr>
              <a:t>(Rappelez-vous que par défaut Python effectue une division </a:t>
            </a:r>
            <a:r>
              <a:rPr lang="fr-FR" sz="2000" b="1" i="1" dirty="0">
                <a:solidFill>
                  <a:schemeClr val="tx1"/>
                </a:solidFill>
                <a:latin typeface="TimesNewRomanPS-BoldItalicMT" charset="0"/>
              </a:rPr>
              <a:t>entière</a:t>
            </a:r>
            <a:r>
              <a:rPr lang="fr-FR" sz="2000" dirty="0">
                <a:solidFill>
                  <a:schemeClr val="tx1"/>
                </a:solidFill>
                <a:latin typeface="TimesNewRomanPSMT" charset="0"/>
              </a:rPr>
              <a:t>).</a:t>
            </a:r>
          </a:p>
          <a:p>
            <a:pPr marL="342900" indent="-342900" algn="just">
              <a:spcAft>
                <a:spcPts val="1200"/>
              </a:spcAft>
              <a:buFontTx/>
              <a:buAutoNum type="arabicPeriod"/>
            </a:pPr>
            <a:r>
              <a:rPr lang="fr-FR" sz="2000" dirty="0">
                <a:solidFill>
                  <a:schemeClr val="tx1"/>
                </a:solidFill>
              </a:rPr>
              <a:t>Si deux opérateurs ont la même priorité, l'évaluation est effectuée de gauche à droite. Ainsi dans l'expression </a:t>
            </a:r>
            <a:r>
              <a:rPr lang="fr-FR" sz="2000" b="1" dirty="0">
                <a:solidFill>
                  <a:schemeClr val="tx1"/>
                </a:solidFill>
              </a:rPr>
              <a:t>59*100/60</a:t>
            </a:r>
            <a:r>
              <a:rPr lang="fr-FR" sz="2000" dirty="0">
                <a:solidFill>
                  <a:schemeClr val="tx1"/>
                </a:solidFill>
              </a:rPr>
              <a:t>, la multiplication est effectuée en premier, et la machine doit donc ensuite effectuer </a:t>
            </a:r>
            <a:r>
              <a:rPr lang="fr-FR" sz="2000" b="1" dirty="0">
                <a:solidFill>
                  <a:schemeClr val="tx1"/>
                </a:solidFill>
              </a:rPr>
              <a:t>5900/60</a:t>
            </a:r>
            <a:r>
              <a:rPr lang="fr-FR" sz="2000" dirty="0">
                <a:solidFill>
                  <a:schemeClr val="tx1"/>
                </a:solidFill>
              </a:rPr>
              <a:t>, ce qui donne </a:t>
            </a:r>
            <a:r>
              <a:rPr lang="fr-FR" sz="2000" b="1" dirty="0">
                <a:solidFill>
                  <a:schemeClr val="tx1"/>
                </a:solidFill>
              </a:rPr>
              <a:t>98</a:t>
            </a:r>
            <a:r>
              <a:rPr lang="fr-FR" sz="2000" dirty="0">
                <a:solidFill>
                  <a:schemeClr val="tx1"/>
                </a:solidFill>
              </a:rPr>
              <a:t>. Si la division était effectuée en premier, le résultat serait </a:t>
            </a:r>
            <a:r>
              <a:rPr lang="fr-FR" sz="2000" b="1" dirty="0">
                <a:solidFill>
                  <a:schemeClr val="tx1"/>
                </a:solidFill>
              </a:rPr>
              <a:t>59 </a:t>
            </a:r>
            <a:r>
              <a:rPr lang="fr-FR" sz="2000" dirty="0">
                <a:solidFill>
                  <a:schemeClr val="tx1"/>
                </a:solidFill>
              </a:rPr>
              <a:t>(rappelez-vous ici encore qu'il s'agit d'une division entière).</a:t>
            </a:r>
          </a:p>
        </p:txBody>
      </p:sp>
      <p:sp>
        <p:nvSpPr>
          <p:cNvPr id="19" name="Rectangle 5"/>
          <p:cNvSpPr>
            <a:spLocks noChangeArrowheads="1"/>
          </p:cNvSpPr>
          <p:nvPr/>
        </p:nvSpPr>
        <p:spPr bwMode="auto">
          <a:xfrm>
            <a:off x="1000100" y="1071546"/>
            <a:ext cx="3897221" cy="435825"/>
          </a:xfrm>
          <a:prstGeom prst="rect">
            <a:avLst/>
          </a:prstGeom>
          <a:noFill/>
          <a:ln w="9525">
            <a:noFill/>
            <a:miter lim="800000"/>
            <a:headEnd/>
            <a:tailEnd/>
          </a:ln>
          <a:effectLst/>
        </p:spPr>
        <p:txBody>
          <a:bodyPr wrap="none">
            <a:spAutoFit/>
          </a:bodyPr>
          <a:lstStyle/>
          <a:p>
            <a:pPr algn="ctr"/>
            <a:r>
              <a:rPr lang="fr-FR" sz="2400" b="1" dirty="0">
                <a:solidFill>
                  <a:srgbClr val="FF0000"/>
                </a:solidFill>
              </a:rPr>
              <a:t>PEMDAS </a:t>
            </a:r>
            <a:r>
              <a:rPr lang="fr-FR" sz="1800" dirty="0">
                <a:solidFill>
                  <a:schemeClr val="tx1"/>
                </a:solidFill>
              </a:rPr>
              <a:t>pour le mémoriser ! </a:t>
            </a:r>
            <a:r>
              <a:rPr lang="fr-FR" sz="1800" dirty="0">
                <a:solidFill>
                  <a:schemeClr val="tx1"/>
                </a:solidFill>
                <a:sym typeface="Wingdings" pitchFamily="2" charset="2"/>
              </a:rPr>
              <a:t> </a:t>
            </a:r>
            <a:endParaRPr lang="fr-FR" sz="24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31</a:t>
            </a:fld>
            <a:endParaRPr lang="en-GB"/>
          </a:p>
        </p:txBody>
      </p:sp>
      <p:sp>
        <p:nvSpPr>
          <p:cNvPr id="3" name="Titre 1"/>
          <p:cNvSpPr txBox="1">
            <a:spLocks/>
          </p:cNvSpPr>
          <p:nvPr/>
        </p:nvSpPr>
        <p:spPr>
          <a:xfrm>
            <a:off x="428596" y="493698"/>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Transtypage</a:t>
            </a:r>
          </a:p>
        </p:txBody>
      </p:sp>
      <p:pic>
        <p:nvPicPr>
          <p:cNvPr id="5" name="Picture 2"/>
          <p:cNvPicPr>
            <a:picLocks noChangeAspect="1" noChangeArrowheads="1"/>
          </p:cNvPicPr>
          <p:nvPr/>
        </p:nvPicPr>
        <p:blipFill>
          <a:blip r:embed="rId3"/>
          <a:srcRect/>
          <a:stretch>
            <a:fillRect/>
          </a:stretch>
        </p:blipFill>
        <p:spPr bwMode="auto">
          <a:xfrm>
            <a:off x="599448" y="1142984"/>
            <a:ext cx="8330270" cy="5413011"/>
          </a:xfrm>
          <a:prstGeom prst="rect">
            <a:avLst/>
          </a:prstGeom>
          <a:noFill/>
          <a:ln w="9525">
            <a:noFill/>
            <a:miter lim="800000"/>
            <a:headEnd/>
            <a:tailEnd/>
          </a:ln>
          <a:effectLst/>
        </p:spPr>
      </p:pic>
      <p:pic>
        <p:nvPicPr>
          <p:cNvPr id="6" name="Image 5" descr="sigleisim.jpg"/>
          <p:cNvPicPr>
            <a:picLocks noChangeAspect="1"/>
          </p:cNvPicPr>
          <p:nvPr/>
        </p:nvPicPr>
        <p:blipFill>
          <a:blip r:embed="rId4" cstate="print"/>
          <a:stretch>
            <a:fillRect/>
          </a:stretch>
        </p:blipFill>
        <p:spPr>
          <a:xfrm>
            <a:off x="34458" y="1"/>
            <a:ext cx="666638" cy="1142983"/>
          </a:xfrm>
          <a:prstGeom prst="rect">
            <a:avLst/>
          </a:prstGeom>
        </p:spPr>
      </p:pic>
      <p:pic>
        <p:nvPicPr>
          <p:cNvPr id="7" name="Picture 2" descr="python-logo.png"/>
          <p:cNvPicPr>
            <a:picLocks noChangeAspect="1" noChangeArrowheads="1"/>
          </p:cNvPicPr>
          <p:nvPr/>
        </p:nvPicPr>
        <p:blipFill>
          <a:blip r:embed="rId5"/>
          <a:srcRect/>
          <a:stretch>
            <a:fillRect/>
          </a:stretch>
        </p:blipFill>
        <p:spPr bwMode="auto">
          <a:xfrm>
            <a:off x="8223197" y="-31682"/>
            <a:ext cx="881079" cy="1142984"/>
          </a:xfrm>
          <a:prstGeom prst="rect">
            <a:avLst/>
          </a:prstGeom>
          <a:noFill/>
          <a:ln w="9525">
            <a:noFill/>
            <a:miter lim="800000"/>
            <a:headEnd/>
            <a:tailEnd/>
          </a:ln>
        </p:spPr>
      </p:pic>
      <p:cxnSp>
        <p:nvCxnSpPr>
          <p:cNvPr id="8" name="Connecteur droit 7"/>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2" name="Picture 2"/>
          <p:cNvPicPr>
            <a:picLocks noChangeAspect="1" noChangeArrowheads="1"/>
          </p:cNvPicPr>
          <p:nvPr/>
        </p:nvPicPr>
        <p:blipFill>
          <a:blip r:embed="rId5"/>
          <a:srcRect/>
          <a:stretch>
            <a:fillRect/>
          </a:stretch>
        </p:blipFill>
        <p:spPr bwMode="auto">
          <a:xfrm>
            <a:off x="500034" y="1285860"/>
            <a:ext cx="8143932" cy="5143536"/>
          </a:xfrm>
          <a:prstGeom prst="rect">
            <a:avLst/>
          </a:prstGeom>
          <a:noFill/>
          <a:ln w="9525">
            <a:noFill/>
            <a:miter lim="800000"/>
            <a:headEnd/>
            <a:tailEnd/>
          </a:ln>
          <a:effectLst/>
        </p:spPr>
      </p:pic>
      <p:sp>
        <p:nvSpPr>
          <p:cNvPr id="9" name="Titre 1"/>
          <p:cNvSpPr txBox="1">
            <a:spLocks/>
          </p:cNvSpPr>
          <p:nvPr/>
        </p:nvSpPr>
        <p:spPr>
          <a:xfrm>
            <a:off x="428596" y="493698"/>
            <a:ext cx="7429500" cy="9350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1200" cap="none" spc="0" normalizeH="0" baseline="0" noProof="0" dirty="0">
                <a:ln>
                  <a:noFill/>
                </a:ln>
                <a:solidFill>
                  <a:schemeClr val="tx2"/>
                </a:solidFill>
                <a:effectLst/>
                <a:uLnTx/>
                <a:uFillTx/>
                <a:latin typeface="+mj-lt"/>
                <a:ea typeface="+mj-ea"/>
                <a:cs typeface="+mj-cs"/>
              </a:rPr>
              <a:t>Transtypage</a:t>
            </a:r>
          </a:p>
        </p:txBody>
      </p:sp>
      <p:sp>
        <p:nvSpPr>
          <p:cNvPr id="10" name="Rectangle 9"/>
          <p:cNvSpPr/>
          <p:nvPr/>
        </p:nvSpPr>
        <p:spPr>
          <a:xfrm>
            <a:off x="6215074" y="5143512"/>
            <a:ext cx="2143140" cy="1357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90220AE8-CF3F-4EDB-A102-CB1565FD09EA}" type="slidenum">
              <a:rPr lang="en-GB" smtClean="0"/>
              <a:pPr>
                <a:defRPr/>
              </a:pPr>
              <a:t>33</a:t>
            </a:fld>
            <a:endParaRPr lang="en-GB"/>
          </a:p>
        </p:txBody>
      </p:sp>
      <p:pic>
        <p:nvPicPr>
          <p:cNvPr id="3" name="Image 2" descr="sigleisim.jpg"/>
          <p:cNvPicPr>
            <a:picLocks noChangeAspect="1"/>
          </p:cNvPicPr>
          <p:nvPr/>
        </p:nvPicPr>
        <p:blipFill>
          <a:blip r:embed="rId2" cstate="print"/>
          <a:stretch>
            <a:fillRect/>
          </a:stretch>
        </p:blipFill>
        <p:spPr>
          <a:xfrm>
            <a:off x="-32" y="1"/>
            <a:ext cx="666638" cy="1000107"/>
          </a:xfrm>
          <a:prstGeom prst="rect">
            <a:avLst/>
          </a:prstGeom>
        </p:spPr>
      </p:pic>
      <p:sp>
        <p:nvSpPr>
          <p:cNvPr id="4" name="ZoneTexte 3"/>
          <p:cNvSpPr txBox="1"/>
          <p:nvPr/>
        </p:nvSpPr>
        <p:spPr>
          <a:xfrm>
            <a:off x="1409075" y="2104920"/>
            <a:ext cx="6250899" cy="1895584"/>
          </a:xfrm>
          <a:prstGeom prst="rect">
            <a:avLst/>
          </a:prstGeom>
          <a:noFill/>
        </p:spPr>
        <p:txBody>
          <a:bodyPr wrap="square" rtlCol="0">
            <a:spAutoFit/>
          </a:bodyPr>
          <a:lstStyle/>
          <a:p>
            <a:pPr algn="ctr"/>
            <a:r>
              <a:rPr lang="fr-FR" sz="5400" b="1" dirty="0">
                <a:solidFill>
                  <a:schemeClr val="tx1"/>
                </a:solidFill>
              </a:rPr>
              <a:t>Chapitre 2: </a:t>
            </a:r>
            <a:r>
              <a:rPr lang="fr-FR" sz="3600" b="1" dirty="0">
                <a:solidFill>
                  <a:schemeClr val="tx1"/>
                </a:solidFill>
              </a:rPr>
              <a:t>Entrée/Sortie et  structures algorithmiques</a:t>
            </a:r>
          </a:p>
        </p:txBody>
      </p:sp>
      <p:pic>
        <p:nvPicPr>
          <p:cNvPr id="5" name="Picture 2" descr="python-logo.png"/>
          <p:cNvPicPr>
            <a:picLocks noChangeAspect="1" noChangeArrowheads="1"/>
          </p:cNvPicPr>
          <p:nvPr/>
        </p:nvPicPr>
        <p:blipFill>
          <a:blip r:embed="rId3"/>
          <a:srcRect/>
          <a:stretch>
            <a:fillRect/>
          </a:stretch>
        </p:blipFill>
        <p:spPr bwMode="auto">
          <a:xfrm>
            <a:off x="8262953" y="0"/>
            <a:ext cx="881079" cy="1071546"/>
          </a:xfrm>
          <a:prstGeom prst="rect">
            <a:avLst/>
          </a:prstGeom>
          <a:noFill/>
          <a:ln w="9525">
            <a:noFill/>
            <a:miter lim="800000"/>
            <a:headEnd/>
            <a:tailEnd/>
          </a:ln>
        </p:spPr>
      </p:pic>
      <p:pic>
        <p:nvPicPr>
          <p:cNvPr id="6" name="Image 5" descr="sigleisim.jpg"/>
          <p:cNvPicPr>
            <a:picLocks noChangeAspect="1"/>
          </p:cNvPicPr>
          <p:nvPr/>
        </p:nvPicPr>
        <p:blipFill>
          <a:blip r:embed="rId2" cstate="print"/>
          <a:stretch>
            <a:fillRect/>
          </a:stretch>
        </p:blipFill>
        <p:spPr>
          <a:xfrm>
            <a:off x="34458" y="1"/>
            <a:ext cx="666638" cy="1142983"/>
          </a:xfrm>
          <a:prstGeom prst="rect">
            <a:avLst/>
          </a:prstGeom>
        </p:spPr>
      </p:pic>
      <p:cxnSp>
        <p:nvCxnSpPr>
          <p:cNvPr id="7" name="Connecteur droit 6"/>
          <p:cNvCxnSpPr/>
          <p:nvPr/>
        </p:nvCxnSpPr>
        <p:spPr>
          <a:xfrm>
            <a:off x="13118" y="1030602"/>
            <a:ext cx="9108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5400000">
            <a:off x="-2500131" y="3974032"/>
            <a:ext cx="5724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000364" y="428604"/>
            <a:ext cx="248619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Entrée/Sortie</a:t>
            </a:r>
          </a:p>
        </p:txBody>
      </p:sp>
      <p:sp>
        <p:nvSpPr>
          <p:cNvPr id="9" name="Rectangle 8"/>
          <p:cNvSpPr/>
          <p:nvPr/>
        </p:nvSpPr>
        <p:spPr>
          <a:xfrm>
            <a:off x="642910" y="1500174"/>
            <a:ext cx="8001056" cy="3970318"/>
          </a:xfrm>
          <a:prstGeom prst="rect">
            <a:avLst/>
          </a:prstGeom>
        </p:spPr>
        <p:txBody>
          <a:bodyPr wrap="square">
            <a:spAutoFit/>
          </a:bodyPr>
          <a:lstStyle/>
          <a:p>
            <a:pPr algn="just">
              <a:lnSpc>
                <a:spcPct val="150000"/>
              </a:lnSpc>
            </a:pPr>
            <a:r>
              <a:rPr lang="fr-FR" sz="2400" dirty="0">
                <a:solidFill>
                  <a:schemeClr val="tx1"/>
                </a:solidFill>
              </a:rPr>
              <a:t>On a généralement besoin de pouvoir </a:t>
            </a:r>
            <a:r>
              <a:rPr lang="fr-FR" sz="2400" b="1" dirty="0">
                <a:solidFill>
                  <a:srgbClr val="FF0000"/>
                </a:solidFill>
              </a:rPr>
              <a:t>interagir</a:t>
            </a:r>
            <a:r>
              <a:rPr lang="fr-FR" sz="2400" b="1" dirty="0">
                <a:solidFill>
                  <a:schemeClr val="tx1"/>
                </a:solidFill>
              </a:rPr>
              <a:t> </a:t>
            </a:r>
            <a:r>
              <a:rPr lang="fr-FR" sz="2400" dirty="0">
                <a:solidFill>
                  <a:schemeClr val="tx1"/>
                </a:solidFill>
              </a:rPr>
              <a:t>avec un programme :</a:t>
            </a:r>
          </a:p>
          <a:p>
            <a:pPr algn="just">
              <a:lnSpc>
                <a:spcPct val="150000"/>
              </a:lnSpc>
            </a:pPr>
            <a:r>
              <a:rPr lang="fr-FR" sz="2400" dirty="0">
                <a:solidFill>
                  <a:schemeClr val="tx1"/>
                </a:solidFill>
              </a:rPr>
              <a:t>• pour lui fournir les données a traiter, par exemple au clavier : </a:t>
            </a:r>
            <a:r>
              <a:rPr lang="fr-FR" sz="2400" b="1" dirty="0">
                <a:solidFill>
                  <a:srgbClr val="FF0000"/>
                </a:solidFill>
              </a:rPr>
              <a:t>entrées</a:t>
            </a:r>
          </a:p>
          <a:p>
            <a:pPr algn="just">
              <a:lnSpc>
                <a:spcPct val="150000"/>
              </a:lnSpc>
            </a:pPr>
            <a:r>
              <a:rPr lang="fr-FR" sz="2400" dirty="0">
                <a:solidFill>
                  <a:schemeClr val="tx1"/>
                </a:solidFill>
              </a:rPr>
              <a:t>• pour pouvoir connaitre le résultat d’exécution pour que le programme puisse écrire ce qu’il attend de l’utilisateur,</a:t>
            </a:r>
          </a:p>
          <a:p>
            <a:pPr algn="just">
              <a:lnSpc>
                <a:spcPct val="150000"/>
              </a:lnSpc>
            </a:pPr>
            <a:r>
              <a:rPr lang="fr-FR" sz="2400" dirty="0">
                <a:solidFill>
                  <a:schemeClr val="tx1"/>
                </a:solidFill>
              </a:rPr>
              <a:t>par exemple, texte écrit a l’écran : </a:t>
            </a:r>
            <a:r>
              <a:rPr lang="fr-FR" sz="2400" b="1" dirty="0">
                <a:solidFill>
                  <a:srgbClr val="FF0000"/>
                </a:solidFill>
              </a:rPr>
              <a:t>sorties</a:t>
            </a:r>
            <a:endParaRPr lang="fr-FR" sz="2400" dirty="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928794" y="500042"/>
            <a:ext cx="5246564"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entrées : fonction </a:t>
            </a:r>
            <a:r>
              <a:rPr lang="fr-FR" sz="3200" b="1" dirty="0">
                <a:solidFill>
                  <a:srgbClr val="FF0000"/>
                </a:solidFill>
                <a:latin typeface="+mj-lt"/>
                <a:ea typeface="+mj-ea"/>
                <a:cs typeface="+mj-cs"/>
              </a:rPr>
              <a:t>input()</a:t>
            </a:r>
          </a:p>
        </p:txBody>
      </p:sp>
      <p:sp>
        <p:nvSpPr>
          <p:cNvPr id="9" name="Rectangle 8"/>
          <p:cNvSpPr/>
          <p:nvPr/>
        </p:nvSpPr>
        <p:spPr>
          <a:xfrm>
            <a:off x="642910" y="1285860"/>
            <a:ext cx="8215370" cy="4339650"/>
          </a:xfrm>
          <a:prstGeom prst="rect">
            <a:avLst/>
          </a:prstGeom>
        </p:spPr>
        <p:txBody>
          <a:bodyPr wrap="square">
            <a:spAutoFit/>
          </a:bodyPr>
          <a:lstStyle/>
          <a:p>
            <a:pPr algn="just">
              <a:lnSpc>
                <a:spcPct val="150000"/>
              </a:lnSpc>
              <a:buFont typeface="Wingdings" pitchFamily="2" charset="2"/>
              <a:buChar char="q"/>
            </a:pPr>
            <a:r>
              <a:rPr lang="fr-FR" sz="2300" dirty="0">
                <a:solidFill>
                  <a:schemeClr val="tx1"/>
                </a:solidFill>
              </a:rPr>
              <a:t> A l’exécution, l’ordinateur :</a:t>
            </a:r>
          </a:p>
          <a:p>
            <a:pPr algn="just">
              <a:lnSpc>
                <a:spcPct val="150000"/>
              </a:lnSpc>
            </a:pPr>
            <a:r>
              <a:rPr lang="fr-FR" sz="2300" dirty="0">
                <a:solidFill>
                  <a:schemeClr val="tx1"/>
                </a:solidFill>
              </a:rPr>
              <a:t>– interrompt l’exécution du programme</a:t>
            </a:r>
          </a:p>
          <a:p>
            <a:pPr algn="just">
              <a:lnSpc>
                <a:spcPct val="150000"/>
              </a:lnSpc>
            </a:pPr>
            <a:r>
              <a:rPr lang="fr-FR" sz="2300" dirty="0">
                <a:solidFill>
                  <a:schemeClr val="tx1"/>
                </a:solidFill>
              </a:rPr>
              <a:t>– affiche éventuellement un message a l’écran</a:t>
            </a:r>
          </a:p>
          <a:p>
            <a:pPr algn="just">
              <a:lnSpc>
                <a:spcPct val="150000"/>
              </a:lnSpc>
            </a:pPr>
            <a:r>
              <a:rPr lang="fr-FR" sz="2300" dirty="0">
                <a:solidFill>
                  <a:schemeClr val="tx1"/>
                </a:solidFill>
              </a:rPr>
              <a:t>– attend que l’utilisateur entre une donnée au clavier et appuie Entrée.</a:t>
            </a:r>
          </a:p>
          <a:p>
            <a:pPr algn="just">
              <a:lnSpc>
                <a:spcPct val="150000"/>
              </a:lnSpc>
              <a:buFont typeface="Wingdings" pitchFamily="2" charset="2"/>
              <a:buChar char="q"/>
            </a:pPr>
            <a:r>
              <a:rPr lang="fr-FR" sz="2300" dirty="0">
                <a:solidFill>
                  <a:schemeClr val="tx1"/>
                </a:solidFill>
              </a:rPr>
              <a:t>C’est une saisie en </a:t>
            </a:r>
            <a:r>
              <a:rPr lang="fr-FR" sz="2300" b="1" dirty="0">
                <a:solidFill>
                  <a:srgbClr val="FF0000"/>
                </a:solidFill>
              </a:rPr>
              <a:t>mode texte</a:t>
            </a:r>
          </a:p>
          <a:p>
            <a:pPr algn="just">
              <a:lnSpc>
                <a:spcPct val="150000"/>
              </a:lnSpc>
            </a:pPr>
            <a:r>
              <a:rPr lang="fr-FR" sz="2300" dirty="0">
                <a:solidFill>
                  <a:schemeClr val="tx1"/>
                </a:solidFill>
              </a:rPr>
              <a:t>– valeur saisie vue comme une </a:t>
            </a:r>
            <a:r>
              <a:rPr lang="fr-FR" sz="2400" b="1" dirty="0">
                <a:solidFill>
                  <a:srgbClr val="FF0000"/>
                </a:solidFill>
              </a:rPr>
              <a:t>chaîne de caractères</a:t>
            </a:r>
          </a:p>
          <a:p>
            <a:pPr algn="just">
              <a:lnSpc>
                <a:spcPct val="150000"/>
              </a:lnSpc>
            </a:pPr>
            <a:r>
              <a:rPr lang="fr-FR" sz="2300" dirty="0">
                <a:solidFill>
                  <a:schemeClr val="tx1"/>
                </a:solidFill>
              </a:rPr>
              <a:t>– on peut ensuite changer le type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57224" y="1433533"/>
            <a:ext cx="7215238" cy="4924425"/>
          </a:xfrm>
          <a:prstGeom prst="rect">
            <a:avLst/>
          </a:prstGeom>
        </p:spPr>
        <p:txBody>
          <a:bodyPr wrap="square">
            <a:spAutoFit/>
          </a:bodyPr>
          <a:lstStyle/>
          <a:p>
            <a:pPr>
              <a:lnSpc>
                <a:spcPct val="100000"/>
              </a:lnSpc>
              <a:spcAft>
                <a:spcPts val="600"/>
              </a:spcAft>
            </a:pPr>
            <a:r>
              <a:rPr lang="fr-FR" sz="2400" b="1" dirty="0">
                <a:solidFill>
                  <a:schemeClr val="tx1"/>
                </a:solidFill>
              </a:rPr>
              <a:t>&gt;&gt;&gt; texte = </a:t>
            </a:r>
            <a:r>
              <a:rPr lang="fr-FR" sz="2400" b="1" dirty="0">
                <a:solidFill>
                  <a:srgbClr val="FF0000"/>
                </a:solidFill>
              </a:rPr>
              <a:t>input()</a:t>
            </a:r>
          </a:p>
          <a:p>
            <a:pPr>
              <a:lnSpc>
                <a:spcPct val="100000"/>
              </a:lnSpc>
              <a:spcAft>
                <a:spcPts val="600"/>
              </a:spcAft>
            </a:pPr>
            <a:r>
              <a:rPr lang="fr-FR" sz="2400" b="1" dirty="0">
                <a:solidFill>
                  <a:schemeClr val="tx1"/>
                </a:solidFill>
              </a:rPr>
              <a:t>123</a:t>
            </a:r>
          </a:p>
          <a:p>
            <a:pPr>
              <a:lnSpc>
                <a:spcPct val="100000"/>
              </a:lnSpc>
              <a:spcAft>
                <a:spcPts val="600"/>
              </a:spcAft>
            </a:pPr>
            <a:r>
              <a:rPr lang="fr-FR" sz="2400" b="1" dirty="0">
                <a:solidFill>
                  <a:schemeClr val="tx1"/>
                </a:solidFill>
              </a:rPr>
              <a:t>&gt;&gt;&gt; texte + 1 # provoque une erreur</a:t>
            </a:r>
          </a:p>
          <a:p>
            <a:pPr>
              <a:lnSpc>
                <a:spcPct val="100000"/>
              </a:lnSpc>
              <a:spcAft>
                <a:spcPts val="600"/>
              </a:spcAft>
            </a:pPr>
            <a:r>
              <a:rPr lang="fr-FR" sz="2400" b="1" dirty="0">
                <a:solidFill>
                  <a:schemeClr val="tx1"/>
                </a:solidFill>
              </a:rPr>
              <a:t>&gt;&gt;&gt; val = </a:t>
            </a:r>
            <a:r>
              <a:rPr lang="fr-FR" sz="2400" b="1" dirty="0" err="1">
                <a:solidFill>
                  <a:schemeClr val="tx1"/>
                </a:solidFill>
              </a:rPr>
              <a:t>int</a:t>
            </a:r>
            <a:r>
              <a:rPr lang="fr-FR" sz="2400" b="1" dirty="0">
                <a:solidFill>
                  <a:schemeClr val="tx1"/>
                </a:solidFill>
              </a:rPr>
              <a:t>(texte)</a:t>
            </a:r>
          </a:p>
          <a:p>
            <a:pPr>
              <a:lnSpc>
                <a:spcPct val="100000"/>
              </a:lnSpc>
              <a:spcAft>
                <a:spcPts val="600"/>
              </a:spcAft>
            </a:pPr>
            <a:r>
              <a:rPr lang="fr-FR" sz="2400" b="1" dirty="0">
                <a:solidFill>
                  <a:schemeClr val="tx1"/>
                </a:solidFill>
              </a:rPr>
              <a:t>&gt;&gt;&gt; val + 1 # ok</a:t>
            </a:r>
          </a:p>
          <a:p>
            <a:pPr>
              <a:lnSpc>
                <a:spcPct val="100000"/>
              </a:lnSpc>
              <a:spcAft>
                <a:spcPts val="600"/>
              </a:spcAft>
            </a:pPr>
            <a:r>
              <a:rPr lang="fr-FR" sz="2400" b="1" dirty="0">
                <a:solidFill>
                  <a:schemeClr val="tx1"/>
                </a:solidFill>
              </a:rPr>
              <a:t>124</a:t>
            </a:r>
          </a:p>
          <a:p>
            <a:pPr>
              <a:lnSpc>
                <a:spcPct val="100000"/>
              </a:lnSpc>
              <a:spcAft>
                <a:spcPts val="600"/>
              </a:spcAft>
            </a:pPr>
            <a:r>
              <a:rPr lang="fr-FR" sz="2400" b="1" dirty="0">
                <a:solidFill>
                  <a:schemeClr val="tx1"/>
                </a:solidFill>
              </a:rPr>
              <a:t>&gt;&gt;&gt; x = </a:t>
            </a:r>
            <a:r>
              <a:rPr lang="fr-FR" sz="2400" b="1" dirty="0" err="1">
                <a:solidFill>
                  <a:srgbClr val="FF0000"/>
                </a:solidFill>
              </a:rPr>
              <a:t>float</a:t>
            </a:r>
            <a:r>
              <a:rPr lang="fr-FR" sz="2400" b="1" dirty="0">
                <a:solidFill>
                  <a:schemeClr val="tx1"/>
                </a:solidFill>
              </a:rPr>
              <a:t>(</a:t>
            </a:r>
            <a:r>
              <a:rPr lang="fr-FR" sz="2400" b="1" dirty="0">
                <a:solidFill>
                  <a:srgbClr val="FF0000"/>
                </a:solidFill>
              </a:rPr>
              <a:t>input</a:t>
            </a:r>
            <a:r>
              <a:rPr lang="fr-FR" sz="2400" b="1" dirty="0">
                <a:solidFill>
                  <a:schemeClr val="tx1"/>
                </a:solidFill>
              </a:rPr>
              <a:t>("Entrez un nombre :"))</a:t>
            </a:r>
          </a:p>
          <a:p>
            <a:pPr>
              <a:lnSpc>
                <a:spcPct val="100000"/>
              </a:lnSpc>
              <a:spcAft>
                <a:spcPts val="600"/>
              </a:spcAft>
            </a:pPr>
            <a:r>
              <a:rPr lang="fr-FR" sz="2400" b="1" dirty="0">
                <a:solidFill>
                  <a:schemeClr val="tx1"/>
                </a:solidFill>
              </a:rPr>
              <a:t>Entrez un nombre :</a:t>
            </a:r>
          </a:p>
          <a:p>
            <a:pPr>
              <a:lnSpc>
                <a:spcPct val="100000"/>
              </a:lnSpc>
              <a:spcAft>
                <a:spcPts val="600"/>
              </a:spcAft>
            </a:pPr>
            <a:r>
              <a:rPr lang="fr-FR" sz="2400" b="1" dirty="0">
                <a:solidFill>
                  <a:schemeClr val="tx1"/>
                </a:solidFill>
              </a:rPr>
              <a:t>12.3</a:t>
            </a:r>
          </a:p>
          <a:p>
            <a:pPr>
              <a:lnSpc>
                <a:spcPct val="100000"/>
              </a:lnSpc>
              <a:spcAft>
                <a:spcPts val="600"/>
              </a:spcAft>
            </a:pPr>
            <a:r>
              <a:rPr lang="fr-FR" sz="2400" b="1" dirty="0">
                <a:solidFill>
                  <a:schemeClr val="tx1"/>
                </a:solidFill>
              </a:rPr>
              <a:t>&gt;&gt;&gt; x + 2</a:t>
            </a:r>
          </a:p>
          <a:p>
            <a:pPr>
              <a:lnSpc>
                <a:spcPct val="100000"/>
              </a:lnSpc>
              <a:spcAft>
                <a:spcPts val="600"/>
              </a:spcAft>
            </a:pPr>
            <a:r>
              <a:rPr lang="fr-FR" sz="2400" b="1" dirty="0">
                <a:solidFill>
                  <a:schemeClr val="tx1"/>
                </a:solidFill>
              </a:rPr>
              <a:t>14.3</a:t>
            </a:r>
            <a:endParaRPr lang="fr-FR" sz="2400" dirty="0">
              <a:solidFill>
                <a:schemeClr val="tx1"/>
              </a:solidFill>
            </a:endParaRPr>
          </a:p>
        </p:txBody>
      </p:sp>
      <p:sp>
        <p:nvSpPr>
          <p:cNvPr id="9" name="Rectangle 8"/>
          <p:cNvSpPr/>
          <p:nvPr/>
        </p:nvSpPr>
        <p:spPr>
          <a:xfrm>
            <a:off x="3286116" y="428604"/>
            <a:ext cx="2104679"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entrées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57224" y="1433533"/>
            <a:ext cx="7215238" cy="4924425"/>
          </a:xfrm>
          <a:prstGeom prst="rect">
            <a:avLst/>
          </a:prstGeom>
        </p:spPr>
        <p:txBody>
          <a:bodyPr wrap="square">
            <a:spAutoFit/>
          </a:bodyPr>
          <a:lstStyle/>
          <a:p>
            <a:pPr>
              <a:lnSpc>
                <a:spcPct val="100000"/>
              </a:lnSpc>
              <a:spcAft>
                <a:spcPts val="600"/>
              </a:spcAft>
            </a:pPr>
            <a:r>
              <a:rPr lang="fr-FR" sz="2400" b="1" dirty="0">
                <a:solidFill>
                  <a:schemeClr val="tx1"/>
                </a:solidFill>
              </a:rPr>
              <a:t>&gt;&gt;&gt; texte = </a:t>
            </a:r>
            <a:r>
              <a:rPr lang="fr-FR" sz="2400" b="1" dirty="0">
                <a:solidFill>
                  <a:srgbClr val="FF0000"/>
                </a:solidFill>
              </a:rPr>
              <a:t>input()</a:t>
            </a:r>
          </a:p>
          <a:p>
            <a:pPr>
              <a:lnSpc>
                <a:spcPct val="100000"/>
              </a:lnSpc>
              <a:spcAft>
                <a:spcPts val="600"/>
              </a:spcAft>
            </a:pPr>
            <a:r>
              <a:rPr lang="fr-FR" sz="2400" b="1" dirty="0">
                <a:solidFill>
                  <a:schemeClr val="tx1"/>
                </a:solidFill>
              </a:rPr>
              <a:t>123</a:t>
            </a:r>
          </a:p>
          <a:p>
            <a:pPr>
              <a:lnSpc>
                <a:spcPct val="100000"/>
              </a:lnSpc>
              <a:spcAft>
                <a:spcPts val="600"/>
              </a:spcAft>
            </a:pPr>
            <a:r>
              <a:rPr lang="fr-FR" sz="2400" b="1" dirty="0">
                <a:solidFill>
                  <a:schemeClr val="tx1"/>
                </a:solidFill>
              </a:rPr>
              <a:t>&gt;&gt;&gt; texte + 1 # provoque une erreur</a:t>
            </a:r>
          </a:p>
          <a:p>
            <a:pPr>
              <a:lnSpc>
                <a:spcPct val="100000"/>
              </a:lnSpc>
              <a:spcAft>
                <a:spcPts val="600"/>
              </a:spcAft>
            </a:pPr>
            <a:r>
              <a:rPr lang="fr-FR" sz="2400" b="1" dirty="0">
                <a:solidFill>
                  <a:schemeClr val="tx1"/>
                </a:solidFill>
              </a:rPr>
              <a:t>&gt;&gt;&gt; val = </a:t>
            </a:r>
            <a:r>
              <a:rPr lang="fr-FR" sz="2400" b="1" dirty="0" err="1">
                <a:solidFill>
                  <a:schemeClr val="tx1"/>
                </a:solidFill>
              </a:rPr>
              <a:t>int</a:t>
            </a:r>
            <a:r>
              <a:rPr lang="fr-FR" sz="2400" b="1" dirty="0">
                <a:solidFill>
                  <a:schemeClr val="tx1"/>
                </a:solidFill>
              </a:rPr>
              <a:t>(texte)</a:t>
            </a:r>
          </a:p>
          <a:p>
            <a:pPr>
              <a:lnSpc>
                <a:spcPct val="100000"/>
              </a:lnSpc>
              <a:spcAft>
                <a:spcPts val="600"/>
              </a:spcAft>
            </a:pPr>
            <a:r>
              <a:rPr lang="fr-FR" sz="2400" b="1" dirty="0">
                <a:solidFill>
                  <a:schemeClr val="tx1"/>
                </a:solidFill>
              </a:rPr>
              <a:t>&gt;&gt;&gt; val + 1 # ok</a:t>
            </a:r>
          </a:p>
          <a:p>
            <a:pPr>
              <a:lnSpc>
                <a:spcPct val="100000"/>
              </a:lnSpc>
              <a:spcAft>
                <a:spcPts val="600"/>
              </a:spcAft>
            </a:pPr>
            <a:r>
              <a:rPr lang="fr-FR" sz="2400" b="1" dirty="0">
                <a:solidFill>
                  <a:schemeClr val="tx1"/>
                </a:solidFill>
              </a:rPr>
              <a:t>124</a:t>
            </a:r>
          </a:p>
          <a:p>
            <a:pPr>
              <a:lnSpc>
                <a:spcPct val="100000"/>
              </a:lnSpc>
              <a:spcAft>
                <a:spcPts val="600"/>
              </a:spcAft>
            </a:pPr>
            <a:r>
              <a:rPr lang="fr-FR" sz="2400" b="1" dirty="0">
                <a:solidFill>
                  <a:schemeClr val="tx1"/>
                </a:solidFill>
              </a:rPr>
              <a:t>&gt;&gt;&gt; x = </a:t>
            </a:r>
            <a:r>
              <a:rPr lang="fr-FR" sz="2400" b="1" dirty="0" err="1">
                <a:solidFill>
                  <a:srgbClr val="FF0000"/>
                </a:solidFill>
              </a:rPr>
              <a:t>float</a:t>
            </a:r>
            <a:r>
              <a:rPr lang="fr-FR" sz="2400" b="1" dirty="0">
                <a:solidFill>
                  <a:schemeClr val="tx1"/>
                </a:solidFill>
              </a:rPr>
              <a:t>(</a:t>
            </a:r>
            <a:r>
              <a:rPr lang="fr-FR" sz="2400" b="1" dirty="0">
                <a:solidFill>
                  <a:srgbClr val="FF0000"/>
                </a:solidFill>
              </a:rPr>
              <a:t>input</a:t>
            </a:r>
            <a:r>
              <a:rPr lang="fr-FR" sz="2400" b="1" dirty="0">
                <a:solidFill>
                  <a:schemeClr val="tx1"/>
                </a:solidFill>
              </a:rPr>
              <a:t>("Entrez un nombre :"))</a:t>
            </a:r>
          </a:p>
          <a:p>
            <a:pPr>
              <a:lnSpc>
                <a:spcPct val="100000"/>
              </a:lnSpc>
              <a:spcAft>
                <a:spcPts val="600"/>
              </a:spcAft>
            </a:pPr>
            <a:r>
              <a:rPr lang="fr-FR" sz="2400" b="1" dirty="0">
                <a:solidFill>
                  <a:schemeClr val="tx1"/>
                </a:solidFill>
              </a:rPr>
              <a:t>Entrez un nombre :</a:t>
            </a:r>
          </a:p>
          <a:p>
            <a:pPr>
              <a:lnSpc>
                <a:spcPct val="100000"/>
              </a:lnSpc>
              <a:spcAft>
                <a:spcPts val="600"/>
              </a:spcAft>
            </a:pPr>
            <a:r>
              <a:rPr lang="fr-FR" sz="2400" b="1" dirty="0">
                <a:solidFill>
                  <a:schemeClr val="tx1"/>
                </a:solidFill>
              </a:rPr>
              <a:t>12.3</a:t>
            </a:r>
          </a:p>
          <a:p>
            <a:pPr>
              <a:lnSpc>
                <a:spcPct val="100000"/>
              </a:lnSpc>
              <a:spcAft>
                <a:spcPts val="600"/>
              </a:spcAft>
            </a:pPr>
            <a:r>
              <a:rPr lang="fr-FR" sz="2400" b="1" dirty="0">
                <a:solidFill>
                  <a:schemeClr val="tx1"/>
                </a:solidFill>
              </a:rPr>
              <a:t>&gt;&gt;&gt; x + 2</a:t>
            </a:r>
          </a:p>
          <a:p>
            <a:pPr>
              <a:lnSpc>
                <a:spcPct val="100000"/>
              </a:lnSpc>
              <a:spcAft>
                <a:spcPts val="600"/>
              </a:spcAft>
            </a:pPr>
            <a:r>
              <a:rPr lang="fr-FR" sz="2400" b="1" dirty="0">
                <a:solidFill>
                  <a:schemeClr val="tx1"/>
                </a:solidFill>
              </a:rPr>
              <a:t>14.3</a:t>
            </a:r>
            <a:endParaRPr lang="fr-FR" sz="2400" dirty="0">
              <a:solidFill>
                <a:schemeClr val="tx1"/>
              </a:solidFill>
            </a:endParaRPr>
          </a:p>
        </p:txBody>
      </p:sp>
      <p:sp>
        <p:nvSpPr>
          <p:cNvPr id="9" name="Rectangle 8"/>
          <p:cNvSpPr/>
          <p:nvPr/>
        </p:nvSpPr>
        <p:spPr>
          <a:xfrm>
            <a:off x="3286116" y="428604"/>
            <a:ext cx="2104679"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entrées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71472" y="1303115"/>
            <a:ext cx="8358246" cy="5078313"/>
          </a:xfrm>
          <a:prstGeom prst="rect">
            <a:avLst/>
          </a:prstGeom>
        </p:spPr>
        <p:txBody>
          <a:bodyPr wrap="square">
            <a:spAutoFit/>
          </a:bodyPr>
          <a:lstStyle/>
          <a:p>
            <a:pPr algn="just">
              <a:lnSpc>
                <a:spcPct val="150000"/>
              </a:lnSpc>
              <a:buFont typeface="Wingdings" pitchFamily="2" charset="2"/>
              <a:buChar char="q"/>
            </a:pPr>
            <a:r>
              <a:rPr lang="fr-FR" sz="2400" dirty="0">
                <a:solidFill>
                  <a:schemeClr val="tx1"/>
                </a:solidFill>
              </a:rPr>
              <a:t>Affiche la </a:t>
            </a:r>
            <a:r>
              <a:rPr lang="fr-FR" sz="2400" b="1" dirty="0">
                <a:solidFill>
                  <a:srgbClr val="FF0000"/>
                </a:solidFill>
              </a:rPr>
              <a:t>représentation textuelle </a:t>
            </a:r>
            <a:r>
              <a:rPr lang="fr-FR" sz="2400" dirty="0">
                <a:solidFill>
                  <a:schemeClr val="tx1"/>
                </a:solidFill>
              </a:rPr>
              <a:t>de n’importe quel</a:t>
            </a:r>
          </a:p>
          <a:p>
            <a:pPr algn="just">
              <a:lnSpc>
                <a:spcPct val="150000"/>
              </a:lnSpc>
            </a:pPr>
            <a:r>
              <a:rPr lang="fr-FR" sz="2400" dirty="0">
                <a:solidFill>
                  <a:schemeClr val="tx1"/>
                </a:solidFill>
              </a:rPr>
              <a:t>nombre de valeurs fournies entre les parenthèses et</a:t>
            </a:r>
          </a:p>
          <a:p>
            <a:pPr algn="just">
              <a:lnSpc>
                <a:spcPct val="150000"/>
              </a:lnSpc>
            </a:pPr>
            <a:r>
              <a:rPr lang="fr-FR" sz="2400" dirty="0">
                <a:solidFill>
                  <a:schemeClr val="tx1"/>
                </a:solidFill>
              </a:rPr>
              <a:t>séparées par des virgules</a:t>
            </a:r>
          </a:p>
          <a:p>
            <a:pPr algn="just">
              <a:lnSpc>
                <a:spcPct val="150000"/>
              </a:lnSpc>
              <a:buFont typeface="Wingdings" pitchFamily="2" charset="2"/>
              <a:buChar char="q"/>
            </a:pPr>
            <a:r>
              <a:rPr lang="fr-FR" sz="2400" dirty="0">
                <a:solidFill>
                  <a:schemeClr val="tx1"/>
                </a:solidFill>
              </a:rPr>
              <a:t>A l’affichage, ces valeurs sont séparées par un </a:t>
            </a:r>
            <a:r>
              <a:rPr lang="fr-FR" sz="2400" b="1" dirty="0">
                <a:solidFill>
                  <a:srgbClr val="FF0000"/>
                </a:solidFill>
              </a:rPr>
              <a:t>espace</a:t>
            </a:r>
          </a:p>
          <a:p>
            <a:pPr algn="just">
              <a:lnSpc>
                <a:spcPct val="150000"/>
              </a:lnSpc>
              <a:buFont typeface="Wingdings" pitchFamily="2" charset="2"/>
              <a:buChar char="q"/>
            </a:pPr>
            <a:r>
              <a:rPr lang="fr-FR" sz="2400" dirty="0">
                <a:solidFill>
                  <a:schemeClr val="tx1"/>
                </a:solidFill>
              </a:rPr>
              <a:t>L’ensemble se termine par un retour a la ligne</a:t>
            </a:r>
          </a:p>
          <a:p>
            <a:pPr algn="just">
              <a:lnSpc>
                <a:spcPct val="150000"/>
              </a:lnSpc>
            </a:pPr>
            <a:r>
              <a:rPr lang="fr-FR" sz="2400" dirty="0">
                <a:solidFill>
                  <a:schemeClr val="tx1"/>
                </a:solidFill>
              </a:rPr>
              <a:t>	– modifiable en utilisant sep et/ou end</a:t>
            </a:r>
          </a:p>
          <a:p>
            <a:pPr algn="just">
              <a:lnSpc>
                <a:spcPct val="150000"/>
              </a:lnSpc>
              <a:buFont typeface="Wingdings" pitchFamily="2" charset="2"/>
              <a:buChar char="q"/>
            </a:pPr>
            <a:r>
              <a:rPr lang="fr-FR" sz="2400" dirty="0">
                <a:solidFill>
                  <a:schemeClr val="tx1"/>
                </a:solidFill>
              </a:rPr>
              <a:t> Possibilité d’insérer</a:t>
            </a:r>
          </a:p>
          <a:p>
            <a:pPr algn="just">
              <a:lnSpc>
                <a:spcPct val="150000"/>
              </a:lnSpc>
            </a:pPr>
            <a:r>
              <a:rPr lang="fr-FR" sz="2400" dirty="0">
                <a:solidFill>
                  <a:schemeClr val="tx1"/>
                </a:solidFill>
              </a:rPr>
              <a:t>	– des </a:t>
            </a:r>
            <a:r>
              <a:rPr lang="fr-FR" sz="2400" b="1" dirty="0">
                <a:solidFill>
                  <a:srgbClr val="FF0000"/>
                </a:solidFill>
              </a:rPr>
              <a:t>sauts de ligne </a:t>
            </a:r>
            <a:r>
              <a:rPr lang="fr-FR" sz="2400" b="1" dirty="0">
                <a:solidFill>
                  <a:schemeClr val="tx1"/>
                </a:solidFill>
              </a:rPr>
              <a:t>en </a:t>
            </a:r>
            <a:r>
              <a:rPr lang="fr-FR" sz="2400" dirty="0">
                <a:solidFill>
                  <a:schemeClr val="tx1"/>
                </a:solidFill>
              </a:rPr>
              <a:t>utilisant </a:t>
            </a:r>
            <a:r>
              <a:rPr lang="fr-FR" sz="2400" dirty="0">
                <a:solidFill>
                  <a:srgbClr val="FF0000"/>
                </a:solidFill>
              </a:rPr>
              <a:t>\n</a:t>
            </a:r>
            <a:r>
              <a:rPr lang="fr-FR" sz="2400" dirty="0">
                <a:solidFill>
                  <a:schemeClr val="tx1"/>
                </a:solidFill>
              </a:rPr>
              <a:t> et</a:t>
            </a:r>
          </a:p>
          <a:p>
            <a:pPr algn="just">
              <a:lnSpc>
                <a:spcPct val="150000"/>
              </a:lnSpc>
            </a:pPr>
            <a:r>
              <a:rPr lang="fr-FR" sz="2400" dirty="0"/>
              <a:t>–   </a:t>
            </a:r>
            <a:r>
              <a:rPr lang="fr-FR" sz="2400" dirty="0">
                <a:solidFill>
                  <a:schemeClr val="tx1"/>
                </a:solidFill>
              </a:rPr>
              <a:t>– des </a:t>
            </a:r>
            <a:r>
              <a:rPr lang="fr-FR" sz="2400" dirty="0">
                <a:solidFill>
                  <a:srgbClr val="FF0000"/>
                </a:solidFill>
              </a:rPr>
              <a:t>tabulations</a:t>
            </a:r>
            <a:r>
              <a:rPr lang="fr-FR" sz="2400" dirty="0">
                <a:solidFill>
                  <a:schemeClr val="tx1"/>
                </a:solidFill>
              </a:rPr>
              <a:t> avec </a:t>
            </a:r>
            <a:r>
              <a:rPr lang="fr-FR" sz="2400" dirty="0">
                <a:solidFill>
                  <a:srgbClr val="FF0000"/>
                </a:solidFill>
              </a:rPr>
              <a:t>\t</a:t>
            </a:r>
          </a:p>
        </p:txBody>
      </p:sp>
      <p:sp>
        <p:nvSpPr>
          <p:cNvPr id="9" name="Rectangle 8"/>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39</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p:cNvPicPr>
            <a:picLocks noChangeAspect="1" noChangeArrowheads="1"/>
          </p:cNvPicPr>
          <p:nvPr/>
        </p:nvPicPr>
        <p:blipFill>
          <a:blip r:embed="rId5"/>
          <a:srcRect/>
          <a:stretch>
            <a:fillRect/>
          </a:stretch>
        </p:blipFill>
        <p:spPr bwMode="auto">
          <a:xfrm>
            <a:off x="575249" y="1480046"/>
            <a:ext cx="8134036" cy="5010696"/>
          </a:xfrm>
          <a:prstGeom prst="rect">
            <a:avLst/>
          </a:prstGeom>
          <a:noFill/>
          <a:ln w="9525">
            <a:noFill/>
            <a:miter lim="800000"/>
            <a:headEnd/>
            <a:tailEnd/>
          </a:ln>
          <a:effectLst/>
        </p:spPr>
      </p:pic>
      <p:sp>
        <p:nvSpPr>
          <p:cNvPr id="10" name="Rectangle 9"/>
          <p:cNvSpPr/>
          <p:nvPr/>
        </p:nvSpPr>
        <p:spPr>
          <a:xfrm>
            <a:off x="2428860" y="486771"/>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
        <p:nvSpPr>
          <p:cNvPr id="16" name="Rectangle 15"/>
          <p:cNvSpPr/>
          <p:nvPr/>
        </p:nvSpPr>
        <p:spPr>
          <a:xfrm>
            <a:off x="1071538" y="4929198"/>
            <a:ext cx="7143800" cy="1357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a:t>
            </a:fld>
            <a:endParaRPr lang="en-GB"/>
          </a:p>
        </p:txBody>
      </p:sp>
      <p:sp>
        <p:nvSpPr>
          <p:cNvPr id="3" name="Text Box 7"/>
          <p:cNvSpPr txBox="1">
            <a:spLocks noChangeArrowheads="1"/>
          </p:cNvSpPr>
          <p:nvPr/>
        </p:nvSpPr>
        <p:spPr bwMode="auto">
          <a:xfrm>
            <a:off x="428596" y="1165287"/>
            <a:ext cx="8579131" cy="5478423"/>
          </a:xfrm>
          <a:prstGeom prst="rect">
            <a:avLst/>
          </a:prstGeom>
          <a:noFill/>
          <a:ln w="9525">
            <a:noFill/>
            <a:miter lim="800000"/>
            <a:headEnd/>
            <a:tailEnd/>
          </a:ln>
          <a:effectLst/>
        </p:spPr>
        <p:txBody>
          <a:bodyPr wrap="square">
            <a:spAutoFit/>
          </a:bodyPr>
          <a:lstStyle/>
          <a:p>
            <a:pPr algn="just">
              <a:lnSpc>
                <a:spcPct val="150000"/>
              </a:lnSpc>
              <a:spcAft>
                <a:spcPts val="1200"/>
              </a:spcAft>
              <a:buFont typeface="Wingdings" pitchFamily="2" charset="2"/>
              <a:buChar char="q"/>
            </a:pPr>
            <a:r>
              <a:rPr lang="fr-BE" sz="2200" dirty="0">
                <a:solidFill>
                  <a:schemeClr val="tx1"/>
                </a:solidFill>
              </a:rPr>
              <a:t> En 1989, </a:t>
            </a:r>
            <a:r>
              <a:rPr lang="fr-BE" sz="2200" b="1" dirty="0">
                <a:solidFill>
                  <a:srgbClr val="FF0000"/>
                </a:solidFill>
              </a:rPr>
              <a:t>Guido Van </a:t>
            </a:r>
            <a:r>
              <a:rPr lang="fr-BE" sz="2200" b="1" dirty="0" err="1">
                <a:solidFill>
                  <a:srgbClr val="FF0000"/>
                </a:solidFill>
              </a:rPr>
              <a:t>Rossum</a:t>
            </a:r>
            <a:r>
              <a:rPr lang="fr-BE" sz="2200" b="1" dirty="0">
                <a:solidFill>
                  <a:srgbClr val="FF0000"/>
                </a:solidFill>
              </a:rPr>
              <a:t> </a:t>
            </a:r>
            <a:r>
              <a:rPr lang="fr-BE" sz="2200" dirty="0">
                <a:solidFill>
                  <a:schemeClr val="tx1"/>
                </a:solidFill>
              </a:rPr>
              <a:t>commença à travailler sur Python qui n’était alors qu’un projet lui servant d’occupation durant les vacances de Noël pendant lesquelles son bureau était fermé.</a:t>
            </a:r>
          </a:p>
          <a:p>
            <a:pPr lvl="1" algn="just">
              <a:lnSpc>
                <a:spcPct val="150000"/>
              </a:lnSpc>
              <a:spcAft>
                <a:spcPts val="1200"/>
              </a:spcAft>
              <a:buFont typeface="Arial" pitchFamily="34" charset="0"/>
              <a:buChar char="•"/>
            </a:pPr>
            <a:r>
              <a:rPr lang="fr-BE" sz="2200" dirty="0">
                <a:solidFill>
                  <a:schemeClr val="tx1"/>
                </a:solidFill>
              </a:rPr>
              <a:t>	Le but de Guido était d’inventer un successeur </a:t>
            </a:r>
            <a:r>
              <a:rPr lang="fr-BE" sz="2200" b="1" dirty="0">
                <a:solidFill>
                  <a:srgbClr val="FF0000"/>
                </a:solidFill>
              </a:rPr>
              <a:t>au langage 	ABC</a:t>
            </a:r>
            <a:r>
              <a:rPr lang="fr-BE" sz="2200" dirty="0">
                <a:solidFill>
                  <a:schemeClr val="tx1"/>
                </a:solidFill>
              </a:rPr>
              <a:t>, un langage d’apprentissage peu apprécié dans le milieu 	académique.</a:t>
            </a:r>
          </a:p>
          <a:p>
            <a:pPr lvl="1" algn="just">
              <a:lnSpc>
                <a:spcPct val="150000"/>
              </a:lnSpc>
              <a:spcAft>
                <a:spcPts val="1200"/>
              </a:spcAft>
              <a:buFont typeface="Arial" pitchFamily="34" charset="0"/>
              <a:buChar char="•"/>
            </a:pPr>
            <a:r>
              <a:rPr lang="fr-BE" sz="2200" dirty="0">
                <a:solidFill>
                  <a:schemeClr val="tx1"/>
                </a:solidFill>
              </a:rPr>
              <a:t>  il fait appel directement à des utilisateurs Unix habitués au langage C. il a voulu que Python soit facilement utilisable dans 	 d’autres langages et environnement contrairement à ABC. Il y réussi globalement…</a:t>
            </a:r>
            <a:endParaRPr lang="fr-BE" sz="2100" dirty="0">
              <a:solidFill>
                <a:schemeClr val="tx1"/>
              </a:solidFill>
            </a:endParaRPr>
          </a:p>
        </p:txBody>
      </p:sp>
      <p:sp>
        <p:nvSpPr>
          <p:cNvPr id="5" name="Text Box 9"/>
          <p:cNvSpPr txBox="1">
            <a:spLocks noChangeArrowheads="1"/>
          </p:cNvSpPr>
          <p:nvPr/>
        </p:nvSpPr>
        <p:spPr bwMode="auto">
          <a:xfrm>
            <a:off x="2143108" y="449829"/>
            <a:ext cx="5105400" cy="550279"/>
          </a:xfrm>
          <a:prstGeom prst="rect">
            <a:avLst/>
          </a:prstGeom>
          <a:noFill/>
          <a:ln w="9525">
            <a:noFill/>
            <a:miter lim="800000"/>
            <a:headEnd/>
            <a:tailEnd/>
          </a:ln>
          <a:effectLst/>
        </p:spPr>
        <p:txBody>
          <a:bodyPr>
            <a:spAutoFit/>
          </a:bodyPr>
          <a:lstStyle/>
          <a:p>
            <a:r>
              <a:rPr lang="fr-BE" sz="2800" b="1" dirty="0">
                <a:solidFill>
                  <a:schemeClr val="tx1"/>
                </a:solidFill>
              </a:rPr>
              <a:t> </a:t>
            </a:r>
            <a:r>
              <a:rPr lang="fr-BE" sz="3200" b="1" dirty="0">
                <a:solidFill>
                  <a:schemeClr val="tx2"/>
                </a:solidFill>
                <a:latin typeface="+mj-lt"/>
                <a:ea typeface="+mj-ea"/>
                <a:cs typeface="+mj-cs"/>
              </a:rPr>
              <a:t>Un petit historique…</a:t>
            </a:r>
          </a:p>
        </p:txBody>
      </p:sp>
      <p:pic>
        <p:nvPicPr>
          <p:cNvPr id="6" name="Image 5" descr="sigleisim.jpg"/>
          <p:cNvPicPr>
            <a:picLocks noChangeAspect="1"/>
          </p:cNvPicPr>
          <p:nvPr/>
        </p:nvPicPr>
        <p:blipFill>
          <a:blip r:embed="rId3" cstate="print"/>
          <a:stretch>
            <a:fillRect/>
          </a:stretch>
        </p:blipFill>
        <p:spPr>
          <a:xfrm>
            <a:off x="0" y="1"/>
            <a:ext cx="726510" cy="1071545"/>
          </a:xfrm>
          <a:prstGeom prst="rect">
            <a:avLst/>
          </a:prstGeom>
        </p:spPr>
      </p:pic>
      <p:pic>
        <p:nvPicPr>
          <p:cNvPr id="7" name="Picture 2" descr="python-logo.png"/>
          <p:cNvPicPr>
            <a:picLocks noChangeAspect="1" noChangeArrowheads="1"/>
          </p:cNvPicPr>
          <p:nvPr/>
        </p:nvPicPr>
        <p:blipFill>
          <a:blip r:embed="rId4"/>
          <a:srcRect/>
          <a:stretch>
            <a:fillRect/>
          </a:stretch>
        </p:blipFill>
        <p:spPr bwMode="auto">
          <a:xfrm>
            <a:off x="8262953" y="0"/>
            <a:ext cx="881079" cy="1071546"/>
          </a:xfrm>
          <a:prstGeom prst="rect">
            <a:avLst/>
          </a:prstGeom>
          <a:noFill/>
          <a:ln w="9525">
            <a:noFill/>
            <a:miter lim="800000"/>
            <a:headEnd/>
            <a:tailEnd/>
          </a:ln>
        </p:spPr>
      </p:pic>
      <p:cxnSp>
        <p:nvCxnSpPr>
          <p:cNvPr id="8" name="Connecteur droit 7"/>
          <p:cNvCxnSpPr/>
          <p:nvPr/>
        </p:nvCxnSpPr>
        <p:spPr>
          <a:xfrm>
            <a:off x="0" y="1048009"/>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5400000">
            <a:off x="-2284132"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500034" y="1866477"/>
            <a:ext cx="8143932" cy="3419911"/>
          </a:xfrm>
          <a:prstGeom prst="rect">
            <a:avLst/>
          </a:prstGeom>
        </p:spPr>
        <p:txBody>
          <a:bodyPr wrap="square">
            <a:spAutoFit/>
          </a:bodyPr>
          <a:lstStyle/>
          <a:p>
            <a:pPr algn="just">
              <a:spcAft>
                <a:spcPts val="1800"/>
              </a:spcAft>
              <a:buFont typeface="Wingdings" pitchFamily="2" charset="2"/>
              <a:buChar char="q"/>
            </a:pPr>
            <a:r>
              <a:rPr lang="fr-FR" sz="2200" dirty="0">
                <a:solidFill>
                  <a:schemeClr val="tx1"/>
                </a:solidFill>
              </a:rPr>
              <a:t>La fonction </a:t>
            </a:r>
            <a:r>
              <a:rPr lang="fr-FR" sz="2200" b="1" dirty="0" err="1">
                <a:solidFill>
                  <a:srgbClr val="FF0000"/>
                </a:solidFill>
              </a:rPr>
              <a:t>print</a:t>
            </a:r>
            <a:r>
              <a:rPr lang="fr-FR" sz="2200" b="1" dirty="0">
                <a:solidFill>
                  <a:srgbClr val="FF0000"/>
                </a:solidFill>
              </a:rPr>
              <a:t>() </a:t>
            </a:r>
            <a:r>
              <a:rPr lang="fr-FR" sz="2200" dirty="0">
                <a:solidFill>
                  <a:schemeClr val="tx1"/>
                </a:solidFill>
              </a:rPr>
              <a:t>affiche une chaîne de caractères . </a:t>
            </a:r>
          </a:p>
          <a:p>
            <a:pPr algn="just">
              <a:spcAft>
                <a:spcPts val="1800"/>
              </a:spcAft>
              <a:buFont typeface="Wingdings" pitchFamily="2" charset="2"/>
              <a:buChar char="q"/>
            </a:pPr>
            <a:r>
              <a:rPr lang="fr-FR" sz="2200" dirty="0">
                <a:solidFill>
                  <a:schemeClr val="tx1"/>
                </a:solidFill>
              </a:rPr>
              <a:t>Elle affiche l’argument qu’on lui passe entre parenthèses et un retour à ligne </a:t>
            </a:r>
          </a:p>
          <a:p>
            <a:pPr algn="just">
              <a:spcAft>
                <a:spcPts val="1800"/>
              </a:spcAft>
              <a:buFont typeface="Wingdings" pitchFamily="2" charset="2"/>
              <a:buChar char="q"/>
            </a:pPr>
            <a:r>
              <a:rPr lang="fr-FR" sz="2200" dirty="0">
                <a:solidFill>
                  <a:schemeClr val="tx1"/>
                </a:solidFill>
              </a:rPr>
              <a:t>!!retour à ligne supplémentaire est ajouté par défaut.</a:t>
            </a:r>
          </a:p>
          <a:p>
            <a:pPr algn="just">
              <a:spcAft>
                <a:spcPts val="1800"/>
              </a:spcAft>
              <a:buFont typeface="Wingdings" pitchFamily="2" charset="2"/>
              <a:buChar char="q"/>
            </a:pPr>
            <a:r>
              <a:rPr lang="fr-FR" sz="2200" dirty="0">
                <a:solidFill>
                  <a:schemeClr val="tx1"/>
                </a:solidFill>
              </a:rPr>
              <a:t>Si on ne veut pas afficher ce retour à la ligne, on peut utiliser l’argument par « mot-clé » end :</a:t>
            </a:r>
          </a:p>
          <a:p>
            <a:endParaRPr lang="fr-FR" dirty="0">
              <a:solidFill>
                <a:schemeClr val="tx1"/>
              </a:solidFill>
            </a:endParaRPr>
          </a:p>
          <a:p>
            <a:endParaRPr lang="fr-FR" dirty="0">
              <a:solidFill>
                <a:schemeClr val="tx1"/>
              </a:solidFill>
            </a:endParaRPr>
          </a:p>
        </p:txBody>
      </p:sp>
      <p:pic>
        <p:nvPicPr>
          <p:cNvPr id="17" name="Picture 2"/>
          <p:cNvPicPr>
            <a:picLocks noChangeAspect="1" noChangeArrowheads="1"/>
          </p:cNvPicPr>
          <p:nvPr/>
        </p:nvPicPr>
        <p:blipFill>
          <a:blip r:embed="rId5"/>
          <a:srcRect/>
          <a:stretch>
            <a:fillRect/>
          </a:stretch>
        </p:blipFill>
        <p:spPr bwMode="auto">
          <a:xfrm>
            <a:off x="2285984" y="4643446"/>
            <a:ext cx="3857652" cy="1428760"/>
          </a:xfrm>
          <a:prstGeom prst="rect">
            <a:avLst/>
          </a:prstGeom>
          <a:noFill/>
          <a:ln w="9525">
            <a:noFill/>
            <a:miter lim="800000"/>
            <a:headEnd/>
            <a:tailEnd/>
          </a:ln>
          <a:effectLst/>
        </p:spPr>
      </p:pic>
      <p:sp>
        <p:nvSpPr>
          <p:cNvPr id="18" name="Rectangle 17"/>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500034" y="1142984"/>
            <a:ext cx="8143932" cy="607602"/>
          </a:xfrm>
          <a:prstGeom prst="rect">
            <a:avLst/>
          </a:prstGeom>
        </p:spPr>
        <p:txBody>
          <a:bodyPr wrap="square">
            <a:spAutoFit/>
          </a:bodyPr>
          <a:lstStyle/>
          <a:p>
            <a:endParaRPr lang="fr-FR" dirty="0">
              <a:solidFill>
                <a:schemeClr val="tx1"/>
              </a:solidFill>
            </a:endParaRPr>
          </a:p>
          <a:p>
            <a:endParaRPr lang="fr-FR" dirty="0">
              <a:solidFill>
                <a:schemeClr val="tx1"/>
              </a:solidFill>
            </a:endParaRPr>
          </a:p>
        </p:txBody>
      </p:sp>
      <p:pic>
        <p:nvPicPr>
          <p:cNvPr id="19" name="Picture 2"/>
          <p:cNvPicPr>
            <a:picLocks noChangeAspect="1" noChangeArrowheads="1"/>
          </p:cNvPicPr>
          <p:nvPr/>
        </p:nvPicPr>
        <p:blipFill>
          <a:blip r:embed="rId5"/>
          <a:srcRect/>
          <a:stretch>
            <a:fillRect/>
          </a:stretch>
        </p:blipFill>
        <p:spPr bwMode="auto">
          <a:xfrm>
            <a:off x="2000232" y="3643314"/>
            <a:ext cx="6000792" cy="2357454"/>
          </a:xfrm>
          <a:prstGeom prst="rect">
            <a:avLst/>
          </a:prstGeom>
          <a:noFill/>
          <a:ln w="9525">
            <a:noFill/>
            <a:miter lim="800000"/>
            <a:headEnd/>
            <a:tailEnd/>
          </a:ln>
          <a:effectLst/>
        </p:spPr>
      </p:pic>
      <p:sp>
        <p:nvSpPr>
          <p:cNvPr id="20" name="Rectangle 19"/>
          <p:cNvSpPr/>
          <p:nvPr/>
        </p:nvSpPr>
        <p:spPr>
          <a:xfrm>
            <a:off x="500034" y="1571612"/>
            <a:ext cx="8215354" cy="1666482"/>
          </a:xfrm>
          <a:prstGeom prst="rect">
            <a:avLst/>
          </a:prstGeom>
        </p:spPr>
        <p:txBody>
          <a:bodyPr wrap="square">
            <a:spAutoFit/>
          </a:bodyPr>
          <a:lstStyle/>
          <a:p>
            <a:pPr algn="just"/>
            <a:r>
              <a:rPr lang="fr-FR" sz="2200" dirty="0">
                <a:solidFill>
                  <a:schemeClr val="tx1"/>
                </a:solidFill>
              </a:rPr>
              <a:t>Une autre manière de s’en rendre compte est d’utiliser deux fonctions </a:t>
            </a:r>
            <a:r>
              <a:rPr lang="fr-FR" sz="2200" dirty="0" err="1">
                <a:solidFill>
                  <a:schemeClr val="tx1"/>
                </a:solidFill>
              </a:rPr>
              <a:t>print</a:t>
            </a:r>
            <a:r>
              <a:rPr lang="fr-FR" sz="2200" dirty="0">
                <a:solidFill>
                  <a:schemeClr val="tx1"/>
                </a:solidFill>
              </a:rPr>
              <a:t>() à la suite. </a:t>
            </a:r>
          </a:p>
          <a:p>
            <a:pPr algn="just"/>
            <a:endParaRPr lang="fr-FR" sz="2200" dirty="0">
              <a:solidFill>
                <a:schemeClr val="tx1"/>
              </a:solidFill>
            </a:endParaRPr>
          </a:p>
          <a:p>
            <a:pPr algn="just"/>
            <a:r>
              <a:rPr lang="fr-FR" sz="2200" dirty="0">
                <a:solidFill>
                  <a:schemeClr val="tx1"/>
                </a:solidFill>
              </a:rPr>
              <a:t>Dans le code suivant, le caractère « ; » sert à séparer plusieurs instructions Python sur une même ligne :</a:t>
            </a:r>
          </a:p>
        </p:txBody>
      </p:sp>
      <p:sp>
        <p:nvSpPr>
          <p:cNvPr id="18" name="Rectangle 17"/>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2"/>
          <p:cNvPicPr>
            <a:picLocks noChangeAspect="1" noChangeArrowheads="1"/>
          </p:cNvPicPr>
          <p:nvPr/>
        </p:nvPicPr>
        <p:blipFill>
          <a:blip r:embed="rId5"/>
          <a:srcRect/>
          <a:stretch>
            <a:fillRect/>
          </a:stretch>
        </p:blipFill>
        <p:spPr bwMode="auto">
          <a:xfrm>
            <a:off x="2857488" y="2214554"/>
            <a:ext cx="3286148" cy="1214446"/>
          </a:xfrm>
          <a:prstGeom prst="rect">
            <a:avLst/>
          </a:prstGeom>
          <a:noFill/>
          <a:ln w="9525">
            <a:noFill/>
            <a:miter lim="800000"/>
            <a:headEnd/>
            <a:tailEnd/>
          </a:ln>
          <a:effectLst/>
        </p:spPr>
      </p:pic>
      <p:sp>
        <p:nvSpPr>
          <p:cNvPr id="17" name="Rectangle 16"/>
          <p:cNvSpPr/>
          <p:nvPr/>
        </p:nvSpPr>
        <p:spPr>
          <a:xfrm>
            <a:off x="526570" y="1285860"/>
            <a:ext cx="8429652" cy="750718"/>
          </a:xfrm>
          <a:prstGeom prst="rect">
            <a:avLst/>
          </a:prstGeom>
        </p:spPr>
        <p:txBody>
          <a:bodyPr wrap="square">
            <a:spAutoFit/>
          </a:bodyPr>
          <a:lstStyle/>
          <a:p>
            <a:pPr algn="just"/>
            <a:r>
              <a:rPr lang="fr-FR" sz="2300" dirty="0">
                <a:solidFill>
                  <a:schemeClr val="tx1"/>
                </a:solidFill>
              </a:rPr>
              <a:t>La fonction </a:t>
            </a:r>
            <a:r>
              <a:rPr lang="fr-FR" sz="2300" dirty="0" err="1">
                <a:solidFill>
                  <a:schemeClr val="tx1"/>
                </a:solidFill>
              </a:rPr>
              <a:t>print</a:t>
            </a:r>
            <a:r>
              <a:rPr lang="fr-FR" sz="2300" dirty="0">
                <a:solidFill>
                  <a:schemeClr val="tx1"/>
                </a:solidFill>
              </a:rPr>
              <a:t>() peut également afficher le contenu d’une variable quel que soit son type. Par exemple, pour un entier :</a:t>
            </a:r>
          </a:p>
        </p:txBody>
      </p:sp>
      <p:pic>
        <p:nvPicPr>
          <p:cNvPr id="4102" name="Picture 6"/>
          <p:cNvPicPr>
            <a:picLocks noChangeAspect="1" noChangeArrowheads="1"/>
          </p:cNvPicPr>
          <p:nvPr/>
        </p:nvPicPr>
        <p:blipFill>
          <a:blip r:embed="rId6"/>
          <a:srcRect/>
          <a:stretch>
            <a:fillRect/>
          </a:stretch>
        </p:blipFill>
        <p:spPr bwMode="auto">
          <a:xfrm>
            <a:off x="2786050" y="4714884"/>
            <a:ext cx="4071966" cy="1214446"/>
          </a:xfrm>
          <a:prstGeom prst="rect">
            <a:avLst/>
          </a:prstGeom>
          <a:noFill/>
          <a:ln w="9525">
            <a:noFill/>
            <a:miter lim="800000"/>
            <a:headEnd/>
            <a:tailEnd/>
          </a:ln>
          <a:effectLst/>
        </p:spPr>
      </p:pic>
      <p:sp>
        <p:nvSpPr>
          <p:cNvPr id="18" name="Rectangle 17"/>
          <p:cNvSpPr/>
          <p:nvPr/>
        </p:nvSpPr>
        <p:spPr>
          <a:xfrm>
            <a:off x="571472" y="3643314"/>
            <a:ext cx="8215370" cy="1079911"/>
          </a:xfrm>
          <a:prstGeom prst="rect">
            <a:avLst/>
          </a:prstGeom>
        </p:spPr>
        <p:txBody>
          <a:bodyPr wrap="square">
            <a:spAutoFit/>
          </a:bodyPr>
          <a:lstStyle/>
          <a:p>
            <a:pPr algn="just"/>
            <a:r>
              <a:rPr lang="fr-FR" sz="2300" dirty="0">
                <a:solidFill>
                  <a:schemeClr val="tx1"/>
                </a:solidFill>
              </a:rPr>
              <a:t>Il est également possible d’afficher le contenu de plusieurs variables (quel que soit leur type) en les séparant par des virgules :</a:t>
            </a:r>
          </a:p>
        </p:txBody>
      </p:sp>
      <p:sp>
        <p:nvSpPr>
          <p:cNvPr id="20" name="Rectangle 19"/>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24"/>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p:cNvGrpSpPr/>
          <p:nvPr/>
        </p:nvGrpSpPr>
        <p:grpSpPr>
          <a:xfrm>
            <a:off x="2143108" y="4429132"/>
            <a:ext cx="5000660" cy="1928826"/>
            <a:chOff x="2345221" y="2500306"/>
            <a:chExt cx="4441357" cy="1119609"/>
          </a:xfrm>
        </p:grpSpPr>
        <p:pic>
          <p:nvPicPr>
            <p:cNvPr id="9218" name="Picture 2"/>
            <p:cNvPicPr>
              <a:picLocks noChangeAspect="1" noChangeArrowheads="1"/>
            </p:cNvPicPr>
            <p:nvPr/>
          </p:nvPicPr>
          <p:blipFill>
            <a:blip r:embed="rId5"/>
            <a:srcRect/>
            <a:stretch>
              <a:fillRect/>
            </a:stretch>
          </p:blipFill>
          <p:spPr bwMode="auto">
            <a:xfrm>
              <a:off x="2357422" y="2500306"/>
              <a:ext cx="4429156" cy="6381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6"/>
            <a:srcRect/>
            <a:stretch>
              <a:fillRect/>
            </a:stretch>
          </p:blipFill>
          <p:spPr bwMode="auto">
            <a:xfrm>
              <a:off x="2345221" y="3105565"/>
              <a:ext cx="4400550" cy="514350"/>
            </a:xfrm>
            <a:prstGeom prst="rect">
              <a:avLst/>
            </a:prstGeom>
            <a:noFill/>
            <a:ln w="9525">
              <a:noFill/>
              <a:miter lim="800000"/>
              <a:headEnd/>
              <a:tailEnd/>
            </a:ln>
            <a:effectLst/>
          </p:spPr>
        </p:pic>
      </p:grpSp>
      <p:sp>
        <p:nvSpPr>
          <p:cNvPr id="16" name="Rectangle 15"/>
          <p:cNvSpPr/>
          <p:nvPr/>
        </p:nvSpPr>
        <p:spPr>
          <a:xfrm>
            <a:off x="571472" y="1395481"/>
            <a:ext cx="8286808" cy="3033651"/>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Python a écrit une phrase complète en remplaçant les variables x et nom par leur contenu.</a:t>
            </a:r>
          </a:p>
          <a:p>
            <a:pPr algn="just">
              <a:spcAft>
                <a:spcPts val="1200"/>
              </a:spcAft>
              <a:buFont typeface="Wingdings" pitchFamily="2" charset="2"/>
              <a:buChar char="q"/>
            </a:pPr>
            <a:r>
              <a:rPr lang="fr-FR" sz="2300" dirty="0">
                <a:solidFill>
                  <a:schemeClr val="tx1"/>
                </a:solidFill>
              </a:rPr>
              <a:t>Pour afficher plusieurs éléments de texte sur une seule ligne, nous avons utilisé le séparateur « , » entre les différents éléments. Python a également ajouté un espace à chaque fois que l’on utilisait le séparateur « , ». </a:t>
            </a:r>
          </a:p>
          <a:p>
            <a:pPr algn="just">
              <a:spcAft>
                <a:spcPts val="1200"/>
              </a:spcAft>
              <a:buFont typeface="Wingdings" pitchFamily="2" charset="2"/>
              <a:buChar char="q"/>
            </a:pPr>
            <a:r>
              <a:rPr lang="fr-FR" sz="2300" dirty="0">
                <a:solidFill>
                  <a:schemeClr val="tx1"/>
                </a:solidFill>
              </a:rPr>
              <a:t>On peut modifier ce comportement en passant à la fonction </a:t>
            </a:r>
            <a:r>
              <a:rPr lang="fr-FR" sz="2300" dirty="0" err="1">
                <a:solidFill>
                  <a:schemeClr val="tx1"/>
                </a:solidFill>
              </a:rPr>
              <a:t>print</a:t>
            </a:r>
            <a:r>
              <a:rPr lang="fr-FR" sz="2300" dirty="0">
                <a:solidFill>
                  <a:schemeClr val="tx1"/>
                </a:solidFill>
              </a:rPr>
              <a:t>() l’argument par mot-clé sep :</a:t>
            </a:r>
          </a:p>
        </p:txBody>
      </p:sp>
      <p:sp>
        <p:nvSpPr>
          <p:cNvPr id="18" name="Rectangle 17"/>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42942" y="1285860"/>
            <a:ext cx="8001024" cy="2215991"/>
          </a:xfrm>
          <a:prstGeom prst="rect">
            <a:avLst/>
          </a:prstGeom>
        </p:spPr>
        <p:txBody>
          <a:bodyPr wrap="square">
            <a:spAutoFit/>
          </a:bodyPr>
          <a:lstStyle/>
          <a:p>
            <a:pPr algn="just">
              <a:lnSpc>
                <a:spcPct val="150000"/>
              </a:lnSpc>
            </a:pPr>
            <a:r>
              <a:rPr lang="fr-FR" sz="2300" dirty="0">
                <a:solidFill>
                  <a:schemeClr val="tx1"/>
                </a:solidFill>
              </a:rPr>
              <a:t>Pour afficher deux chaînes de caractères l’une à côté de l’autre, sans espace, on peut soit les concaténer, soit utiliser l’argument par mot-clé sep avec une chaîne de caractères vide :</a:t>
            </a:r>
          </a:p>
        </p:txBody>
      </p:sp>
      <p:pic>
        <p:nvPicPr>
          <p:cNvPr id="9220" name="Picture 4"/>
          <p:cNvPicPr>
            <a:picLocks noChangeAspect="1" noChangeArrowheads="1"/>
          </p:cNvPicPr>
          <p:nvPr/>
        </p:nvPicPr>
        <p:blipFill>
          <a:blip r:embed="rId5"/>
          <a:srcRect/>
          <a:stretch>
            <a:fillRect/>
          </a:stretch>
        </p:blipFill>
        <p:spPr bwMode="auto">
          <a:xfrm>
            <a:off x="1928794" y="3286124"/>
            <a:ext cx="5072098" cy="2357454"/>
          </a:xfrm>
          <a:prstGeom prst="rect">
            <a:avLst/>
          </a:prstGeom>
          <a:noFill/>
          <a:ln w="9525">
            <a:noFill/>
            <a:miter lim="800000"/>
            <a:headEnd/>
            <a:tailEnd/>
          </a:ln>
          <a:effectLst/>
        </p:spPr>
      </p:pic>
      <p:sp>
        <p:nvSpPr>
          <p:cNvPr id="16" name="Rectangle 15"/>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42910" y="1357298"/>
            <a:ext cx="8143932" cy="750718"/>
          </a:xfrm>
          <a:prstGeom prst="rect">
            <a:avLst/>
          </a:prstGeom>
        </p:spPr>
        <p:txBody>
          <a:bodyPr wrap="square">
            <a:spAutoFit/>
          </a:bodyPr>
          <a:lstStyle/>
          <a:p>
            <a:pPr algn="just">
              <a:buFont typeface="Wingdings" pitchFamily="2" charset="2"/>
              <a:buChar char="q"/>
            </a:pPr>
            <a:r>
              <a:rPr lang="fr-FR" sz="2300" dirty="0">
                <a:solidFill>
                  <a:schemeClr val="tx1"/>
                </a:solidFill>
              </a:rPr>
              <a:t>La méthode .format() permet une meilleure organisation de l’affichage des variables. Si on reprend l’exemple précédent :</a:t>
            </a:r>
          </a:p>
        </p:txBody>
      </p:sp>
      <p:pic>
        <p:nvPicPr>
          <p:cNvPr id="5124" name="Picture 4"/>
          <p:cNvPicPr>
            <a:picLocks noChangeAspect="1" noChangeArrowheads="1"/>
          </p:cNvPicPr>
          <p:nvPr/>
        </p:nvPicPr>
        <p:blipFill>
          <a:blip r:embed="rId5"/>
          <a:srcRect/>
          <a:stretch>
            <a:fillRect/>
          </a:stretch>
        </p:blipFill>
        <p:spPr bwMode="auto">
          <a:xfrm>
            <a:off x="2583985" y="2206480"/>
            <a:ext cx="4845535" cy="1785950"/>
          </a:xfrm>
          <a:prstGeom prst="rect">
            <a:avLst/>
          </a:prstGeom>
          <a:noFill/>
          <a:ln w="9525">
            <a:noFill/>
            <a:miter lim="800000"/>
            <a:headEnd/>
            <a:tailEnd/>
          </a:ln>
          <a:effectLst/>
        </p:spPr>
      </p:pic>
      <p:sp>
        <p:nvSpPr>
          <p:cNvPr id="17" name="Rectangle 16"/>
          <p:cNvSpPr/>
          <p:nvPr/>
        </p:nvSpPr>
        <p:spPr>
          <a:xfrm>
            <a:off x="642910" y="4066948"/>
            <a:ext cx="8215370" cy="2561342"/>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Dans la chaîne de caractères, les accolades vides {} précisent l’endroit où le contenu de la variable doit être inséré. </a:t>
            </a:r>
          </a:p>
          <a:p>
            <a:pPr algn="just">
              <a:spcAft>
                <a:spcPts val="1200"/>
              </a:spcAft>
              <a:buFont typeface="Wingdings" pitchFamily="2" charset="2"/>
              <a:buChar char="q"/>
            </a:pPr>
            <a:r>
              <a:rPr lang="fr-FR" sz="2300" dirty="0">
                <a:solidFill>
                  <a:schemeClr val="tx1"/>
                </a:solidFill>
              </a:rPr>
              <a:t>Juste après la chaîne de caractères, l’instruction .format(nom, x) fournie la liste des variables à insérer, d’abord la variable nom puis la variable x. </a:t>
            </a:r>
          </a:p>
          <a:p>
            <a:pPr algn="just">
              <a:spcAft>
                <a:spcPts val="1200"/>
              </a:spcAft>
            </a:pPr>
            <a:br>
              <a:rPr lang="fr-FR" dirty="0">
                <a:solidFill>
                  <a:schemeClr val="tx1"/>
                </a:solidFill>
              </a:rPr>
            </a:br>
            <a:endParaRPr lang="fr-FR" dirty="0">
              <a:solidFill>
                <a:schemeClr val="tx1"/>
              </a:solidFill>
            </a:endParaRPr>
          </a:p>
        </p:txBody>
      </p:sp>
      <p:sp>
        <p:nvSpPr>
          <p:cNvPr id="19" name="Rectangle 18"/>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48" name="Picture 4"/>
          <p:cNvPicPr>
            <a:picLocks noChangeAspect="1" noChangeArrowheads="1"/>
          </p:cNvPicPr>
          <p:nvPr/>
        </p:nvPicPr>
        <p:blipFill>
          <a:blip r:embed="rId5"/>
          <a:srcRect/>
          <a:stretch>
            <a:fillRect/>
          </a:stretch>
        </p:blipFill>
        <p:spPr bwMode="auto">
          <a:xfrm>
            <a:off x="2071670" y="3929066"/>
            <a:ext cx="5357850" cy="2571768"/>
          </a:xfrm>
          <a:prstGeom prst="rect">
            <a:avLst/>
          </a:prstGeom>
          <a:noFill/>
          <a:ln w="9525">
            <a:noFill/>
            <a:miter lim="800000"/>
            <a:headEnd/>
            <a:tailEnd/>
          </a:ln>
          <a:effectLst/>
        </p:spPr>
      </p:pic>
      <p:sp>
        <p:nvSpPr>
          <p:cNvPr id="16" name="Rectangle 15"/>
          <p:cNvSpPr/>
          <p:nvPr/>
        </p:nvSpPr>
        <p:spPr>
          <a:xfrm>
            <a:off x="571472" y="1285860"/>
            <a:ext cx="8072494" cy="2550570"/>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Remarque Il est possible d’indiquer entre les accolades {} dans quel ordre afficher les variables, avec 0 pour la variable à afficher en premier, 1 pour la variable à afficher en second, etc. </a:t>
            </a:r>
          </a:p>
          <a:p>
            <a:pPr algn="just">
              <a:spcAft>
                <a:spcPts val="1200"/>
              </a:spcAft>
              <a:buFont typeface="Wingdings" pitchFamily="2" charset="2"/>
              <a:buChar char="q"/>
            </a:pPr>
            <a:r>
              <a:rPr lang="fr-FR" sz="2300" dirty="0">
                <a:solidFill>
                  <a:schemeClr val="tx1"/>
                </a:solidFill>
              </a:rPr>
              <a:t>(</a:t>
            </a:r>
            <a:r>
              <a:rPr lang="fr-FR" sz="2300" b="1" dirty="0">
                <a:solidFill>
                  <a:srgbClr val="FF0000"/>
                </a:solidFill>
              </a:rPr>
              <a:t>Attention</a:t>
            </a:r>
            <a:r>
              <a:rPr lang="fr-FR" sz="2300" dirty="0">
                <a:solidFill>
                  <a:schemeClr val="tx1"/>
                </a:solidFill>
              </a:rPr>
              <a:t>, Python commence à compter à 0). Cela permet de modifier l’ordre dans lequel sont affichées les variables.</a:t>
            </a: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172" name="Picture 4"/>
          <p:cNvPicPr>
            <a:picLocks noChangeAspect="1" noChangeArrowheads="1"/>
          </p:cNvPicPr>
          <p:nvPr/>
        </p:nvPicPr>
        <p:blipFill>
          <a:blip r:embed="rId5"/>
          <a:srcRect/>
          <a:stretch>
            <a:fillRect/>
          </a:stretch>
        </p:blipFill>
        <p:spPr bwMode="auto">
          <a:xfrm>
            <a:off x="1500166" y="5000636"/>
            <a:ext cx="6786610" cy="1643074"/>
          </a:xfrm>
          <a:prstGeom prst="rect">
            <a:avLst/>
          </a:prstGeom>
          <a:noFill/>
          <a:ln w="9525">
            <a:noFill/>
            <a:miter lim="800000"/>
            <a:headEnd/>
            <a:tailEnd/>
          </a:ln>
          <a:effectLst/>
        </p:spPr>
      </p:pic>
      <p:sp>
        <p:nvSpPr>
          <p:cNvPr id="16" name="Rectangle 15"/>
          <p:cNvSpPr/>
          <p:nvPr/>
        </p:nvSpPr>
        <p:spPr>
          <a:xfrm>
            <a:off x="571472" y="1203192"/>
            <a:ext cx="8286808" cy="3362844"/>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Imaginez maintenant que vous vouliez calculer, puis afficher, la proportion de GC d’un génome :</a:t>
            </a:r>
          </a:p>
          <a:p>
            <a:pPr lvl="1" algn="just">
              <a:spcAft>
                <a:spcPts val="1200"/>
              </a:spcAft>
              <a:buFont typeface="Wingdings" pitchFamily="2" charset="2"/>
              <a:buChar char="§"/>
            </a:pPr>
            <a:r>
              <a:rPr lang="fr-FR" sz="2300" dirty="0">
                <a:solidFill>
                  <a:schemeClr val="tx1"/>
                </a:solidFill>
              </a:rPr>
              <a:t>La proportion de GC s’obtient comme la somme des bases Guanine (G) et Cytosine (C) divisée par le nombre total de bases (A, T, C, G) du génome considéré. </a:t>
            </a:r>
          </a:p>
          <a:p>
            <a:pPr lvl="1" algn="just">
              <a:spcAft>
                <a:spcPts val="1200"/>
              </a:spcAft>
              <a:buFont typeface="Wingdings" pitchFamily="2" charset="2"/>
              <a:buChar char="§"/>
            </a:pPr>
            <a:r>
              <a:rPr lang="fr-FR" sz="2300" dirty="0">
                <a:solidFill>
                  <a:schemeClr val="tx1"/>
                </a:solidFill>
              </a:rPr>
              <a:t>Si on a, par exemple, 4500 bases G et 2575 bases C, pour un total de 14800 bases, vous pourriez procéder comme suit (notez bien l’utilisation des parenthèses pour gérer les priorités des opérateurs) :</a:t>
            </a: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0"/>
            <a:ext cx="881079" cy="1111302"/>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173" name="Picture 5"/>
          <p:cNvPicPr>
            <a:picLocks noChangeAspect="1" noChangeArrowheads="1"/>
          </p:cNvPicPr>
          <p:nvPr/>
        </p:nvPicPr>
        <p:blipFill>
          <a:blip r:embed="rId5"/>
          <a:srcRect/>
          <a:stretch>
            <a:fillRect/>
          </a:stretch>
        </p:blipFill>
        <p:spPr bwMode="auto">
          <a:xfrm>
            <a:off x="2357423" y="2714620"/>
            <a:ext cx="6572295" cy="1143008"/>
          </a:xfrm>
          <a:prstGeom prst="rect">
            <a:avLst/>
          </a:prstGeom>
          <a:noFill/>
          <a:ln w="9525">
            <a:noFill/>
            <a:miter lim="800000"/>
            <a:headEnd/>
            <a:tailEnd/>
          </a:ln>
          <a:effectLst/>
        </p:spPr>
      </p:pic>
      <p:sp>
        <p:nvSpPr>
          <p:cNvPr id="17" name="Rectangle 16"/>
          <p:cNvSpPr/>
          <p:nvPr/>
        </p:nvSpPr>
        <p:spPr>
          <a:xfrm>
            <a:off x="357158" y="1174666"/>
            <a:ext cx="8572560" cy="1723933"/>
          </a:xfrm>
          <a:prstGeom prst="rect">
            <a:avLst/>
          </a:prstGeom>
        </p:spPr>
        <p:txBody>
          <a:bodyPr wrap="square">
            <a:spAutoFit/>
          </a:bodyPr>
          <a:lstStyle/>
          <a:p>
            <a:pPr algn="just">
              <a:buFont typeface="Wingdings" pitchFamily="2" charset="2"/>
              <a:buChar char="q"/>
            </a:pPr>
            <a:r>
              <a:rPr lang="fr-FR" sz="2300" dirty="0">
                <a:solidFill>
                  <a:schemeClr val="tx1"/>
                </a:solidFill>
              </a:rPr>
              <a:t>Le résultat obtenu présente trop de décimales (seize dans le cas présent). Pour écrire le résultat plus lisiblement, vous pouvez spécifier dans les accolades {} le format qui vous intéresse. </a:t>
            </a:r>
            <a:endParaRPr lang="fr-FR" dirty="0">
              <a:solidFill>
                <a:schemeClr val="tx1"/>
              </a:solidFill>
            </a:endParaRPr>
          </a:p>
          <a:p>
            <a:pPr lvl="1">
              <a:buFont typeface="Wingdings" pitchFamily="2" charset="2"/>
              <a:buChar char="§"/>
            </a:pPr>
            <a:r>
              <a:rPr lang="fr-FR" sz="2200" dirty="0">
                <a:solidFill>
                  <a:schemeClr val="tx1"/>
                </a:solidFill>
              </a:rPr>
              <a:t> Exemple :</a:t>
            </a:r>
          </a:p>
        </p:txBody>
      </p:sp>
      <p:sp>
        <p:nvSpPr>
          <p:cNvPr id="18" name="Rectangle 17"/>
          <p:cNvSpPr/>
          <p:nvPr/>
        </p:nvSpPr>
        <p:spPr>
          <a:xfrm>
            <a:off x="-71470" y="3933746"/>
            <a:ext cx="8929718" cy="2781402"/>
          </a:xfrm>
          <a:prstGeom prst="rect">
            <a:avLst/>
          </a:prstGeom>
        </p:spPr>
        <p:txBody>
          <a:bodyPr wrap="square">
            <a:spAutoFit/>
          </a:bodyPr>
          <a:lstStyle/>
          <a:p>
            <a:pPr lvl="2" algn="just">
              <a:spcAft>
                <a:spcPts val="600"/>
              </a:spcAft>
              <a:buFont typeface="Wingdings" pitchFamily="2" charset="2"/>
              <a:buChar char="§"/>
            </a:pPr>
            <a:r>
              <a:rPr lang="fr-FR" sz="2250" dirty="0">
                <a:solidFill>
                  <a:schemeClr val="tx1"/>
                </a:solidFill>
              </a:rPr>
              <a:t> Détaillons le contenu des accolades de la première ligne ({:.2f}) : </a:t>
            </a:r>
          </a:p>
          <a:p>
            <a:pPr lvl="3" algn="just">
              <a:spcAft>
                <a:spcPts val="1200"/>
              </a:spcAft>
              <a:buFont typeface="Wingdings" pitchFamily="2" charset="2"/>
              <a:buChar char="§"/>
            </a:pPr>
            <a:r>
              <a:rPr lang="fr-FR" sz="2250" dirty="0">
                <a:solidFill>
                  <a:schemeClr val="tx1"/>
                </a:solidFill>
              </a:rPr>
              <a:t>Les deux points : indiquent qu’on veut préciser le format.</a:t>
            </a:r>
          </a:p>
          <a:p>
            <a:pPr lvl="3" algn="just">
              <a:spcAft>
                <a:spcPts val="1200"/>
              </a:spcAft>
              <a:buFont typeface="Wingdings" pitchFamily="2" charset="2"/>
              <a:buChar char="§"/>
            </a:pPr>
            <a:r>
              <a:rPr lang="fr-FR" sz="2250" dirty="0">
                <a:solidFill>
                  <a:schemeClr val="tx1"/>
                </a:solidFill>
              </a:rPr>
              <a:t>La lettre f indique qu’on souhaite afficher la variable sous forme d’un </a:t>
            </a:r>
            <a:r>
              <a:rPr lang="fr-FR" sz="2250" dirty="0" err="1">
                <a:solidFill>
                  <a:schemeClr val="tx1"/>
                </a:solidFill>
              </a:rPr>
              <a:t>float</a:t>
            </a:r>
            <a:r>
              <a:rPr lang="fr-FR" sz="2250" dirty="0">
                <a:solidFill>
                  <a:schemeClr val="tx1"/>
                </a:solidFill>
              </a:rPr>
              <a:t>. </a:t>
            </a:r>
          </a:p>
          <a:p>
            <a:pPr lvl="3" algn="just">
              <a:spcAft>
                <a:spcPts val="1200"/>
              </a:spcAft>
              <a:buFont typeface="Wingdings" pitchFamily="2" charset="2"/>
              <a:buChar char="§"/>
            </a:pPr>
            <a:r>
              <a:rPr lang="fr-FR" sz="2250" dirty="0">
                <a:solidFill>
                  <a:schemeClr val="tx1"/>
                </a:solidFill>
              </a:rPr>
              <a:t>Les caractères .2 indiquent la précision voulue, soit ici deux chiffres après la virgule.</a:t>
            </a:r>
          </a:p>
        </p:txBody>
      </p:sp>
      <p:sp>
        <p:nvSpPr>
          <p:cNvPr id="19" name="Rectangle 18"/>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49</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195" name="Picture 3"/>
          <p:cNvPicPr>
            <a:picLocks noChangeAspect="1" noChangeArrowheads="1"/>
          </p:cNvPicPr>
          <p:nvPr/>
        </p:nvPicPr>
        <p:blipFill>
          <a:blip r:embed="rId5"/>
          <a:srcRect/>
          <a:stretch>
            <a:fillRect/>
          </a:stretch>
        </p:blipFill>
        <p:spPr bwMode="auto">
          <a:xfrm>
            <a:off x="809885" y="2928935"/>
            <a:ext cx="7691206" cy="785818"/>
          </a:xfrm>
          <a:prstGeom prst="rect">
            <a:avLst/>
          </a:prstGeom>
          <a:noFill/>
          <a:ln w="9525">
            <a:noFill/>
            <a:miter lim="800000"/>
            <a:headEnd/>
            <a:tailEnd/>
          </a:ln>
          <a:effectLst/>
        </p:spPr>
      </p:pic>
      <p:pic>
        <p:nvPicPr>
          <p:cNvPr id="8196" name="Picture 4"/>
          <p:cNvPicPr>
            <a:picLocks noChangeAspect="1" noChangeArrowheads="1"/>
          </p:cNvPicPr>
          <p:nvPr/>
        </p:nvPicPr>
        <p:blipFill>
          <a:blip r:embed="rId6"/>
          <a:srcRect/>
          <a:stretch>
            <a:fillRect/>
          </a:stretch>
        </p:blipFill>
        <p:spPr bwMode="auto">
          <a:xfrm>
            <a:off x="1857356" y="5357826"/>
            <a:ext cx="5929354" cy="1071570"/>
          </a:xfrm>
          <a:prstGeom prst="rect">
            <a:avLst/>
          </a:prstGeom>
          <a:noFill/>
          <a:ln w="9525">
            <a:noFill/>
            <a:miter lim="800000"/>
            <a:headEnd/>
            <a:tailEnd/>
          </a:ln>
          <a:effectLst/>
        </p:spPr>
      </p:pic>
      <p:sp>
        <p:nvSpPr>
          <p:cNvPr id="16" name="Rectangle 15"/>
          <p:cNvSpPr/>
          <p:nvPr/>
        </p:nvSpPr>
        <p:spPr>
          <a:xfrm>
            <a:off x="714348" y="1191014"/>
            <a:ext cx="8143932" cy="1666482"/>
          </a:xfrm>
          <a:prstGeom prst="rect">
            <a:avLst/>
          </a:prstGeom>
        </p:spPr>
        <p:txBody>
          <a:bodyPr wrap="square">
            <a:spAutoFit/>
          </a:bodyPr>
          <a:lstStyle/>
          <a:p>
            <a:pPr algn="just">
              <a:buFont typeface="Wingdings" pitchFamily="2" charset="2"/>
              <a:buChar char="q"/>
            </a:pPr>
            <a:r>
              <a:rPr lang="fr-FR" sz="2200" dirty="0">
                <a:solidFill>
                  <a:schemeClr val="tx1"/>
                </a:solidFill>
              </a:rPr>
              <a:t> Notez enfin que le formatage avec .</a:t>
            </a:r>
            <a:r>
              <a:rPr lang="fr-FR" sz="2200" dirty="0" err="1">
                <a:solidFill>
                  <a:schemeClr val="tx1"/>
                </a:solidFill>
              </a:rPr>
              <a:t>xf</a:t>
            </a:r>
            <a:r>
              <a:rPr lang="fr-FR" sz="2200" dirty="0">
                <a:solidFill>
                  <a:schemeClr val="tx1"/>
                </a:solidFill>
              </a:rPr>
              <a:t> (x étant un entier positif) renvoie un résultat arrondi. Il est par ailleurs possible de combiner le formatage (à droite des 2 points) ainsi que l’emplacement des variables à substituer (à gauche des 2 points), par exemple :</a:t>
            </a:r>
          </a:p>
        </p:txBody>
      </p:sp>
      <p:sp>
        <p:nvSpPr>
          <p:cNvPr id="17" name="Rectangle 16"/>
          <p:cNvSpPr/>
          <p:nvPr/>
        </p:nvSpPr>
        <p:spPr>
          <a:xfrm>
            <a:off x="714348" y="3892968"/>
            <a:ext cx="7929602" cy="1409104"/>
          </a:xfrm>
          <a:prstGeom prst="rect">
            <a:avLst/>
          </a:prstGeom>
        </p:spPr>
        <p:txBody>
          <a:bodyPr wrap="square">
            <a:spAutoFit/>
          </a:bodyPr>
          <a:lstStyle/>
          <a:p>
            <a:pPr lvl="1" algn="just">
              <a:buFont typeface="Wingdings" pitchFamily="2" charset="2"/>
              <a:buChar char="§"/>
            </a:pPr>
            <a:r>
              <a:rPr lang="fr-FR" sz="2300" dirty="0">
                <a:solidFill>
                  <a:schemeClr val="tx1"/>
                </a:solidFill>
              </a:rPr>
              <a:t> remarque : la même variable (</a:t>
            </a:r>
            <a:r>
              <a:rPr lang="fr-FR" sz="2300" dirty="0" err="1">
                <a:solidFill>
                  <a:schemeClr val="tx1"/>
                </a:solidFill>
              </a:rPr>
              <a:t>prop_GC</a:t>
            </a:r>
            <a:r>
              <a:rPr lang="fr-FR" sz="2300" dirty="0">
                <a:solidFill>
                  <a:schemeClr val="tx1"/>
                </a:solidFill>
              </a:rPr>
              <a:t>) à deux endroits différents. </a:t>
            </a:r>
          </a:p>
          <a:p>
            <a:pPr lvl="1" algn="just">
              <a:buFont typeface="Wingdings" pitchFamily="2" charset="2"/>
              <a:buChar char="§"/>
            </a:pPr>
            <a:endParaRPr lang="fr-FR" sz="2300" dirty="0">
              <a:solidFill>
                <a:schemeClr val="tx1"/>
              </a:solidFill>
            </a:endParaRPr>
          </a:p>
          <a:p>
            <a:pPr algn="just">
              <a:buFont typeface="Wingdings" pitchFamily="2" charset="2"/>
              <a:buChar char="q"/>
            </a:pPr>
            <a:r>
              <a:rPr lang="fr-FR" sz="2300" dirty="0">
                <a:solidFill>
                  <a:schemeClr val="tx1"/>
                </a:solidFill>
              </a:rPr>
              <a:t>Vous pouvez aussi formater des entiers avec la lettre d </a:t>
            </a:r>
            <a:r>
              <a:rPr lang="fr-FR" dirty="0">
                <a:solidFill>
                  <a:schemeClr val="tx1"/>
                </a:solidFill>
              </a:rPr>
              <a:t>:</a:t>
            </a:r>
          </a:p>
        </p:txBody>
      </p:sp>
      <p:sp>
        <p:nvSpPr>
          <p:cNvPr id="19" name="Rectangle 18"/>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a:t>
            </a:fld>
            <a:endParaRPr lang="en-GB"/>
          </a:p>
        </p:txBody>
      </p:sp>
      <p:sp>
        <p:nvSpPr>
          <p:cNvPr id="3" name="Text Box 9"/>
          <p:cNvSpPr txBox="1">
            <a:spLocks noChangeArrowheads="1"/>
          </p:cNvSpPr>
          <p:nvPr/>
        </p:nvSpPr>
        <p:spPr bwMode="auto">
          <a:xfrm>
            <a:off x="762000" y="446926"/>
            <a:ext cx="5105400" cy="435825"/>
          </a:xfrm>
          <a:prstGeom prst="rect">
            <a:avLst/>
          </a:prstGeom>
          <a:noFill/>
          <a:ln w="9525">
            <a:noFill/>
            <a:miter lim="800000"/>
            <a:headEnd/>
            <a:tailEnd/>
          </a:ln>
          <a:effectLst/>
        </p:spPr>
        <p:txBody>
          <a:bodyPr>
            <a:spAutoFit/>
          </a:bodyPr>
          <a:lstStyle/>
          <a:p>
            <a:r>
              <a:rPr lang="fr-BE" sz="2400" b="1" dirty="0"/>
              <a:t> </a:t>
            </a:r>
            <a:endParaRPr lang="fr-BE" dirty="0"/>
          </a:p>
        </p:txBody>
      </p:sp>
      <p:sp>
        <p:nvSpPr>
          <p:cNvPr id="5" name="Text Box 48"/>
          <p:cNvSpPr txBox="1">
            <a:spLocks noChangeArrowheads="1"/>
          </p:cNvSpPr>
          <p:nvPr/>
        </p:nvSpPr>
        <p:spPr bwMode="auto">
          <a:xfrm>
            <a:off x="1357290" y="571480"/>
            <a:ext cx="7924800" cy="550279"/>
          </a:xfrm>
          <a:prstGeom prst="rect">
            <a:avLst/>
          </a:prstGeom>
          <a:noFill/>
          <a:ln w="9525">
            <a:noFill/>
            <a:miter lim="800000"/>
            <a:headEnd/>
            <a:tailEnd/>
          </a:ln>
          <a:effectLst/>
        </p:spPr>
        <p:txBody>
          <a:bodyPr>
            <a:spAutoFit/>
          </a:bodyPr>
          <a:lstStyle/>
          <a:p>
            <a:r>
              <a:rPr lang="fr-BE" sz="2400" b="1" dirty="0"/>
              <a:t>     </a:t>
            </a:r>
            <a:r>
              <a:rPr lang="fr-BE" sz="3200" b="1" dirty="0">
                <a:solidFill>
                  <a:schemeClr val="tx2"/>
                </a:solidFill>
                <a:latin typeface="+mj-lt"/>
                <a:ea typeface="+mj-ea"/>
                <a:cs typeface="+mj-cs"/>
              </a:rPr>
              <a:t>Aperçu de ses caractéristiques…</a:t>
            </a:r>
          </a:p>
        </p:txBody>
      </p:sp>
      <p:sp>
        <p:nvSpPr>
          <p:cNvPr id="6" name="Text Box 50"/>
          <p:cNvSpPr txBox="1">
            <a:spLocks noChangeArrowheads="1"/>
          </p:cNvSpPr>
          <p:nvPr/>
        </p:nvSpPr>
        <p:spPr bwMode="auto">
          <a:xfrm>
            <a:off x="706274" y="4331190"/>
            <a:ext cx="8157184" cy="1036887"/>
          </a:xfrm>
          <a:prstGeom prst="rect">
            <a:avLst/>
          </a:prstGeom>
          <a:noFill/>
          <a:ln w="9525">
            <a:noFill/>
            <a:miter lim="800000"/>
            <a:headEnd/>
            <a:tailEnd/>
          </a:ln>
          <a:effectLst/>
        </p:spPr>
        <p:txBody>
          <a:bodyPr wrap="square">
            <a:spAutoFit/>
          </a:bodyPr>
          <a:lstStyle/>
          <a:p>
            <a:r>
              <a:rPr lang="fr-BE" sz="2400" b="1" dirty="0">
                <a:solidFill>
                  <a:schemeClr val="tx1"/>
                </a:solidFill>
              </a:rPr>
              <a:t>Gratuit</a:t>
            </a:r>
            <a:endParaRPr lang="fr-BE" b="1" dirty="0">
              <a:solidFill>
                <a:schemeClr val="tx1"/>
              </a:solidFill>
            </a:endParaRPr>
          </a:p>
          <a:p>
            <a:pPr algn="just"/>
            <a:r>
              <a:rPr lang="fr-BE" sz="2100" dirty="0">
                <a:solidFill>
                  <a:schemeClr val="tx1"/>
                </a:solidFill>
              </a:rPr>
              <a:t>   Python est placé sous Général Public License. Il est facilement téléchargeable sur </a:t>
            </a:r>
            <a:r>
              <a:rPr lang="fr-BE" sz="2100" dirty="0">
                <a:solidFill>
                  <a:schemeClr val="tx1"/>
                </a:solidFill>
                <a:hlinkClick r:id="rId3"/>
              </a:rPr>
              <a:t>www.python.org</a:t>
            </a:r>
            <a:r>
              <a:rPr lang="fr-BE" sz="2100" dirty="0">
                <a:solidFill>
                  <a:schemeClr val="tx1"/>
                </a:solidFill>
              </a:rPr>
              <a:t> </a:t>
            </a:r>
          </a:p>
        </p:txBody>
      </p:sp>
      <p:sp>
        <p:nvSpPr>
          <p:cNvPr id="7" name="Text Box 52"/>
          <p:cNvSpPr txBox="1">
            <a:spLocks noChangeArrowheads="1"/>
          </p:cNvSpPr>
          <p:nvPr/>
        </p:nvSpPr>
        <p:spPr bwMode="auto">
          <a:xfrm>
            <a:off x="708807" y="1219547"/>
            <a:ext cx="8078035" cy="1637949"/>
          </a:xfrm>
          <a:prstGeom prst="rect">
            <a:avLst/>
          </a:prstGeom>
          <a:noFill/>
          <a:ln w="9525">
            <a:noFill/>
            <a:miter lim="800000"/>
            <a:headEnd/>
            <a:tailEnd/>
          </a:ln>
          <a:effectLst/>
        </p:spPr>
        <p:txBody>
          <a:bodyPr wrap="square">
            <a:spAutoFit/>
          </a:bodyPr>
          <a:lstStyle/>
          <a:p>
            <a:r>
              <a:rPr lang="fr-BE" sz="2400" b="1" dirty="0">
                <a:solidFill>
                  <a:schemeClr val="tx1"/>
                </a:solidFill>
              </a:rPr>
              <a:t>Langage Script</a:t>
            </a:r>
            <a:r>
              <a:rPr lang="fr-BE" b="1" dirty="0">
                <a:solidFill>
                  <a:schemeClr val="tx1"/>
                </a:solidFill>
              </a:rPr>
              <a:t> </a:t>
            </a:r>
          </a:p>
          <a:p>
            <a:pPr algn="just"/>
            <a:r>
              <a:rPr lang="fr-BE" sz="2100" dirty="0">
                <a:solidFill>
                  <a:schemeClr val="tx1"/>
                </a:solidFill>
              </a:rPr>
              <a:t>   Tout comme Perl, </a:t>
            </a:r>
            <a:r>
              <a:rPr lang="fr-BE" sz="2100" dirty="0" err="1">
                <a:solidFill>
                  <a:schemeClr val="tx1"/>
                </a:solidFill>
              </a:rPr>
              <a:t>Tcl</a:t>
            </a:r>
            <a:r>
              <a:rPr lang="fr-BE" sz="2100" dirty="0">
                <a:solidFill>
                  <a:schemeClr val="tx1"/>
                </a:solidFill>
              </a:rPr>
              <a:t> et </a:t>
            </a:r>
            <a:r>
              <a:rPr lang="fr-BE" sz="2100" dirty="0" err="1">
                <a:solidFill>
                  <a:schemeClr val="tx1"/>
                </a:solidFill>
              </a:rPr>
              <a:t>Rexx</a:t>
            </a:r>
            <a:r>
              <a:rPr lang="fr-BE" sz="2100" dirty="0">
                <a:solidFill>
                  <a:schemeClr val="tx1"/>
                </a:solidFill>
              </a:rPr>
              <a:t>, Python fait partie des </a:t>
            </a:r>
            <a:r>
              <a:rPr lang="fr-BE" sz="2100" b="1" dirty="0">
                <a:solidFill>
                  <a:schemeClr val="tx1"/>
                </a:solidFill>
              </a:rPr>
              <a:t>langages script interprétés </a:t>
            </a:r>
            <a:r>
              <a:rPr lang="fr-BE" sz="2100" dirty="0">
                <a:solidFill>
                  <a:schemeClr val="tx1"/>
                </a:solidFill>
              </a:rPr>
              <a:t>contrairement à C/C++ qui sont des langages compilés </a:t>
            </a:r>
            <a:r>
              <a:rPr lang="fr-BE" sz="2100" dirty="0">
                <a:solidFill>
                  <a:schemeClr val="tx1"/>
                </a:solidFill>
                <a:sym typeface="Wingdings" pitchFamily="2" charset="2"/>
              </a:rPr>
              <a:t> </a:t>
            </a:r>
            <a:r>
              <a:rPr lang="fr-BE" sz="2100" dirty="0">
                <a:solidFill>
                  <a:schemeClr val="tx1"/>
                </a:solidFill>
              </a:rPr>
              <a:t>plus rapide au développement, de comporter moins de ligne (50% de moins). Par contre, Il est plus lent à l’exécution</a:t>
            </a:r>
            <a:r>
              <a:rPr lang="fr-BE" sz="2100" dirty="0"/>
              <a:t>.</a:t>
            </a:r>
          </a:p>
        </p:txBody>
      </p:sp>
      <p:sp>
        <p:nvSpPr>
          <p:cNvPr id="8" name="Text Box 53"/>
          <p:cNvSpPr txBox="1">
            <a:spLocks noChangeArrowheads="1"/>
          </p:cNvSpPr>
          <p:nvPr/>
        </p:nvSpPr>
        <p:spPr bwMode="auto">
          <a:xfrm>
            <a:off x="642910" y="2948839"/>
            <a:ext cx="8001056" cy="1337417"/>
          </a:xfrm>
          <a:prstGeom prst="rect">
            <a:avLst/>
          </a:prstGeom>
          <a:noFill/>
          <a:ln w="9525">
            <a:noFill/>
            <a:miter lim="800000"/>
            <a:headEnd/>
            <a:tailEnd/>
          </a:ln>
          <a:effectLst/>
        </p:spPr>
        <p:txBody>
          <a:bodyPr wrap="square">
            <a:spAutoFit/>
          </a:bodyPr>
          <a:lstStyle/>
          <a:p>
            <a:r>
              <a:rPr lang="fr-BE" sz="2400" b="1" dirty="0">
                <a:solidFill>
                  <a:schemeClr val="tx1"/>
                </a:solidFill>
              </a:rPr>
              <a:t>Portable</a:t>
            </a:r>
          </a:p>
          <a:p>
            <a:pPr algn="just"/>
            <a:r>
              <a:rPr lang="fr-BE" dirty="0">
                <a:solidFill>
                  <a:schemeClr val="tx1"/>
                </a:solidFill>
              </a:rPr>
              <a:t>   </a:t>
            </a:r>
            <a:r>
              <a:rPr lang="fr-BE" sz="2100" dirty="0">
                <a:solidFill>
                  <a:schemeClr val="tx1"/>
                </a:solidFill>
              </a:rPr>
              <a:t>Python est portable entre les différentes variantes de Unix ainsi que sur les OS propriétaires comme Mac OS, MS-DOS et les différentes versions de Windows</a:t>
            </a:r>
          </a:p>
        </p:txBody>
      </p:sp>
      <p:sp>
        <p:nvSpPr>
          <p:cNvPr id="9" name="Text Box 6"/>
          <p:cNvSpPr txBox="1">
            <a:spLocks noChangeArrowheads="1"/>
          </p:cNvSpPr>
          <p:nvPr/>
        </p:nvSpPr>
        <p:spPr bwMode="auto">
          <a:xfrm>
            <a:off x="708320" y="5450695"/>
            <a:ext cx="8435712" cy="1036887"/>
          </a:xfrm>
          <a:prstGeom prst="rect">
            <a:avLst/>
          </a:prstGeom>
          <a:noFill/>
          <a:ln w="9525">
            <a:noFill/>
            <a:miter lim="800000"/>
            <a:headEnd/>
            <a:tailEnd/>
          </a:ln>
          <a:effectLst/>
        </p:spPr>
        <p:txBody>
          <a:bodyPr wrap="square">
            <a:spAutoFit/>
          </a:bodyPr>
          <a:lstStyle/>
          <a:p>
            <a:r>
              <a:rPr lang="fr-BE" sz="2400" b="1" dirty="0">
                <a:solidFill>
                  <a:schemeClr val="tx1"/>
                </a:solidFill>
              </a:rPr>
              <a:t>Extensible</a:t>
            </a:r>
          </a:p>
          <a:p>
            <a:r>
              <a:rPr lang="fr-BE" dirty="0">
                <a:solidFill>
                  <a:schemeClr val="tx1"/>
                </a:solidFill>
              </a:rPr>
              <a:t>   </a:t>
            </a:r>
            <a:r>
              <a:rPr lang="fr-BE" sz="2100" dirty="0">
                <a:solidFill>
                  <a:schemeClr val="tx1"/>
                </a:solidFill>
              </a:rPr>
              <a:t>Au-delà de la multitude de librairies et de modules déjà existante, il est possible d’en développer pour ses propres besoins</a:t>
            </a:r>
            <a:r>
              <a:rPr lang="fr-BE" dirty="0">
                <a:solidFill>
                  <a:schemeClr val="tx1"/>
                </a:solidFill>
              </a:rPr>
              <a:t>. </a:t>
            </a:r>
          </a:p>
        </p:txBody>
      </p:sp>
      <p:pic>
        <p:nvPicPr>
          <p:cNvPr id="10" name="Image 9" descr="sigleisim.jpg"/>
          <p:cNvPicPr>
            <a:picLocks noChangeAspect="1"/>
          </p:cNvPicPr>
          <p:nvPr/>
        </p:nvPicPr>
        <p:blipFill>
          <a:blip r:embed="rId4" cstate="print"/>
          <a:stretch>
            <a:fillRect/>
          </a:stretch>
        </p:blipFill>
        <p:spPr>
          <a:xfrm>
            <a:off x="0" y="1"/>
            <a:ext cx="726510" cy="1071545"/>
          </a:xfrm>
          <a:prstGeom prst="rect">
            <a:avLst/>
          </a:prstGeom>
        </p:spPr>
      </p:pic>
      <p:pic>
        <p:nvPicPr>
          <p:cNvPr id="11" name="Picture 2" descr="python-logo.png"/>
          <p:cNvPicPr>
            <a:picLocks noChangeAspect="1" noChangeArrowheads="1"/>
          </p:cNvPicPr>
          <p:nvPr/>
        </p:nvPicPr>
        <p:blipFill>
          <a:blip r:embed="rId5"/>
          <a:srcRect/>
          <a:stretch>
            <a:fillRect/>
          </a:stretch>
        </p:blipFill>
        <p:spPr bwMode="auto">
          <a:xfrm>
            <a:off x="8262953" y="0"/>
            <a:ext cx="881079" cy="1071546"/>
          </a:xfrm>
          <a:prstGeom prst="rect">
            <a:avLst/>
          </a:prstGeom>
          <a:noFill/>
          <a:ln w="9525">
            <a:noFill/>
            <a:miter lim="800000"/>
            <a:headEnd/>
            <a:tailEnd/>
          </a:ln>
        </p:spPr>
      </p:pic>
      <p:cxnSp>
        <p:nvCxnSpPr>
          <p:cNvPr id="12" name="Connecteur droit 11"/>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42" name="Picture 2"/>
          <p:cNvPicPr>
            <a:picLocks noChangeAspect="1" noChangeArrowheads="1"/>
          </p:cNvPicPr>
          <p:nvPr/>
        </p:nvPicPr>
        <p:blipFill>
          <a:blip r:embed="rId5"/>
          <a:srcRect/>
          <a:stretch>
            <a:fillRect/>
          </a:stretch>
        </p:blipFill>
        <p:spPr bwMode="auto">
          <a:xfrm>
            <a:off x="857224" y="1942054"/>
            <a:ext cx="7929618" cy="3000396"/>
          </a:xfrm>
          <a:prstGeom prst="rect">
            <a:avLst/>
          </a:prstGeom>
          <a:noFill/>
          <a:ln w="9525">
            <a:noFill/>
            <a:miter lim="800000"/>
            <a:headEnd/>
            <a:tailEnd/>
          </a:ln>
          <a:effectLst/>
        </p:spPr>
      </p:pic>
      <p:sp>
        <p:nvSpPr>
          <p:cNvPr id="10" name="Rectangle 9"/>
          <p:cNvSpPr/>
          <p:nvPr/>
        </p:nvSpPr>
        <p:spPr>
          <a:xfrm>
            <a:off x="642910" y="1214422"/>
            <a:ext cx="8501090" cy="750718"/>
          </a:xfrm>
          <a:prstGeom prst="rect">
            <a:avLst/>
          </a:prstGeom>
        </p:spPr>
        <p:txBody>
          <a:bodyPr wrap="square">
            <a:spAutoFit/>
          </a:bodyPr>
          <a:lstStyle/>
          <a:p>
            <a:pPr>
              <a:buFont typeface="Wingdings" pitchFamily="2" charset="2"/>
              <a:buChar char="q"/>
            </a:pPr>
            <a:r>
              <a:rPr lang="fr-FR" sz="2300" dirty="0">
                <a:solidFill>
                  <a:schemeClr val="tx1"/>
                </a:solidFill>
              </a:rPr>
              <a:t> On peut mettre plusieurs nombres dans une même chaîne de caractères</a:t>
            </a:r>
            <a:r>
              <a:rPr lang="fr-FR" dirty="0"/>
              <a:t>.</a:t>
            </a:r>
          </a:p>
        </p:txBody>
      </p:sp>
      <p:sp>
        <p:nvSpPr>
          <p:cNvPr id="16" name="Rectangle 15"/>
          <p:cNvSpPr/>
          <p:nvPr/>
        </p:nvSpPr>
        <p:spPr>
          <a:xfrm>
            <a:off x="714348" y="4992655"/>
            <a:ext cx="8001056" cy="1409104"/>
          </a:xfrm>
          <a:prstGeom prst="rect">
            <a:avLst/>
          </a:prstGeom>
        </p:spPr>
        <p:txBody>
          <a:bodyPr wrap="square">
            <a:spAutoFit/>
          </a:bodyPr>
          <a:lstStyle/>
          <a:p>
            <a:pPr algn="just">
              <a:buFont typeface="Wingdings" pitchFamily="2" charset="2"/>
              <a:buChar char="q"/>
            </a:pPr>
            <a:r>
              <a:rPr lang="fr-FR" sz="2300" b="1" dirty="0">
                <a:solidFill>
                  <a:srgbClr val="FF0000"/>
                </a:solidFill>
              </a:rPr>
              <a:t> Remarque </a:t>
            </a:r>
            <a:r>
              <a:rPr lang="fr-FR" sz="2300" dirty="0">
                <a:solidFill>
                  <a:schemeClr val="tx1"/>
                </a:solidFill>
              </a:rPr>
              <a:t>: Le signe </a:t>
            </a:r>
            <a:r>
              <a:rPr lang="fr-FR" sz="2300" dirty="0">
                <a:solidFill>
                  <a:srgbClr val="FF0000"/>
                </a:solidFill>
              </a:rPr>
              <a:t>\ </a:t>
            </a:r>
            <a:r>
              <a:rPr lang="fr-FR" sz="2300" dirty="0">
                <a:solidFill>
                  <a:schemeClr val="tx1"/>
                </a:solidFill>
              </a:rPr>
              <a:t>en fin de ligne permet de poursuivre la commande sur la ligne suivante. Cette syntaxe est pratique lorsque vous voulez taper une commande longue.</a:t>
            </a:r>
          </a:p>
        </p:txBody>
      </p:sp>
      <p:sp>
        <p:nvSpPr>
          <p:cNvPr id="18" name="Rectangle 17"/>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266" name="Picture 2"/>
          <p:cNvPicPr>
            <a:picLocks noChangeAspect="1" noChangeArrowheads="1"/>
          </p:cNvPicPr>
          <p:nvPr/>
        </p:nvPicPr>
        <p:blipFill>
          <a:blip r:embed="rId5"/>
          <a:srcRect/>
          <a:stretch>
            <a:fillRect/>
          </a:stretch>
        </p:blipFill>
        <p:spPr bwMode="auto">
          <a:xfrm>
            <a:off x="928662" y="3143248"/>
            <a:ext cx="7358114" cy="3500462"/>
          </a:xfrm>
          <a:prstGeom prst="rect">
            <a:avLst/>
          </a:prstGeom>
          <a:noFill/>
          <a:ln w="9525">
            <a:noFill/>
            <a:miter lim="800000"/>
            <a:headEnd/>
            <a:tailEnd/>
          </a:ln>
          <a:effectLst/>
        </p:spPr>
      </p:pic>
      <p:sp>
        <p:nvSpPr>
          <p:cNvPr id="9" name="Rectangle 8"/>
          <p:cNvSpPr/>
          <p:nvPr/>
        </p:nvSpPr>
        <p:spPr>
          <a:xfrm>
            <a:off x="500034" y="1071546"/>
            <a:ext cx="8429684" cy="2144177"/>
          </a:xfrm>
          <a:prstGeom prst="rect">
            <a:avLst/>
          </a:prstGeom>
        </p:spPr>
        <p:txBody>
          <a:bodyPr wrap="square">
            <a:spAutoFit/>
          </a:bodyPr>
          <a:lstStyle/>
          <a:p>
            <a:pPr>
              <a:lnSpc>
                <a:spcPts val="3200"/>
              </a:lnSpc>
              <a:buFont typeface="Wingdings" pitchFamily="2" charset="2"/>
              <a:buChar char="q"/>
            </a:pPr>
            <a:r>
              <a:rPr lang="fr-FR" sz="2300" dirty="0">
                <a:solidFill>
                  <a:schemeClr val="tx1"/>
                </a:solidFill>
              </a:rPr>
              <a:t> Il est possible de préciser sur combien de caractères vous voulez qu’un résultat soit écrit et comment se fait l’alignement (à gauche, à droite ou centré). </a:t>
            </a:r>
          </a:p>
          <a:p>
            <a:pPr lvl="1">
              <a:lnSpc>
                <a:spcPts val="3200"/>
              </a:lnSpc>
              <a:buFont typeface="Wingdings" pitchFamily="2" charset="2"/>
              <a:buChar char="§"/>
            </a:pPr>
            <a:r>
              <a:rPr lang="fr-FR" sz="2300" dirty="0">
                <a:solidFill>
                  <a:schemeClr val="tx1"/>
                </a:solidFill>
              </a:rPr>
              <a:t> Exemple :  le caractère </a:t>
            </a:r>
            <a:r>
              <a:rPr lang="fr-FR" sz="2300" b="1" dirty="0">
                <a:solidFill>
                  <a:srgbClr val="FF0000"/>
                </a:solidFill>
              </a:rPr>
              <a:t>;</a:t>
            </a:r>
            <a:r>
              <a:rPr lang="fr-FR" sz="2300" dirty="0">
                <a:solidFill>
                  <a:srgbClr val="FF0000"/>
                </a:solidFill>
              </a:rPr>
              <a:t> </a:t>
            </a:r>
            <a:r>
              <a:rPr lang="fr-FR" sz="2300" dirty="0">
                <a:solidFill>
                  <a:schemeClr val="tx1"/>
                </a:solidFill>
              </a:rPr>
              <a:t>sert de séparateur entre les instructions sur une même ligne :</a:t>
            </a:r>
          </a:p>
        </p:txBody>
      </p:sp>
      <p:sp>
        <p:nvSpPr>
          <p:cNvPr id="10" name="Rectangle 9"/>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290" name="Picture 2"/>
          <p:cNvPicPr>
            <a:picLocks noChangeAspect="1" noChangeArrowheads="1"/>
          </p:cNvPicPr>
          <p:nvPr/>
        </p:nvPicPr>
        <p:blipFill>
          <a:blip r:embed="rId5"/>
          <a:srcRect/>
          <a:stretch>
            <a:fillRect/>
          </a:stretch>
        </p:blipFill>
        <p:spPr bwMode="auto">
          <a:xfrm>
            <a:off x="1571604" y="4714884"/>
            <a:ext cx="7286676" cy="1714512"/>
          </a:xfrm>
          <a:prstGeom prst="rect">
            <a:avLst/>
          </a:prstGeom>
          <a:noFill/>
          <a:ln w="9525">
            <a:noFill/>
            <a:miter lim="800000"/>
            <a:headEnd/>
            <a:tailEnd/>
          </a:ln>
          <a:effectLst/>
        </p:spPr>
      </p:pic>
      <p:sp>
        <p:nvSpPr>
          <p:cNvPr id="10" name="Rectangle 9"/>
          <p:cNvSpPr/>
          <p:nvPr/>
        </p:nvSpPr>
        <p:spPr>
          <a:xfrm>
            <a:off x="428596" y="1191606"/>
            <a:ext cx="8429684" cy="3647152"/>
          </a:xfrm>
          <a:prstGeom prst="rect">
            <a:avLst/>
          </a:prstGeom>
        </p:spPr>
        <p:txBody>
          <a:bodyPr wrap="square">
            <a:spAutoFit/>
          </a:bodyPr>
          <a:lstStyle/>
          <a:p>
            <a:pPr algn="just">
              <a:lnSpc>
                <a:spcPct val="150000"/>
              </a:lnSpc>
              <a:buFont typeface="Wingdings" pitchFamily="2" charset="2"/>
              <a:buChar char="q"/>
            </a:pPr>
            <a:r>
              <a:rPr lang="fr-FR" sz="2200" dirty="0">
                <a:solidFill>
                  <a:schemeClr val="tx1"/>
                </a:solidFill>
              </a:rPr>
              <a:t> Notez que:</a:t>
            </a:r>
          </a:p>
          <a:p>
            <a:pPr algn="just">
              <a:lnSpc>
                <a:spcPct val="150000"/>
              </a:lnSpc>
            </a:pPr>
            <a:r>
              <a:rPr lang="fr-FR" sz="2200" dirty="0">
                <a:solidFill>
                  <a:schemeClr val="tx1"/>
                </a:solidFill>
              </a:rPr>
              <a:t>  </a:t>
            </a:r>
            <a:r>
              <a:rPr lang="fr-FR" sz="2200" b="1" dirty="0">
                <a:solidFill>
                  <a:srgbClr val="FF0000"/>
                </a:solidFill>
              </a:rPr>
              <a:t>&gt;</a:t>
            </a:r>
            <a:r>
              <a:rPr lang="fr-FR" sz="2200" dirty="0">
                <a:solidFill>
                  <a:schemeClr val="tx1"/>
                </a:solidFill>
              </a:rPr>
              <a:t> spécifie un alignement à droite, </a:t>
            </a:r>
          </a:p>
          <a:p>
            <a:pPr algn="just">
              <a:lnSpc>
                <a:spcPct val="150000"/>
              </a:lnSpc>
            </a:pPr>
            <a:r>
              <a:rPr lang="fr-FR" sz="2200" b="1" dirty="0">
                <a:solidFill>
                  <a:srgbClr val="FF0000"/>
                </a:solidFill>
              </a:rPr>
              <a:t>  &lt; </a:t>
            </a:r>
            <a:r>
              <a:rPr lang="fr-FR" sz="2200" dirty="0">
                <a:solidFill>
                  <a:schemeClr val="tx1"/>
                </a:solidFill>
              </a:rPr>
              <a:t>spécifie un alignement à gauche </a:t>
            </a:r>
          </a:p>
          <a:p>
            <a:pPr algn="just">
              <a:lnSpc>
                <a:spcPct val="150000"/>
              </a:lnSpc>
            </a:pPr>
            <a:r>
              <a:rPr lang="fr-FR" sz="2200" dirty="0">
                <a:solidFill>
                  <a:srgbClr val="FF0000"/>
                </a:solidFill>
              </a:rPr>
              <a:t>   ˆ</a:t>
            </a:r>
            <a:r>
              <a:rPr lang="fr-FR" sz="2200" dirty="0">
                <a:solidFill>
                  <a:schemeClr val="tx1"/>
                </a:solidFill>
              </a:rPr>
              <a:t> spécifie un alignement centré. </a:t>
            </a:r>
          </a:p>
          <a:p>
            <a:pPr algn="just">
              <a:lnSpc>
                <a:spcPct val="150000"/>
              </a:lnSpc>
              <a:buFont typeface="Wingdings" pitchFamily="2" charset="2"/>
              <a:buChar char="q"/>
            </a:pPr>
            <a:r>
              <a:rPr lang="fr-FR" sz="2200" dirty="0">
                <a:solidFill>
                  <a:schemeClr val="tx1"/>
                </a:solidFill>
              </a:rPr>
              <a:t> Il est également possible d’indiquer le caractère qui servira de remplissage lors des alignements (l’espace est le caractère par défaut).</a:t>
            </a: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291" name="Picture 3"/>
          <p:cNvPicPr>
            <a:picLocks noChangeAspect="1" noChangeArrowheads="1"/>
          </p:cNvPicPr>
          <p:nvPr/>
        </p:nvPicPr>
        <p:blipFill>
          <a:blip r:embed="rId5"/>
          <a:srcRect/>
          <a:stretch>
            <a:fillRect/>
          </a:stretch>
        </p:blipFill>
        <p:spPr bwMode="auto">
          <a:xfrm>
            <a:off x="2214546" y="3857628"/>
            <a:ext cx="4429156" cy="1285884"/>
          </a:xfrm>
          <a:prstGeom prst="rect">
            <a:avLst/>
          </a:prstGeom>
          <a:noFill/>
          <a:ln w="9525">
            <a:noFill/>
            <a:miter lim="800000"/>
            <a:headEnd/>
            <a:tailEnd/>
          </a:ln>
          <a:effectLst/>
        </p:spPr>
      </p:pic>
      <p:sp>
        <p:nvSpPr>
          <p:cNvPr id="16" name="Rectangle 15"/>
          <p:cNvSpPr/>
          <p:nvPr/>
        </p:nvSpPr>
        <p:spPr>
          <a:xfrm>
            <a:off x="571472" y="1500174"/>
            <a:ext cx="8072494" cy="2123658"/>
          </a:xfrm>
          <a:prstGeom prst="rect">
            <a:avLst/>
          </a:prstGeom>
        </p:spPr>
        <p:txBody>
          <a:bodyPr wrap="square">
            <a:spAutoFit/>
          </a:bodyPr>
          <a:lstStyle/>
          <a:p>
            <a:pPr algn="just">
              <a:lnSpc>
                <a:spcPct val="150000"/>
              </a:lnSpc>
              <a:buFont typeface="Wingdings" pitchFamily="2" charset="2"/>
              <a:buChar char="q"/>
            </a:pPr>
            <a:r>
              <a:rPr lang="fr-FR" sz="2200" dirty="0">
                <a:solidFill>
                  <a:schemeClr val="tx1"/>
                </a:solidFill>
              </a:rPr>
              <a:t>L’avantage de l’écriture formatée. Elle vous permet d’écrire en colonnes parfaitement alignées</a:t>
            </a:r>
          </a:p>
          <a:p>
            <a:pPr algn="just">
              <a:lnSpc>
                <a:spcPct val="150000"/>
              </a:lnSpc>
              <a:buFont typeface="Wingdings" pitchFamily="2" charset="2"/>
              <a:buChar char="q"/>
            </a:pPr>
            <a:r>
              <a:rPr lang="fr-FR" sz="2200" dirty="0">
                <a:solidFill>
                  <a:schemeClr val="tx1"/>
                </a:solidFill>
              </a:rPr>
              <a:t> Pour les </a:t>
            </a:r>
            <a:r>
              <a:rPr lang="fr-FR" sz="2200" dirty="0" err="1">
                <a:solidFill>
                  <a:schemeClr val="tx1"/>
                </a:solidFill>
              </a:rPr>
              <a:t>floats</a:t>
            </a:r>
            <a:r>
              <a:rPr lang="fr-FR" sz="2200" dirty="0">
                <a:solidFill>
                  <a:schemeClr val="tx1"/>
                </a:solidFill>
              </a:rPr>
              <a:t>, il est possible de combiner le nombre de caractères à afficher avec le nombre de décimales </a:t>
            </a:r>
            <a:r>
              <a:rPr lang="fr-FR" sz="2200" dirty="0"/>
              <a:t>:</a:t>
            </a: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500034" y="1000108"/>
            <a:ext cx="8286808" cy="4662815"/>
          </a:xfrm>
          <a:prstGeom prst="rect">
            <a:avLst/>
          </a:prstGeom>
        </p:spPr>
        <p:txBody>
          <a:bodyPr wrap="square">
            <a:spAutoFit/>
          </a:bodyPr>
          <a:lstStyle/>
          <a:p>
            <a:pPr algn="just">
              <a:lnSpc>
                <a:spcPct val="150000"/>
              </a:lnSpc>
              <a:buFont typeface="Wingdings" pitchFamily="2" charset="2"/>
              <a:buChar char="q"/>
            </a:pPr>
            <a:r>
              <a:rPr lang="fr-FR" sz="2200" dirty="0">
                <a:solidFill>
                  <a:schemeClr val="tx1"/>
                </a:solidFill>
              </a:rPr>
              <a:t>L’instruction 7.3f signifie que l’on souhaite écrire un </a:t>
            </a:r>
            <a:r>
              <a:rPr lang="fr-FR" sz="2200" dirty="0" err="1">
                <a:solidFill>
                  <a:schemeClr val="tx1"/>
                </a:solidFill>
              </a:rPr>
              <a:t>float</a:t>
            </a:r>
            <a:r>
              <a:rPr lang="fr-FR" sz="2200" dirty="0">
                <a:solidFill>
                  <a:schemeClr val="tx1"/>
                </a:solidFill>
              </a:rPr>
              <a:t> avec 3 décimales et formaté sur 7 caractères (par défaut justifiés à droite). </a:t>
            </a:r>
          </a:p>
          <a:p>
            <a:pPr algn="just">
              <a:lnSpc>
                <a:spcPct val="150000"/>
              </a:lnSpc>
              <a:buFont typeface="Wingdings" pitchFamily="2" charset="2"/>
              <a:buChar char="q"/>
            </a:pPr>
            <a:r>
              <a:rPr lang="fr-FR" sz="2200" dirty="0">
                <a:solidFill>
                  <a:schemeClr val="tx1"/>
                </a:solidFill>
              </a:rPr>
              <a:t> L’instruction 10.3f fait la même chose sur 10 caractères.</a:t>
            </a:r>
          </a:p>
          <a:p>
            <a:pPr algn="just">
              <a:lnSpc>
                <a:spcPct val="150000"/>
              </a:lnSpc>
              <a:buFont typeface="Wingdings" pitchFamily="2" charset="2"/>
              <a:buChar char="q"/>
            </a:pPr>
            <a:r>
              <a:rPr lang="fr-FR" sz="2200" dirty="0">
                <a:solidFill>
                  <a:schemeClr val="tx1"/>
                </a:solidFill>
              </a:rPr>
              <a:t> Remarquez que le séparateur décimal </a:t>
            </a:r>
            <a:r>
              <a:rPr lang="fr-FR" sz="2200" dirty="0">
                <a:solidFill>
                  <a:srgbClr val="FF0000"/>
                </a:solidFill>
              </a:rPr>
              <a:t>.</a:t>
            </a:r>
            <a:r>
              <a:rPr lang="fr-FR" sz="2200" dirty="0">
                <a:solidFill>
                  <a:schemeClr val="tx1"/>
                </a:solidFill>
              </a:rPr>
              <a:t> compte pour un caractère.</a:t>
            </a:r>
          </a:p>
          <a:p>
            <a:pPr algn="just">
              <a:lnSpc>
                <a:spcPct val="150000"/>
              </a:lnSpc>
              <a:buFont typeface="Wingdings" pitchFamily="2" charset="2"/>
              <a:buChar char="q"/>
            </a:pPr>
            <a:r>
              <a:rPr lang="fr-FR" sz="2200" dirty="0">
                <a:solidFill>
                  <a:schemeClr val="tx1"/>
                </a:solidFill>
              </a:rPr>
              <a:t> Si on veut afficher des accolades littérales et utiliser la méthode .format() en même temps, il faut doubler les accolades pour échapper au formatage.</a:t>
            </a:r>
          </a:p>
        </p:txBody>
      </p:sp>
      <p:pic>
        <p:nvPicPr>
          <p:cNvPr id="13314" name="Picture 2"/>
          <p:cNvPicPr>
            <a:picLocks noChangeAspect="1" noChangeArrowheads="1"/>
          </p:cNvPicPr>
          <p:nvPr/>
        </p:nvPicPr>
        <p:blipFill>
          <a:blip r:embed="rId5"/>
          <a:srcRect/>
          <a:stretch>
            <a:fillRect/>
          </a:stretch>
        </p:blipFill>
        <p:spPr bwMode="auto">
          <a:xfrm>
            <a:off x="1214414" y="5572140"/>
            <a:ext cx="6953250" cy="1143008"/>
          </a:xfrm>
          <a:prstGeom prst="rect">
            <a:avLst/>
          </a:prstGeom>
          <a:noFill/>
          <a:ln w="9525">
            <a:noFill/>
            <a:miter lim="800000"/>
            <a:headEnd/>
            <a:tailEnd/>
          </a:ln>
          <a:effectLst/>
        </p:spPr>
      </p:pic>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571472" y="1142984"/>
            <a:ext cx="8286808" cy="3599768"/>
          </a:xfrm>
          <a:prstGeom prst="rect">
            <a:avLst/>
          </a:prstGeom>
        </p:spPr>
        <p:txBody>
          <a:bodyPr wrap="square">
            <a:spAutoFit/>
          </a:bodyPr>
          <a:lstStyle/>
          <a:p>
            <a:pPr algn="just">
              <a:lnSpc>
                <a:spcPts val="3000"/>
              </a:lnSpc>
              <a:spcAft>
                <a:spcPts val="600"/>
              </a:spcAft>
              <a:buFont typeface="Wingdings" pitchFamily="2" charset="2"/>
              <a:buChar char="q"/>
            </a:pPr>
            <a:r>
              <a:rPr lang="fr-FR" sz="2200" dirty="0">
                <a:solidFill>
                  <a:schemeClr val="tx1"/>
                </a:solidFill>
              </a:rPr>
              <a:t> La méthode .format() agit sur la chaîne de caractères à laquelle elle est attachée par un point et n’a rien à voir avec la fonction </a:t>
            </a:r>
            <a:r>
              <a:rPr lang="fr-FR" sz="2200" dirty="0" err="1">
                <a:solidFill>
                  <a:schemeClr val="tx1"/>
                </a:solidFill>
              </a:rPr>
              <a:t>print</a:t>
            </a:r>
            <a:r>
              <a:rPr lang="fr-FR" sz="2200" dirty="0">
                <a:solidFill>
                  <a:schemeClr val="tx1"/>
                </a:solidFill>
              </a:rPr>
              <a:t>().</a:t>
            </a:r>
          </a:p>
          <a:p>
            <a:pPr algn="just">
              <a:lnSpc>
                <a:spcPts val="3000"/>
              </a:lnSpc>
              <a:spcAft>
                <a:spcPts val="600"/>
              </a:spcAft>
              <a:buFont typeface="Wingdings" pitchFamily="2" charset="2"/>
              <a:buChar char="q"/>
            </a:pPr>
            <a:r>
              <a:rPr lang="fr-FR" sz="2200" dirty="0">
                <a:solidFill>
                  <a:schemeClr val="tx1"/>
                </a:solidFill>
              </a:rPr>
              <a:t>Si on donne une chaîne de caractères suivie d’un .format() à la fonction </a:t>
            </a:r>
            <a:r>
              <a:rPr lang="fr-FR" sz="2200" dirty="0" err="1">
                <a:solidFill>
                  <a:schemeClr val="tx1"/>
                </a:solidFill>
              </a:rPr>
              <a:t>print</a:t>
            </a:r>
            <a:r>
              <a:rPr lang="fr-FR" sz="2200" dirty="0">
                <a:solidFill>
                  <a:schemeClr val="tx1"/>
                </a:solidFill>
              </a:rPr>
              <a:t>(), Python évalue d’abord le formatage et c’est la chaîne de caractères qui en résulte qui est affichée à l’écran. 	</a:t>
            </a:r>
            <a:r>
              <a:rPr lang="fr-FR" sz="2200" b="1" dirty="0">
                <a:solidFill>
                  <a:schemeClr val="tx1"/>
                </a:solidFill>
              </a:rPr>
              <a:t>Exemple : </a:t>
            </a:r>
            <a:r>
              <a:rPr lang="fr-FR" sz="2200" dirty="0">
                <a:solidFill>
                  <a:schemeClr val="tx1"/>
                </a:solidFill>
              </a:rPr>
              <a:t>Tout comme dans l’instruction </a:t>
            </a:r>
            <a:r>
              <a:rPr lang="fr-FR" sz="2200" dirty="0" err="1">
                <a:solidFill>
                  <a:schemeClr val="tx1"/>
                </a:solidFill>
              </a:rPr>
              <a:t>print</a:t>
            </a:r>
            <a:r>
              <a:rPr lang="fr-FR" sz="2200" dirty="0">
                <a:solidFill>
                  <a:schemeClr val="tx1"/>
                </a:solidFill>
              </a:rPr>
              <a:t>(5*5), c’est 	d’abord la 	multiplication (5*5) qui est évaluée, puis son 	résultat qui est affiché à l’écran. </a:t>
            </a:r>
            <a:endParaRPr lang="fr-FR" dirty="0"/>
          </a:p>
        </p:txBody>
      </p:sp>
      <p:pic>
        <p:nvPicPr>
          <p:cNvPr id="13315" name="Picture 3"/>
          <p:cNvPicPr>
            <a:picLocks noChangeAspect="1" noChangeArrowheads="1"/>
          </p:cNvPicPr>
          <p:nvPr/>
        </p:nvPicPr>
        <p:blipFill>
          <a:blip r:embed="rId5"/>
          <a:srcRect/>
          <a:stretch>
            <a:fillRect/>
          </a:stretch>
        </p:blipFill>
        <p:spPr bwMode="auto">
          <a:xfrm>
            <a:off x="5072066" y="4572008"/>
            <a:ext cx="3929090" cy="1143008"/>
          </a:xfrm>
          <a:prstGeom prst="rect">
            <a:avLst/>
          </a:prstGeom>
          <a:noFill/>
          <a:ln w="9525">
            <a:noFill/>
            <a:miter lim="800000"/>
            <a:headEnd/>
            <a:tailEnd/>
          </a:ln>
          <a:effectLst/>
        </p:spPr>
      </p:pic>
      <p:sp>
        <p:nvSpPr>
          <p:cNvPr id="16" name="Rectangle 15"/>
          <p:cNvSpPr/>
          <p:nvPr/>
        </p:nvSpPr>
        <p:spPr>
          <a:xfrm>
            <a:off x="714348" y="5721758"/>
            <a:ext cx="8358246" cy="636200"/>
          </a:xfrm>
          <a:prstGeom prst="rect">
            <a:avLst/>
          </a:prstGeom>
        </p:spPr>
        <p:txBody>
          <a:bodyPr wrap="square">
            <a:spAutoFit/>
          </a:bodyPr>
          <a:lstStyle/>
          <a:p>
            <a:r>
              <a:rPr lang="fr-FR" sz="1900" b="1" dirty="0">
                <a:solidFill>
                  <a:srgbClr val="FF0000"/>
                </a:solidFill>
              </a:rPr>
              <a:t>Python affiche le résultat de l’instruction "{:10.3f}".format(</a:t>
            </a:r>
            <a:r>
              <a:rPr lang="fr-FR" sz="1900" b="1" dirty="0" err="1">
                <a:solidFill>
                  <a:srgbClr val="FF0000"/>
                </a:solidFill>
              </a:rPr>
              <a:t>perc_GC</a:t>
            </a:r>
            <a:r>
              <a:rPr lang="fr-FR" sz="1900" b="1" dirty="0">
                <a:solidFill>
                  <a:srgbClr val="FF0000"/>
                </a:solidFill>
              </a:rPr>
              <a:t>) comme une chaîne de caractères et la fonction type() nous le confirme</a:t>
            </a:r>
            <a:r>
              <a:rPr lang="fr-FR" sz="1900" dirty="0">
                <a:solidFill>
                  <a:schemeClr val="tx1"/>
                </a:solidFill>
              </a:rPr>
              <a:t>.</a:t>
            </a: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338" name="Picture 2"/>
          <p:cNvPicPr>
            <a:picLocks noChangeAspect="1" noChangeArrowheads="1"/>
          </p:cNvPicPr>
          <p:nvPr/>
        </p:nvPicPr>
        <p:blipFill>
          <a:blip r:embed="rId5"/>
          <a:srcRect/>
          <a:stretch>
            <a:fillRect/>
          </a:stretch>
        </p:blipFill>
        <p:spPr bwMode="auto">
          <a:xfrm>
            <a:off x="1357290" y="3071810"/>
            <a:ext cx="6500858" cy="2857520"/>
          </a:xfrm>
          <a:prstGeom prst="rect">
            <a:avLst/>
          </a:prstGeom>
          <a:noFill/>
          <a:ln w="9525">
            <a:noFill/>
            <a:miter lim="800000"/>
            <a:headEnd/>
            <a:tailEnd/>
          </a:ln>
          <a:effectLst/>
        </p:spPr>
      </p:pic>
      <p:sp>
        <p:nvSpPr>
          <p:cNvPr id="9" name="Rectangle 8"/>
          <p:cNvSpPr/>
          <p:nvPr/>
        </p:nvSpPr>
        <p:spPr>
          <a:xfrm>
            <a:off x="642910" y="1785926"/>
            <a:ext cx="7929602" cy="1001941"/>
          </a:xfrm>
          <a:prstGeom prst="rect">
            <a:avLst/>
          </a:prstGeom>
        </p:spPr>
        <p:txBody>
          <a:bodyPr wrap="square">
            <a:spAutoFit/>
          </a:bodyPr>
          <a:lstStyle/>
          <a:p>
            <a:pPr algn="just">
              <a:lnSpc>
                <a:spcPct val="150000"/>
              </a:lnSpc>
              <a:buFont typeface="Wingdings" pitchFamily="2" charset="2"/>
              <a:buChar char="q"/>
            </a:pPr>
            <a:r>
              <a:rPr lang="fr-FR" sz="2100" dirty="0">
                <a:solidFill>
                  <a:schemeClr val="tx1"/>
                </a:solidFill>
              </a:rPr>
              <a:t>Dans d’anciens livres ou programmes Python, il se peut que vous rencontriez l’écriture formatée avec le style suivant </a:t>
            </a:r>
            <a:r>
              <a:rPr lang="fr-FR" dirty="0">
                <a:solidFill>
                  <a:schemeClr val="tx1"/>
                </a:solidFill>
              </a:rPr>
              <a:t>:</a:t>
            </a:r>
          </a:p>
        </p:txBody>
      </p:sp>
      <p:sp>
        <p:nvSpPr>
          <p:cNvPr id="10" name="ZoneTexte 9"/>
          <p:cNvSpPr txBox="1"/>
          <p:nvPr/>
        </p:nvSpPr>
        <p:spPr>
          <a:xfrm>
            <a:off x="428596" y="1214422"/>
            <a:ext cx="8517238" cy="421526"/>
          </a:xfrm>
          <a:prstGeom prst="rect">
            <a:avLst/>
          </a:prstGeom>
          <a:noFill/>
        </p:spPr>
        <p:txBody>
          <a:bodyPr wrap="square" rtlCol="0">
            <a:spAutoFit/>
          </a:bodyPr>
          <a:lstStyle/>
          <a:p>
            <a:r>
              <a:rPr lang="fr-FR" sz="2300" b="1" dirty="0">
                <a:solidFill>
                  <a:schemeClr val="tx1"/>
                </a:solidFill>
              </a:rPr>
              <a:t>Ancienne méthode de formatage des chaînes de caractère </a:t>
            </a: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571472" y="1264984"/>
            <a:ext cx="8286808" cy="4897366"/>
          </a:xfrm>
          <a:prstGeom prst="rect">
            <a:avLst/>
          </a:prstGeom>
        </p:spPr>
        <p:txBody>
          <a:bodyPr wrap="square">
            <a:spAutoFit/>
          </a:bodyPr>
          <a:lstStyle/>
          <a:p>
            <a:pPr algn="just">
              <a:lnSpc>
                <a:spcPct val="150000"/>
              </a:lnSpc>
              <a:buFont typeface="Wingdings" pitchFamily="2" charset="2"/>
              <a:buChar char="q"/>
            </a:pPr>
            <a:r>
              <a:rPr lang="fr-FR" sz="2300" dirty="0">
                <a:solidFill>
                  <a:schemeClr val="tx1"/>
                </a:solidFill>
              </a:rPr>
              <a:t>La syntaxe est légèrement différente. Le symbole % est d’abord appelé dans la chaîne de caractères (dans l’exemple ci dessus %d, %d et %.2f) pour :</a:t>
            </a:r>
          </a:p>
          <a:p>
            <a:pPr lvl="1" algn="just">
              <a:lnSpc>
                <a:spcPct val="150000"/>
              </a:lnSpc>
              <a:buFont typeface="Arial" pitchFamily="34" charset="0"/>
              <a:buChar char="•"/>
            </a:pPr>
            <a:r>
              <a:rPr lang="fr-FR" sz="2300" dirty="0">
                <a:solidFill>
                  <a:schemeClr val="tx1"/>
                </a:solidFill>
              </a:rPr>
              <a:t>Désigner l’endroit où sera placée la variable dans la chaîne de caractères.</a:t>
            </a:r>
          </a:p>
          <a:p>
            <a:pPr lvl="1" algn="just">
              <a:lnSpc>
                <a:spcPct val="150000"/>
              </a:lnSpc>
              <a:buFont typeface="Arial" pitchFamily="34" charset="0"/>
              <a:buChar char="•"/>
            </a:pPr>
            <a:r>
              <a:rPr lang="fr-FR" sz="2300" dirty="0">
                <a:solidFill>
                  <a:schemeClr val="tx1"/>
                </a:solidFill>
              </a:rPr>
              <a:t> Préciser le type de variable à formater, d pour un entier (i fonctionne  également) ou f pour un </a:t>
            </a:r>
            <a:r>
              <a:rPr lang="fr-FR" sz="2300" dirty="0" err="1">
                <a:solidFill>
                  <a:schemeClr val="tx1"/>
                </a:solidFill>
              </a:rPr>
              <a:t>float</a:t>
            </a:r>
            <a:r>
              <a:rPr lang="fr-FR" sz="2300" dirty="0">
                <a:solidFill>
                  <a:schemeClr val="tx1"/>
                </a:solidFill>
              </a:rPr>
              <a:t>.</a:t>
            </a:r>
          </a:p>
          <a:p>
            <a:pPr>
              <a:lnSpc>
                <a:spcPct val="150000"/>
              </a:lnSpc>
            </a:pPr>
            <a:r>
              <a:rPr lang="fr-FR" dirty="0">
                <a:solidFill>
                  <a:schemeClr val="tx1"/>
                </a:solidFill>
              </a:rPr>
              <a:t>	</a:t>
            </a:r>
            <a:br>
              <a:rPr lang="fr-FR" dirty="0">
                <a:solidFill>
                  <a:schemeClr val="tx1"/>
                </a:solidFill>
              </a:rPr>
            </a:br>
            <a:endParaRPr lang="fr-FR" dirty="0">
              <a:solidFill>
                <a:schemeClr val="tx1"/>
              </a:solidFill>
            </a:endParaRPr>
          </a:p>
          <a:p>
            <a:endParaRPr lang="fr-FR" dirty="0">
              <a:solidFill>
                <a:schemeClr val="tx1"/>
              </a:solidFill>
            </a:endParaRPr>
          </a:p>
        </p:txBody>
      </p:sp>
      <p:sp>
        <p:nvSpPr>
          <p:cNvPr id="17" name="Rectangle 16"/>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500034" y="1293934"/>
            <a:ext cx="6929486" cy="435825"/>
          </a:xfrm>
          <a:prstGeom prst="rect">
            <a:avLst/>
          </a:prstGeom>
          <a:noFill/>
        </p:spPr>
        <p:txBody>
          <a:bodyPr wrap="square" rtlCol="0">
            <a:spAutoFit/>
          </a:bodyPr>
          <a:lstStyle/>
          <a:p>
            <a:r>
              <a:rPr lang="fr-FR" sz="2400" b="1" dirty="0">
                <a:solidFill>
                  <a:schemeClr val="tx1"/>
                </a:solidFill>
              </a:rPr>
              <a:t>Note sur le vocabulaire et la syntaxe</a:t>
            </a:r>
          </a:p>
        </p:txBody>
      </p:sp>
      <p:sp>
        <p:nvSpPr>
          <p:cNvPr id="9" name="Rectangle 8"/>
          <p:cNvSpPr/>
          <p:nvPr/>
        </p:nvSpPr>
        <p:spPr>
          <a:xfrm>
            <a:off x="571472" y="1874027"/>
            <a:ext cx="8429684" cy="3269485"/>
          </a:xfrm>
          <a:prstGeom prst="rect">
            <a:avLst/>
          </a:prstGeom>
        </p:spPr>
        <p:txBody>
          <a:bodyPr wrap="square">
            <a:spAutoFit/>
          </a:bodyPr>
          <a:lstStyle/>
          <a:p>
            <a:pPr algn="just">
              <a:buFont typeface="Wingdings" pitchFamily="2" charset="2"/>
              <a:buChar char="q"/>
            </a:pPr>
            <a:r>
              <a:rPr lang="fr-FR" sz="2100" dirty="0">
                <a:solidFill>
                  <a:schemeClr val="tx1"/>
                </a:solidFill>
              </a:rPr>
              <a:t> </a:t>
            </a:r>
            <a:r>
              <a:rPr lang="fr-FR" sz="2200" dirty="0">
                <a:solidFill>
                  <a:schemeClr val="tx1"/>
                </a:solidFill>
              </a:rPr>
              <a:t>En Python, on peut considérer chaque variable comme un objet sur lequel on peut appliquer des méthodes.</a:t>
            </a:r>
          </a:p>
          <a:p>
            <a:pPr algn="just"/>
            <a:endParaRPr lang="fr-FR" sz="2200" dirty="0">
              <a:solidFill>
                <a:schemeClr val="tx1"/>
              </a:solidFill>
            </a:endParaRPr>
          </a:p>
          <a:p>
            <a:pPr algn="just">
              <a:buFont typeface="Wingdings" pitchFamily="2" charset="2"/>
              <a:buChar char="q"/>
            </a:pPr>
            <a:r>
              <a:rPr lang="fr-FR" sz="2200" dirty="0">
                <a:solidFill>
                  <a:schemeClr val="tx1"/>
                </a:solidFill>
              </a:rPr>
              <a:t> Une méthode est simplement une fonction qui utilise et/ou agit sur l’objet lui-même, les deux étant connectés par un point. La syntaxe générale est de la forme </a:t>
            </a:r>
            <a:r>
              <a:rPr lang="fr-FR" sz="2200" b="1" dirty="0" err="1">
                <a:solidFill>
                  <a:srgbClr val="FF0000"/>
                </a:solidFill>
              </a:rPr>
              <a:t>objet.méthode</a:t>
            </a:r>
            <a:r>
              <a:rPr lang="fr-FR" sz="2200" b="1" dirty="0">
                <a:solidFill>
                  <a:srgbClr val="FF0000"/>
                </a:solidFill>
              </a:rPr>
              <a:t>()</a:t>
            </a:r>
            <a:r>
              <a:rPr lang="fr-FR" sz="2200" dirty="0">
                <a:solidFill>
                  <a:schemeClr val="tx1"/>
                </a:solidFill>
              </a:rPr>
              <a:t>. </a:t>
            </a:r>
          </a:p>
          <a:p>
            <a:endParaRPr lang="fr-FR" dirty="0">
              <a:solidFill>
                <a:schemeClr val="tx1"/>
              </a:solidFill>
            </a:endParaRPr>
          </a:p>
          <a:p>
            <a:r>
              <a:rPr lang="fr-FR" dirty="0">
                <a:solidFill>
                  <a:schemeClr val="tx1"/>
                </a:solidFill>
              </a:rPr>
              <a:t>:</a:t>
            </a:r>
            <a:br>
              <a:rPr lang="fr-FR" dirty="0">
                <a:solidFill>
                  <a:schemeClr val="tx1"/>
                </a:solidFill>
              </a:rPr>
            </a:br>
            <a:endParaRPr lang="fr-FR" dirty="0">
              <a:solidFill>
                <a:schemeClr val="tx1"/>
              </a:solidFill>
            </a:endParaRPr>
          </a:p>
          <a:p>
            <a:br>
              <a:rPr lang="fr-FR" dirty="0">
                <a:solidFill>
                  <a:schemeClr val="tx1"/>
                </a:solidFill>
              </a:rPr>
            </a:br>
            <a:endParaRPr lang="fr-FR" dirty="0">
              <a:solidFill>
                <a:schemeClr val="tx1"/>
              </a:solidFill>
            </a:endParaRPr>
          </a:p>
        </p:txBody>
      </p:sp>
      <p:sp>
        <p:nvSpPr>
          <p:cNvPr id="10" name="Rectangle 9"/>
          <p:cNvSpPr/>
          <p:nvPr/>
        </p:nvSpPr>
        <p:spPr>
          <a:xfrm>
            <a:off x="714348" y="5249698"/>
            <a:ext cx="8215370" cy="1036822"/>
          </a:xfrm>
          <a:prstGeom prst="rect">
            <a:avLst/>
          </a:prstGeom>
        </p:spPr>
        <p:txBody>
          <a:bodyPr wrap="square">
            <a:spAutoFit/>
          </a:bodyPr>
          <a:lstStyle/>
          <a:p>
            <a:pPr algn="just">
              <a:buFont typeface="Wingdings" pitchFamily="2" charset="2"/>
              <a:buChar char="q"/>
            </a:pPr>
            <a:r>
              <a:rPr lang="fr-FR" sz="2100" dirty="0">
                <a:solidFill>
                  <a:schemeClr val="tx1"/>
                </a:solidFill>
              </a:rPr>
              <a:t> </a:t>
            </a:r>
            <a:r>
              <a:rPr lang="fr-FR" sz="2200" dirty="0">
                <a:solidFill>
                  <a:schemeClr val="tx1"/>
                </a:solidFill>
              </a:rPr>
              <a:t>la méthode .format() est liée à "Joe a {} ans" qui est un objet de type chaîne de caractères. La méthode renvoie une nouvelle chaîne de caractères avec le bon formatage (ici, 'Joe a 20 ans'). </a:t>
            </a:r>
          </a:p>
        </p:txBody>
      </p:sp>
      <p:pic>
        <p:nvPicPr>
          <p:cNvPr id="15362" name="Picture 2"/>
          <p:cNvPicPr>
            <a:picLocks noChangeAspect="1" noChangeArrowheads="1"/>
          </p:cNvPicPr>
          <p:nvPr/>
        </p:nvPicPr>
        <p:blipFill>
          <a:blip r:embed="rId5"/>
          <a:srcRect/>
          <a:stretch>
            <a:fillRect/>
          </a:stretch>
        </p:blipFill>
        <p:spPr bwMode="auto">
          <a:xfrm>
            <a:off x="4000496" y="3910636"/>
            <a:ext cx="4214842" cy="1143008"/>
          </a:xfrm>
          <a:prstGeom prst="rect">
            <a:avLst/>
          </a:prstGeom>
          <a:noFill/>
          <a:ln w="9525">
            <a:noFill/>
            <a:miter lim="800000"/>
            <a:headEnd/>
            <a:tailEnd/>
          </a:ln>
          <a:effectLst/>
        </p:spPr>
      </p:pic>
      <p:sp>
        <p:nvSpPr>
          <p:cNvPr id="16" name="Rectangle 15"/>
          <p:cNvSpPr/>
          <p:nvPr/>
        </p:nvSpPr>
        <p:spPr>
          <a:xfrm>
            <a:off x="2428860" y="500042"/>
            <a:ext cx="5256183" cy="584775"/>
          </a:xfrm>
          <a:prstGeom prst="rect">
            <a:avLst/>
          </a:prstGeom>
        </p:spPr>
        <p:txBody>
          <a:bodyPr wrap="none">
            <a:spAutoFit/>
          </a:bodyPr>
          <a:lstStyle/>
          <a:p>
            <a:pPr algn="ctr" defTabSz="914400">
              <a:lnSpc>
                <a:spcPct val="100000"/>
              </a:lnSpc>
              <a:buClrTx/>
              <a:buSzTx/>
              <a:defRPr/>
            </a:pPr>
            <a:r>
              <a:rPr lang="fr-FR" sz="3200" b="1" dirty="0">
                <a:solidFill>
                  <a:schemeClr val="tx2"/>
                </a:solidFill>
                <a:latin typeface="+mj-lt"/>
                <a:ea typeface="+mj-ea"/>
                <a:cs typeface="+mj-cs"/>
              </a:rPr>
              <a:t>Les sorties : la fonction </a:t>
            </a:r>
            <a:r>
              <a:rPr lang="fr-FR" sz="3200" b="1" dirty="0" err="1">
                <a:solidFill>
                  <a:srgbClr val="FF0000"/>
                </a:solidFill>
                <a:latin typeface="+mj-lt"/>
                <a:ea typeface="+mj-ea"/>
                <a:cs typeface="+mj-cs"/>
              </a:rPr>
              <a:t>print</a:t>
            </a:r>
            <a:r>
              <a:rPr lang="fr-FR" sz="3200" b="1" dirty="0">
                <a:solidFill>
                  <a:srgbClr val="FF0000"/>
                </a:solidFill>
                <a:latin typeface="+mj-lt"/>
                <a:ea typeface="+mj-ea"/>
                <a:cs typeface="+mj-cs"/>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59</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14282" y="2000240"/>
            <a:ext cx="8501106" cy="2983253"/>
          </a:xfrm>
          <a:prstGeom prst="rect">
            <a:avLst/>
          </a:prstGeom>
        </p:spPr>
        <p:txBody>
          <a:bodyPr wrap="square">
            <a:spAutoFit/>
          </a:bodyPr>
          <a:lstStyle/>
          <a:p>
            <a:endParaRPr lang="fr-FR" sz="4000" dirty="0"/>
          </a:p>
          <a:p>
            <a:pPr algn="ctr"/>
            <a:r>
              <a:rPr lang="fr-FR" sz="5400" b="1" dirty="0">
                <a:solidFill>
                  <a:schemeClr val="tx1"/>
                </a:solidFill>
              </a:rPr>
              <a:t>  Chapitre 3: </a:t>
            </a:r>
          </a:p>
          <a:p>
            <a:pPr algn="ctr"/>
            <a:r>
              <a:rPr lang="fr-FR" sz="3600" dirty="0">
                <a:solidFill>
                  <a:schemeClr val="tx1"/>
                </a:solidFill>
              </a:rPr>
              <a:t>         structures algorithmiques :</a:t>
            </a:r>
          </a:p>
          <a:p>
            <a:pPr algn="ctr"/>
            <a:r>
              <a:rPr lang="fr-FR" sz="3600" dirty="0">
                <a:solidFill>
                  <a:schemeClr val="tx1"/>
                </a:solidFill>
              </a:rPr>
              <a:t>       branchements conditionnels</a:t>
            </a:r>
          </a:p>
          <a:p>
            <a:pPr algn="ctr"/>
            <a:r>
              <a:rPr lang="fr-FR" sz="3600" dirty="0">
                <a:solidFill>
                  <a:schemeClr val="tx1"/>
                </a:solidFill>
              </a:rPr>
              <a:t>   et boucles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a:t>
            </a:fld>
            <a:endParaRPr lang="en-GB"/>
          </a:p>
        </p:txBody>
      </p:sp>
      <p:sp>
        <p:nvSpPr>
          <p:cNvPr id="5" name="Text Box 5"/>
          <p:cNvSpPr txBox="1">
            <a:spLocks noChangeArrowheads="1"/>
          </p:cNvSpPr>
          <p:nvPr/>
        </p:nvSpPr>
        <p:spPr bwMode="auto">
          <a:xfrm>
            <a:off x="639146" y="1052736"/>
            <a:ext cx="8362010" cy="5891806"/>
          </a:xfrm>
          <a:prstGeom prst="rect">
            <a:avLst/>
          </a:prstGeom>
          <a:noFill/>
          <a:ln w="9525">
            <a:noFill/>
            <a:miter lim="800000"/>
            <a:headEnd/>
            <a:tailEnd/>
          </a:ln>
          <a:effectLst/>
        </p:spPr>
        <p:txBody>
          <a:bodyPr wrap="square">
            <a:spAutoFit/>
          </a:bodyPr>
          <a:lstStyle/>
          <a:p>
            <a:pPr>
              <a:lnSpc>
                <a:spcPts val="3600"/>
              </a:lnSpc>
              <a:spcAft>
                <a:spcPts val="300"/>
              </a:spcAft>
              <a:buFontTx/>
              <a:buChar char="•"/>
            </a:pPr>
            <a:r>
              <a:rPr lang="fr-BE" sz="2300" b="1" dirty="0">
                <a:solidFill>
                  <a:schemeClr val="tx1"/>
                </a:solidFill>
              </a:rPr>
              <a:t>  </a:t>
            </a:r>
            <a:r>
              <a:rPr lang="fr-BE" sz="2300" b="1" dirty="0">
                <a:solidFill>
                  <a:srgbClr val="FF0000"/>
                </a:solidFill>
              </a:rPr>
              <a:t>Scripts d’administration systèmes</a:t>
            </a:r>
          </a:p>
          <a:p>
            <a:pPr>
              <a:lnSpc>
                <a:spcPts val="3600"/>
              </a:lnSpc>
              <a:spcAft>
                <a:spcPts val="300"/>
              </a:spcAft>
            </a:pPr>
            <a:r>
              <a:rPr lang="fr-BE" sz="2300" dirty="0">
                <a:solidFill>
                  <a:schemeClr val="tx1"/>
                </a:solidFill>
              </a:rPr>
              <a:t>   ex : Les programmes d'administration système spécifiques à la distribution </a:t>
            </a:r>
            <a:r>
              <a:rPr lang="fr-BE" sz="2300" dirty="0" err="1">
                <a:solidFill>
                  <a:schemeClr val="tx1"/>
                </a:solidFill>
              </a:rPr>
              <a:t>Red</a:t>
            </a:r>
            <a:r>
              <a:rPr lang="fr-BE" sz="2300" dirty="0">
                <a:solidFill>
                  <a:schemeClr val="tx1"/>
                </a:solidFill>
              </a:rPr>
              <a:t> </a:t>
            </a:r>
            <a:r>
              <a:rPr lang="fr-BE" sz="2300" dirty="0" err="1">
                <a:solidFill>
                  <a:schemeClr val="tx1"/>
                </a:solidFill>
              </a:rPr>
              <a:t>Hat</a:t>
            </a:r>
            <a:r>
              <a:rPr lang="fr-BE" sz="2300" dirty="0">
                <a:solidFill>
                  <a:schemeClr val="tx1"/>
                </a:solidFill>
              </a:rPr>
              <a:t> Linux. </a:t>
            </a:r>
          </a:p>
          <a:p>
            <a:pPr>
              <a:lnSpc>
                <a:spcPts val="3600"/>
              </a:lnSpc>
              <a:spcAft>
                <a:spcPts val="300"/>
              </a:spcAft>
              <a:buFontTx/>
              <a:buChar char="•"/>
            </a:pPr>
            <a:r>
              <a:rPr lang="fr-BE" sz="2300" dirty="0">
                <a:solidFill>
                  <a:schemeClr val="tx1"/>
                </a:solidFill>
              </a:rPr>
              <a:t>  </a:t>
            </a:r>
            <a:r>
              <a:rPr lang="fr-BE" sz="2300" b="1" dirty="0">
                <a:solidFill>
                  <a:srgbClr val="FF0000"/>
                </a:solidFill>
              </a:rPr>
              <a:t>Tous les développements lié à l’internet </a:t>
            </a:r>
            <a:r>
              <a:rPr lang="fr-BE" sz="2300" dirty="0">
                <a:solidFill>
                  <a:schemeClr val="tx1"/>
                </a:solidFill>
              </a:rPr>
              <a:t>et en particulier au web (moteur de recherche, navigateur…)</a:t>
            </a:r>
          </a:p>
          <a:p>
            <a:pPr>
              <a:lnSpc>
                <a:spcPts val="3600"/>
              </a:lnSpc>
              <a:spcAft>
                <a:spcPts val="300"/>
              </a:spcAft>
            </a:pPr>
            <a:r>
              <a:rPr lang="fr-BE" sz="2300" dirty="0">
                <a:solidFill>
                  <a:schemeClr val="tx1"/>
                </a:solidFill>
              </a:rPr>
              <a:t>   ex : moteurs de recherche </a:t>
            </a:r>
            <a:r>
              <a:rPr lang="fr-BE" sz="2300" dirty="0" err="1">
                <a:solidFill>
                  <a:schemeClr val="tx1"/>
                </a:solidFill>
              </a:rPr>
              <a:t>yahoo</a:t>
            </a:r>
            <a:r>
              <a:rPr lang="fr-BE" sz="2300" dirty="0">
                <a:solidFill>
                  <a:schemeClr val="tx1"/>
                </a:solidFill>
              </a:rPr>
              <a:t> et </a:t>
            </a:r>
            <a:r>
              <a:rPr lang="fr-BE" sz="2300" dirty="0" err="1">
                <a:solidFill>
                  <a:schemeClr val="tx1"/>
                </a:solidFill>
              </a:rPr>
              <a:t>infoseek</a:t>
            </a:r>
            <a:endParaRPr lang="fr-BE" sz="2300" dirty="0">
              <a:solidFill>
                <a:schemeClr val="tx1"/>
              </a:solidFill>
            </a:endParaRPr>
          </a:p>
          <a:p>
            <a:pPr>
              <a:lnSpc>
                <a:spcPts val="3600"/>
              </a:lnSpc>
              <a:spcAft>
                <a:spcPts val="300"/>
              </a:spcAft>
              <a:buFontTx/>
              <a:buChar char="•"/>
            </a:pPr>
            <a:r>
              <a:rPr lang="fr-BE" sz="2300" dirty="0">
                <a:solidFill>
                  <a:srgbClr val="FF0000"/>
                </a:solidFill>
              </a:rPr>
              <a:t>  </a:t>
            </a:r>
            <a:r>
              <a:rPr lang="fr-BE" sz="2300" b="1" dirty="0">
                <a:solidFill>
                  <a:srgbClr val="FF0000"/>
                </a:solidFill>
              </a:rPr>
              <a:t>Accès aux bases de données </a:t>
            </a:r>
            <a:r>
              <a:rPr lang="fr-BE" sz="2300" dirty="0">
                <a:solidFill>
                  <a:schemeClr val="tx1"/>
                </a:solidFill>
              </a:rPr>
              <a:t>(contextuelle)</a:t>
            </a:r>
          </a:p>
          <a:p>
            <a:pPr>
              <a:lnSpc>
                <a:spcPts val="3600"/>
              </a:lnSpc>
              <a:spcAft>
                <a:spcPts val="300"/>
              </a:spcAft>
              <a:buFontTx/>
              <a:buChar char="•"/>
            </a:pPr>
            <a:r>
              <a:rPr lang="fr-BE" sz="2300" dirty="0">
                <a:solidFill>
                  <a:schemeClr val="tx1"/>
                </a:solidFill>
              </a:rPr>
              <a:t>  </a:t>
            </a:r>
            <a:r>
              <a:rPr lang="fr-BE" sz="2300" b="1" dirty="0">
                <a:solidFill>
                  <a:srgbClr val="FF0000"/>
                </a:solidFill>
              </a:rPr>
              <a:t>Réalisations d’interfaces graphiques utilisateurs</a:t>
            </a:r>
            <a:r>
              <a:rPr lang="fr-BE" sz="2300" dirty="0">
                <a:solidFill>
                  <a:schemeClr val="tx1"/>
                </a:solidFill>
              </a:rPr>
              <a:t>.</a:t>
            </a:r>
          </a:p>
          <a:p>
            <a:pPr>
              <a:lnSpc>
                <a:spcPts val="3600"/>
              </a:lnSpc>
              <a:spcAft>
                <a:spcPts val="300"/>
              </a:spcAft>
              <a:buFontTx/>
              <a:buChar char="•"/>
            </a:pPr>
            <a:r>
              <a:rPr lang="fr-BE" sz="2300" dirty="0">
                <a:solidFill>
                  <a:schemeClr val="tx1"/>
                </a:solidFill>
              </a:rPr>
              <a:t>  Utilisation pour </a:t>
            </a:r>
            <a:r>
              <a:rPr lang="fr-BE" sz="2300" b="1" i="1" dirty="0">
                <a:solidFill>
                  <a:srgbClr val="FF0000"/>
                </a:solidFill>
              </a:rPr>
              <a:t>la résolution de calculs scientifiques </a:t>
            </a:r>
          </a:p>
          <a:p>
            <a:pPr>
              <a:lnSpc>
                <a:spcPts val="3600"/>
              </a:lnSpc>
              <a:spcAft>
                <a:spcPts val="300"/>
              </a:spcAft>
            </a:pPr>
            <a:r>
              <a:rPr lang="fr-BE" sz="2300" dirty="0">
                <a:solidFill>
                  <a:schemeClr val="tx1"/>
                </a:solidFill>
              </a:rPr>
              <a:t>   ex : Python est notamment utilisé pour les fusées de la NASA</a:t>
            </a:r>
          </a:p>
          <a:p>
            <a:pPr>
              <a:lnSpc>
                <a:spcPts val="3600"/>
              </a:lnSpc>
              <a:spcAft>
                <a:spcPts val="300"/>
              </a:spcAft>
              <a:buFontTx/>
              <a:buChar char="•"/>
            </a:pPr>
            <a:r>
              <a:rPr lang="fr-BE" sz="2300" dirty="0">
                <a:solidFill>
                  <a:schemeClr val="tx1"/>
                </a:solidFill>
              </a:rPr>
              <a:t> …</a:t>
            </a:r>
          </a:p>
        </p:txBody>
      </p:sp>
      <p:sp>
        <p:nvSpPr>
          <p:cNvPr id="6" name="Text Box 6"/>
          <p:cNvSpPr txBox="1">
            <a:spLocks noChangeArrowheads="1"/>
          </p:cNvSpPr>
          <p:nvPr/>
        </p:nvSpPr>
        <p:spPr bwMode="auto">
          <a:xfrm>
            <a:off x="2214578" y="521267"/>
            <a:ext cx="4572000" cy="550279"/>
          </a:xfrm>
          <a:prstGeom prst="rect">
            <a:avLst/>
          </a:prstGeom>
          <a:noFill/>
          <a:ln w="9525">
            <a:noFill/>
            <a:miter lim="800000"/>
            <a:headEnd/>
            <a:tailEnd/>
          </a:ln>
          <a:effectLst/>
        </p:spPr>
        <p:txBody>
          <a:bodyPr>
            <a:spAutoFit/>
          </a:bodyPr>
          <a:lstStyle/>
          <a:p>
            <a:r>
              <a:rPr lang="fr-BE" sz="3200" b="1" dirty="0">
                <a:solidFill>
                  <a:schemeClr val="tx2"/>
                </a:solidFill>
                <a:latin typeface="+mj-lt"/>
                <a:ea typeface="+mj-ea"/>
                <a:cs typeface="+mj-cs"/>
              </a:rPr>
              <a:t>Domaines d’application</a:t>
            </a:r>
          </a:p>
        </p:txBody>
      </p:sp>
      <p:pic>
        <p:nvPicPr>
          <p:cNvPr id="7" name="Image 6" descr="sigleisim.jpg"/>
          <p:cNvPicPr>
            <a:picLocks noChangeAspect="1"/>
          </p:cNvPicPr>
          <p:nvPr/>
        </p:nvPicPr>
        <p:blipFill>
          <a:blip r:embed="rId3" cstate="print"/>
          <a:stretch>
            <a:fillRect/>
          </a:stretch>
        </p:blipFill>
        <p:spPr>
          <a:xfrm>
            <a:off x="0" y="1"/>
            <a:ext cx="726510" cy="1071545"/>
          </a:xfrm>
          <a:prstGeom prst="rect">
            <a:avLst/>
          </a:prstGeom>
        </p:spPr>
      </p:pic>
      <p:pic>
        <p:nvPicPr>
          <p:cNvPr id="8" name="Picture 2" descr="python-logo.png"/>
          <p:cNvPicPr>
            <a:picLocks noChangeAspect="1" noChangeArrowheads="1"/>
          </p:cNvPicPr>
          <p:nvPr/>
        </p:nvPicPr>
        <p:blipFill>
          <a:blip r:embed="rId4"/>
          <a:srcRect/>
          <a:stretch>
            <a:fillRect/>
          </a:stretch>
        </p:blipFill>
        <p:spPr bwMode="auto">
          <a:xfrm>
            <a:off x="8262953" y="0"/>
            <a:ext cx="881079" cy="1071546"/>
          </a:xfrm>
          <a:prstGeom prst="rect">
            <a:avLst/>
          </a:prstGeom>
          <a:noFill/>
          <a:ln w="9525">
            <a:noFill/>
            <a:miter lim="800000"/>
            <a:headEnd/>
            <a:tailEnd/>
          </a:ln>
        </p:spPr>
      </p:pic>
      <p:cxnSp>
        <p:nvCxnSpPr>
          <p:cNvPr id="9" name="Connecteur droit 8"/>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571604" y="214290"/>
            <a:ext cx="6072230" cy="893771"/>
          </a:xfrm>
          <a:prstGeom prst="rect">
            <a:avLst/>
          </a:prstGeom>
        </p:spPr>
        <p:txBody>
          <a:bodyPr wrap="square">
            <a:spAutoFit/>
          </a:bodyPr>
          <a:lstStyle/>
          <a:p>
            <a:endParaRPr lang="fr-FR" sz="2400" b="1" dirty="0">
              <a:solidFill>
                <a:schemeClr val="tx1"/>
              </a:solidFill>
            </a:endParaRPr>
          </a:p>
          <a:p>
            <a:r>
              <a:rPr lang="fr-FR" sz="3200" b="1" dirty="0">
                <a:solidFill>
                  <a:schemeClr val="tx2"/>
                </a:solidFill>
                <a:latin typeface="+mj-lt"/>
                <a:ea typeface="+mj-ea"/>
                <a:cs typeface="+mj-cs"/>
              </a:rPr>
              <a:t>Branchement conditionnel « if » </a:t>
            </a:r>
          </a:p>
        </p:txBody>
      </p:sp>
      <p:sp>
        <p:nvSpPr>
          <p:cNvPr id="19" name="Rectangle 18"/>
          <p:cNvSpPr/>
          <p:nvPr/>
        </p:nvSpPr>
        <p:spPr>
          <a:xfrm>
            <a:off x="500034" y="1285860"/>
            <a:ext cx="8358246" cy="5078313"/>
          </a:xfrm>
          <a:prstGeom prst="rect">
            <a:avLst/>
          </a:prstGeom>
        </p:spPr>
        <p:txBody>
          <a:bodyPr wrap="square">
            <a:spAutoFit/>
          </a:bodyPr>
          <a:lstStyle/>
          <a:p>
            <a:pPr algn="just">
              <a:lnSpc>
                <a:spcPct val="150000"/>
              </a:lnSpc>
              <a:buFont typeface="Wingdings" pitchFamily="2" charset="2"/>
              <a:buChar char="q"/>
            </a:pPr>
            <a:r>
              <a:rPr lang="fr-FR" sz="2400" dirty="0">
                <a:solidFill>
                  <a:schemeClr val="tx1"/>
                </a:solidFill>
              </a:rPr>
              <a:t> </a:t>
            </a:r>
            <a:r>
              <a:rPr lang="fr-FR" sz="2400" b="1" dirty="0">
                <a:solidFill>
                  <a:schemeClr val="tx1"/>
                </a:solidFill>
              </a:rPr>
              <a:t>Objectif : effectuer des actions seulement si </a:t>
            </a:r>
            <a:r>
              <a:rPr lang="fr-FR" sz="2400" dirty="0">
                <a:solidFill>
                  <a:schemeClr val="tx1"/>
                </a:solidFill>
              </a:rPr>
              <a:t>une certaine condition est vérifiée</a:t>
            </a:r>
          </a:p>
          <a:p>
            <a:pPr algn="just">
              <a:lnSpc>
                <a:spcPct val="150000"/>
              </a:lnSpc>
              <a:buFont typeface="Wingdings" pitchFamily="2" charset="2"/>
              <a:buChar char="q"/>
            </a:pPr>
            <a:r>
              <a:rPr lang="fr-FR" sz="2400" b="1" dirty="0">
                <a:solidFill>
                  <a:schemeClr val="tx1"/>
                </a:solidFill>
              </a:rPr>
              <a:t> Syntaxe en Python :</a:t>
            </a:r>
          </a:p>
          <a:p>
            <a:pPr lvl="1" algn="just">
              <a:lnSpc>
                <a:spcPct val="150000"/>
              </a:lnSpc>
            </a:pPr>
            <a:r>
              <a:rPr lang="fr-FR" sz="2400" b="1" dirty="0">
                <a:solidFill>
                  <a:srgbClr val="FF0000"/>
                </a:solidFill>
              </a:rPr>
              <a:t>if</a:t>
            </a:r>
            <a:r>
              <a:rPr lang="fr-FR" sz="2400" b="1" dirty="0">
                <a:solidFill>
                  <a:schemeClr val="tx1"/>
                </a:solidFill>
              </a:rPr>
              <a:t> condition :</a:t>
            </a:r>
          </a:p>
          <a:p>
            <a:pPr lvl="1" algn="just">
              <a:lnSpc>
                <a:spcPct val="150000"/>
              </a:lnSpc>
            </a:pPr>
            <a:r>
              <a:rPr lang="fr-FR" sz="2400" b="1" dirty="0">
                <a:solidFill>
                  <a:schemeClr val="tx1"/>
                </a:solidFill>
              </a:rPr>
              <a:t>instructions à exécuter si vrai</a:t>
            </a:r>
          </a:p>
          <a:p>
            <a:pPr lvl="1" algn="just">
              <a:lnSpc>
                <a:spcPct val="150000"/>
              </a:lnSpc>
            </a:pPr>
            <a:r>
              <a:rPr lang="fr-FR" sz="2400" dirty="0">
                <a:solidFill>
                  <a:schemeClr val="tx1"/>
                </a:solidFill>
              </a:rPr>
              <a:t>La condition est une </a:t>
            </a:r>
            <a:r>
              <a:rPr lang="fr-FR" sz="2400" b="1" dirty="0">
                <a:solidFill>
                  <a:schemeClr val="tx1"/>
                </a:solidFill>
              </a:rPr>
              <a:t>expression booléenne</a:t>
            </a:r>
          </a:p>
          <a:p>
            <a:pPr lvl="1" algn="just">
              <a:lnSpc>
                <a:spcPct val="150000"/>
              </a:lnSpc>
            </a:pPr>
            <a:r>
              <a:rPr lang="fr-FR" sz="2400" dirty="0">
                <a:solidFill>
                  <a:schemeClr val="tx1"/>
                </a:solidFill>
              </a:rPr>
              <a:t>• </a:t>
            </a:r>
            <a:r>
              <a:rPr lang="fr-FR" sz="2400" b="1" dirty="0">
                <a:solidFill>
                  <a:srgbClr val="FF0000"/>
                </a:solidFill>
              </a:rPr>
              <a:t>Attention à l’indentation !</a:t>
            </a:r>
          </a:p>
          <a:p>
            <a:pPr lvl="1" algn="just">
              <a:lnSpc>
                <a:spcPct val="150000"/>
              </a:lnSpc>
            </a:pPr>
            <a:r>
              <a:rPr lang="fr-FR" sz="2400" dirty="0">
                <a:solidFill>
                  <a:schemeClr val="tx1"/>
                </a:solidFill>
              </a:rPr>
              <a:t>– Indique dans quel bloc se trouve une instruction.</a:t>
            </a:r>
          </a:p>
          <a:p>
            <a:pPr lvl="1" algn="just">
              <a:lnSpc>
                <a:spcPct val="150000"/>
              </a:lnSpc>
            </a:pPr>
            <a:r>
              <a:rPr lang="fr-FR" sz="2400" dirty="0">
                <a:solidFill>
                  <a:schemeClr val="tx1"/>
                </a:solidFill>
              </a:rPr>
              <a:t>– obligatoire en Python.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p:cNvPicPr>
            <a:picLocks noChangeAspect="1" noChangeArrowheads="1"/>
          </p:cNvPicPr>
          <p:nvPr/>
        </p:nvPicPr>
        <p:blipFill>
          <a:blip r:embed="rId5"/>
          <a:srcRect/>
          <a:stretch>
            <a:fillRect/>
          </a:stretch>
        </p:blipFill>
        <p:spPr bwMode="auto">
          <a:xfrm>
            <a:off x="500034" y="1500174"/>
            <a:ext cx="8358246" cy="4667273"/>
          </a:xfrm>
          <a:prstGeom prst="rect">
            <a:avLst/>
          </a:prstGeom>
          <a:noFill/>
          <a:ln w="9525">
            <a:noFill/>
            <a:miter lim="800000"/>
            <a:headEnd/>
            <a:tailEnd/>
          </a:ln>
          <a:effectLst/>
        </p:spPr>
      </p:pic>
      <p:sp>
        <p:nvSpPr>
          <p:cNvPr id="18" name="Rectangle 17"/>
          <p:cNvSpPr/>
          <p:nvPr/>
        </p:nvSpPr>
        <p:spPr>
          <a:xfrm>
            <a:off x="1571604" y="214290"/>
            <a:ext cx="6072230" cy="893771"/>
          </a:xfrm>
          <a:prstGeom prst="rect">
            <a:avLst/>
          </a:prstGeom>
        </p:spPr>
        <p:txBody>
          <a:bodyPr wrap="square">
            <a:spAutoFit/>
          </a:bodyPr>
          <a:lstStyle/>
          <a:p>
            <a:endParaRPr lang="fr-FR" sz="2400" b="1" dirty="0">
              <a:solidFill>
                <a:schemeClr val="tx1"/>
              </a:solidFill>
            </a:endParaRPr>
          </a:p>
          <a:p>
            <a:r>
              <a:rPr lang="fr-FR" sz="3200" b="1" dirty="0">
                <a:solidFill>
                  <a:schemeClr val="tx2"/>
                </a:solidFill>
                <a:latin typeface="+mj-lt"/>
                <a:ea typeface="+mj-ea"/>
                <a:cs typeface="+mj-cs"/>
              </a:rPr>
              <a:t>Branchement conditionnel « if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5"/>
          <a:srcRect/>
          <a:stretch>
            <a:fillRect/>
          </a:stretch>
        </p:blipFill>
        <p:spPr bwMode="auto">
          <a:xfrm>
            <a:off x="642910" y="1428736"/>
            <a:ext cx="8143932" cy="4843466"/>
          </a:xfrm>
          <a:prstGeom prst="rect">
            <a:avLst/>
          </a:prstGeom>
          <a:noFill/>
          <a:ln w="9525">
            <a:noFill/>
            <a:miter lim="800000"/>
            <a:headEnd/>
            <a:tailEnd/>
          </a:ln>
          <a:effectLst/>
        </p:spPr>
      </p:pic>
      <p:sp>
        <p:nvSpPr>
          <p:cNvPr id="17" name="Rectangle 16"/>
          <p:cNvSpPr/>
          <p:nvPr/>
        </p:nvSpPr>
        <p:spPr>
          <a:xfrm>
            <a:off x="785786" y="214290"/>
            <a:ext cx="8143932" cy="893771"/>
          </a:xfrm>
          <a:prstGeom prst="rect">
            <a:avLst/>
          </a:prstGeom>
        </p:spPr>
        <p:txBody>
          <a:bodyPr wrap="square">
            <a:spAutoFit/>
          </a:bodyPr>
          <a:lstStyle/>
          <a:p>
            <a:endParaRPr lang="fr-FR" sz="2400" b="1" dirty="0">
              <a:solidFill>
                <a:schemeClr val="tx1"/>
              </a:solidFill>
            </a:endParaRPr>
          </a:p>
          <a:p>
            <a:r>
              <a:rPr lang="fr-FR" sz="3200" b="1" dirty="0">
                <a:solidFill>
                  <a:schemeClr val="tx2"/>
                </a:solidFill>
                <a:latin typeface="+mj-lt"/>
                <a:ea typeface="+mj-ea"/>
                <a:cs typeface="+mj-cs"/>
              </a:rPr>
              <a:t>Branchement conditionnel « if »: exemple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solidFill>
                <a:schemeClr val="accent1">
                  <a:lumMod val="40000"/>
                  <a:lumOff val="60000"/>
                </a:schemeClr>
              </a:solidFill>
            </a:endParaRPr>
          </a:p>
          <a:p>
            <a:r>
              <a:rPr lang="fr-FR" sz="3200" b="1" dirty="0">
                <a:solidFill>
                  <a:schemeClr val="tx2"/>
                </a:solidFill>
                <a:latin typeface="+mj-lt"/>
                <a:ea typeface="+mj-ea"/>
                <a:cs typeface="+mj-cs"/>
              </a:rPr>
              <a:t>Succession de if avec </a:t>
            </a:r>
            <a:r>
              <a:rPr lang="fr-FR" sz="3200" b="1" dirty="0" err="1">
                <a:solidFill>
                  <a:schemeClr val="tx2"/>
                </a:solidFill>
                <a:latin typeface="+mj-lt"/>
                <a:ea typeface="+mj-ea"/>
                <a:cs typeface="+mj-cs"/>
              </a:rPr>
              <a:t>elif</a:t>
            </a:r>
            <a:endParaRPr lang="fr-FR" sz="3200" b="1" dirty="0">
              <a:solidFill>
                <a:schemeClr val="tx2"/>
              </a:solidFill>
              <a:latin typeface="+mj-lt"/>
              <a:ea typeface="+mj-ea"/>
              <a:cs typeface="+mj-cs"/>
            </a:endParaRPr>
          </a:p>
        </p:txBody>
      </p:sp>
      <p:pic>
        <p:nvPicPr>
          <p:cNvPr id="3074" name="Picture 2"/>
          <p:cNvPicPr>
            <a:picLocks noChangeAspect="1" noChangeArrowheads="1"/>
          </p:cNvPicPr>
          <p:nvPr/>
        </p:nvPicPr>
        <p:blipFill>
          <a:blip r:embed="rId5"/>
          <a:srcRect/>
          <a:stretch>
            <a:fillRect/>
          </a:stretch>
        </p:blipFill>
        <p:spPr bwMode="auto">
          <a:xfrm>
            <a:off x="642910" y="1285860"/>
            <a:ext cx="8143932" cy="5153026"/>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214414" y="-595121"/>
            <a:ext cx="6500858" cy="1738105"/>
          </a:xfrm>
          <a:prstGeom prst="rect">
            <a:avLst/>
          </a:prstGeom>
        </p:spPr>
        <p:txBody>
          <a:bodyPr wrap="square">
            <a:spAutoFit/>
          </a:bodyPr>
          <a:lstStyle/>
          <a:p>
            <a:endParaRPr lang="fr-FR" sz="2400" b="1" dirty="0">
              <a:solidFill>
                <a:schemeClr val="accent1">
                  <a:lumMod val="40000"/>
                  <a:lumOff val="60000"/>
                </a:schemeClr>
              </a:solidFill>
            </a:endParaRPr>
          </a:p>
          <a:p>
            <a:pPr algn="ctr"/>
            <a:endParaRPr lang="fr-FR" sz="2700" dirty="0"/>
          </a:p>
          <a:p>
            <a:pPr algn="ctr"/>
            <a:r>
              <a:rPr lang="fr-FR" sz="3200" b="1" dirty="0">
                <a:solidFill>
                  <a:schemeClr val="tx2"/>
                </a:solidFill>
                <a:latin typeface="+mj-lt"/>
                <a:ea typeface="+mj-ea"/>
                <a:cs typeface="+mj-cs"/>
              </a:rPr>
              <a:t>Avant la boucle « for »: génération d’une séquence de valeurs  </a:t>
            </a:r>
          </a:p>
        </p:txBody>
      </p:sp>
      <p:pic>
        <p:nvPicPr>
          <p:cNvPr id="4099" name="Picture 3"/>
          <p:cNvPicPr>
            <a:picLocks noChangeAspect="1" noChangeArrowheads="1"/>
          </p:cNvPicPr>
          <p:nvPr/>
        </p:nvPicPr>
        <p:blipFill>
          <a:blip r:embed="rId5"/>
          <a:srcRect/>
          <a:stretch>
            <a:fillRect/>
          </a:stretch>
        </p:blipFill>
        <p:spPr bwMode="auto">
          <a:xfrm>
            <a:off x="642910" y="2060798"/>
            <a:ext cx="7867650" cy="360045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237262"/>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for » </a:t>
            </a:r>
          </a:p>
        </p:txBody>
      </p:sp>
      <p:pic>
        <p:nvPicPr>
          <p:cNvPr id="5122" name="Picture 2"/>
          <p:cNvPicPr>
            <a:picLocks noChangeAspect="1" noChangeArrowheads="1"/>
          </p:cNvPicPr>
          <p:nvPr/>
        </p:nvPicPr>
        <p:blipFill>
          <a:blip r:embed="rId5"/>
          <a:srcRect/>
          <a:stretch>
            <a:fillRect/>
          </a:stretch>
        </p:blipFill>
        <p:spPr bwMode="auto">
          <a:xfrm>
            <a:off x="900113" y="1133475"/>
            <a:ext cx="7343775" cy="459105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for»: exemple </a:t>
            </a:r>
          </a:p>
        </p:txBody>
      </p:sp>
      <p:pic>
        <p:nvPicPr>
          <p:cNvPr id="6146" name="Picture 2"/>
          <p:cNvPicPr>
            <a:picLocks noChangeAspect="1" noChangeArrowheads="1"/>
          </p:cNvPicPr>
          <p:nvPr/>
        </p:nvPicPr>
        <p:blipFill>
          <a:blip r:embed="rId5"/>
          <a:srcRect/>
          <a:stretch>
            <a:fillRect/>
          </a:stretch>
        </p:blipFill>
        <p:spPr bwMode="auto">
          <a:xfrm>
            <a:off x="642910" y="1285860"/>
            <a:ext cx="7781925" cy="5248275"/>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pic>
        <p:nvPicPr>
          <p:cNvPr id="7170" name="Picture 2"/>
          <p:cNvPicPr>
            <a:picLocks noChangeAspect="1" noChangeArrowheads="1"/>
          </p:cNvPicPr>
          <p:nvPr/>
        </p:nvPicPr>
        <p:blipFill>
          <a:blip r:embed="rId5"/>
          <a:srcRect/>
          <a:stretch>
            <a:fillRect/>
          </a:stretch>
        </p:blipFill>
        <p:spPr bwMode="auto">
          <a:xfrm>
            <a:off x="1247775" y="1371600"/>
            <a:ext cx="6648450" cy="41148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pic>
        <p:nvPicPr>
          <p:cNvPr id="8194" name="Picture 2"/>
          <p:cNvPicPr>
            <a:picLocks noChangeAspect="1" noChangeArrowheads="1"/>
          </p:cNvPicPr>
          <p:nvPr/>
        </p:nvPicPr>
        <p:blipFill>
          <a:blip r:embed="rId5"/>
          <a:srcRect/>
          <a:stretch>
            <a:fillRect/>
          </a:stretch>
        </p:blipFill>
        <p:spPr bwMode="auto">
          <a:xfrm>
            <a:off x="571472" y="1071546"/>
            <a:ext cx="8072494" cy="5429264"/>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69</a:t>
            </a:fld>
            <a:endParaRPr lang="en-GB"/>
          </a:p>
        </p:txBody>
      </p:sp>
      <p:pic>
        <p:nvPicPr>
          <p:cNvPr id="12" name="Picture 2" descr="python-logo.png"/>
          <p:cNvPicPr>
            <a:picLocks noChangeAspect="1" noChangeArrowheads="1"/>
          </p:cNvPicPr>
          <p:nvPr/>
        </p:nvPicPr>
        <p:blipFill>
          <a:blip r:embed="rId3"/>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sp>
        <p:nvSpPr>
          <p:cNvPr id="10" name="Rectangle 9"/>
          <p:cNvSpPr/>
          <p:nvPr/>
        </p:nvSpPr>
        <p:spPr>
          <a:xfrm>
            <a:off x="357158" y="1010646"/>
            <a:ext cx="8715404" cy="5301451"/>
          </a:xfrm>
          <a:prstGeom prst="rect">
            <a:avLst/>
          </a:prstGeom>
        </p:spPr>
        <p:txBody>
          <a:bodyPr wrap="square">
            <a:spAutoFit/>
          </a:bodyPr>
          <a:lstStyle/>
          <a:p>
            <a:pPr>
              <a:lnSpc>
                <a:spcPct val="150000"/>
              </a:lnSpc>
            </a:pPr>
            <a:r>
              <a:rPr lang="fr-FR" sz="2400" b="1" dirty="0">
                <a:solidFill>
                  <a:schemeClr val="tx1"/>
                </a:solidFill>
              </a:rPr>
              <a:t>Exemple: division de A par B</a:t>
            </a:r>
          </a:p>
          <a:p>
            <a:pPr algn="just">
              <a:lnSpc>
                <a:spcPts val="3300"/>
              </a:lnSpc>
            </a:pPr>
            <a:r>
              <a:rPr lang="fr-FR" sz="2300" dirty="0">
                <a:solidFill>
                  <a:schemeClr val="tx1"/>
                </a:solidFill>
              </a:rPr>
              <a:t>Un programme qui demande </a:t>
            </a:r>
            <a:r>
              <a:rPr lang="fr-FR" sz="2300">
                <a:solidFill>
                  <a:schemeClr val="tx1"/>
                </a:solidFill>
              </a:rPr>
              <a:t>un entier </a:t>
            </a:r>
            <a:r>
              <a:rPr lang="fr-FR" sz="2300" dirty="0">
                <a:solidFill>
                  <a:schemeClr val="tx1"/>
                </a:solidFill>
              </a:rPr>
              <a:t>A, puis un entier B jusqu’a ce que celui-ci soit non-nul, puis qui calcule le quotient de A par B.</a:t>
            </a:r>
          </a:p>
          <a:p>
            <a:pPr algn="just">
              <a:lnSpc>
                <a:spcPts val="3300"/>
              </a:lnSpc>
            </a:pPr>
            <a:endParaRPr lang="fr-FR" sz="2300" dirty="0">
              <a:solidFill>
                <a:schemeClr val="tx1"/>
              </a:solidFill>
            </a:endParaRPr>
          </a:p>
          <a:p>
            <a:pPr algn="just">
              <a:lnSpc>
                <a:spcPts val="3300"/>
              </a:lnSpc>
            </a:pPr>
            <a:endParaRPr lang="fr-FR" sz="2300" dirty="0">
              <a:solidFill>
                <a:schemeClr val="tx1"/>
              </a:solidFill>
            </a:endParaRPr>
          </a:p>
          <a:p>
            <a:pPr algn="just">
              <a:lnSpc>
                <a:spcPts val="3300"/>
              </a:lnSpc>
            </a:pPr>
            <a:endParaRPr lang="fr-FR" sz="2300" dirty="0">
              <a:solidFill>
                <a:schemeClr val="tx1"/>
              </a:solidFill>
            </a:endParaRPr>
          </a:p>
          <a:p>
            <a:pPr algn="just">
              <a:lnSpc>
                <a:spcPts val="3300"/>
              </a:lnSpc>
            </a:pPr>
            <a:endParaRPr lang="fr-FR" sz="2300" dirty="0">
              <a:solidFill>
                <a:schemeClr val="tx1"/>
              </a:solidFill>
            </a:endParaRPr>
          </a:p>
          <a:p>
            <a:pPr algn="just">
              <a:lnSpc>
                <a:spcPts val="3300"/>
              </a:lnSpc>
            </a:pPr>
            <a:endParaRPr lang="fr-FR" sz="2300" dirty="0">
              <a:solidFill>
                <a:schemeClr val="tx1"/>
              </a:solidFill>
            </a:endParaRPr>
          </a:p>
          <a:p>
            <a:pPr>
              <a:lnSpc>
                <a:spcPts val="3300"/>
              </a:lnSpc>
            </a:pPr>
            <a:r>
              <a:rPr lang="fr-FR" sz="2300" dirty="0">
                <a:solidFill>
                  <a:schemeClr val="tx1"/>
                </a:solidFill>
              </a:rPr>
              <a:t>	</a:t>
            </a:r>
            <a:endParaRPr lang="fr-FR" sz="2300" i="1" dirty="0">
              <a:solidFill>
                <a:schemeClr val="tx1"/>
              </a:solidFill>
            </a:endParaRPr>
          </a:p>
          <a:p>
            <a:pPr>
              <a:lnSpc>
                <a:spcPts val="3300"/>
              </a:lnSpc>
            </a:pPr>
            <a:r>
              <a:rPr lang="fr-FR" sz="2300" i="1" dirty="0">
                <a:solidFill>
                  <a:schemeClr val="tx1"/>
                </a:solidFill>
              </a:rPr>
              <a:t>Note: si b est non-nul dès le premier essai, on n’entre </a:t>
            </a:r>
            <a:r>
              <a:rPr lang="fr-FR" sz="2300" b="1" i="1" dirty="0">
                <a:solidFill>
                  <a:schemeClr val="tx1"/>
                </a:solidFill>
              </a:rPr>
              <a:t>pas dans le </a:t>
            </a:r>
            <a:r>
              <a:rPr lang="fr-FR" sz="2300" b="1" i="1" dirty="0" err="1">
                <a:solidFill>
                  <a:schemeClr val="tx1"/>
                </a:solidFill>
              </a:rPr>
              <a:t>while</a:t>
            </a:r>
            <a:r>
              <a:rPr lang="fr-FR" sz="2300" b="1" i="1" dirty="0">
                <a:solidFill>
                  <a:schemeClr val="tx1"/>
                </a:solidFill>
              </a:rPr>
              <a:t>.</a:t>
            </a:r>
            <a:endParaRPr lang="fr-FR" sz="2300" dirty="0">
              <a:solidFill>
                <a:schemeClr val="tx1"/>
              </a:solidFill>
            </a:endParaRPr>
          </a:p>
        </p:txBody>
      </p:sp>
      <p:pic>
        <p:nvPicPr>
          <p:cNvPr id="16" name="Image 15" descr="sigleisim.jpg"/>
          <p:cNvPicPr>
            <a:picLocks noChangeAspect="1"/>
          </p:cNvPicPr>
          <p:nvPr/>
        </p:nvPicPr>
        <p:blipFill>
          <a:blip r:embed="rId4" cstate="print"/>
          <a:stretch>
            <a:fillRect/>
          </a:stretch>
        </p:blipFill>
        <p:spPr>
          <a:xfrm>
            <a:off x="34458" y="1"/>
            <a:ext cx="666638" cy="1142983"/>
          </a:xfrm>
          <a:prstGeom prst="rect">
            <a:avLst/>
          </a:prstGeom>
        </p:spPr>
      </p:pic>
      <p:sp>
        <p:nvSpPr>
          <p:cNvPr id="11" name="ZoneTexte 10"/>
          <p:cNvSpPr txBox="1"/>
          <p:nvPr/>
        </p:nvSpPr>
        <p:spPr>
          <a:xfrm>
            <a:off x="1357290" y="2769160"/>
            <a:ext cx="7072362" cy="25172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ts val="3300"/>
              </a:lnSpc>
            </a:pPr>
            <a:r>
              <a:rPr lang="fr-FR" sz="2300" i="1" dirty="0">
                <a:solidFill>
                  <a:schemeClr val="tx1"/>
                </a:solidFill>
              </a:rPr>
              <a:t>a = </a:t>
            </a:r>
            <a:r>
              <a:rPr lang="fr-FR" sz="2300" i="1" dirty="0" err="1">
                <a:solidFill>
                  <a:schemeClr val="tx1"/>
                </a:solidFill>
              </a:rPr>
              <a:t>int</a:t>
            </a:r>
            <a:r>
              <a:rPr lang="fr-FR" sz="2300" i="1" dirty="0">
                <a:solidFill>
                  <a:schemeClr val="tx1"/>
                </a:solidFill>
              </a:rPr>
              <a:t>(input("Donnez la valeur de A : "))</a:t>
            </a:r>
          </a:p>
          <a:p>
            <a:pPr>
              <a:lnSpc>
                <a:spcPts val="3300"/>
              </a:lnSpc>
            </a:pPr>
            <a:r>
              <a:rPr lang="fr-FR" sz="2300" i="1" dirty="0">
                <a:solidFill>
                  <a:schemeClr val="tx1"/>
                </a:solidFill>
              </a:rPr>
              <a:t>b = </a:t>
            </a:r>
            <a:r>
              <a:rPr lang="fr-FR" sz="2300" i="1" dirty="0" err="1">
                <a:solidFill>
                  <a:schemeClr val="tx1"/>
                </a:solidFill>
              </a:rPr>
              <a:t>int</a:t>
            </a:r>
            <a:r>
              <a:rPr lang="fr-FR" sz="2300" i="1" dirty="0">
                <a:solidFill>
                  <a:schemeClr val="tx1"/>
                </a:solidFill>
              </a:rPr>
              <a:t>(input("Donnez la valeur de B : "))</a:t>
            </a:r>
          </a:p>
          <a:p>
            <a:pPr>
              <a:lnSpc>
                <a:spcPts val="3700"/>
              </a:lnSpc>
            </a:pPr>
            <a:r>
              <a:rPr lang="fr-FR" sz="2300" b="1" i="1" dirty="0" err="1">
                <a:solidFill>
                  <a:srgbClr val="FF0000"/>
                </a:solidFill>
              </a:rPr>
              <a:t>while</a:t>
            </a:r>
            <a:r>
              <a:rPr lang="fr-FR" sz="2300" b="1" i="1" dirty="0">
                <a:solidFill>
                  <a:srgbClr val="FF0000"/>
                </a:solidFill>
              </a:rPr>
              <a:t> </a:t>
            </a:r>
            <a:r>
              <a:rPr lang="fr-FR" sz="2300" b="1" i="1" dirty="0">
                <a:solidFill>
                  <a:schemeClr val="tx1"/>
                </a:solidFill>
              </a:rPr>
              <a:t>b == 0 :</a:t>
            </a:r>
          </a:p>
          <a:p>
            <a:pPr>
              <a:lnSpc>
                <a:spcPts val="3300"/>
              </a:lnSpc>
            </a:pPr>
            <a:r>
              <a:rPr lang="fr-FR" sz="2300" i="1" dirty="0">
                <a:solidFill>
                  <a:schemeClr val="tx1"/>
                </a:solidFill>
              </a:rPr>
              <a:t>	b = </a:t>
            </a:r>
            <a:r>
              <a:rPr lang="fr-FR" sz="2300" i="1" dirty="0" err="1">
                <a:solidFill>
                  <a:schemeClr val="tx1"/>
                </a:solidFill>
              </a:rPr>
              <a:t>int</a:t>
            </a:r>
            <a:r>
              <a:rPr lang="fr-FR" sz="2300" i="1" dirty="0">
                <a:solidFill>
                  <a:schemeClr val="tx1"/>
                </a:solidFill>
              </a:rPr>
              <a:t>(input("B est nul! Recommencez : "))</a:t>
            </a:r>
          </a:p>
          <a:p>
            <a:pPr>
              <a:lnSpc>
                <a:spcPts val="3300"/>
              </a:lnSpc>
            </a:pPr>
            <a:r>
              <a:rPr lang="fr-FR" sz="2300" i="1" dirty="0" err="1">
                <a:solidFill>
                  <a:schemeClr val="tx1"/>
                </a:solidFill>
              </a:rPr>
              <a:t>print</a:t>
            </a:r>
            <a:r>
              <a:rPr lang="fr-FR" sz="2300" i="1" dirty="0">
                <a:solidFill>
                  <a:schemeClr val="tx1"/>
                </a:solidFill>
              </a:rPr>
              <a:t>("A / B = ", a // b)</a:t>
            </a:r>
          </a:p>
          <a:p>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a:t>
            </a:fld>
            <a:endParaRPr lang="en-GB"/>
          </a:p>
        </p:txBody>
      </p:sp>
      <p:sp>
        <p:nvSpPr>
          <p:cNvPr id="3" name="Rectangle 5"/>
          <p:cNvSpPr>
            <a:spLocks noChangeArrowheads="1"/>
          </p:cNvSpPr>
          <p:nvPr/>
        </p:nvSpPr>
        <p:spPr bwMode="auto">
          <a:xfrm>
            <a:off x="884539" y="489686"/>
            <a:ext cx="7416133" cy="521681"/>
          </a:xfrm>
          <a:prstGeom prst="rect">
            <a:avLst/>
          </a:prstGeom>
          <a:noFill/>
          <a:ln w="9525">
            <a:noFill/>
            <a:miter lim="800000"/>
            <a:headEnd/>
            <a:tailEnd/>
          </a:ln>
          <a:effectLst/>
        </p:spPr>
        <p:txBody>
          <a:bodyPr wrap="none">
            <a:spAutoFit/>
          </a:bodyPr>
          <a:lstStyle/>
          <a:p>
            <a:r>
              <a:rPr lang="fr-FR" sz="3000" b="1" dirty="0">
                <a:solidFill>
                  <a:schemeClr val="tx2"/>
                </a:solidFill>
                <a:latin typeface="+mj-lt"/>
                <a:ea typeface="+mj-ea"/>
                <a:cs typeface="+mj-cs"/>
              </a:rPr>
              <a:t>Langage machine, langage de programmation</a:t>
            </a:r>
          </a:p>
        </p:txBody>
      </p:sp>
      <p:sp>
        <p:nvSpPr>
          <p:cNvPr id="5" name="Text Box 6"/>
          <p:cNvSpPr txBox="1">
            <a:spLocks noChangeArrowheads="1"/>
          </p:cNvSpPr>
          <p:nvPr/>
        </p:nvSpPr>
        <p:spPr bwMode="auto">
          <a:xfrm>
            <a:off x="821649" y="1852411"/>
            <a:ext cx="8142469" cy="3784882"/>
          </a:xfrm>
          <a:prstGeom prst="rect">
            <a:avLst/>
          </a:prstGeom>
          <a:noFill/>
          <a:ln w="9525">
            <a:noFill/>
            <a:miter lim="800000"/>
            <a:headEnd/>
            <a:tailEnd/>
          </a:ln>
          <a:effectLst/>
        </p:spPr>
        <p:txBody>
          <a:bodyPr wrap="square">
            <a:spAutoFit/>
          </a:bodyPr>
          <a:lstStyle/>
          <a:p>
            <a:pPr algn="just">
              <a:buFontTx/>
              <a:buChar char="•"/>
            </a:pPr>
            <a:r>
              <a:rPr lang="fr-FR" sz="2400" dirty="0">
                <a:solidFill>
                  <a:schemeClr val="tx1"/>
                </a:solidFill>
              </a:rPr>
              <a:t> Il s'agit d'un langage de haut niveau</a:t>
            </a:r>
          </a:p>
          <a:p>
            <a:pPr algn="just">
              <a:buFontTx/>
              <a:buChar char="•"/>
            </a:pPr>
            <a:endParaRPr lang="fr-FR" sz="2400" dirty="0">
              <a:solidFill>
                <a:schemeClr val="tx1"/>
              </a:solidFill>
            </a:endParaRPr>
          </a:p>
          <a:p>
            <a:pPr algn="just">
              <a:buFontTx/>
              <a:buChar char="•"/>
            </a:pPr>
            <a:r>
              <a:rPr lang="fr-FR" sz="2400" dirty="0">
                <a:solidFill>
                  <a:schemeClr val="tx1"/>
                </a:solidFill>
              </a:rPr>
              <a:t> Il est beaucoup plus facile d'écrire un programme dans un langage de haut niveau : l'écriture du programme prend donc beaucoup moins de temps (versus sa traduction)</a:t>
            </a:r>
          </a:p>
          <a:p>
            <a:pPr algn="just">
              <a:buFontTx/>
              <a:buChar char="•"/>
            </a:pPr>
            <a:endParaRPr lang="fr-FR" sz="2400" dirty="0">
              <a:solidFill>
                <a:schemeClr val="tx1"/>
              </a:solidFill>
            </a:endParaRPr>
          </a:p>
          <a:p>
            <a:pPr algn="just">
              <a:buFontTx/>
              <a:buChar char="•"/>
            </a:pPr>
            <a:r>
              <a:rPr lang="fr-FR" sz="2400" dirty="0">
                <a:solidFill>
                  <a:schemeClr val="tx1"/>
                </a:solidFill>
              </a:rPr>
              <a:t> le programme sera souvent portable : on peut le faire fonctionner sans aucune modification, sur des machines ou des systèmes d'exploitation différents (versus programme de bas niveau).</a:t>
            </a:r>
          </a:p>
          <a:p>
            <a:endParaRPr lang="fr-FR" dirty="0">
              <a:solidFill>
                <a:schemeClr val="tx1"/>
              </a:solidFill>
            </a:endParaRPr>
          </a:p>
        </p:txBody>
      </p:sp>
      <p:pic>
        <p:nvPicPr>
          <p:cNvPr id="6" name="Image 5" descr="sigleisim.jpg"/>
          <p:cNvPicPr>
            <a:picLocks noChangeAspect="1"/>
          </p:cNvPicPr>
          <p:nvPr/>
        </p:nvPicPr>
        <p:blipFill>
          <a:blip r:embed="rId3" cstate="print"/>
          <a:stretch>
            <a:fillRect/>
          </a:stretch>
        </p:blipFill>
        <p:spPr>
          <a:xfrm>
            <a:off x="0" y="1"/>
            <a:ext cx="726510" cy="1071545"/>
          </a:xfrm>
          <a:prstGeom prst="rect">
            <a:avLst/>
          </a:prstGeom>
        </p:spPr>
      </p:pic>
      <p:pic>
        <p:nvPicPr>
          <p:cNvPr id="7" name="Picture 2" descr="python-logo.png"/>
          <p:cNvPicPr>
            <a:picLocks noChangeAspect="1" noChangeArrowheads="1"/>
          </p:cNvPicPr>
          <p:nvPr/>
        </p:nvPicPr>
        <p:blipFill>
          <a:blip r:embed="rId4"/>
          <a:srcRect/>
          <a:stretch>
            <a:fillRect/>
          </a:stretch>
        </p:blipFill>
        <p:spPr bwMode="auto">
          <a:xfrm>
            <a:off x="8262953" y="0"/>
            <a:ext cx="881079" cy="1071546"/>
          </a:xfrm>
          <a:prstGeom prst="rect">
            <a:avLst/>
          </a:prstGeom>
          <a:noFill/>
          <a:ln w="9525">
            <a:noFill/>
            <a:miter lim="800000"/>
            <a:headEnd/>
            <a:tailEnd/>
          </a:ln>
        </p:spPr>
      </p:pic>
      <p:cxnSp>
        <p:nvCxnSpPr>
          <p:cNvPr id="8" name="Connecteur droit 7"/>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70</a:t>
            </a:fld>
            <a:endParaRPr lang="en-GB"/>
          </a:p>
        </p:txBody>
      </p:sp>
      <p:pic>
        <p:nvPicPr>
          <p:cNvPr id="12" name="Picture 2" descr="python-logo.png"/>
          <p:cNvPicPr>
            <a:picLocks noChangeAspect="1" noChangeArrowheads="1"/>
          </p:cNvPicPr>
          <p:nvPr/>
        </p:nvPicPr>
        <p:blipFill>
          <a:blip r:embed="rId3"/>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pic>
        <p:nvPicPr>
          <p:cNvPr id="16" name="Image 15" descr="sigleisim.jpg"/>
          <p:cNvPicPr>
            <a:picLocks noChangeAspect="1"/>
          </p:cNvPicPr>
          <p:nvPr/>
        </p:nvPicPr>
        <p:blipFill>
          <a:blip r:embed="rId4" cstate="print"/>
          <a:stretch>
            <a:fillRect/>
          </a:stretch>
        </p:blipFill>
        <p:spPr>
          <a:xfrm>
            <a:off x="34458" y="1"/>
            <a:ext cx="666638" cy="1142983"/>
          </a:xfrm>
          <a:prstGeom prst="rect">
            <a:avLst/>
          </a:prstGeom>
        </p:spPr>
      </p:pic>
      <p:sp>
        <p:nvSpPr>
          <p:cNvPr id="11" name="Rectangle 10"/>
          <p:cNvSpPr/>
          <p:nvPr/>
        </p:nvSpPr>
        <p:spPr>
          <a:xfrm>
            <a:off x="571472" y="1785926"/>
            <a:ext cx="8072478" cy="4557723"/>
          </a:xfrm>
          <a:prstGeom prst="rect">
            <a:avLst/>
          </a:prstGeom>
        </p:spPr>
        <p:txBody>
          <a:bodyPr wrap="square">
            <a:spAutoFit/>
          </a:bodyPr>
          <a:lstStyle/>
          <a:p>
            <a:pPr algn="just"/>
            <a:r>
              <a:rPr lang="fr-FR" sz="2400" dirty="0">
                <a:solidFill>
                  <a:schemeClr val="tx1"/>
                </a:solidFill>
              </a:rPr>
              <a:t>Si la condition de la boucle </a:t>
            </a:r>
            <a:r>
              <a:rPr lang="fr-FR" sz="2400" dirty="0" err="1">
                <a:solidFill>
                  <a:schemeClr val="tx1"/>
                </a:solidFill>
              </a:rPr>
              <a:t>while</a:t>
            </a:r>
            <a:r>
              <a:rPr lang="fr-FR" sz="2400" dirty="0">
                <a:solidFill>
                  <a:schemeClr val="tx1"/>
                </a:solidFill>
              </a:rPr>
              <a:t> ne devient jamais fausse, le programme boucle </a:t>
            </a:r>
            <a:r>
              <a:rPr lang="fr-FR" sz="2400" b="1" dirty="0">
                <a:solidFill>
                  <a:schemeClr val="tx1"/>
                </a:solidFill>
              </a:rPr>
              <a:t>indéfiniment:</a:t>
            </a:r>
          </a:p>
          <a:p>
            <a:endParaRPr lang="fr-FR" sz="2400" i="1" dirty="0">
              <a:solidFill>
                <a:schemeClr val="tx1"/>
              </a:solidFill>
            </a:endParaRPr>
          </a:p>
          <a:p>
            <a:r>
              <a:rPr lang="fr-FR" sz="2400" b="1" i="1" dirty="0">
                <a:solidFill>
                  <a:schemeClr val="tx1"/>
                </a:solidFill>
              </a:rPr>
              <a:t>Exemple 1:</a:t>
            </a:r>
          </a:p>
          <a:p>
            <a:r>
              <a:rPr lang="fr-FR" sz="2400" dirty="0">
                <a:solidFill>
                  <a:schemeClr val="tx1"/>
                </a:solidFill>
              </a:rPr>
              <a:t>	n=5</a:t>
            </a:r>
          </a:p>
          <a:p>
            <a:r>
              <a:rPr lang="fr-FR" sz="2400" b="1" dirty="0">
                <a:solidFill>
                  <a:srgbClr val="FF0000"/>
                </a:solidFill>
              </a:rPr>
              <a:t>	</a:t>
            </a:r>
            <a:r>
              <a:rPr lang="fr-FR" sz="2400" b="1" dirty="0" err="1">
                <a:solidFill>
                  <a:srgbClr val="FF0000"/>
                </a:solidFill>
              </a:rPr>
              <a:t>while</a:t>
            </a:r>
            <a:r>
              <a:rPr lang="fr-FR" sz="2400" b="1" dirty="0">
                <a:solidFill>
                  <a:srgbClr val="FF0000"/>
                </a:solidFill>
              </a:rPr>
              <a:t> n&lt;10 :</a:t>
            </a:r>
          </a:p>
          <a:p>
            <a:r>
              <a:rPr lang="fr-FR" sz="2400" dirty="0">
                <a:solidFill>
                  <a:schemeClr val="tx1"/>
                </a:solidFill>
              </a:rPr>
              <a:t>		</a:t>
            </a:r>
            <a:r>
              <a:rPr lang="fr-FR" sz="2400" dirty="0" err="1">
                <a:solidFill>
                  <a:schemeClr val="tx1"/>
                </a:solidFill>
              </a:rPr>
              <a:t>print</a:t>
            </a:r>
            <a:r>
              <a:rPr lang="fr-FR" sz="2400" dirty="0">
                <a:solidFill>
                  <a:schemeClr val="tx1"/>
                </a:solidFill>
              </a:rPr>
              <a:t>("n vaut :", n)</a:t>
            </a:r>
          </a:p>
          <a:p>
            <a:r>
              <a:rPr lang="fr-FR" sz="2400" dirty="0">
                <a:solidFill>
                  <a:schemeClr val="tx1"/>
                </a:solidFill>
              </a:rPr>
              <a:t>		</a:t>
            </a:r>
            <a:r>
              <a:rPr lang="fr-FR" sz="2400" dirty="0" err="1">
                <a:solidFill>
                  <a:schemeClr val="tx1"/>
                </a:solidFill>
              </a:rPr>
              <a:t>print</a:t>
            </a:r>
            <a:r>
              <a:rPr lang="fr-FR" sz="2400" dirty="0">
                <a:solidFill>
                  <a:schemeClr val="tx1"/>
                </a:solidFill>
              </a:rPr>
              <a:t>("Fin")</a:t>
            </a:r>
          </a:p>
          <a:p>
            <a:endParaRPr lang="fr-FR" sz="2400" i="1" dirty="0">
              <a:solidFill>
                <a:schemeClr val="tx1"/>
              </a:solidFill>
            </a:endParaRPr>
          </a:p>
          <a:p>
            <a:r>
              <a:rPr lang="fr-FR" sz="2400" b="1" i="1" dirty="0">
                <a:solidFill>
                  <a:schemeClr val="tx1"/>
                </a:solidFill>
              </a:rPr>
              <a:t>Exemple 2:</a:t>
            </a:r>
          </a:p>
          <a:p>
            <a:r>
              <a:rPr lang="fr-FR" sz="2400" b="1" dirty="0">
                <a:solidFill>
                  <a:schemeClr val="tx1"/>
                </a:solidFill>
              </a:rPr>
              <a:t>	</a:t>
            </a:r>
            <a:r>
              <a:rPr lang="fr-FR" sz="2400" b="1" dirty="0" err="1">
                <a:solidFill>
                  <a:srgbClr val="FF0000"/>
                </a:solidFill>
              </a:rPr>
              <a:t>while</a:t>
            </a:r>
            <a:r>
              <a:rPr lang="fr-FR" sz="2400" b="1" dirty="0">
                <a:solidFill>
                  <a:srgbClr val="FF0000"/>
                </a:solidFill>
              </a:rPr>
              <a:t> </a:t>
            </a:r>
            <a:r>
              <a:rPr lang="fr-FR" sz="2400" b="1" dirty="0" err="1">
                <a:solidFill>
                  <a:srgbClr val="FF0000"/>
                </a:solidFill>
              </a:rPr>
              <a:t>True</a:t>
            </a:r>
            <a:r>
              <a:rPr lang="fr-FR" sz="2400" b="1" dirty="0">
                <a:solidFill>
                  <a:srgbClr val="FF0000"/>
                </a:solidFill>
              </a:rPr>
              <a:t> :</a:t>
            </a:r>
          </a:p>
          <a:p>
            <a:r>
              <a:rPr lang="fr-FR" sz="2400" dirty="0">
                <a:solidFill>
                  <a:schemeClr val="tx1"/>
                </a:solidFill>
              </a:rPr>
              <a:t>		</a:t>
            </a:r>
            <a:r>
              <a:rPr lang="fr-FR" sz="2400" dirty="0" err="1">
                <a:solidFill>
                  <a:schemeClr val="tx1"/>
                </a:solidFill>
              </a:rPr>
              <a:t>print</a:t>
            </a:r>
            <a:r>
              <a:rPr lang="fr-FR" sz="2400" dirty="0">
                <a:solidFill>
                  <a:schemeClr val="tx1"/>
                </a:solidFill>
              </a:rPr>
              <a:t>("Je boucle.")</a:t>
            </a:r>
          </a:p>
          <a:p>
            <a:r>
              <a:rPr lang="fr-FR" sz="2400" dirty="0">
                <a:solidFill>
                  <a:schemeClr val="tx1"/>
                </a:solidFill>
              </a:rPr>
              <a:t>		</a:t>
            </a:r>
            <a:r>
              <a:rPr lang="fr-FR" sz="2400" dirty="0" err="1">
                <a:solidFill>
                  <a:schemeClr val="tx1"/>
                </a:solidFill>
              </a:rPr>
              <a:t>print</a:t>
            </a:r>
            <a:r>
              <a:rPr lang="fr-FR" sz="2400" dirty="0">
                <a:solidFill>
                  <a:schemeClr val="tx1"/>
                </a:solidFill>
              </a:rPr>
              <a:t>"("Fin</a:t>
            </a:r>
            <a:r>
              <a:rPr lang="fr-FR" sz="2400" dirty="0"/>
              <a:t>")</a:t>
            </a:r>
          </a:p>
        </p:txBody>
      </p:sp>
      <p:sp>
        <p:nvSpPr>
          <p:cNvPr id="18" name="Rectangle 17"/>
          <p:cNvSpPr/>
          <p:nvPr/>
        </p:nvSpPr>
        <p:spPr>
          <a:xfrm>
            <a:off x="500034" y="1285860"/>
            <a:ext cx="4660250" cy="435825"/>
          </a:xfrm>
          <a:prstGeom prst="rect">
            <a:avLst/>
          </a:prstGeom>
        </p:spPr>
        <p:txBody>
          <a:bodyPr wrap="none">
            <a:spAutoFit/>
          </a:bodyPr>
          <a:lstStyle/>
          <a:p>
            <a:r>
              <a:rPr lang="fr-FR" sz="2400" b="1" dirty="0">
                <a:solidFill>
                  <a:schemeClr val="tx1"/>
                </a:solidFill>
              </a:rPr>
              <a:t>Attention aux boucles infinies!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sp>
        <p:nvSpPr>
          <p:cNvPr id="9" name="Rectangle 8"/>
          <p:cNvSpPr/>
          <p:nvPr/>
        </p:nvSpPr>
        <p:spPr>
          <a:xfrm>
            <a:off x="714348" y="1785926"/>
            <a:ext cx="8001056" cy="435825"/>
          </a:xfrm>
          <a:prstGeom prst="rect">
            <a:avLst/>
          </a:prstGeom>
        </p:spPr>
        <p:txBody>
          <a:bodyPr wrap="square">
            <a:spAutoFit/>
          </a:bodyPr>
          <a:lstStyle/>
          <a:p>
            <a:r>
              <a:rPr lang="fr-FR" sz="2400" dirty="0">
                <a:solidFill>
                  <a:schemeClr val="tx1"/>
                </a:solidFill>
              </a:rPr>
              <a:t>• Permet de </a:t>
            </a:r>
            <a:r>
              <a:rPr lang="fr-FR" sz="2400" b="1" dirty="0">
                <a:solidFill>
                  <a:schemeClr val="tx1"/>
                </a:solidFill>
              </a:rPr>
              <a:t>sortir immédiatement de la boucle </a:t>
            </a:r>
            <a:r>
              <a:rPr lang="fr-FR" sz="2400" b="1" dirty="0" err="1">
                <a:solidFill>
                  <a:schemeClr val="tx1"/>
                </a:solidFill>
              </a:rPr>
              <a:t>while</a:t>
            </a:r>
            <a:endParaRPr lang="fr-FR" sz="2400" b="1" dirty="0">
              <a:solidFill>
                <a:schemeClr val="tx1"/>
              </a:solidFill>
            </a:endParaRPr>
          </a:p>
        </p:txBody>
      </p:sp>
      <p:sp>
        <p:nvSpPr>
          <p:cNvPr id="10" name="Rectangle 9"/>
          <p:cNvSpPr/>
          <p:nvPr/>
        </p:nvSpPr>
        <p:spPr>
          <a:xfrm>
            <a:off x="500034" y="1214422"/>
            <a:ext cx="2924198" cy="493084"/>
          </a:xfrm>
          <a:prstGeom prst="rect">
            <a:avLst/>
          </a:prstGeom>
        </p:spPr>
        <p:txBody>
          <a:bodyPr wrap="none">
            <a:spAutoFit/>
          </a:bodyPr>
          <a:lstStyle/>
          <a:p>
            <a:r>
              <a:rPr lang="fr-FR" sz="2800" dirty="0">
                <a:solidFill>
                  <a:schemeClr val="tx1"/>
                </a:solidFill>
              </a:rPr>
              <a:t>Le </a:t>
            </a:r>
            <a:r>
              <a:rPr lang="fr-FR" sz="2800" dirty="0" err="1">
                <a:solidFill>
                  <a:schemeClr val="tx1"/>
                </a:solidFill>
              </a:rPr>
              <a:t>mot-cle</a:t>
            </a:r>
            <a:r>
              <a:rPr lang="fr-FR" sz="2800" dirty="0">
                <a:solidFill>
                  <a:schemeClr val="tx1"/>
                </a:solidFill>
              </a:rPr>
              <a:t> </a:t>
            </a:r>
            <a:r>
              <a:rPr lang="fr-FR" sz="2800" b="1" dirty="0">
                <a:solidFill>
                  <a:schemeClr val="tx1"/>
                </a:solidFill>
              </a:rPr>
              <a:t>break</a:t>
            </a:r>
          </a:p>
        </p:txBody>
      </p:sp>
      <p:sp>
        <p:nvSpPr>
          <p:cNvPr id="16" name="ZoneTexte 15"/>
          <p:cNvSpPr txBox="1"/>
          <p:nvPr/>
        </p:nvSpPr>
        <p:spPr>
          <a:xfrm>
            <a:off x="1214414" y="2214554"/>
            <a:ext cx="6572296"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nSpc>
                <a:spcPct val="150000"/>
              </a:lnSpc>
            </a:pPr>
            <a:r>
              <a:rPr lang="fr-FR" sz="2400" dirty="0">
                <a:solidFill>
                  <a:schemeClr val="tx1"/>
                </a:solidFill>
              </a:rPr>
              <a:t>i=1</a:t>
            </a:r>
          </a:p>
          <a:p>
            <a:pPr lvl="1">
              <a:lnSpc>
                <a:spcPct val="150000"/>
              </a:lnSpc>
            </a:pPr>
            <a:r>
              <a:rPr lang="fr-FR" sz="2400" dirty="0" err="1">
                <a:solidFill>
                  <a:schemeClr val="tx1"/>
                </a:solidFill>
              </a:rPr>
              <a:t>while</a:t>
            </a:r>
            <a:r>
              <a:rPr lang="fr-FR" sz="2400" dirty="0">
                <a:solidFill>
                  <a:schemeClr val="tx1"/>
                </a:solidFill>
              </a:rPr>
              <a:t> i&lt;100:</a:t>
            </a:r>
          </a:p>
          <a:p>
            <a:pPr lvl="1">
              <a:lnSpc>
                <a:spcPct val="150000"/>
              </a:lnSpc>
            </a:pPr>
            <a:r>
              <a:rPr lang="fr-FR" sz="2400" dirty="0">
                <a:solidFill>
                  <a:schemeClr val="tx1"/>
                </a:solidFill>
              </a:rPr>
              <a:t>	if i % 2 == 0 :</a:t>
            </a:r>
          </a:p>
          <a:p>
            <a:pPr lvl="1">
              <a:lnSpc>
                <a:spcPct val="150000"/>
              </a:lnSpc>
            </a:pPr>
            <a:r>
              <a:rPr lang="fr-FR" sz="2400" dirty="0">
                <a:solidFill>
                  <a:schemeClr val="tx1"/>
                </a:solidFill>
              </a:rPr>
              <a:t>		</a:t>
            </a:r>
            <a:r>
              <a:rPr lang="fr-FR" sz="2400" dirty="0" err="1">
                <a:solidFill>
                  <a:schemeClr val="tx1"/>
                </a:solidFill>
              </a:rPr>
              <a:t>print</a:t>
            </a:r>
            <a:r>
              <a:rPr lang="fr-FR" sz="2400" dirty="0">
                <a:solidFill>
                  <a:schemeClr val="tx1"/>
                </a:solidFill>
              </a:rPr>
              <a:t>("*")</a:t>
            </a:r>
          </a:p>
          <a:p>
            <a:pPr lvl="1">
              <a:lnSpc>
                <a:spcPct val="150000"/>
              </a:lnSpc>
            </a:pPr>
            <a:r>
              <a:rPr lang="fr-FR" sz="2400" b="1" dirty="0">
                <a:solidFill>
                  <a:schemeClr val="tx1"/>
                </a:solidFill>
              </a:rPr>
              <a:t>		</a:t>
            </a:r>
            <a:r>
              <a:rPr lang="fr-FR" sz="2400" b="1" dirty="0">
                <a:solidFill>
                  <a:srgbClr val="FF0000"/>
                </a:solidFill>
              </a:rPr>
              <a:t>break</a:t>
            </a:r>
          </a:p>
          <a:p>
            <a:pPr lvl="1">
              <a:lnSpc>
                <a:spcPct val="150000"/>
              </a:lnSpc>
            </a:pPr>
            <a:r>
              <a:rPr lang="fr-FR" sz="2400" dirty="0">
                <a:solidFill>
                  <a:schemeClr val="tx1"/>
                </a:solidFill>
              </a:rPr>
              <a:t>	i=i+1</a:t>
            </a:r>
          </a:p>
          <a:p>
            <a:pPr lvl="1">
              <a:lnSpc>
                <a:spcPct val="150000"/>
              </a:lnSpc>
            </a:pPr>
            <a:r>
              <a:rPr lang="fr-FR" sz="2400" dirty="0">
                <a:solidFill>
                  <a:schemeClr val="tx1"/>
                </a:solidFill>
              </a:rPr>
              <a:t>	</a:t>
            </a:r>
            <a:r>
              <a:rPr lang="fr-FR" sz="2400" dirty="0" err="1">
                <a:solidFill>
                  <a:schemeClr val="tx1"/>
                </a:solidFill>
              </a:rPr>
              <a:t>print</a:t>
            </a:r>
            <a:r>
              <a:rPr lang="fr-FR" sz="2400" dirty="0">
                <a:solidFill>
                  <a:schemeClr val="tx1"/>
                </a:solidFill>
              </a:rPr>
              <a:t>("Incrémentation de i")</a:t>
            </a:r>
          </a:p>
          <a:p>
            <a:pPr lvl="1">
              <a:lnSpc>
                <a:spcPct val="150000"/>
              </a:lnSpc>
            </a:pPr>
            <a:r>
              <a:rPr lang="fr-FR" sz="2400" dirty="0" err="1">
                <a:solidFill>
                  <a:schemeClr val="tx1"/>
                </a:solidFill>
              </a:rPr>
              <a:t>print</a:t>
            </a:r>
            <a:r>
              <a:rPr lang="fr-FR" sz="2400" dirty="0">
                <a:solidFill>
                  <a:schemeClr val="tx1"/>
                </a:solidFill>
              </a:rPr>
              <a:t>("Fin")</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sp>
        <p:nvSpPr>
          <p:cNvPr id="10" name="Rectangle 9"/>
          <p:cNvSpPr/>
          <p:nvPr/>
        </p:nvSpPr>
        <p:spPr>
          <a:xfrm>
            <a:off x="499914" y="1107189"/>
            <a:ext cx="3429144" cy="464423"/>
          </a:xfrm>
          <a:prstGeom prst="rect">
            <a:avLst/>
          </a:prstGeom>
        </p:spPr>
        <p:txBody>
          <a:bodyPr wrap="none">
            <a:spAutoFit/>
          </a:bodyPr>
          <a:lstStyle/>
          <a:p>
            <a:r>
              <a:rPr lang="fr-FR" sz="2600" dirty="0">
                <a:solidFill>
                  <a:schemeClr val="tx1"/>
                </a:solidFill>
              </a:rPr>
              <a:t>Le mot-clé </a:t>
            </a:r>
            <a:r>
              <a:rPr lang="fr-FR" sz="2600" b="1" dirty="0">
                <a:solidFill>
                  <a:schemeClr val="tx1"/>
                </a:solidFill>
              </a:rPr>
              <a:t>: </a:t>
            </a:r>
            <a:r>
              <a:rPr lang="fr-FR" sz="2600" b="1" dirty="0">
                <a:solidFill>
                  <a:srgbClr val="FF0000"/>
                </a:solidFill>
              </a:rPr>
              <a:t>continue</a:t>
            </a:r>
          </a:p>
        </p:txBody>
      </p:sp>
      <p:sp>
        <p:nvSpPr>
          <p:cNvPr id="16" name="Rectangle 15"/>
          <p:cNvSpPr/>
          <p:nvPr/>
        </p:nvSpPr>
        <p:spPr>
          <a:xfrm>
            <a:off x="428596" y="1428736"/>
            <a:ext cx="8643966" cy="1685077"/>
          </a:xfrm>
          <a:prstGeom prst="rect">
            <a:avLst/>
          </a:prstGeom>
        </p:spPr>
        <p:txBody>
          <a:bodyPr wrap="square">
            <a:spAutoFit/>
          </a:bodyPr>
          <a:lstStyle/>
          <a:p>
            <a:pPr>
              <a:lnSpc>
                <a:spcPct val="150000"/>
              </a:lnSpc>
              <a:buFont typeface="Wingdings" pitchFamily="2" charset="2"/>
              <a:buChar char="q"/>
            </a:pPr>
            <a:r>
              <a:rPr lang="fr-FR" sz="2300" dirty="0">
                <a:solidFill>
                  <a:schemeClr val="tx1"/>
                </a:solidFill>
              </a:rPr>
              <a:t> Permet de </a:t>
            </a:r>
            <a:r>
              <a:rPr lang="fr-FR" sz="2300" b="1" dirty="0">
                <a:solidFill>
                  <a:schemeClr val="tx1"/>
                </a:solidFill>
              </a:rPr>
              <a:t>remonter immédiatement au début de la boucle</a:t>
            </a:r>
          </a:p>
          <a:p>
            <a:pPr>
              <a:lnSpc>
                <a:spcPct val="150000"/>
              </a:lnSpc>
            </a:pPr>
            <a:r>
              <a:rPr lang="fr-FR" sz="2300" dirty="0" err="1">
                <a:solidFill>
                  <a:schemeClr val="tx1"/>
                </a:solidFill>
              </a:rPr>
              <a:t>while</a:t>
            </a:r>
            <a:r>
              <a:rPr lang="fr-FR" sz="2300" dirty="0">
                <a:solidFill>
                  <a:schemeClr val="tx1"/>
                </a:solidFill>
              </a:rPr>
              <a:t> en ignorant la suite des instructions dans la boucle.</a:t>
            </a:r>
          </a:p>
          <a:p>
            <a:pPr>
              <a:lnSpc>
                <a:spcPct val="150000"/>
              </a:lnSpc>
            </a:pPr>
            <a:r>
              <a:rPr lang="fr-FR" sz="2300" b="1" dirty="0">
                <a:solidFill>
                  <a:schemeClr val="tx1"/>
                </a:solidFill>
              </a:rPr>
              <a:t>Exemple :</a:t>
            </a:r>
          </a:p>
        </p:txBody>
      </p:sp>
      <p:sp>
        <p:nvSpPr>
          <p:cNvPr id="18" name="ZoneTexte 17"/>
          <p:cNvSpPr txBox="1"/>
          <p:nvPr/>
        </p:nvSpPr>
        <p:spPr>
          <a:xfrm>
            <a:off x="5786446" y="2467831"/>
            <a:ext cx="3214710" cy="4247317"/>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0000"/>
              </a:lnSpc>
              <a:spcAft>
                <a:spcPts val="600"/>
              </a:spcAft>
            </a:pPr>
            <a:r>
              <a:rPr lang="fr-FR" sz="2000" dirty="0" err="1"/>
              <a:t>debut</a:t>
            </a:r>
            <a:r>
              <a:rPr lang="fr-FR" sz="2000" dirty="0"/>
              <a:t> </a:t>
            </a:r>
            <a:r>
              <a:rPr lang="fr-FR" sz="2000" dirty="0" err="1"/>
              <a:t>iteration</a:t>
            </a:r>
            <a:r>
              <a:rPr lang="fr-FR" sz="2000" dirty="0"/>
              <a:t> 0</a:t>
            </a:r>
          </a:p>
          <a:p>
            <a:pPr>
              <a:lnSpc>
                <a:spcPct val="100000"/>
              </a:lnSpc>
              <a:spcAft>
                <a:spcPts val="600"/>
              </a:spcAft>
            </a:pPr>
            <a:r>
              <a:rPr lang="fr-FR" sz="2000" dirty="0"/>
              <a:t>bonjour </a:t>
            </a:r>
          </a:p>
          <a:p>
            <a:pPr>
              <a:lnSpc>
                <a:spcPct val="100000"/>
              </a:lnSpc>
              <a:spcAft>
                <a:spcPts val="600"/>
              </a:spcAft>
            </a:pPr>
            <a:r>
              <a:rPr lang="fr-FR" sz="2000" dirty="0" err="1"/>
              <a:t>debut</a:t>
            </a:r>
            <a:r>
              <a:rPr lang="fr-FR" sz="2000" dirty="0"/>
              <a:t> </a:t>
            </a:r>
            <a:r>
              <a:rPr lang="fr-FR" sz="2000" dirty="0" err="1"/>
              <a:t>iteration</a:t>
            </a:r>
            <a:r>
              <a:rPr lang="fr-FR" sz="2000" dirty="0"/>
              <a:t> 1 </a:t>
            </a:r>
          </a:p>
          <a:p>
            <a:pPr>
              <a:lnSpc>
                <a:spcPct val="100000"/>
              </a:lnSpc>
              <a:spcAft>
                <a:spcPts val="600"/>
              </a:spcAft>
            </a:pPr>
            <a:r>
              <a:rPr lang="fr-FR" sz="2000" dirty="0"/>
              <a:t>bonjour </a:t>
            </a:r>
          </a:p>
          <a:p>
            <a:pPr>
              <a:lnSpc>
                <a:spcPct val="100000"/>
              </a:lnSpc>
              <a:spcAft>
                <a:spcPts val="600"/>
              </a:spcAft>
            </a:pPr>
            <a:r>
              <a:rPr lang="fr-FR" sz="2000" dirty="0" err="1"/>
              <a:t>debut</a:t>
            </a:r>
            <a:r>
              <a:rPr lang="fr-FR" sz="2000" dirty="0"/>
              <a:t> </a:t>
            </a:r>
            <a:r>
              <a:rPr lang="fr-FR" sz="2000" dirty="0" err="1"/>
              <a:t>iteration</a:t>
            </a:r>
            <a:r>
              <a:rPr lang="fr-FR" sz="2000" dirty="0"/>
              <a:t> 2 </a:t>
            </a:r>
          </a:p>
          <a:p>
            <a:pPr>
              <a:lnSpc>
                <a:spcPct val="100000"/>
              </a:lnSpc>
              <a:spcAft>
                <a:spcPts val="600"/>
              </a:spcAft>
            </a:pPr>
            <a:r>
              <a:rPr lang="fr-FR" sz="2000" dirty="0"/>
              <a:t>bonjour </a:t>
            </a:r>
          </a:p>
          <a:p>
            <a:pPr>
              <a:lnSpc>
                <a:spcPct val="100000"/>
              </a:lnSpc>
              <a:spcAft>
                <a:spcPts val="600"/>
              </a:spcAft>
            </a:pPr>
            <a:r>
              <a:rPr lang="fr-FR" sz="2000" dirty="0"/>
              <a:t>fin </a:t>
            </a:r>
            <a:r>
              <a:rPr lang="fr-FR" sz="2000" dirty="0" err="1"/>
              <a:t>iteration</a:t>
            </a:r>
            <a:r>
              <a:rPr lang="fr-FR" sz="2000" dirty="0"/>
              <a:t> 2</a:t>
            </a:r>
          </a:p>
          <a:p>
            <a:pPr>
              <a:lnSpc>
                <a:spcPct val="100000"/>
              </a:lnSpc>
              <a:spcAft>
                <a:spcPts val="600"/>
              </a:spcAft>
            </a:pPr>
            <a:r>
              <a:rPr lang="fr-FR" sz="2000" dirty="0" err="1"/>
              <a:t>debut</a:t>
            </a:r>
            <a:r>
              <a:rPr lang="fr-FR" sz="2000" dirty="0"/>
              <a:t> </a:t>
            </a:r>
            <a:r>
              <a:rPr lang="fr-FR" sz="2000" dirty="0" err="1"/>
              <a:t>iteration</a:t>
            </a:r>
            <a:r>
              <a:rPr lang="fr-FR" sz="2000" dirty="0"/>
              <a:t> 3</a:t>
            </a:r>
          </a:p>
          <a:p>
            <a:pPr>
              <a:lnSpc>
                <a:spcPct val="100000"/>
              </a:lnSpc>
              <a:spcAft>
                <a:spcPts val="600"/>
              </a:spcAft>
            </a:pPr>
            <a:r>
              <a:rPr lang="fr-FR" sz="2000" dirty="0"/>
              <a:t>bonjour </a:t>
            </a:r>
          </a:p>
          <a:p>
            <a:pPr>
              <a:lnSpc>
                <a:spcPct val="100000"/>
              </a:lnSpc>
              <a:spcAft>
                <a:spcPts val="600"/>
              </a:spcAft>
            </a:pPr>
            <a:r>
              <a:rPr lang="fr-FR" sz="2000" dirty="0"/>
              <a:t>fin </a:t>
            </a:r>
            <a:r>
              <a:rPr lang="fr-FR" sz="2000" dirty="0" err="1"/>
              <a:t>iteration</a:t>
            </a:r>
            <a:r>
              <a:rPr lang="fr-FR" sz="2000" dirty="0"/>
              <a:t> 3 </a:t>
            </a:r>
          </a:p>
          <a:p>
            <a:pPr>
              <a:lnSpc>
                <a:spcPct val="100000"/>
              </a:lnSpc>
              <a:spcAft>
                <a:spcPts val="600"/>
              </a:spcAft>
            </a:pPr>
            <a:r>
              <a:rPr lang="fr-FR" sz="2000" dirty="0" err="1"/>
              <a:t>apres</a:t>
            </a:r>
            <a:r>
              <a:rPr lang="fr-FR" sz="2000" dirty="0"/>
              <a:t> la boucle</a:t>
            </a:r>
          </a:p>
        </p:txBody>
      </p:sp>
      <p:cxnSp>
        <p:nvCxnSpPr>
          <p:cNvPr id="21" name="Connecteur droit avec flèche 20"/>
          <p:cNvCxnSpPr/>
          <p:nvPr/>
        </p:nvCxnSpPr>
        <p:spPr>
          <a:xfrm>
            <a:off x="4929190" y="4429132"/>
            <a:ext cx="71438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500034" y="3054866"/>
            <a:ext cx="4286280" cy="32316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lnSpc>
                <a:spcPct val="100000"/>
              </a:lnSpc>
              <a:spcAft>
                <a:spcPts val="1000"/>
              </a:spcAft>
            </a:pPr>
            <a:r>
              <a:rPr lang="en-US" sz="2200" b="1" dirty="0">
                <a:solidFill>
                  <a:schemeClr val="tx1"/>
                </a:solidFill>
              </a:rPr>
              <a:t>for</a:t>
            </a:r>
            <a:r>
              <a:rPr lang="en-US" sz="2200" dirty="0">
                <a:solidFill>
                  <a:schemeClr val="tx1"/>
                </a:solidFill>
              </a:rPr>
              <a:t> </a:t>
            </a:r>
            <a:r>
              <a:rPr lang="en-US" sz="2200" dirty="0" err="1">
                <a:solidFill>
                  <a:schemeClr val="tx1"/>
                </a:solidFill>
              </a:rPr>
              <a:t>i</a:t>
            </a:r>
            <a:r>
              <a:rPr lang="en-US" sz="2200" dirty="0">
                <a:solidFill>
                  <a:schemeClr val="tx1"/>
                </a:solidFill>
              </a:rPr>
              <a:t> </a:t>
            </a:r>
            <a:r>
              <a:rPr lang="en-US" sz="2200" b="1" dirty="0">
                <a:solidFill>
                  <a:schemeClr val="tx1"/>
                </a:solidFill>
              </a:rPr>
              <a:t>in</a:t>
            </a:r>
            <a:r>
              <a:rPr lang="en-US" sz="2200" dirty="0">
                <a:solidFill>
                  <a:schemeClr val="tx1"/>
                </a:solidFill>
              </a:rPr>
              <a:t> range(4):</a:t>
            </a:r>
          </a:p>
          <a:p>
            <a:pPr lvl="1">
              <a:lnSpc>
                <a:spcPct val="100000"/>
              </a:lnSpc>
              <a:spcAft>
                <a:spcPts val="1000"/>
              </a:spcAft>
            </a:pPr>
            <a:r>
              <a:rPr lang="en-US" sz="2200" dirty="0">
                <a:solidFill>
                  <a:schemeClr val="tx1"/>
                </a:solidFill>
              </a:rPr>
              <a:t>	print("debut iteration", </a:t>
            </a:r>
            <a:r>
              <a:rPr lang="en-US" sz="2200" dirty="0" err="1">
                <a:solidFill>
                  <a:schemeClr val="tx1"/>
                </a:solidFill>
              </a:rPr>
              <a:t>i</a:t>
            </a:r>
            <a:r>
              <a:rPr lang="en-US" sz="2200" dirty="0">
                <a:solidFill>
                  <a:schemeClr val="tx1"/>
                </a:solidFill>
              </a:rPr>
              <a:t>)</a:t>
            </a:r>
          </a:p>
          <a:p>
            <a:pPr lvl="1">
              <a:lnSpc>
                <a:spcPct val="100000"/>
              </a:lnSpc>
              <a:spcAft>
                <a:spcPts val="1000"/>
              </a:spcAft>
            </a:pPr>
            <a:r>
              <a:rPr lang="en-US" sz="2200" dirty="0">
                <a:solidFill>
                  <a:schemeClr val="tx1"/>
                </a:solidFill>
              </a:rPr>
              <a:t>	print("bonjour") </a:t>
            </a:r>
          </a:p>
          <a:p>
            <a:pPr lvl="1">
              <a:lnSpc>
                <a:spcPct val="100000"/>
              </a:lnSpc>
              <a:spcAft>
                <a:spcPts val="1000"/>
              </a:spcAft>
            </a:pPr>
            <a:r>
              <a:rPr lang="en-US" sz="2200" b="1" dirty="0">
                <a:solidFill>
                  <a:schemeClr val="tx1"/>
                </a:solidFill>
              </a:rPr>
              <a:t>	if</a:t>
            </a:r>
            <a:r>
              <a:rPr lang="en-US" sz="2200" dirty="0">
                <a:solidFill>
                  <a:schemeClr val="tx1"/>
                </a:solidFill>
              </a:rPr>
              <a:t> </a:t>
            </a:r>
            <a:r>
              <a:rPr lang="en-US" sz="2200" dirty="0" err="1">
                <a:solidFill>
                  <a:schemeClr val="tx1"/>
                </a:solidFill>
              </a:rPr>
              <a:t>i</a:t>
            </a:r>
            <a:r>
              <a:rPr lang="en-US" sz="2200" dirty="0">
                <a:solidFill>
                  <a:schemeClr val="tx1"/>
                </a:solidFill>
              </a:rPr>
              <a:t> &lt; 2:</a:t>
            </a:r>
          </a:p>
          <a:p>
            <a:pPr lvl="1">
              <a:lnSpc>
                <a:spcPct val="100000"/>
              </a:lnSpc>
              <a:spcAft>
                <a:spcPts val="1000"/>
              </a:spcAft>
            </a:pPr>
            <a:r>
              <a:rPr lang="en-US" sz="2200" b="1" dirty="0">
                <a:solidFill>
                  <a:schemeClr val="tx1"/>
                </a:solidFill>
              </a:rPr>
              <a:t>		continue</a:t>
            </a:r>
          </a:p>
          <a:p>
            <a:pPr lvl="1">
              <a:lnSpc>
                <a:spcPct val="100000"/>
              </a:lnSpc>
              <a:spcAft>
                <a:spcPts val="1000"/>
              </a:spcAft>
            </a:pPr>
            <a:r>
              <a:rPr lang="en-US" sz="2200" b="1" dirty="0">
                <a:solidFill>
                  <a:schemeClr val="tx1"/>
                </a:solidFill>
              </a:rPr>
              <a:t>      </a:t>
            </a:r>
            <a:r>
              <a:rPr lang="en-US" sz="2200" dirty="0">
                <a:solidFill>
                  <a:schemeClr val="tx1"/>
                </a:solidFill>
              </a:rPr>
              <a:t>print("fin iteration", </a:t>
            </a:r>
            <a:r>
              <a:rPr lang="en-US" sz="2200" dirty="0" err="1">
                <a:solidFill>
                  <a:schemeClr val="tx1"/>
                </a:solidFill>
              </a:rPr>
              <a:t>i</a:t>
            </a:r>
            <a:r>
              <a:rPr lang="en-US" sz="2200" dirty="0">
                <a:solidFill>
                  <a:schemeClr val="tx1"/>
                </a:solidFill>
              </a:rPr>
              <a:t>)</a:t>
            </a:r>
          </a:p>
          <a:p>
            <a:pPr lvl="1">
              <a:lnSpc>
                <a:spcPct val="100000"/>
              </a:lnSpc>
              <a:spcAft>
                <a:spcPts val="1000"/>
              </a:spcAft>
            </a:pPr>
            <a:r>
              <a:rPr lang="en-US" sz="2200" dirty="0">
                <a:solidFill>
                  <a:schemeClr val="tx1"/>
                </a:solidFill>
              </a:rPr>
              <a:t>print("après la boucle“)</a:t>
            </a:r>
            <a:endParaRPr lang="fr-FR"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857488"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Break et continue </a:t>
            </a:r>
          </a:p>
        </p:txBody>
      </p:sp>
      <p:sp>
        <p:nvSpPr>
          <p:cNvPr id="16" name="Rectangle 15"/>
          <p:cNvSpPr/>
          <p:nvPr/>
        </p:nvSpPr>
        <p:spPr>
          <a:xfrm>
            <a:off x="642910" y="1357298"/>
            <a:ext cx="8286808" cy="5078313"/>
          </a:xfrm>
          <a:prstGeom prst="rect">
            <a:avLst/>
          </a:prstGeom>
        </p:spPr>
        <p:txBody>
          <a:bodyPr wrap="square">
            <a:spAutoFit/>
          </a:bodyPr>
          <a:lstStyle/>
          <a:p>
            <a:pPr algn="just">
              <a:lnSpc>
                <a:spcPct val="150000"/>
              </a:lnSpc>
            </a:pPr>
            <a:r>
              <a:rPr lang="fr-FR" sz="2400" b="1" dirty="0">
                <a:solidFill>
                  <a:schemeClr val="tx1"/>
                </a:solidFill>
              </a:rPr>
              <a:t>Inconvénients:</a:t>
            </a:r>
          </a:p>
          <a:p>
            <a:pPr algn="just">
              <a:lnSpc>
                <a:spcPct val="200000"/>
              </a:lnSpc>
              <a:buFont typeface="Wingdings" pitchFamily="2" charset="2"/>
              <a:buChar char="q"/>
            </a:pPr>
            <a:r>
              <a:rPr lang="fr-FR" sz="2400" dirty="0">
                <a:solidFill>
                  <a:schemeClr val="tx1"/>
                </a:solidFill>
              </a:rPr>
              <a:t> Code plus difficile a lire/analyser si plusieurs niveaux d'imbrications et/ou longues instructions dans le </a:t>
            </a:r>
            <a:r>
              <a:rPr lang="fr-FR" sz="2400" dirty="0" err="1">
                <a:solidFill>
                  <a:schemeClr val="tx1"/>
                </a:solidFill>
              </a:rPr>
              <a:t>while</a:t>
            </a:r>
            <a:endParaRPr lang="fr-FR" sz="2400" dirty="0">
              <a:solidFill>
                <a:schemeClr val="tx1"/>
              </a:solidFill>
            </a:endParaRPr>
          </a:p>
          <a:p>
            <a:pPr algn="just">
              <a:lnSpc>
                <a:spcPct val="200000"/>
              </a:lnSpc>
              <a:buFont typeface="Wingdings" pitchFamily="2" charset="2"/>
              <a:buChar char="q"/>
            </a:pPr>
            <a:r>
              <a:rPr lang="fr-FR" sz="2400" dirty="0">
                <a:solidFill>
                  <a:schemeClr val="tx1"/>
                </a:solidFill>
              </a:rPr>
              <a:t> N'a pas toujours d‘équivalent dans les autres langages de programmation</a:t>
            </a:r>
          </a:p>
          <a:p>
            <a:pPr algn="just">
              <a:lnSpc>
                <a:spcPct val="200000"/>
              </a:lnSpc>
            </a:pPr>
            <a:r>
              <a:rPr lang="fr-FR" sz="2400" dirty="0">
                <a:solidFill>
                  <a:schemeClr val="tx1"/>
                </a:solidFill>
              </a:rPr>
              <a:t>          On essaiera tant que possible de se passer de break et continue.</a:t>
            </a:r>
          </a:p>
        </p:txBody>
      </p:sp>
      <p:sp>
        <p:nvSpPr>
          <p:cNvPr id="19" name="Flèche droite 18"/>
          <p:cNvSpPr/>
          <p:nvPr/>
        </p:nvSpPr>
        <p:spPr>
          <a:xfrm>
            <a:off x="825542" y="5111830"/>
            <a:ext cx="64294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214546"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(exemple)</a:t>
            </a:r>
          </a:p>
        </p:txBody>
      </p:sp>
      <p:sp>
        <p:nvSpPr>
          <p:cNvPr id="10" name="Rectangle 9"/>
          <p:cNvSpPr/>
          <p:nvPr/>
        </p:nvSpPr>
        <p:spPr>
          <a:xfrm>
            <a:off x="500034" y="1142984"/>
            <a:ext cx="3108543" cy="435825"/>
          </a:xfrm>
          <a:prstGeom prst="rect">
            <a:avLst/>
          </a:prstGeom>
        </p:spPr>
        <p:txBody>
          <a:bodyPr wrap="none">
            <a:spAutoFit/>
          </a:bodyPr>
          <a:lstStyle/>
          <a:p>
            <a:r>
              <a:rPr lang="fr-FR" sz="2400" b="1" dirty="0">
                <a:solidFill>
                  <a:schemeClr val="tx1"/>
                </a:solidFill>
              </a:rPr>
              <a:t>Boucles imbriquées</a:t>
            </a:r>
          </a:p>
        </p:txBody>
      </p:sp>
      <p:sp>
        <p:nvSpPr>
          <p:cNvPr id="16" name="Rectangle 15"/>
          <p:cNvSpPr/>
          <p:nvPr/>
        </p:nvSpPr>
        <p:spPr>
          <a:xfrm>
            <a:off x="500034" y="1843533"/>
            <a:ext cx="8643966" cy="4657301"/>
          </a:xfrm>
          <a:prstGeom prst="rect">
            <a:avLst/>
          </a:prstGeom>
        </p:spPr>
        <p:txBody>
          <a:bodyPr wrap="square">
            <a:spAutoFit/>
          </a:bodyPr>
          <a:lstStyle/>
          <a:p>
            <a:r>
              <a:rPr lang="fr-FR" sz="2400" dirty="0">
                <a:solidFill>
                  <a:schemeClr val="tx1"/>
                </a:solidFill>
              </a:rPr>
              <a:t>• Un instruction d’une boucle </a:t>
            </a:r>
            <a:r>
              <a:rPr lang="fr-FR" sz="2400" dirty="0" err="1">
                <a:solidFill>
                  <a:schemeClr val="tx1"/>
                </a:solidFill>
              </a:rPr>
              <a:t>while</a:t>
            </a:r>
            <a:r>
              <a:rPr lang="fr-FR" sz="2400" dirty="0">
                <a:solidFill>
                  <a:schemeClr val="tx1"/>
                </a:solidFill>
              </a:rPr>
              <a:t> peut être une boucle </a:t>
            </a:r>
            <a:r>
              <a:rPr lang="fr-FR" sz="2400" dirty="0" err="1">
                <a:solidFill>
                  <a:schemeClr val="tx1"/>
                </a:solidFill>
              </a:rPr>
              <a:t>while</a:t>
            </a:r>
            <a:endParaRPr lang="fr-FR" sz="2400" dirty="0">
              <a:solidFill>
                <a:schemeClr val="tx1"/>
              </a:solidFill>
            </a:endParaRPr>
          </a:p>
          <a:p>
            <a:r>
              <a:rPr lang="fr-FR" sz="2400" dirty="0">
                <a:solidFill>
                  <a:schemeClr val="tx1"/>
                </a:solidFill>
              </a:rPr>
              <a:t>Ex : résultat produit par ce programme ?</a:t>
            </a:r>
          </a:p>
          <a:p>
            <a:pPr lvl="1">
              <a:lnSpc>
                <a:spcPct val="150000"/>
              </a:lnSpc>
            </a:pPr>
            <a:r>
              <a:rPr lang="fr-FR" sz="2400" dirty="0">
                <a:solidFill>
                  <a:schemeClr val="tx1"/>
                </a:solidFill>
              </a:rPr>
              <a:t>i = 1</a:t>
            </a:r>
          </a:p>
          <a:p>
            <a:pPr lvl="1">
              <a:lnSpc>
                <a:spcPct val="150000"/>
              </a:lnSpc>
            </a:pPr>
            <a:r>
              <a:rPr lang="fr-FR" sz="2400" b="1" dirty="0" err="1">
                <a:solidFill>
                  <a:srgbClr val="FF0000"/>
                </a:solidFill>
              </a:rPr>
              <a:t>while</a:t>
            </a:r>
            <a:r>
              <a:rPr lang="fr-FR" sz="2400" b="1" dirty="0">
                <a:solidFill>
                  <a:schemeClr val="tx1"/>
                </a:solidFill>
              </a:rPr>
              <a:t> i &lt;= 3 :</a:t>
            </a:r>
          </a:p>
          <a:p>
            <a:pPr lvl="1">
              <a:lnSpc>
                <a:spcPct val="150000"/>
              </a:lnSpc>
            </a:pPr>
            <a:r>
              <a:rPr lang="fr-FR" sz="2400" dirty="0">
                <a:solidFill>
                  <a:schemeClr val="tx1"/>
                </a:solidFill>
              </a:rPr>
              <a:t>	j = 1</a:t>
            </a:r>
          </a:p>
          <a:p>
            <a:pPr lvl="1">
              <a:lnSpc>
                <a:spcPct val="150000"/>
              </a:lnSpc>
            </a:pPr>
            <a:r>
              <a:rPr lang="fr-FR" sz="2400" b="1" dirty="0">
                <a:solidFill>
                  <a:schemeClr val="tx1"/>
                </a:solidFill>
              </a:rPr>
              <a:t>	</a:t>
            </a:r>
            <a:r>
              <a:rPr lang="fr-FR" sz="2400" b="1" dirty="0" err="1">
                <a:solidFill>
                  <a:srgbClr val="FF0000"/>
                </a:solidFill>
              </a:rPr>
              <a:t>while</a:t>
            </a:r>
            <a:r>
              <a:rPr lang="fr-FR" sz="2400" b="1" dirty="0">
                <a:solidFill>
                  <a:schemeClr val="tx1"/>
                </a:solidFill>
              </a:rPr>
              <a:t> j &lt;= 2 :</a:t>
            </a:r>
          </a:p>
          <a:p>
            <a:pPr lvl="1">
              <a:lnSpc>
                <a:spcPct val="150000"/>
              </a:lnSpc>
            </a:pPr>
            <a:r>
              <a:rPr lang="fr-FR" sz="2400" dirty="0">
                <a:solidFill>
                  <a:schemeClr val="tx1"/>
                </a:solidFill>
              </a:rPr>
              <a:t>		</a:t>
            </a:r>
            <a:r>
              <a:rPr lang="fr-FR" sz="2400" dirty="0" err="1">
                <a:solidFill>
                  <a:schemeClr val="tx1"/>
                </a:solidFill>
              </a:rPr>
              <a:t>print</a:t>
            </a:r>
            <a:r>
              <a:rPr lang="fr-FR" sz="2400" dirty="0">
                <a:solidFill>
                  <a:schemeClr val="tx1"/>
                </a:solidFill>
              </a:rPr>
              <a:t>(i, ", ", j)</a:t>
            </a:r>
          </a:p>
          <a:p>
            <a:pPr lvl="1">
              <a:lnSpc>
                <a:spcPct val="150000"/>
              </a:lnSpc>
            </a:pPr>
            <a:r>
              <a:rPr lang="fr-FR" sz="2400" dirty="0">
                <a:solidFill>
                  <a:schemeClr val="tx1"/>
                </a:solidFill>
              </a:rPr>
              <a:t>		j = j + 1</a:t>
            </a:r>
          </a:p>
          <a:p>
            <a:pPr lvl="1">
              <a:lnSpc>
                <a:spcPct val="150000"/>
              </a:lnSpc>
            </a:pPr>
            <a:r>
              <a:rPr lang="fr-FR" sz="2400" dirty="0">
                <a:solidFill>
                  <a:schemeClr val="tx1"/>
                </a:solidFill>
              </a:rPr>
              <a:t>	i = i + 1</a:t>
            </a:r>
            <a:endParaRPr lang="fr-FR" sz="23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857488"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a:t>
            </a:r>
          </a:p>
        </p:txBody>
      </p:sp>
      <p:sp>
        <p:nvSpPr>
          <p:cNvPr id="10" name="Rectangle 9"/>
          <p:cNvSpPr/>
          <p:nvPr/>
        </p:nvSpPr>
        <p:spPr>
          <a:xfrm>
            <a:off x="500034" y="1142984"/>
            <a:ext cx="3108543" cy="435825"/>
          </a:xfrm>
          <a:prstGeom prst="rect">
            <a:avLst/>
          </a:prstGeom>
        </p:spPr>
        <p:txBody>
          <a:bodyPr wrap="none">
            <a:spAutoFit/>
          </a:bodyPr>
          <a:lstStyle/>
          <a:p>
            <a:r>
              <a:rPr lang="fr-FR" sz="2400" b="1" dirty="0">
                <a:solidFill>
                  <a:schemeClr val="tx1"/>
                </a:solidFill>
              </a:rPr>
              <a:t>Boucles imbriquées</a:t>
            </a:r>
          </a:p>
        </p:txBody>
      </p:sp>
      <p:sp>
        <p:nvSpPr>
          <p:cNvPr id="18" name="Rectangle 17"/>
          <p:cNvSpPr/>
          <p:nvPr/>
        </p:nvSpPr>
        <p:spPr>
          <a:xfrm>
            <a:off x="571504" y="1695864"/>
            <a:ext cx="8429652" cy="4804970"/>
          </a:xfrm>
          <a:prstGeom prst="rect">
            <a:avLst/>
          </a:prstGeom>
        </p:spPr>
        <p:txBody>
          <a:bodyPr wrap="square">
            <a:spAutoFit/>
          </a:bodyPr>
          <a:lstStyle/>
          <a:p>
            <a:pPr>
              <a:lnSpc>
                <a:spcPct val="150000"/>
              </a:lnSpc>
            </a:pPr>
            <a:r>
              <a:rPr lang="fr-FR" sz="2300" dirty="0">
                <a:solidFill>
                  <a:schemeClr val="tx1"/>
                </a:solidFill>
              </a:rPr>
              <a:t>On veut écrire un programme qui affiche un ≪ carre ≫ de n x n</a:t>
            </a:r>
          </a:p>
          <a:p>
            <a:pPr>
              <a:lnSpc>
                <a:spcPct val="150000"/>
              </a:lnSpc>
            </a:pPr>
            <a:r>
              <a:rPr lang="fr-FR" sz="2300" dirty="0">
                <a:solidFill>
                  <a:schemeClr val="tx1"/>
                </a:solidFill>
              </a:rPr>
              <a:t>fois le caractère ‘*’. L’</a:t>
            </a:r>
            <a:r>
              <a:rPr lang="fr-FR" sz="2300" dirty="0" err="1">
                <a:solidFill>
                  <a:schemeClr val="tx1"/>
                </a:solidFill>
              </a:rPr>
              <a:t>utlisateur</a:t>
            </a:r>
            <a:r>
              <a:rPr lang="fr-FR" sz="2300" dirty="0">
                <a:solidFill>
                  <a:schemeClr val="tx1"/>
                </a:solidFill>
              </a:rPr>
              <a:t> choisit le cote n du carre.</a:t>
            </a:r>
          </a:p>
          <a:p>
            <a:pPr>
              <a:lnSpc>
                <a:spcPct val="150000"/>
              </a:lnSpc>
            </a:pPr>
            <a:r>
              <a:rPr lang="fr-FR" sz="2300" i="1" dirty="0">
                <a:solidFill>
                  <a:schemeClr val="tx1"/>
                </a:solidFill>
              </a:rPr>
              <a:t>Exemple de résultat :</a:t>
            </a:r>
          </a:p>
          <a:p>
            <a:pPr lvl="1">
              <a:lnSpc>
                <a:spcPct val="150000"/>
              </a:lnSpc>
            </a:pPr>
            <a:r>
              <a:rPr lang="fr-FR" sz="2300" dirty="0">
                <a:solidFill>
                  <a:schemeClr val="tx1"/>
                </a:solidFill>
              </a:rPr>
              <a:t>Entrez la valeur de n : 5</a:t>
            </a:r>
          </a:p>
          <a:p>
            <a:pPr lvl="1">
              <a:lnSpc>
                <a:spcPct val="150000"/>
              </a:lnSpc>
            </a:pPr>
            <a:r>
              <a:rPr lang="fr-FR" sz="2300" dirty="0">
                <a:solidFill>
                  <a:schemeClr val="tx1"/>
                </a:solidFill>
              </a:rPr>
              <a:t>*****</a:t>
            </a:r>
          </a:p>
          <a:p>
            <a:pPr lvl="1">
              <a:lnSpc>
                <a:spcPct val="150000"/>
              </a:lnSpc>
            </a:pPr>
            <a:r>
              <a:rPr lang="fr-FR" sz="2300" dirty="0">
                <a:solidFill>
                  <a:schemeClr val="tx1"/>
                </a:solidFill>
              </a:rPr>
              <a:t>*****</a:t>
            </a:r>
          </a:p>
          <a:p>
            <a:pPr lvl="1">
              <a:lnSpc>
                <a:spcPct val="150000"/>
              </a:lnSpc>
            </a:pPr>
            <a:r>
              <a:rPr lang="fr-FR" sz="2300" dirty="0">
                <a:solidFill>
                  <a:schemeClr val="tx1"/>
                </a:solidFill>
              </a:rPr>
              <a:t>*****</a:t>
            </a:r>
          </a:p>
          <a:p>
            <a:pPr lvl="1">
              <a:lnSpc>
                <a:spcPct val="150000"/>
              </a:lnSpc>
            </a:pPr>
            <a:r>
              <a:rPr lang="fr-FR" sz="2300" dirty="0">
                <a:solidFill>
                  <a:schemeClr val="tx1"/>
                </a:solidFill>
              </a:rPr>
              <a:t>*****</a:t>
            </a:r>
          </a:p>
          <a:p>
            <a:pPr lvl="1">
              <a:lnSpc>
                <a:spcPct val="150000"/>
              </a:lnSpc>
            </a:pPr>
            <a:r>
              <a:rPr lang="fr-FR" sz="2300" dirty="0">
                <a:solidFill>
                  <a:schemeClr val="tx1"/>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2857488" y="-208733"/>
            <a:ext cx="8143932" cy="1351717"/>
          </a:xfrm>
          <a:prstGeom prst="rect">
            <a:avLst/>
          </a:prstGeom>
        </p:spPr>
        <p:txBody>
          <a:bodyPr wrap="square">
            <a:spAutoFit/>
          </a:bodyPr>
          <a:lstStyle/>
          <a:p>
            <a:endParaRPr lang="fr-FR" sz="2400" b="1" dirty="0">
              <a:solidFill>
                <a:schemeClr val="accent1">
                  <a:lumMod val="40000"/>
                  <a:lumOff val="60000"/>
                </a:schemeClr>
              </a:solidFill>
            </a:endParaRPr>
          </a:p>
          <a:p>
            <a:endParaRPr lang="fr-FR" sz="3200" dirty="0"/>
          </a:p>
          <a:p>
            <a:r>
              <a:rPr lang="fr-FR" sz="3200" b="1" dirty="0">
                <a:solidFill>
                  <a:schemeClr val="tx2"/>
                </a:solidFill>
                <a:latin typeface="+mj-lt"/>
                <a:ea typeface="+mj-ea"/>
                <a:cs typeface="+mj-cs"/>
              </a:rPr>
              <a:t>Boucle « </a:t>
            </a:r>
            <a:r>
              <a:rPr lang="fr-FR" sz="3200" b="1" dirty="0" err="1">
                <a:solidFill>
                  <a:schemeClr val="tx2"/>
                </a:solidFill>
                <a:latin typeface="+mj-lt"/>
                <a:ea typeface="+mj-ea"/>
                <a:cs typeface="+mj-cs"/>
              </a:rPr>
              <a:t>while</a:t>
            </a:r>
            <a:r>
              <a:rPr lang="fr-FR" sz="3200" b="1" dirty="0">
                <a:solidFill>
                  <a:schemeClr val="tx2"/>
                </a:solidFill>
                <a:latin typeface="+mj-lt"/>
                <a:ea typeface="+mj-ea"/>
                <a:cs typeface="+mj-cs"/>
              </a:rPr>
              <a:t> » </a:t>
            </a:r>
          </a:p>
        </p:txBody>
      </p:sp>
      <p:sp>
        <p:nvSpPr>
          <p:cNvPr id="10" name="Rectangle 9"/>
          <p:cNvSpPr/>
          <p:nvPr/>
        </p:nvSpPr>
        <p:spPr>
          <a:xfrm>
            <a:off x="500034" y="1135787"/>
            <a:ext cx="1741182" cy="435825"/>
          </a:xfrm>
          <a:prstGeom prst="rect">
            <a:avLst/>
          </a:prstGeom>
        </p:spPr>
        <p:txBody>
          <a:bodyPr wrap="none">
            <a:spAutoFit/>
          </a:bodyPr>
          <a:lstStyle/>
          <a:p>
            <a:r>
              <a:rPr lang="fr-FR" sz="2400" b="1" dirty="0">
                <a:solidFill>
                  <a:schemeClr val="tx1"/>
                </a:solidFill>
              </a:rPr>
              <a:t>Correction</a:t>
            </a:r>
          </a:p>
        </p:txBody>
      </p:sp>
      <p:sp>
        <p:nvSpPr>
          <p:cNvPr id="16" name="Rectangle 15"/>
          <p:cNvSpPr/>
          <p:nvPr/>
        </p:nvSpPr>
        <p:spPr>
          <a:xfrm>
            <a:off x="714348" y="1781970"/>
            <a:ext cx="7858180" cy="46474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0000"/>
              </a:lnSpc>
              <a:spcAft>
                <a:spcPts val="1200"/>
              </a:spcAft>
            </a:pPr>
            <a:r>
              <a:rPr lang="fr-FR" sz="2400" dirty="0">
                <a:solidFill>
                  <a:schemeClr val="tx1"/>
                </a:solidFill>
              </a:rPr>
              <a:t>n = </a:t>
            </a:r>
            <a:r>
              <a:rPr lang="fr-FR" sz="2400" dirty="0" err="1">
                <a:solidFill>
                  <a:schemeClr val="tx1"/>
                </a:solidFill>
              </a:rPr>
              <a:t>int</a:t>
            </a:r>
            <a:r>
              <a:rPr lang="fr-FR" sz="2400" dirty="0">
                <a:solidFill>
                  <a:schemeClr val="tx1"/>
                </a:solidFill>
              </a:rPr>
              <a:t>(input("Entrez la valeur de n : "))</a:t>
            </a:r>
          </a:p>
          <a:p>
            <a:pPr>
              <a:lnSpc>
                <a:spcPct val="100000"/>
              </a:lnSpc>
              <a:spcAft>
                <a:spcPts val="1200"/>
              </a:spcAft>
            </a:pPr>
            <a:r>
              <a:rPr lang="fr-FR" sz="2400" dirty="0" err="1">
                <a:solidFill>
                  <a:schemeClr val="tx1"/>
                </a:solidFill>
              </a:rPr>
              <a:t>num_lig</a:t>
            </a:r>
            <a:r>
              <a:rPr lang="fr-FR" sz="2400" dirty="0">
                <a:solidFill>
                  <a:schemeClr val="tx1"/>
                </a:solidFill>
              </a:rPr>
              <a:t> = 0 # compteur de ligne</a:t>
            </a:r>
          </a:p>
          <a:p>
            <a:pPr>
              <a:lnSpc>
                <a:spcPct val="100000"/>
              </a:lnSpc>
              <a:spcAft>
                <a:spcPts val="1200"/>
              </a:spcAft>
            </a:pPr>
            <a:r>
              <a:rPr lang="fr-FR" sz="2400" dirty="0" err="1">
                <a:solidFill>
                  <a:srgbClr val="FF0000"/>
                </a:solidFill>
              </a:rPr>
              <a:t>while</a:t>
            </a:r>
            <a:r>
              <a:rPr lang="fr-FR" sz="2400" dirty="0">
                <a:solidFill>
                  <a:srgbClr val="FF0000"/>
                </a:solidFill>
              </a:rPr>
              <a:t> </a:t>
            </a:r>
            <a:r>
              <a:rPr lang="fr-FR" sz="2400" dirty="0" err="1">
                <a:solidFill>
                  <a:schemeClr val="tx1"/>
                </a:solidFill>
              </a:rPr>
              <a:t>num_lig</a:t>
            </a:r>
            <a:r>
              <a:rPr lang="fr-FR" sz="2400" dirty="0">
                <a:solidFill>
                  <a:schemeClr val="tx1"/>
                </a:solidFill>
              </a:rPr>
              <a:t> &lt; n </a:t>
            </a:r>
            <a:r>
              <a:rPr lang="fr-FR" sz="2400" dirty="0">
                <a:solidFill>
                  <a:srgbClr val="FF0000"/>
                </a:solidFill>
              </a:rPr>
              <a:t>:</a:t>
            </a:r>
            <a:endParaRPr lang="fr-FR" sz="2400" dirty="0">
              <a:solidFill>
                <a:schemeClr val="tx1"/>
              </a:solidFill>
            </a:endParaRPr>
          </a:p>
          <a:p>
            <a:pPr>
              <a:lnSpc>
                <a:spcPct val="100000"/>
              </a:lnSpc>
              <a:spcAft>
                <a:spcPts val="1200"/>
              </a:spcAft>
            </a:pPr>
            <a:r>
              <a:rPr lang="fr-FR" sz="2400" dirty="0">
                <a:solidFill>
                  <a:schemeClr val="tx1"/>
                </a:solidFill>
              </a:rPr>
              <a:t>	</a:t>
            </a:r>
            <a:r>
              <a:rPr lang="fr-FR" sz="2400" dirty="0" err="1">
                <a:solidFill>
                  <a:schemeClr val="tx1"/>
                </a:solidFill>
              </a:rPr>
              <a:t>num_col</a:t>
            </a:r>
            <a:r>
              <a:rPr lang="fr-FR" sz="2400" dirty="0">
                <a:solidFill>
                  <a:schemeClr val="tx1"/>
                </a:solidFill>
              </a:rPr>
              <a:t> = 0 #cpt nb </a:t>
            </a:r>
            <a:r>
              <a:rPr lang="fr-FR" sz="2400" dirty="0" err="1">
                <a:solidFill>
                  <a:schemeClr val="tx1"/>
                </a:solidFill>
              </a:rPr>
              <a:t>etoiles</a:t>
            </a:r>
            <a:r>
              <a:rPr lang="fr-FR" sz="2400" dirty="0">
                <a:solidFill>
                  <a:schemeClr val="tx1"/>
                </a:solidFill>
              </a:rPr>
              <a:t> de la ligne</a:t>
            </a:r>
          </a:p>
          <a:p>
            <a:pPr>
              <a:lnSpc>
                <a:spcPct val="100000"/>
              </a:lnSpc>
              <a:spcAft>
                <a:spcPts val="1200"/>
              </a:spcAft>
            </a:pPr>
            <a:r>
              <a:rPr lang="fr-FR" sz="2400" dirty="0">
                <a:solidFill>
                  <a:srgbClr val="FF0000"/>
                </a:solidFill>
              </a:rPr>
              <a:t>	</a:t>
            </a:r>
            <a:r>
              <a:rPr lang="fr-FR" sz="2400" dirty="0" err="1">
                <a:solidFill>
                  <a:srgbClr val="FF0000"/>
                </a:solidFill>
              </a:rPr>
              <a:t>while</a:t>
            </a:r>
            <a:r>
              <a:rPr lang="fr-FR" sz="2400" dirty="0">
                <a:solidFill>
                  <a:schemeClr val="tx1"/>
                </a:solidFill>
              </a:rPr>
              <a:t> </a:t>
            </a:r>
            <a:r>
              <a:rPr lang="fr-FR" sz="2400" dirty="0" err="1">
                <a:solidFill>
                  <a:schemeClr val="tx1"/>
                </a:solidFill>
              </a:rPr>
              <a:t>num_col</a:t>
            </a:r>
            <a:r>
              <a:rPr lang="fr-FR" sz="2400" dirty="0">
                <a:solidFill>
                  <a:schemeClr val="tx1"/>
                </a:solidFill>
              </a:rPr>
              <a:t> &lt; n </a:t>
            </a:r>
            <a:r>
              <a:rPr lang="fr-FR" sz="2400" dirty="0">
                <a:solidFill>
                  <a:srgbClr val="FF0000"/>
                </a:solidFill>
              </a:rPr>
              <a:t>:</a:t>
            </a:r>
          </a:p>
          <a:p>
            <a:pPr>
              <a:lnSpc>
                <a:spcPct val="100000"/>
              </a:lnSpc>
              <a:spcAft>
                <a:spcPts val="1200"/>
              </a:spcAft>
            </a:pPr>
            <a:r>
              <a:rPr lang="fr-FR" sz="2400" dirty="0">
                <a:solidFill>
                  <a:schemeClr val="tx1"/>
                </a:solidFill>
              </a:rPr>
              <a:t>		</a:t>
            </a:r>
            <a:r>
              <a:rPr lang="fr-FR" sz="2400" dirty="0" err="1">
                <a:solidFill>
                  <a:schemeClr val="tx1"/>
                </a:solidFill>
              </a:rPr>
              <a:t>print</a:t>
            </a:r>
            <a:r>
              <a:rPr lang="fr-FR" sz="2400" dirty="0">
                <a:solidFill>
                  <a:schemeClr val="tx1"/>
                </a:solidFill>
              </a:rPr>
              <a:t>("*", end="") # /!\ end</a:t>
            </a:r>
          </a:p>
          <a:p>
            <a:pPr>
              <a:lnSpc>
                <a:spcPct val="100000"/>
              </a:lnSpc>
              <a:spcAft>
                <a:spcPts val="1200"/>
              </a:spcAft>
            </a:pPr>
            <a:r>
              <a:rPr lang="fr-FR" sz="2400" dirty="0">
                <a:solidFill>
                  <a:schemeClr val="tx1"/>
                </a:solidFill>
              </a:rPr>
              <a:t>		</a:t>
            </a:r>
            <a:r>
              <a:rPr lang="fr-FR" sz="2400" dirty="0" err="1">
                <a:solidFill>
                  <a:schemeClr val="tx1"/>
                </a:solidFill>
              </a:rPr>
              <a:t>num_col</a:t>
            </a:r>
            <a:r>
              <a:rPr lang="fr-FR" sz="2400" dirty="0">
                <a:solidFill>
                  <a:schemeClr val="tx1"/>
                </a:solidFill>
              </a:rPr>
              <a:t> = </a:t>
            </a:r>
            <a:r>
              <a:rPr lang="fr-FR" sz="2400" dirty="0" err="1">
                <a:solidFill>
                  <a:schemeClr val="tx1"/>
                </a:solidFill>
              </a:rPr>
              <a:t>num_col</a:t>
            </a:r>
            <a:r>
              <a:rPr lang="fr-FR" sz="2400" dirty="0">
                <a:solidFill>
                  <a:schemeClr val="tx1"/>
                </a:solidFill>
              </a:rPr>
              <a:t> + 1</a:t>
            </a:r>
          </a:p>
          <a:p>
            <a:pPr>
              <a:lnSpc>
                <a:spcPct val="100000"/>
              </a:lnSpc>
              <a:spcAft>
                <a:spcPts val="1200"/>
              </a:spcAft>
            </a:pPr>
            <a:r>
              <a:rPr lang="fr-FR" sz="2400" dirty="0">
                <a:solidFill>
                  <a:schemeClr val="tx1"/>
                </a:solidFill>
              </a:rPr>
              <a:t>	</a:t>
            </a:r>
            <a:r>
              <a:rPr lang="fr-FR" sz="2400" dirty="0" err="1">
                <a:solidFill>
                  <a:schemeClr val="tx1"/>
                </a:solidFill>
              </a:rPr>
              <a:t>print</a:t>
            </a:r>
            <a:r>
              <a:rPr lang="fr-FR" sz="2400" dirty="0">
                <a:solidFill>
                  <a:schemeClr val="tx1"/>
                </a:solidFill>
              </a:rPr>
              <a:t>() # saut de ligne</a:t>
            </a:r>
          </a:p>
          <a:p>
            <a:pPr>
              <a:lnSpc>
                <a:spcPct val="100000"/>
              </a:lnSpc>
              <a:spcAft>
                <a:spcPts val="1200"/>
              </a:spcAft>
            </a:pPr>
            <a:r>
              <a:rPr lang="pt-BR" sz="2400" dirty="0">
                <a:solidFill>
                  <a:schemeClr val="tx1"/>
                </a:solidFill>
              </a:rPr>
              <a:t>      num_lig = num_lig + 1 # passer ligne suivante</a:t>
            </a:r>
            <a:endParaRPr lang="fr-FR" sz="24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28596" y="2000240"/>
            <a:ext cx="8501106" cy="1952842"/>
          </a:xfrm>
          <a:prstGeom prst="rect">
            <a:avLst/>
          </a:prstGeom>
        </p:spPr>
        <p:txBody>
          <a:bodyPr wrap="square">
            <a:spAutoFit/>
          </a:bodyPr>
          <a:lstStyle/>
          <a:p>
            <a:endParaRPr lang="fr-FR" sz="4000" dirty="0"/>
          </a:p>
          <a:p>
            <a:pPr algn="ctr"/>
            <a:r>
              <a:rPr lang="fr-FR" sz="5400" b="1" dirty="0">
                <a:solidFill>
                  <a:schemeClr val="tx1"/>
                </a:solidFill>
              </a:rPr>
              <a:t>Chapitre 4: </a:t>
            </a:r>
          </a:p>
          <a:p>
            <a:pPr algn="ctr"/>
            <a:r>
              <a:rPr lang="fr-FR" sz="3600" dirty="0">
                <a:solidFill>
                  <a:schemeClr val="tx1"/>
                </a:solidFill>
              </a:rPr>
              <a:t>Les listes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0" name="Rectangle 9"/>
          <p:cNvSpPr/>
          <p:nvPr/>
        </p:nvSpPr>
        <p:spPr>
          <a:xfrm>
            <a:off x="357158" y="1071546"/>
            <a:ext cx="8715404" cy="3756285"/>
          </a:xfrm>
          <a:prstGeom prst="rect">
            <a:avLst/>
          </a:prstGeom>
        </p:spPr>
        <p:txBody>
          <a:bodyPr wrap="square">
            <a:spAutoFit/>
          </a:bodyPr>
          <a:lstStyle/>
          <a:p>
            <a:r>
              <a:rPr lang="fr-FR" sz="2400" b="1" dirty="0">
                <a:solidFill>
                  <a:schemeClr val="tx1"/>
                </a:solidFill>
              </a:rPr>
              <a:t>Utilisation</a:t>
            </a:r>
          </a:p>
          <a:p>
            <a:pPr algn="just">
              <a:buFont typeface="Wingdings" pitchFamily="2" charset="2"/>
              <a:buChar char="q"/>
            </a:pPr>
            <a:r>
              <a:rPr lang="fr-FR" sz="2400" dirty="0">
                <a:solidFill>
                  <a:schemeClr val="tx1"/>
                </a:solidFill>
              </a:rPr>
              <a:t> </a:t>
            </a:r>
            <a:r>
              <a:rPr lang="fr-FR" sz="2200" dirty="0">
                <a:solidFill>
                  <a:schemeClr val="tx1"/>
                </a:solidFill>
              </a:rPr>
              <a:t>Une liste est une structure de données qui contient une série de valeurs.</a:t>
            </a:r>
          </a:p>
          <a:p>
            <a:pPr algn="just"/>
            <a:endParaRPr lang="fr-FR" sz="2200" dirty="0">
              <a:solidFill>
                <a:schemeClr val="tx1"/>
              </a:solidFill>
            </a:endParaRPr>
          </a:p>
          <a:p>
            <a:pPr algn="just">
              <a:buFont typeface="Wingdings" pitchFamily="2" charset="2"/>
              <a:buChar char="q"/>
            </a:pPr>
            <a:r>
              <a:rPr lang="fr-FR" sz="2200" dirty="0">
                <a:solidFill>
                  <a:schemeClr val="tx1"/>
                </a:solidFill>
              </a:rPr>
              <a:t> Python autorise la construction de liste contenant des valeurs de types différents (par exemple entier et chaîne de caractères.</a:t>
            </a:r>
          </a:p>
          <a:p>
            <a:pPr algn="just">
              <a:buFont typeface="Wingdings" pitchFamily="2" charset="2"/>
              <a:buChar char="q"/>
            </a:pPr>
            <a:endParaRPr lang="fr-FR" sz="2200" dirty="0">
              <a:solidFill>
                <a:schemeClr val="tx1"/>
              </a:solidFill>
            </a:endParaRPr>
          </a:p>
          <a:p>
            <a:pPr algn="just">
              <a:buFont typeface="Wingdings" pitchFamily="2" charset="2"/>
              <a:buChar char="q"/>
            </a:pPr>
            <a:r>
              <a:rPr lang="fr-FR" sz="2200" dirty="0">
                <a:solidFill>
                  <a:schemeClr val="tx1"/>
                </a:solidFill>
              </a:rPr>
              <a:t>Une liste est déclarée par une série de valeurs (n’oubliez pas les guillemets, simples ou doubles, s’il s’agit de chaînes de caractères) séparées par des virgules, et le tout encadré par des crochets. Exemples :</a:t>
            </a:r>
          </a:p>
        </p:txBody>
      </p:sp>
      <p:pic>
        <p:nvPicPr>
          <p:cNvPr id="10242" name="Picture 2"/>
          <p:cNvPicPr>
            <a:picLocks noChangeAspect="1" noChangeArrowheads="1"/>
          </p:cNvPicPr>
          <p:nvPr/>
        </p:nvPicPr>
        <p:blipFill>
          <a:blip r:embed="rId5"/>
          <a:srcRect/>
          <a:stretch>
            <a:fillRect/>
          </a:stretch>
        </p:blipFill>
        <p:spPr bwMode="auto">
          <a:xfrm>
            <a:off x="857224" y="4572008"/>
            <a:ext cx="7715304" cy="221457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79</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0" name="Rectangle 9"/>
          <p:cNvSpPr/>
          <p:nvPr/>
        </p:nvSpPr>
        <p:spPr>
          <a:xfrm>
            <a:off x="428628" y="1249585"/>
            <a:ext cx="8715404" cy="750655"/>
          </a:xfrm>
          <a:prstGeom prst="rect">
            <a:avLst/>
          </a:prstGeom>
        </p:spPr>
        <p:txBody>
          <a:bodyPr wrap="square">
            <a:spAutoFit/>
          </a:bodyPr>
          <a:lstStyle/>
          <a:p>
            <a:r>
              <a:rPr lang="fr-FR" sz="2400" b="1" dirty="0">
                <a:solidFill>
                  <a:schemeClr val="tx1"/>
                </a:solidFill>
              </a:rPr>
              <a:t>Utilisation</a:t>
            </a:r>
          </a:p>
          <a:p>
            <a:pPr algn="just">
              <a:buFont typeface="Wingdings" pitchFamily="2" charset="2"/>
              <a:buChar char="q"/>
            </a:pPr>
            <a:r>
              <a:rPr lang="fr-FR" sz="2200" dirty="0">
                <a:solidFill>
                  <a:schemeClr val="tx1"/>
                </a:solidFill>
              </a:rPr>
              <a:t> Exemples :</a:t>
            </a:r>
          </a:p>
        </p:txBody>
      </p:sp>
      <p:pic>
        <p:nvPicPr>
          <p:cNvPr id="10242" name="Picture 2"/>
          <p:cNvPicPr>
            <a:picLocks noChangeAspect="1" noChangeArrowheads="1"/>
          </p:cNvPicPr>
          <p:nvPr/>
        </p:nvPicPr>
        <p:blipFill>
          <a:blip r:embed="rId5"/>
          <a:srcRect/>
          <a:stretch>
            <a:fillRect/>
          </a:stretch>
        </p:blipFill>
        <p:spPr bwMode="auto">
          <a:xfrm>
            <a:off x="1000100" y="2143116"/>
            <a:ext cx="7143800" cy="3857652"/>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a:t>
            </a:fld>
            <a:endParaRPr lang="en-GB"/>
          </a:p>
        </p:txBody>
      </p:sp>
      <p:pic>
        <p:nvPicPr>
          <p:cNvPr id="3" name="Picture 4"/>
          <p:cNvPicPr>
            <a:picLocks noChangeAspect="1" noChangeArrowheads="1"/>
          </p:cNvPicPr>
          <p:nvPr/>
        </p:nvPicPr>
        <p:blipFill>
          <a:blip r:embed="rId3"/>
          <a:srcRect/>
          <a:stretch>
            <a:fillRect/>
          </a:stretch>
        </p:blipFill>
        <p:spPr bwMode="auto">
          <a:xfrm>
            <a:off x="573119" y="2060575"/>
            <a:ext cx="8499475" cy="2119313"/>
          </a:xfrm>
          <a:prstGeom prst="rect">
            <a:avLst/>
          </a:prstGeom>
          <a:noFill/>
          <a:ln w="9525">
            <a:noFill/>
            <a:miter lim="800000"/>
            <a:headEnd/>
            <a:tailEnd/>
          </a:ln>
          <a:effectLst/>
        </p:spPr>
      </p:pic>
      <p:sp>
        <p:nvSpPr>
          <p:cNvPr id="6" name="Line 6"/>
          <p:cNvSpPr>
            <a:spLocks noChangeShapeType="1"/>
          </p:cNvSpPr>
          <p:nvPr/>
        </p:nvSpPr>
        <p:spPr bwMode="auto">
          <a:xfrm flipV="1">
            <a:off x="1042988" y="2925763"/>
            <a:ext cx="144462" cy="1943100"/>
          </a:xfrm>
          <a:prstGeom prst="line">
            <a:avLst/>
          </a:prstGeom>
          <a:noFill/>
          <a:ln w="9525">
            <a:solidFill>
              <a:schemeClr val="tx1"/>
            </a:solidFill>
            <a:round/>
            <a:headEnd/>
            <a:tailEnd type="triangle" w="med" len="med"/>
          </a:ln>
          <a:effectLst/>
        </p:spPr>
        <p:txBody>
          <a:bodyPr/>
          <a:lstStyle/>
          <a:p>
            <a:endParaRPr lang="fr-FR"/>
          </a:p>
        </p:txBody>
      </p:sp>
      <p:sp>
        <p:nvSpPr>
          <p:cNvPr id="7" name="Text Box 7"/>
          <p:cNvSpPr txBox="1">
            <a:spLocks noChangeArrowheads="1"/>
          </p:cNvSpPr>
          <p:nvPr/>
        </p:nvSpPr>
        <p:spPr bwMode="auto">
          <a:xfrm>
            <a:off x="323850" y="4892675"/>
            <a:ext cx="2520950" cy="336550"/>
          </a:xfrm>
          <a:prstGeom prst="rect">
            <a:avLst/>
          </a:prstGeom>
          <a:noFill/>
          <a:ln w="9525">
            <a:noFill/>
            <a:miter lim="800000"/>
            <a:headEnd/>
            <a:tailEnd/>
          </a:ln>
          <a:effectLst/>
        </p:spPr>
        <p:txBody>
          <a:bodyPr wrap="none">
            <a:spAutoFit/>
          </a:bodyPr>
          <a:lstStyle/>
          <a:p>
            <a:r>
              <a:rPr lang="fr-FR" sz="1600" b="1" i="1">
                <a:solidFill>
                  <a:srgbClr val="3333CC"/>
                </a:solidFill>
              </a:rPr>
              <a:t>Ce que nous écrirons …</a:t>
            </a:r>
          </a:p>
        </p:txBody>
      </p:sp>
      <p:sp>
        <p:nvSpPr>
          <p:cNvPr id="8" name="Text Box 8"/>
          <p:cNvSpPr txBox="1">
            <a:spLocks noChangeArrowheads="1"/>
          </p:cNvSpPr>
          <p:nvPr/>
        </p:nvSpPr>
        <p:spPr bwMode="auto">
          <a:xfrm>
            <a:off x="808038" y="1216025"/>
            <a:ext cx="4070350" cy="366713"/>
          </a:xfrm>
          <a:prstGeom prst="rect">
            <a:avLst/>
          </a:prstGeom>
          <a:noFill/>
          <a:ln w="9525">
            <a:noFill/>
            <a:miter lim="800000"/>
            <a:headEnd/>
            <a:tailEnd/>
          </a:ln>
          <a:effectLst/>
        </p:spPr>
        <p:txBody>
          <a:bodyPr wrap="none">
            <a:spAutoFit/>
          </a:bodyPr>
          <a:lstStyle/>
          <a:p>
            <a:r>
              <a:rPr lang="fr-FR" sz="1800"/>
              <a:t>Il existe deux techniques de traduction</a:t>
            </a:r>
          </a:p>
        </p:txBody>
      </p:sp>
      <p:sp>
        <p:nvSpPr>
          <p:cNvPr id="9" name="Line 9"/>
          <p:cNvSpPr>
            <a:spLocks noChangeShapeType="1"/>
          </p:cNvSpPr>
          <p:nvPr/>
        </p:nvSpPr>
        <p:spPr bwMode="auto">
          <a:xfrm flipV="1">
            <a:off x="4284663" y="3213100"/>
            <a:ext cx="142875" cy="2160588"/>
          </a:xfrm>
          <a:prstGeom prst="line">
            <a:avLst/>
          </a:prstGeom>
          <a:noFill/>
          <a:ln w="9525">
            <a:solidFill>
              <a:schemeClr val="tx1"/>
            </a:solidFill>
            <a:round/>
            <a:headEnd/>
            <a:tailEnd type="triangle" w="med" len="med"/>
          </a:ln>
          <a:effectLst/>
        </p:spPr>
        <p:txBody>
          <a:bodyPr/>
          <a:lstStyle/>
          <a:p>
            <a:endParaRPr lang="fr-FR"/>
          </a:p>
        </p:txBody>
      </p:sp>
      <p:sp>
        <p:nvSpPr>
          <p:cNvPr id="10" name="Text Box 10"/>
          <p:cNvSpPr txBox="1">
            <a:spLocks noChangeArrowheads="1"/>
          </p:cNvSpPr>
          <p:nvPr/>
        </p:nvSpPr>
        <p:spPr bwMode="auto">
          <a:xfrm>
            <a:off x="2700338" y="5373688"/>
            <a:ext cx="3549650" cy="1069975"/>
          </a:xfrm>
          <a:prstGeom prst="rect">
            <a:avLst/>
          </a:prstGeom>
          <a:noFill/>
          <a:ln w="9525">
            <a:noFill/>
            <a:miter lim="800000"/>
            <a:headEnd/>
            <a:tailEnd/>
          </a:ln>
          <a:effectLst/>
        </p:spPr>
        <p:txBody>
          <a:bodyPr>
            <a:spAutoFit/>
          </a:bodyPr>
          <a:lstStyle/>
          <a:p>
            <a:r>
              <a:rPr lang="fr-FR" sz="1600" b="1" i="1">
                <a:solidFill>
                  <a:srgbClr val="3333CC"/>
                </a:solidFill>
              </a:rPr>
              <a:t>Ce que l’on utilisera à chaque fois que l’on voudra exécuter le code source : traduction/exécution ligne par ligne. </a:t>
            </a:r>
          </a:p>
        </p:txBody>
      </p:sp>
      <p:sp>
        <p:nvSpPr>
          <p:cNvPr id="11" name="Text Box 11"/>
          <p:cNvSpPr txBox="1">
            <a:spLocks noChangeArrowheads="1"/>
          </p:cNvSpPr>
          <p:nvPr/>
        </p:nvSpPr>
        <p:spPr bwMode="auto">
          <a:xfrm>
            <a:off x="7164388" y="4821238"/>
            <a:ext cx="1728787" cy="581025"/>
          </a:xfrm>
          <a:prstGeom prst="rect">
            <a:avLst/>
          </a:prstGeom>
          <a:noFill/>
          <a:ln w="9525">
            <a:noFill/>
            <a:miter lim="800000"/>
            <a:headEnd/>
            <a:tailEnd/>
          </a:ln>
          <a:effectLst/>
        </p:spPr>
        <p:txBody>
          <a:bodyPr>
            <a:spAutoFit/>
          </a:bodyPr>
          <a:lstStyle/>
          <a:p>
            <a:r>
              <a:rPr lang="fr-FR" sz="1600" b="1" i="1">
                <a:solidFill>
                  <a:srgbClr val="3333CC"/>
                </a:solidFill>
              </a:rPr>
              <a:t>Affichage ligne par ligne</a:t>
            </a:r>
          </a:p>
        </p:txBody>
      </p:sp>
      <p:sp>
        <p:nvSpPr>
          <p:cNvPr id="12" name="Line 12"/>
          <p:cNvSpPr>
            <a:spLocks noChangeShapeType="1"/>
          </p:cNvSpPr>
          <p:nvPr/>
        </p:nvSpPr>
        <p:spPr bwMode="auto">
          <a:xfrm flipV="1">
            <a:off x="7885113" y="2924175"/>
            <a:ext cx="71437" cy="1800225"/>
          </a:xfrm>
          <a:prstGeom prst="line">
            <a:avLst/>
          </a:prstGeom>
          <a:noFill/>
          <a:ln w="9525">
            <a:solidFill>
              <a:schemeClr val="tx1"/>
            </a:solidFill>
            <a:round/>
            <a:headEnd/>
            <a:tailEnd type="triangle" w="med" len="med"/>
          </a:ln>
          <a:effectLst/>
        </p:spPr>
        <p:txBody>
          <a:bodyPr/>
          <a:lstStyle/>
          <a:p>
            <a:endParaRPr lang="fr-FR"/>
          </a:p>
        </p:txBody>
      </p:sp>
      <p:sp>
        <p:nvSpPr>
          <p:cNvPr id="13" name="Rectangle 6"/>
          <p:cNvSpPr>
            <a:spLocks noChangeArrowheads="1"/>
          </p:cNvSpPr>
          <p:nvPr/>
        </p:nvSpPr>
        <p:spPr bwMode="auto">
          <a:xfrm>
            <a:off x="1785918" y="444138"/>
            <a:ext cx="5184775" cy="550279"/>
          </a:xfrm>
          <a:prstGeom prst="rect">
            <a:avLst/>
          </a:prstGeom>
          <a:noFill/>
          <a:ln w="9525">
            <a:noFill/>
            <a:miter lim="800000"/>
            <a:headEnd/>
            <a:tailEnd/>
          </a:ln>
          <a:effectLst/>
        </p:spPr>
        <p:txBody>
          <a:bodyPr>
            <a:spAutoFit/>
          </a:bodyPr>
          <a:lstStyle/>
          <a:p>
            <a:r>
              <a:rPr lang="fr-FR" sz="3200" b="1" dirty="0">
                <a:solidFill>
                  <a:schemeClr val="tx2"/>
                </a:solidFill>
                <a:latin typeface="+mj-lt"/>
                <a:ea typeface="+mj-ea"/>
                <a:cs typeface="+mj-cs"/>
              </a:rPr>
              <a:t>Compilation et interprétation</a:t>
            </a:r>
          </a:p>
        </p:txBody>
      </p:sp>
      <p:sp>
        <p:nvSpPr>
          <p:cNvPr id="19" name="Rectangle 18"/>
          <p:cNvSpPr/>
          <p:nvPr/>
        </p:nvSpPr>
        <p:spPr>
          <a:xfrm>
            <a:off x="272468" y="642421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descr="sigleisim.jpg"/>
          <p:cNvPicPr>
            <a:picLocks noChangeAspect="1"/>
          </p:cNvPicPr>
          <p:nvPr/>
        </p:nvPicPr>
        <p:blipFill>
          <a:blip r:embed="rId4" cstate="print"/>
          <a:stretch>
            <a:fillRect/>
          </a:stretch>
        </p:blipFill>
        <p:spPr>
          <a:xfrm>
            <a:off x="31650" y="-13276"/>
            <a:ext cx="666638" cy="1285884"/>
          </a:xfrm>
          <a:prstGeom prst="rect">
            <a:avLst/>
          </a:prstGeom>
        </p:spPr>
      </p:pic>
      <p:pic>
        <p:nvPicPr>
          <p:cNvPr id="21" name="Picture 2" descr="python-logo.png"/>
          <p:cNvPicPr>
            <a:picLocks noChangeAspect="1" noChangeArrowheads="1"/>
          </p:cNvPicPr>
          <p:nvPr/>
        </p:nvPicPr>
        <p:blipFill>
          <a:blip r:embed="rId5"/>
          <a:srcRect/>
          <a:stretch>
            <a:fillRect/>
          </a:stretch>
        </p:blipFill>
        <p:spPr bwMode="auto">
          <a:xfrm>
            <a:off x="8229825" y="14702"/>
            <a:ext cx="881079" cy="1142984"/>
          </a:xfrm>
          <a:prstGeom prst="rect">
            <a:avLst/>
          </a:prstGeom>
          <a:noFill/>
          <a:ln w="9525">
            <a:noFill/>
            <a:miter lim="800000"/>
            <a:headEnd/>
            <a:tailEnd/>
          </a:ln>
        </p:spPr>
      </p:pic>
      <p:cxnSp>
        <p:nvCxnSpPr>
          <p:cNvPr id="22" name="Connecteur droit 21"/>
          <p:cNvCxnSpPr/>
          <p:nvPr/>
        </p:nvCxnSpPr>
        <p:spPr>
          <a:xfrm>
            <a:off x="165518" y="1183002"/>
            <a:ext cx="8964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5400000">
            <a:off x="-2205503" y="3838432"/>
            <a:ext cx="5148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0" name="Rectangle 9"/>
          <p:cNvSpPr/>
          <p:nvPr/>
        </p:nvSpPr>
        <p:spPr>
          <a:xfrm>
            <a:off x="571472" y="1714488"/>
            <a:ext cx="8001056" cy="1122808"/>
          </a:xfrm>
          <a:prstGeom prst="rect">
            <a:avLst/>
          </a:prstGeom>
        </p:spPr>
        <p:txBody>
          <a:bodyPr wrap="square">
            <a:spAutoFit/>
          </a:bodyPr>
          <a:lstStyle/>
          <a:p>
            <a:pPr algn="just">
              <a:buFont typeface="Wingdings" pitchFamily="2" charset="2"/>
              <a:buChar char="q"/>
            </a:pPr>
            <a:r>
              <a:rPr lang="fr-FR" sz="2400" dirty="0">
                <a:solidFill>
                  <a:schemeClr val="tx1"/>
                </a:solidFill>
              </a:rPr>
              <a:t> </a:t>
            </a:r>
            <a:r>
              <a:rPr lang="fr-FR" sz="2300" dirty="0">
                <a:solidFill>
                  <a:schemeClr val="tx1"/>
                </a:solidFill>
              </a:rPr>
              <a:t>Un des gros avantages d’une liste est que vous pouvez appeler ses éléments par leur position. Ce numéro est appelé indice(ou index) de la liste.</a:t>
            </a:r>
          </a:p>
        </p:txBody>
      </p:sp>
      <p:sp>
        <p:nvSpPr>
          <p:cNvPr id="16" name="Rectangle 15"/>
          <p:cNvSpPr/>
          <p:nvPr/>
        </p:nvSpPr>
        <p:spPr>
          <a:xfrm>
            <a:off x="571472" y="3849287"/>
            <a:ext cx="8286808" cy="1079911"/>
          </a:xfrm>
          <a:prstGeom prst="rect">
            <a:avLst/>
          </a:prstGeom>
        </p:spPr>
        <p:txBody>
          <a:bodyPr wrap="square">
            <a:spAutoFit/>
          </a:bodyPr>
          <a:lstStyle/>
          <a:p>
            <a:pPr>
              <a:buFont typeface="Wingdings" pitchFamily="2" charset="2"/>
              <a:buChar char="q"/>
            </a:pPr>
            <a:r>
              <a:rPr lang="fr-FR" sz="2300" dirty="0">
                <a:solidFill>
                  <a:schemeClr val="tx1"/>
                </a:solidFill>
              </a:rPr>
              <a:t> Soyez très attentifs au fait que les indices d’une liste de n éléments commence à 0 et se termine à n-1. Voyez l’exemple suivant :</a:t>
            </a:r>
          </a:p>
        </p:txBody>
      </p:sp>
      <p:sp>
        <p:nvSpPr>
          <p:cNvPr id="17" name="Rectangle 16"/>
          <p:cNvSpPr/>
          <p:nvPr/>
        </p:nvSpPr>
        <p:spPr>
          <a:xfrm>
            <a:off x="571472" y="1285860"/>
            <a:ext cx="1670650" cy="435825"/>
          </a:xfrm>
          <a:prstGeom prst="rect">
            <a:avLst/>
          </a:prstGeom>
        </p:spPr>
        <p:txBody>
          <a:bodyPr wrap="none">
            <a:spAutoFit/>
          </a:bodyPr>
          <a:lstStyle/>
          <a:p>
            <a:r>
              <a:rPr lang="fr-FR" sz="2400" b="1" dirty="0">
                <a:solidFill>
                  <a:schemeClr val="tx1"/>
                </a:solidFill>
              </a:rPr>
              <a:t>Utilisation</a:t>
            </a:r>
          </a:p>
        </p:txBody>
      </p:sp>
      <p:pic>
        <p:nvPicPr>
          <p:cNvPr id="18" name="Picture 7"/>
          <p:cNvPicPr>
            <a:picLocks noChangeAspect="1" noChangeArrowheads="1"/>
          </p:cNvPicPr>
          <p:nvPr/>
        </p:nvPicPr>
        <p:blipFill>
          <a:blip r:embed="rId5"/>
          <a:srcRect/>
          <a:stretch>
            <a:fillRect/>
          </a:stretch>
        </p:blipFill>
        <p:spPr bwMode="auto">
          <a:xfrm>
            <a:off x="1571604" y="2928934"/>
            <a:ext cx="5500726" cy="857256"/>
          </a:xfrm>
          <a:prstGeom prst="rect">
            <a:avLst/>
          </a:prstGeom>
          <a:noFill/>
          <a:ln w="9525">
            <a:noFill/>
            <a:miter lim="800000"/>
            <a:headEnd/>
            <a:tailEnd/>
          </a:ln>
          <a:effectLst/>
        </p:spPr>
      </p:pic>
      <p:pic>
        <p:nvPicPr>
          <p:cNvPr id="19" name="Picture 8"/>
          <p:cNvPicPr>
            <a:picLocks noChangeAspect="1" noChangeArrowheads="1"/>
          </p:cNvPicPr>
          <p:nvPr/>
        </p:nvPicPr>
        <p:blipFill>
          <a:blip r:embed="rId6"/>
          <a:srcRect/>
          <a:stretch>
            <a:fillRect/>
          </a:stretch>
        </p:blipFill>
        <p:spPr bwMode="auto">
          <a:xfrm>
            <a:off x="1928794" y="4786322"/>
            <a:ext cx="5943600" cy="1643074"/>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0" name="Rectangle 9"/>
          <p:cNvSpPr/>
          <p:nvPr/>
        </p:nvSpPr>
        <p:spPr>
          <a:xfrm>
            <a:off x="571472" y="1649552"/>
            <a:ext cx="8215370" cy="779316"/>
          </a:xfrm>
          <a:prstGeom prst="rect">
            <a:avLst/>
          </a:prstGeom>
        </p:spPr>
        <p:txBody>
          <a:bodyPr wrap="square">
            <a:spAutoFit/>
          </a:bodyPr>
          <a:lstStyle/>
          <a:p>
            <a:pPr algn="just">
              <a:buFont typeface="Wingdings" pitchFamily="2" charset="2"/>
              <a:buChar char="q"/>
            </a:pPr>
            <a:r>
              <a:rPr lang="fr-FR" sz="2400" dirty="0">
                <a:solidFill>
                  <a:schemeClr val="tx1"/>
                </a:solidFill>
              </a:rPr>
              <a:t> Si on appelle l’élément d’indice 4 de notre liste, Python renverra un message d’erreur :</a:t>
            </a:r>
            <a:endParaRPr lang="fr-FR" sz="2300" dirty="0">
              <a:solidFill>
                <a:schemeClr val="tx1"/>
              </a:solidFill>
            </a:endParaRPr>
          </a:p>
        </p:txBody>
      </p:sp>
      <p:sp>
        <p:nvSpPr>
          <p:cNvPr id="17" name="Rectangle 16"/>
          <p:cNvSpPr/>
          <p:nvPr/>
        </p:nvSpPr>
        <p:spPr>
          <a:xfrm>
            <a:off x="571472" y="1214422"/>
            <a:ext cx="1670650" cy="435825"/>
          </a:xfrm>
          <a:prstGeom prst="rect">
            <a:avLst/>
          </a:prstGeom>
        </p:spPr>
        <p:txBody>
          <a:bodyPr wrap="none">
            <a:spAutoFit/>
          </a:bodyPr>
          <a:lstStyle/>
          <a:p>
            <a:r>
              <a:rPr lang="fr-FR" sz="2400" b="1" dirty="0">
                <a:solidFill>
                  <a:schemeClr val="tx1"/>
                </a:solidFill>
              </a:rPr>
              <a:t>Utilisation</a:t>
            </a:r>
          </a:p>
        </p:txBody>
      </p:sp>
      <p:pic>
        <p:nvPicPr>
          <p:cNvPr id="1031" name="Picture 7"/>
          <p:cNvPicPr>
            <a:picLocks noChangeAspect="1" noChangeArrowheads="1"/>
          </p:cNvPicPr>
          <p:nvPr/>
        </p:nvPicPr>
        <p:blipFill>
          <a:blip r:embed="rId5"/>
          <a:srcRect/>
          <a:stretch>
            <a:fillRect/>
          </a:stretch>
        </p:blipFill>
        <p:spPr bwMode="auto">
          <a:xfrm>
            <a:off x="2143108" y="2500306"/>
            <a:ext cx="6072230" cy="1000132"/>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2214546" y="3929066"/>
            <a:ext cx="6215106" cy="178595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428596" y="1142984"/>
            <a:ext cx="4143404" cy="435825"/>
          </a:xfrm>
          <a:prstGeom prst="rect">
            <a:avLst/>
          </a:prstGeom>
          <a:noFill/>
        </p:spPr>
        <p:txBody>
          <a:bodyPr wrap="square" rtlCol="0">
            <a:spAutoFit/>
          </a:bodyPr>
          <a:lstStyle/>
          <a:p>
            <a:r>
              <a:rPr lang="fr-FR" sz="2400" b="1" dirty="0">
                <a:solidFill>
                  <a:schemeClr val="tx1"/>
                </a:solidFill>
              </a:rPr>
              <a:t>Opération sur les listes</a:t>
            </a:r>
          </a:p>
        </p:txBody>
      </p:sp>
      <p:pic>
        <p:nvPicPr>
          <p:cNvPr id="2052" name="Picture 4"/>
          <p:cNvPicPr>
            <a:picLocks noChangeAspect="1" noChangeArrowheads="1"/>
          </p:cNvPicPr>
          <p:nvPr/>
        </p:nvPicPr>
        <p:blipFill>
          <a:blip r:embed="rId5"/>
          <a:srcRect/>
          <a:stretch>
            <a:fillRect/>
          </a:stretch>
        </p:blipFill>
        <p:spPr bwMode="auto">
          <a:xfrm>
            <a:off x="2071670" y="2771775"/>
            <a:ext cx="6619875" cy="1728795"/>
          </a:xfrm>
          <a:prstGeom prst="rect">
            <a:avLst/>
          </a:prstGeom>
          <a:noFill/>
          <a:ln w="9525">
            <a:noFill/>
            <a:miter lim="800000"/>
            <a:headEnd/>
            <a:tailEnd/>
          </a:ln>
          <a:effectLst/>
        </p:spPr>
      </p:pic>
      <p:sp>
        <p:nvSpPr>
          <p:cNvPr id="16" name="Rectangle 15"/>
          <p:cNvSpPr/>
          <p:nvPr/>
        </p:nvSpPr>
        <p:spPr>
          <a:xfrm>
            <a:off x="500034" y="1820674"/>
            <a:ext cx="8358246" cy="1036822"/>
          </a:xfrm>
          <a:prstGeom prst="rect">
            <a:avLst/>
          </a:prstGeom>
        </p:spPr>
        <p:txBody>
          <a:bodyPr wrap="square">
            <a:spAutoFit/>
          </a:bodyPr>
          <a:lstStyle/>
          <a:p>
            <a:pPr algn="just">
              <a:buFont typeface="Wingdings" pitchFamily="2" charset="2"/>
              <a:buChar char="q"/>
            </a:pPr>
            <a:r>
              <a:rPr lang="fr-FR" sz="2200" dirty="0">
                <a:solidFill>
                  <a:schemeClr val="tx1"/>
                </a:solidFill>
              </a:rPr>
              <a:t> Tout comme les chaînes de caractères, les listes supportent l’opérateur + de concaténation, ainsi que l’opérateur * pour la</a:t>
            </a:r>
          </a:p>
          <a:p>
            <a:pPr algn="just"/>
            <a:r>
              <a:rPr lang="fr-FR" sz="2200" dirty="0">
                <a:solidFill>
                  <a:schemeClr val="tx1"/>
                </a:solidFill>
              </a:rPr>
              <a:t>duplication :</a:t>
            </a:r>
          </a:p>
        </p:txBody>
      </p:sp>
      <p:sp>
        <p:nvSpPr>
          <p:cNvPr id="18" name="Rectangle 17"/>
          <p:cNvSpPr/>
          <p:nvPr/>
        </p:nvSpPr>
        <p:spPr>
          <a:xfrm>
            <a:off x="428596" y="4624093"/>
            <a:ext cx="8501122" cy="1233799"/>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L’opérateur + est très pratique pour concaténer deux listes.</a:t>
            </a:r>
          </a:p>
          <a:p>
            <a:pPr algn="just">
              <a:spcAft>
                <a:spcPts val="1200"/>
              </a:spcAft>
              <a:buFont typeface="Wingdings" pitchFamily="2" charset="2"/>
              <a:buChar char="q"/>
            </a:pPr>
            <a:r>
              <a:rPr lang="fr-FR" sz="2300" dirty="0">
                <a:solidFill>
                  <a:schemeClr val="tx1"/>
                </a:solidFill>
              </a:rPr>
              <a:t> Vous pouvez aussi utiliser la méthode </a:t>
            </a:r>
            <a:r>
              <a:rPr lang="fr-FR" sz="2300" b="1" dirty="0">
                <a:solidFill>
                  <a:srgbClr val="FF0000"/>
                </a:solidFill>
              </a:rPr>
              <a:t>.append() </a:t>
            </a:r>
            <a:r>
              <a:rPr lang="fr-FR" sz="2300" dirty="0">
                <a:solidFill>
                  <a:schemeClr val="tx1"/>
                </a:solidFill>
              </a:rPr>
              <a:t>lorsque vous souhaitez ajouter un seul élément à la fin d’une liste.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r>
              <a:rPr lang="fr-FR" sz="2400" b="1" dirty="0">
                <a:solidFill>
                  <a:schemeClr val="tx1"/>
                </a:solidFill>
              </a:rPr>
              <a:t>Opération sur les listes</a:t>
            </a:r>
          </a:p>
        </p:txBody>
      </p:sp>
      <p:pic>
        <p:nvPicPr>
          <p:cNvPr id="3076" name="Picture 4"/>
          <p:cNvPicPr>
            <a:picLocks noChangeAspect="1" noChangeArrowheads="1"/>
          </p:cNvPicPr>
          <p:nvPr/>
        </p:nvPicPr>
        <p:blipFill>
          <a:blip r:embed="rId5"/>
          <a:srcRect/>
          <a:stretch>
            <a:fillRect/>
          </a:stretch>
        </p:blipFill>
        <p:spPr bwMode="auto">
          <a:xfrm>
            <a:off x="5000628" y="3357562"/>
            <a:ext cx="3714776" cy="142876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5000628" y="5072074"/>
            <a:ext cx="3481403" cy="1614494"/>
          </a:xfrm>
          <a:prstGeom prst="rect">
            <a:avLst/>
          </a:prstGeom>
          <a:noFill/>
          <a:ln w="9525">
            <a:noFill/>
            <a:miter lim="800000"/>
            <a:headEnd/>
            <a:tailEnd/>
          </a:ln>
          <a:effectLst/>
        </p:spPr>
      </p:pic>
      <p:sp>
        <p:nvSpPr>
          <p:cNvPr id="16" name="Rectangle 15"/>
          <p:cNvSpPr/>
          <p:nvPr/>
        </p:nvSpPr>
        <p:spPr>
          <a:xfrm>
            <a:off x="428596" y="2892596"/>
            <a:ext cx="8215370" cy="750718"/>
          </a:xfrm>
          <a:prstGeom prst="rect">
            <a:avLst/>
          </a:prstGeom>
        </p:spPr>
        <p:txBody>
          <a:bodyPr wrap="square">
            <a:spAutoFit/>
          </a:bodyPr>
          <a:lstStyle/>
          <a:p>
            <a:pPr>
              <a:buFont typeface="Wingdings" pitchFamily="2" charset="2"/>
              <a:buChar char="q"/>
            </a:pPr>
            <a:r>
              <a:rPr lang="fr-FR" sz="2300" dirty="0">
                <a:solidFill>
                  <a:schemeClr val="tx1"/>
                </a:solidFill>
              </a:rPr>
              <a:t>Puis lui ajouter deux éléments, l’un après l’autre, d’abord avec la concaténation :</a:t>
            </a:r>
          </a:p>
        </p:txBody>
      </p:sp>
      <p:sp>
        <p:nvSpPr>
          <p:cNvPr id="18" name="Rectangle 17"/>
          <p:cNvSpPr/>
          <p:nvPr/>
        </p:nvSpPr>
        <p:spPr>
          <a:xfrm>
            <a:off x="357158" y="5007738"/>
            <a:ext cx="4766048" cy="421526"/>
          </a:xfrm>
          <a:prstGeom prst="rect">
            <a:avLst/>
          </a:prstGeom>
        </p:spPr>
        <p:txBody>
          <a:bodyPr wrap="none">
            <a:spAutoFit/>
          </a:bodyPr>
          <a:lstStyle/>
          <a:p>
            <a:pPr>
              <a:buFont typeface="Wingdings" pitchFamily="2" charset="2"/>
              <a:buChar char="q"/>
            </a:pPr>
            <a:r>
              <a:rPr lang="fr-FR" sz="2300" dirty="0">
                <a:solidFill>
                  <a:schemeClr val="tx1"/>
                </a:solidFill>
              </a:rPr>
              <a:t>Puis avec la méthode .append() :</a:t>
            </a:r>
          </a:p>
        </p:txBody>
      </p:sp>
      <p:sp>
        <p:nvSpPr>
          <p:cNvPr id="19" name="Rectangle 18"/>
          <p:cNvSpPr/>
          <p:nvPr/>
        </p:nvSpPr>
        <p:spPr>
          <a:xfrm>
            <a:off x="428596" y="1785926"/>
            <a:ext cx="5323893" cy="421526"/>
          </a:xfrm>
          <a:prstGeom prst="rect">
            <a:avLst/>
          </a:prstGeom>
        </p:spPr>
        <p:txBody>
          <a:bodyPr wrap="none">
            <a:spAutoFit/>
          </a:bodyPr>
          <a:lstStyle/>
          <a:p>
            <a:pPr algn="just">
              <a:spcAft>
                <a:spcPts val="600"/>
              </a:spcAft>
              <a:buFont typeface="Wingdings" pitchFamily="2" charset="2"/>
              <a:buChar char="q"/>
            </a:pPr>
            <a:r>
              <a:rPr lang="fr-FR" sz="2300" dirty="0">
                <a:solidFill>
                  <a:schemeClr val="tx1"/>
                </a:solidFill>
              </a:rPr>
              <a:t>Exemple de création d’une liste vide :</a:t>
            </a:r>
          </a:p>
        </p:txBody>
      </p:sp>
      <p:pic>
        <p:nvPicPr>
          <p:cNvPr id="20" name="Picture 5"/>
          <p:cNvPicPr>
            <a:picLocks noChangeAspect="1" noChangeArrowheads="1"/>
          </p:cNvPicPr>
          <p:nvPr/>
        </p:nvPicPr>
        <p:blipFill>
          <a:blip r:embed="rId7"/>
          <a:srcRect/>
          <a:stretch>
            <a:fillRect/>
          </a:stretch>
        </p:blipFill>
        <p:spPr bwMode="auto">
          <a:xfrm>
            <a:off x="5643570" y="1643050"/>
            <a:ext cx="2500330" cy="1000108"/>
          </a:xfrm>
          <a:prstGeom prst="rect">
            <a:avLst/>
          </a:prstGeom>
          <a:noFill/>
          <a:ln w="9525">
            <a:noFill/>
            <a:miter lim="800000"/>
            <a:headEnd/>
            <a:tailEnd/>
          </a:ln>
          <a:effectLst/>
        </p:spPr>
      </p:pic>
      <p:sp>
        <p:nvSpPr>
          <p:cNvPr id="21" name="Rectangle 20"/>
          <p:cNvSpPr/>
          <p:nvPr/>
        </p:nvSpPr>
        <p:spPr>
          <a:xfrm>
            <a:off x="6858016" y="2428868"/>
            <a:ext cx="1071570"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r>
              <a:rPr lang="fr-FR" sz="2400" b="1" dirty="0">
                <a:solidFill>
                  <a:schemeClr val="tx1"/>
                </a:solidFill>
              </a:rPr>
              <a:t>Opération sur les listes</a:t>
            </a:r>
          </a:p>
        </p:txBody>
      </p:sp>
      <p:sp>
        <p:nvSpPr>
          <p:cNvPr id="16" name="Rectangle 15"/>
          <p:cNvSpPr/>
          <p:nvPr/>
        </p:nvSpPr>
        <p:spPr>
          <a:xfrm>
            <a:off x="642910" y="2000240"/>
            <a:ext cx="8358246" cy="3183757"/>
          </a:xfrm>
          <a:prstGeom prst="rect">
            <a:avLst/>
          </a:prstGeom>
        </p:spPr>
        <p:txBody>
          <a:bodyPr wrap="square">
            <a:spAutoFit/>
          </a:bodyPr>
          <a:lstStyle/>
          <a:p>
            <a:pPr algn="just">
              <a:buFont typeface="Wingdings" pitchFamily="2" charset="2"/>
              <a:buChar char="q"/>
            </a:pPr>
            <a:r>
              <a:rPr lang="fr-FR" sz="2400" dirty="0">
                <a:solidFill>
                  <a:schemeClr val="tx1"/>
                </a:solidFill>
              </a:rPr>
              <a:t>Dans l’exemple ci-dessus, nous ajoutons des éléments à une liste en utilisant l’opérateur de concaténation + ou la méthode .append().</a:t>
            </a:r>
          </a:p>
          <a:p>
            <a:pPr algn="just">
              <a:buFont typeface="Wingdings" pitchFamily="2" charset="2"/>
              <a:buChar char="q"/>
            </a:pPr>
            <a:endParaRPr lang="fr-FR" sz="2400" dirty="0">
              <a:solidFill>
                <a:schemeClr val="tx1"/>
              </a:solidFill>
            </a:endParaRPr>
          </a:p>
          <a:p>
            <a:pPr algn="just">
              <a:buFont typeface="Wingdings" pitchFamily="2" charset="2"/>
              <a:buChar char="q"/>
            </a:pPr>
            <a:r>
              <a:rPr lang="fr-FR" sz="2400" dirty="0">
                <a:solidFill>
                  <a:schemeClr val="tx1"/>
                </a:solidFill>
              </a:rPr>
              <a:t> Nous vous conseillons dans ce cas précis d’utiliser la méthode .append() dont la syntaxe est plus élégante.</a:t>
            </a:r>
          </a:p>
          <a:p>
            <a:pPr algn="just">
              <a:buFont typeface="Wingdings" pitchFamily="2" charset="2"/>
              <a:buChar char="q"/>
            </a:pPr>
            <a:endParaRPr lang="fr-FR" sz="2400" dirty="0">
              <a:solidFill>
                <a:schemeClr val="tx1"/>
              </a:solidFill>
            </a:endParaRPr>
          </a:p>
          <a:p>
            <a:pPr algn="just">
              <a:buFont typeface="Wingdings" pitchFamily="2" charset="2"/>
              <a:buChar char="q"/>
            </a:pPr>
            <a:r>
              <a:rPr lang="fr-FR" sz="2400" dirty="0">
                <a:solidFill>
                  <a:schemeClr val="tx1"/>
                </a:solidFill>
              </a:rPr>
              <a:t>Nous reverrons en détail la méthode .append() dans la suite du cours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428596" y="1142984"/>
            <a:ext cx="4143404" cy="435825"/>
          </a:xfrm>
          <a:prstGeom prst="rect">
            <a:avLst/>
          </a:prstGeom>
          <a:noFill/>
        </p:spPr>
        <p:txBody>
          <a:bodyPr wrap="square" rtlCol="0">
            <a:spAutoFit/>
          </a:bodyPr>
          <a:lstStyle/>
          <a:p>
            <a:r>
              <a:rPr lang="fr-FR" sz="2400" b="1" dirty="0">
                <a:solidFill>
                  <a:schemeClr val="tx1"/>
                </a:solidFill>
              </a:rPr>
              <a:t>Indexage négatif</a:t>
            </a:r>
          </a:p>
        </p:txBody>
      </p:sp>
      <p:pic>
        <p:nvPicPr>
          <p:cNvPr id="4100" name="Picture 4"/>
          <p:cNvPicPr>
            <a:picLocks noChangeAspect="1" noChangeArrowheads="1"/>
          </p:cNvPicPr>
          <p:nvPr/>
        </p:nvPicPr>
        <p:blipFill>
          <a:blip r:embed="rId5"/>
          <a:srcRect/>
          <a:stretch>
            <a:fillRect/>
          </a:stretch>
        </p:blipFill>
        <p:spPr bwMode="auto">
          <a:xfrm>
            <a:off x="1000100" y="2285992"/>
            <a:ext cx="7986746" cy="2143140"/>
          </a:xfrm>
          <a:prstGeom prst="rect">
            <a:avLst/>
          </a:prstGeom>
          <a:noFill/>
          <a:ln w="9525">
            <a:noFill/>
            <a:miter lim="800000"/>
            <a:headEnd/>
            <a:tailEnd/>
          </a:ln>
          <a:effectLst/>
        </p:spPr>
      </p:pic>
      <p:sp>
        <p:nvSpPr>
          <p:cNvPr id="16" name="Rectangle 15"/>
          <p:cNvSpPr/>
          <p:nvPr/>
        </p:nvSpPr>
        <p:spPr>
          <a:xfrm>
            <a:off x="571472" y="1571612"/>
            <a:ext cx="8715436" cy="750718"/>
          </a:xfrm>
          <a:prstGeom prst="rect">
            <a:avLst/>
          </a:prstGeom>
        </p:spPr>
        <p:txBody>
          <a:bodyPr wrap="square">
            <a:spAutoFit/>
          </a:bodyPr>
          <a:lstStyle/>
          <a:p>
            <a:pPr>
              <a:buFont typeface="Wingdings" pitchFamily="2" charset="2"/>
              <a:buChar char="q"/>
            </a:pPr>
            <a:r>
              <a:rPr lang="fr-FR" sz="2300" dirty="0">
                <a:solidFill>
                  <a:schemeClr val="tx1"/>
                </a:solidFill>
              </a:rPr>
              <a:t> La liste peut également être indexée avec des nombres négatifs selon le modèle suivant :</a:t>
            </a:r>
          </a:p>
        </p:txBody>
      </p:sp>
      <p:sp>
        <p:nvSpPr>
          <p:cNvPr id="18" name="Rectangle 17"/>
          <p:cNvSpPr/>
          <p:nvPr/>
        </p:nvSpPr>
        <p:spPr>
          <a:xfrm>
            <a:off x="571472" y="4500570"/>
            <a:ext cx="8429684" cy="2369880"/>
          </a:xfrm>
          <a:prstGeom prst="rect">
            <a:avLst/>
          </a:prstGeom>
        </p:spPr>
        <p:txBody>
          <a:bodyPr wrap="square">
            <a:spAutoFit/>
          </a:bodyPr>
          <a:lstStyle/>
          <a:p>
            <a:pPr algn="just">
              <a:lnSpc>
                <a:spcPct val="100000"/>
              </a:lnSpc>
              <a:spcAft>
                <a:spcPts val="600"/>
              </a:spcAft>
              <a:buFont typeface="Wingdings" pitchFamily="2" charset="2"/>
              <a:buChar char="q"/>
            </a:pPr>
            <a:r>
              <a:rPr lang="fr-FR" sz="2300" dirty="0">
                <a:solidFill>
                  <a:schemeClr val="tx1"/>
                </a:solidFill>
              </a:rPr>
              <a:t>Les indices négatifs reviennent à compter à partir de la fin.</a:t>
            </a:r>
          </a:p>
          <a:p>
            <a:pPr algn="just">
              <a:lnSpc>
                <a:spcPct val="100000"/>
              </a:lnSpc>
              <a:spcAft>
                <a:spcPts val="600"/>
              </a:spcAft>
              <a:buFont typeface="Wingdings" pitchFamily="2" charset="2"/>
              <a:buChar char="q"/>
            </a:pPr>
            <a:r>
              <a:rPr lang="fr-FR" sz="2300" dirty="0">
                <a:solidFill>
                  <a:schemeClr val="tx1"/>
                </a:solidFill>
              </a:rPr>
              <a:t>Leur principal avantage est que vous pouvez accéder au dernier élément d’une liste à l’aide de l’indice -1 sans pour autant connaître la longueur de cette liste. </a:t>
            </a:r>
          </a:p>
          <a:p>
            <a:pPr algn="just">
              <a:lnSpc>
                <a:spcPct val="100000"/>
              </a:lnSpc>
              <a:spcAft>
                <a:spcPts val="600"/>
              </a:spcAft>
              <a:buFont typeface="Wingdings" pitchFamily="2" charset="2"/>
              <a:buChar char="q"/>
            </a:pPr>
            <a:r>
              <a:rPr lang="fr-FR" sz="2300" dirty="0">
                <a:solidFill>
                  <a:schemeClr val="tx1"/>
                </a:solidFill>
              </a:rPr>
              <a:t>L’avant-dernier élément a lui l’indice -2, l’avant-avant dernier l’indice -3, 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r>
              <a:rPr lang="fr-FR" sz="2400" b="1" dirty="0">
                <a:solidFill>
                  <a:schemeClr val="tx1"/>
                </a:solidFill>
              </a:rPr>
              <a:t>Indexage négatif</a:t>
            </a:r>
          </a:p>
        </p:txBody>
      </p:sp>
      <p:pic>
        <p:nvPicPr>
          <p:cNvPr id="6148" name="Picture 4"/>
          <p:cNvPicPr>
            <a:picLocks noChangeAspect="1" noChangeArrowheads="1"/>
          </p:cNvPicPr>
          <p:nvPr/>
        </p:nvPicPr>
        <p:blipFill>
          <a:blip r:embed="rId5"/>
          <a:srcRect/>
          <a:stretch>
            <a:fillRect/>
          </a:stretch>
        </p:blipFill>
        <p:spPr bwMode="auto">
          <a:xfrm>
            <a:off x="1357290" y="4857760"/>
            <a:ext cx="3690956" cy="714380"/>
          </a:xfrm>
          <a:prstGeom prst="rect">
            <a:avLst/>
          </a:prstGeom>
          <a:noFill/>
          <a:ln w="9525">
            <a:noFill/>
            <a:miter lim="800000"/>
            <a:headEnd/>
            <a:tailEnd/>
          </a:ln>
          <a:effectLst/>
        </p:spPr>
      </p:pic>
      <p:pic>
        <p:nvPicPr>
          <p:cNvPr id="16" name="Picture 5"/>
          <p:cNvPicPr>
            <a:picLocks noChangeAspect="1" noChangeArrowheads="1"/>
          </p:cNvPicPr>
          <p:nvPr/>
        </p:nvPicPr>
        <p:blipFill>
          <a:blip r:embed="rId6"/>
          <a:srcRect/>
          <a:stretch>
            <a:fillRect/>
          </a:stretch>
        </p:blipFill>
        <p:spPr bwMode="auto">
          <a:xfrm>
            <a:off x="1376380" y="1857364"/>
            <a:ext cx="5695950" cy="1928826"/>
          </a:xfrm>
          <a:prstGeom prst="rect">
            <a:avLst/>
          </a:prstGeom>
          <a:noFill/>
          <a:ln w="9525">
            <a:noFill/>
            <a:miter lim="800000"/>
            <a:headEnd/>
            <a:tailEnd/>
          </a:ln>
          <a:effectLst/>
        </p:spPr>
      </p:pic>
      <p:sp>
        <p:nvSpPr>
          <p:cNvPr id="18" name="Rectangle 17"/>
          <p:cNvSpPr/>
          <p:nvPr/>
        </p:nvSpPr>
        <p:spPr>
          <a:xfrm>
            <a:off x="571472" y="3964166"/>
            <a:ext cx="8215370" cy="750718"/>
          </a:xfrm>
          <a:prstGeom prst="rect">
            <a:avLst/>
          </a:prstGeom>
        </p:spPr>
        <p:txBody>
          <a:bodyPr wrap="square">
            <a:spAutoFit/>
          </a:bodyPr>
          <a:lstStyle/>
          <a:p>
            <a:pPr algn="just">
              <a:buFont typeface="Wingdings" pitchFamily="2" charset="2"/>
              <a:buChar char="q"/>
            </a:pPr>
            <a:r>
              <a:rPr lang="fr-FR" sz="2300" dirty="0">
                <a:solidFill>
                  <a:schemeClr val="tx1"/>
                </a:solidFill>
              </a:rPr>
              <a:t> Pour accéder au premier élément de la liste avec un indice négatif, il faut par contre connaître le bon indice :</a:t>
            </a:r>
          </a:p>
        </p:txBody>
      </p:sp>
      <p:sp>
        <p:nvSpPr>
          <p:cNvPr id="19" name="Rectangle 18"/>
          <p:cNvSpPr/>
          <p:nvPr/>
        </p:nvSpPr>
        <p:spPr>
          <a:xfrm>
            <a:off x="702444" y="5650680"/>
            <a:ext cx="5798382" cy="421526"/>
          </a:xfrm>
          <a:prstGeom prst="rect">
            <a:avLst/>
          </a:prstGeom>
        </p:spPr>
        <p:txBody>
          <a:bodyPr wrap="none">
            <a:spAutoFit/>
          </a:bodyPr>
          <a:lstStyle/>
          <a:p>
            <a:pPr>
              <a:buFont typeface="Wingdings" pitchFamily="2" charset="2"/>
              <a:buChar char="q"/>
            </a:pPr>
            <a:r>
              <a:rPr lang="fr-FR" sz="2300" dirty="0">
                <a:solidFill>
                  <a:schemeClr val="tx1"/>
                </a:solidFill>
              </a:rPr>
              <a:t>Dans ce cas, on utilise plutôt animaux[0].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071546"/>
            <a:ext cx="4143404" cy="435825"/>
          </a:xfrm>
          <a:prstGeom prst="rect">
            <a:avLst/>
          </a:prstGeom>
          <a:noFill/>
        </p:spPr>
        <p:txBody>
          <a:bodyPr wrap="square" rtlCol="0">
            <a:spAutoFit/>
          </a:bodyPr>
          <a:lstStyle/>
          <a:p>
            <a:r>
              <a:rPr lang="fr-FR" sz="2400" b="1" dirty="0">
                <a:solidFill>
                  <a:schemeClr val="tx1"/>
                </a:solidFill>
              </a:rPr>
              <a:t>Tranche</a:t>
            </a:r>
          </a:p>
        </p:txBody>
      </p:sp>
      <p:pic>
        <p:nvPicPr>
          <p:cNvPr id="5123" name="Picture 3"/>
          <p:cNvPicPr>
            <a:picLocks noChangeAspect="1" noChangeArrowheads="1"/>
          </p:cNvPicPr>
          <p:nvPr/>
        </p:nvPicPr>
        <p:blipFill>
          <a:blip r:embed="rId5"/>
          <a:srcRect/>
          <a:stretch>
            <a:fillRect/>
          </a:stretch>
        </p:blipFill>
        <p:spPr bwMode="auto">
          <a:xfrm>
            <a:off x="928662" y="3558624"/>
            <a:ext cx="7543800" cy="3143248"/>
          </a:xfrm>
          <a:prstGeom prst="rect">
            <a:avLst/>
          </a:prstGeom>
          <a:noFill/>
          <a:ln w="9525">
            <a:noFill/>
            <a:miter lim="800000"/>
            <a:headEnd/>
            <a:tailEnd/>
          </a:ln>
          <a:effectLst/>
        </p:spPr>
      </p:pic>
      <p:sp>
        <p:nvSpPr>
          <p:cNvPr id="16" name="Rectangle 15"/>
          <p:cNvSpPr/>
          <p:nvPr/>
        </p:nvSpPr>
        <p:spPr>
          <a:xfrm>
            <a:off x="571472" y="1428736"/>
            <a:ext cx="8429684" cy="2144433"/>
          </a:xfrm>
          <a:prstGeom prst="rect">
            <a:avLst/>
          </a:prstGeom>
        </p:spPr>
        <p:txBody>
          <a:bodyPr wrap="square">
            <a:spAutoFit/>
          </a:bodyPr>
          <a:lstStyle/>
          <a:p>
            <a:pPr algn="just">
              <a:spcAft>
                <a:spcPts val="600"/>
              </a:spcAft>
              <a:buFont typeface="Wingdings" pitchFamily="2" charset="2"/>
              <a:buChar char="q"/>
            </a:pPr>
            <a:r>
              <a:rPr lang="fr-FR" sz="2300" dirty="0">
                <a:solidFill>
                  <a:schemeClr val="tx1"/>
                </a:solidFill>
              </a:rPr>
              <a:t>Un autre avantage des listes est la possibilité de sélectionner une partie d’une liste en utilisant </a:t>
            </a:r>
            <a:r>
              <a:rPr lang="fr-FR" sz="2300" b="1" dirty="0">
                <a:solidFill>
                  <a:srgbClr val="FF0000"/>
                </a:solidFill>
              </a:rPr>
              <a:t>un indexage </a:t>
            </a:r>
            <a:r>
              <a:rPr lang="fr-FR" sz="2300" dirty="0">
                <a:solidFill>
                  <a:schemeClr val="tx1"/>
                </a:solidFill>
              </a:rPr>
              <a:t>construit sur le </a:t>
            </a:r>
            <a:r>
              <a:rPr lang="fr-FR" sz="2300" b="1" dirty="0">
                <a:solidFill>
                  <a:srgbClr val="FF0000"/>
                </a:solidFill>
              </a:rPr>
              <a:t>modèle [m:n+1] </a:t>
            </a:r>
            <a:r>
              <a:rPr lang="fr-FR" sz="2300" dirty="0">
                <a:solidFill>
                  <a:schemeClr val="tx1"/>
                </a:solidFill>
              </a:rPr>
              <a:t>pour récupérer tous les éléments, du </a:t>
            </a:r>
            <a:r>
              <a:rPr lang="fr-FR" sz="2300" dirty="0" err="1">
                <a:solidFill>
                  <a:schemeClr val="tx1"/>
                </a:solidFill>
              </a:rPr>
              <a:t>émième</a:t>
            </a:r>
            <a:r>
              <a:rPr lang="fr-FR" sz="2300" dirty="0">
                <a:solidFill>
                  <a:schemeClr val="tx1"/>
                </a:solidFill>
              </a:rPr>
              <a:t> au énième (de l’élément m inclus à l’élément n+1 exclu). </a:t>
            </a:r>
          </a:p>
          <a:p>
            <a:pPr algn="just">
              <a:spcAft>
                <a:spcPts val="600"/>
              </a:spcAft>
              <a:buFont typeface="Wingdings" pitchFamily="2" charset="2"/>
              <a:buChar char="q"/>
            </a:pPr>
            <a:r>
              <a:rPr lang="fr-FR" sz="2300" dirty="0">
                <a:solidFill>
                  <a:schemeClr val="tx1"/>
                </a:solidFill>
              </a:rPr>
              <a:t>On dit alors qu’on récupère une tranche de la liste, par exemple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428596" y="1071546"/>
            <a:ext cx="4143404" cy="435825"/>
          </a:xfrm>
          <a:prstGeom prst="rect">
            <a:avLst/>
          </a:prstGeom>
          <a:noFill/>
        </p:spPr>
        <p:txBody>
          <a:bodyPr wrap="square" rtlCol="0">
            <a:spAutoFit/>
          </a:bodyPr>
          <a:lstStyle/>
          <a:p>
            <a:r>
              <a:rPr lang="fr-FR" sz="2400" b="1" dirty="0">
                <a:solidFill>
                  <a:schemeClr val="tx1"/>
                </a:solidFill>
              </a:rPr>
              <a:t>Tranche</a:t>
            </a:r>
          </a:p>
        </p:txBody>
      </p:sp>
      <p:pic>
        <p:nvPicPr>
          <p:cNvPr id="8194" name="Picture 2"/>
          <p:cNvPicPr>
            <a:picLocks noChangeAspect="1" noChangeArrowheads="1"/>
          </p:cNvPicPr>
          <p:nvPr/>
        </p:nvPicPr>
        <p:blipFill>
          <a:blip r:embed="rId5"/>
          <a:srcRect/>
          <a:stretch>
            <a:fillRect/>
          </a:stretch>
        </p:blipFill>
        <p:spPr bwMode="auto">
          <a:xfrm>
            <a:off x="714348" y="3786214"/>
            <a:ext cx="7572428" cy="2928934"/>
          </a:xfrm>
          <a:prstGeom prst="rect">
            <a:avLst/>
          </a:prstGeom>
          <a:noFill/>
          <a:ln w="9525">
            <a:noFill/>
            <a:miter lim="800000"/>
            <a:headEnd/>
            <a:tailEnd/>
          </a:ln>
          <a:effectLst/>
        </p:spPr>
      </p:pic>
      <p:sp>
        <p:nvSpPr>
          <p:cNvPr id="16" name="Rectangle 15"/>
          <p:cNvSpPr/>
          <p:nvPr/>
        </p:nvSpPr>
        <p:spPr>
          <a:xfrm>
            <a:off x="571472" y="1428736"/>
            <a:ext cx="8358246" cy="2369880"/>
          </a:xfrm>
          <a:prstGeom prst="rect">
            <a:avLst/>
          </a:prstGeom>
        </p:spPr>
        <p:txBody>
          <a:bodyPr wrap="square">
            <a:spAutoFit/>
          </a:bodyPr>
          <a:lstStyle/>
          <a:p>
            <a:pPr>
              <a:lnSpc>
                <a:spcPct val="100000"/>
              </a:lnSpc>
              <a:spcAft>
                <a:spcPts val="600"/>
              </a:spcAft>
              <a:buFont typeface="Wingdings" pitchFamily="2" charset="2"/>
              <a:buChar char="q"/>
            </a:pPr>
            <a:r>
              <a:rPr lang="fr-FR" sz="2300" dirty="0">
                <a:solidFill>
                  <a:schemeClr val="tx1"/>
                </a:solidFill>
              </a:rPr>
              <a:t>Notez que lorsqu’aucun indice n’est indiqué à gauche ou à droite du symbole deux-points. </a:t>
            </a:r>
          </a:p>
          <a:p>
            <a:pPr>
              <a:lnSpc>
                <a:spcPct val="100000"/>
              </a:lnSpc>
              <a:spcAft>
                <a:spcPts val="600"/>
              </a:spcAft>
              <a:buFont typeface="Wingdings" pitchFamily="2" charset="2"/>
              <a:buChar char="q"/>
            </a:pPr>
            <a:r>
              <a:rPr lang="fr-FR" sz="2300" dirty="0">
                <a:solidFill>
                  <a:schemeClr val="tx1"/>
                </a:solidFill>
              </a:rPr>
              <a:t>Python prend par défaut tous les éléments depuis le début ou tous les éléments jusqu’à la fin respectivement.</a:t>
            </a:r>
          </a:p>
          <a:p>
            <a:pPr>
              <a:lnSpc>
                <a:spcPct val="100000"/>
              </a:lnSpc>
              <a:spcAft>
                <a:spcPts val="600"/>
              </a:spcAft>
              <a:buFont typeface="Wingdings" pitchFamily="2" charset="2"/>
              <a:buChar char="q"/>
            </a:pPr>
            <a:r>
              <a:rPr lang="fr-FR" sz="2300" dirty="0">
                <a:solidFill>
                  <a:schemeClr val="tx1"/>
                </a:solidFill>
              </a:rPr>
              <a:t>On peut aussi préciser le pas en ajoutant un symbole deux-points supplémentaire et en indiquant le pas par un entier.</a:t>
            </a:r>
          </a:p>
        </p:txBody>
      </p:sp>
      <p:sp>
        <p:nvSpPr>
          <p:cNvPr id="18" name="Rectangle 17"/>
          <p:cNvSpPr/>
          <p:nvPr/>
        </p:nvSpPr>
        <p:spPr>
          <a:xfrm>
            <a:off x="3714744" y="5635237"/>
            <a:ext cx="4500594" cy="10799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fr-FR" sz="2300" b="1" dirty="0">
                <a:solidFill>
                  <a:schemeClr val="tx1"/>
                </a:solidFill>
              </a:rPr>
              <a:t>l’accès au contenu d’une liste fonctionne sur le modèle:</a:t>
            </a:r>
            <a:r>
              <a:rPr lang="fr-FR" sz="2300" b="1" dirty="0">
                <a:solidFill>
                  <a:srgbClr val="FF0000"/>
                </a:solidFill>
              </a:rPr>
              <a:t>  liste[</a:t>
            </a:r>
            <a:r>
              <a:rPr lang="fr-FR" sz="2300" b="1" dirty="0" err="1">
                <a:solidFill>
                  <a:srgbClr val="FF0000"/>
                </a:solidFill>
              </a:rPr>
              <a:t>début:fin:pas</a:t>
            </a:r>
            <a:r>
              <a:rPr lang="fr-FR" sz="2300" b="1" dirty="0">
                <a:solidFill>
                  <a:srgbClr val="FF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89</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r>
              <a:rPr lang="fr-FR" sz="2400" b="1" dirty="0">
                <a:solidFill>
                  <a:schemeClr val="tx1"/>
                </a:solidFill>
              </a:rPr>
              <a:t>Fonction:</a:t>
            </a:r>
            <a:r>
              <a:rPr lang="fr-FR" sz="2400" b="1" dirty="0">
                <a:solidFill>
                  <a:srgbClr val="FF0000"/>
                </a:solidFill>
              </a:rPr>
              <a:t> </a:t>
            </a:r>
            <a:r>
              <a:rPr lang="fr-FR" sz="2400" b="1" dirty="0" err="1">
                <a:solidFill>
                  <a:srgbClr val="FF0000"/>
                </a:solidFill>
              </a:rPr>
              <a:t>len</a:t>
            </a:r>
            <a:r>
              <a:rPr lang="fr-FR" sz="2400" b="1" dirty="0">
                <a:solidFill>
                  <a:srgbClr val="FF0000"/>
                </a:solidFill>
              </a:rPr>
              <a:t>(</a:t>
            </a:r>
            <a:r>
              <a:rPr lang="fr-FR" sz="2400" dirty="0">
                <a:solidFill>
                  <a:srgbClr val="FF0000"/>
                </a:solidFill>
              </a:rPr>
              <a:t>)</a:t>
            </a:r>
            <a:endParaRPr lang="fr-FR" sz="2400" b="1" dirty="0">
              <a:solidFill>
                <a:srgbClr val="FF0000"/>
              </a:solidFill>
            </a:endParaRPr>
          </a:p>
        </p:txBody>
      </p:sp>
      <p:pic>
        <p:nvPicPr>
          <p:cNvPr id="9219" name="Picture 3"/>
          <p:cNvPicPr>
            <a:picLocks noChangeAspect="1" noChangeArrowheads="1"/>
          </p:cNvPicPr>
          <p:nvPr/>
        </p:nvPicPr>
        <p:blipFill>
          <a:blip r:embed="rId5"/>
          <a:srcRect/>
          <a:stretch>
            <a:fillRect/>
          </a:stretch>
        </p:blipFill>
        <p:spPr bwMode="auto">
          <a:xfrm>
            <a:off x="1000100" y="3581406"/>
            <a:ext cx="7343804" cy="2419362"/>
          </a:xfrm>
          <a:prstGeom prst="rect">
            <a:avLst/>
          </a:prstGeom>
          <a:noFill/>
          <a:ln w="9525">
            <a:noFill/>
            <a:miter lim="800000"/>
            <a:headEnd/>
            <a:tailEnd/>
          </a:ln>
          <a:effectLst/>
        </p:spPr>
      </p:pic>
      <p:sp>
        <p:nvSpPr>
          <p:cNvPr id="16" name="Rectangle 15"/>
          <p:cNvSpPr/>
          <p:nvPr/>
        </p:nvSpPr>
        <p:spPr>
          <a:xfrm>
            <a:off x="642910" y="1714488"/>
            <a:ext cx="7715304" cy="1685077"/>
          </a:xfrm>
          <a:prstGeom prst="rect">
            <a:avLst/>
          </a:prstGeom>
        </p:spPr>
        <p:txBody>
          <a:bodyPr wrap="square">
            <a:spAutoFit/>
          </a:bodyPr>
          <a:lstStyle/>
          <a:p>
            <a:pPr algn="just">
              <a:lnSpc>
                <a:spcPct val="150000"/>
              </a:lnSpc>
              <a:buFont typeface="Wingdings" pitchFamily="2" charset="2"/>
              <a:buChar char="q"/>
            </a:pPr>
            <a:r>
              <a:rPr lang="fr-FR" sz="2300" dirty="0">
                <a:solidFill>
                  <a:schemeClr val="tx1"/>
                </a:solidFill>
              </a:rPr>
              <a:t>L’instruction </a:t>
            </a:r>
            <a:r>
              <a:rPr lang="fr-FR" sz="2300" b="1" dirty="0" err="1">
                <a:solidFill>
                  <a:schemeClr val="tx1"/>
                </a:solidFill>
              </a:rPr>
              <a:t>len</a:t>
            </a:r>
            <a:r>
              <a:rPr lang="fr-FR" sz="2300" b="1" dirty="0">
                <a:solidFill>
                  <a:schemeClr val="tx1"/>
                </a:solidFill>
              </a:rPr>
              <a:t>()</a:t>
            </a:r>
            <a:r>
              <a:rPr lang="fr-FR" sz="2300" b="1" dirty="0">
                <a:solidFill>
                  <a:srgbClr val="FF0000"/>
                </a:solidFill>
              </a:rPr>
              <a:t> </a:t>
            </a:r>
            <a:r>
              <a:rPr lang="fr-FR" sz="2300" dirty="0">
                <a:solidFill>
                  <a:schemeClr val="tx1"/>
                </a:solidFill>
              </a:rPr>
              <a:t>vous permet de connaître la longueur d’une liste, c’est-à-dire le nombre d’éléments que contient la liste. Voici un exemple d’utilisation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a:t>
            </a:fld>
            <a:endParaRPr lang="en-GB"/>
          </a:p>
        </p:txBody>
      </p:sp>
      <p:pic>
        <p:nvPicPr>
          <p:cNvPr id="3" name="Picture 4"/>
          <p:cNvPicPr>
            <a:picLocks noChangeAspect="1" noChangeArrowheads="1"/>
          </p:cNvPicPr>
          <p:nvPr/>
        </p:nvPicPr>
        <p:blipFill>
          <a:blip r:embed="rId3"/>
          <a:srcRect/>
          <a:stretch>
            <a:fillRect/>
          </a:stretch>
        </p:blipFill>
        <p:spPr bwMode="auto">
          <a:xfrm>
            <a:off x="504857" y="1844675"/>
            <a:ext cx="8639175" cy="2159000"/>
          </a:xfrm>
          <a:prstGeom prst="rect">
            <a:avLst/>
          </a:prstGeom>
          <a:noFill/>
          <a:ln w="9525">
            <a:noFill/>
            <a:miter lim="800000"/>
            <a:headEnd/>
            <a:tailEnd/>
          </a:ln>
          <a:effectLst/>
        </p:spPr>
      </p:pic>
      <p:sp>
        <p:nvSpPr>
          <p:cNvPr id="5" name="Text Box 5"/>
          <p:cNvSpPr txBox="1">
            <a:spLocks noChangeArrowheads="1"/>
          </p:cNvSpPr>
          <p:nvPr/>
        </p:nvSpPr>
        <p:spPr bwMode="auto">
          <a:xfrm>
            <a:off x="2268538" y="4365625"/>
            <a:ext cx="431800" cy="366713"/>
          </a:xfrm>
          <a:prstGeom prst="rect">
            <a:avLst/>
          </a:prstGeom>
          <a:noFill/>
          <a:ln w="9525">
            <a:noFill/>
            <a:miter lim="800000"/>
            <a:headEnd/>
            <a:tailEnd/>
          </a:ln>
          <a:effectLst/>
        </p:spPr>
        <p:txBody>
          <a:bodyPr>
            <a:spAutoFit/>
          </a:bodyPr>
          <a:lstStyle/>
          <a:p>
            <a:pPr>
              <a:spcBef>
                <a:spcPct val="50000"/>
              </a:spcBef>
            </a:pPr>
            <a:endParaRPr lang="fr-FR" sz="1800"/>
          </a:p>
        </p:txBody>
      </p:sp>
      <p:sp>
        <p:nvSpPr>
          <p:cNvPr id="6" name="Line 7"/>
          <p:cNvSpPr>
            <a:spLocks noChangeShapeType="1"/>
          </p:cNvSpPr>
          <p:nvPr/>
        </p:nvSpPr>
        <p:spPr bwMode="auto">
          <a:xfrm flipV="1">
            <a:off x="2051050" y="3213100"/>
            <a:ext cx="792163" cy="2303463"/>
          </a:xfrm>
          <a:prstGeom prst="line">
            <a:avLst/>
          </a:prstGeom>
          <a:noFill/>
          <a:ln w="9525">
            <a:solidFill>
              <a:schemeClr val="tx1"/>
            </a:solidFill>
            <a:round/>
            <a:headEnd/>
            <a:tailEnd type="triangle" w="med" len="med"/>
          </a:ln>
          <a:effectLst/>
        </p:spPr>
        <p:txBody>
          <a:bodyPr/>
          <a:lstStyle/>
          <a:p>
            <a:endParaRPr lang="fr-FR"/>
          </a:p>
        </p:txBody>
      </p:sp>
      <p:sp>
        <p:nvSpPr>
          <p:cNvPr id="7" name="Text Box 8"/>
          <p:cNvSpPr txBox="1">
            <a:spLocks noChangeArrowheads="1"/>
          </p:cNvSpPr>
          <p:nvPr/>
        </p:nvSpPr>
        <p:spPr bwMode="auto">
          <a:xfrm>
            <a:off x="539750" y="5445125"/>
            <a:ext cx="3024188" cy="1006475"/>
          </a:xfrm>
          <a:prstGeom prst="rect">
            <a:avLst/>
          </a:prstGeom>
          <a:noFill/>
          <a:ln w="9525">
            <a:noFill/>
            <a:miter lim="800000"/>
            <a:headEnd/>
            <a:tailEnd/>
          </a:ln>
          <a:effectLst/>
        </p:spPr>
        <p:txBody>
          <a:bodyPr>
            <a:spAutoFit/>
          </a:bodyPr>
          <a:lstStyle/>
          <a:p>
            <a:r>
              <a:rPr lang="fr-FR" b="1" i="1">
                <a:solidFill>
                  <a:srgbClr val="3333CC"/>
                </a:solidFill>
              </a:rPr>
              <a:t>traduit la totalité du texte source en une fois</a:t>
            </a:r>
          </a:p>
        </p:txBody>
      </p:sp>
      <p:sp>
        <p:nvSpPr>
          <p:cNvPr id="8" name="Line 9"/>
          <p:cNvSpPr>
            <a:spLocks noChangeShapeType="1"/>
          </p:cNvSpPr>
          <p:nvPr/>
        </p:nvSpPr>
        <p:spPr bwMode="auto">
          <a:xfrm flipH="1" flipV="1">
            <a:off x="4716463" y="3068638"/>
            <a:ext cx="647700" cy="2232025"/>
          </a:xfrm>
          <a:prstGeom prst="line">
            <a:avLst/>
          </a:prstGeom>
          <a:noFill/>
          <a:ln w="9525">
            <a:solidFill>
              <a:schemeClr val="tx1"/>
            </a:solidFill>
            <a:round/>
            <a:headEnd/>
            <a:tailEnd type="triangle" w="med" len="med"/>
          </a:ln>
          <a:effectLst/>
        </p:spPr>
        <p:txBody>
          <a:bodyPr/>
          <a:lstStyle/>
          <a:p>
            <a:endParaRPr lang="fr-FR"/>
          </a:p>
        </p:txBody>
      </p:sp>
      <p:sp>
        <p:nvSpPr>
          <p:cNvPr id="9" name="Text Box 10"/>
          <p:cNvSpPr txBox="1">
            <a:spLocks noChangeArrowheads="1"/>
          </p:cNvSpPr>
          <p:nvPr/>
        </p:nvSpPr>
        <p:spPr bwMode="auto">
          <a:xfrm>
            <a:off x="4067175" y="5445125"/>
            <a:ext cx="3906838" cy="396875"/>
          </a:xfrm>
          <a:prstGeom prst="rect">
            <a:avLst/>
          </a:prstGeom>
          <a:noFill/>
          <a:ln w="9525">
            <a:noFill/>
            <a:miter lim="800000"/>
            <a:headEnd/>
            <a:tailEnd/>
          </a:ln>
          <a:effectLst/>
        </p:spPr>
        <p:txBody>
          <a:bodyPr wrap="none">
            <a:spAutoFit/>
          </a:bodyPr>
          <a:lstStyle/>
          <a:p>
            <a:r>
              <a:rPr lang="fr-FR" b="1" i="1">
                <a:solidFill>
                  <a:srgbClr val="3333CC"/>
                </a:solidFill>
              </a:rPr>
              <a:t>Programme prêt à être exécuté</a:t>
            </a:r>
          </a:p>
        </p:txBody>
      </p:sp>
      <p:sp>
        <p:nvSpPr>
          <p:cNvPr id="11" name="Rectangle 6"/>
          <p:cNvSpPr>
            <a:spLocks noChangeArrowheads="1"/>
          </p:cNvSpPr>
          <p:nvPr/>
        </p:nvSpPr>
        <p:spPr bwMode="auto">
          <a:xfrm>
            <a:off x="1785918" y="470642"/>
            <a:ext cx="5184775" cy="550279"/>
          </a:xfrm>
          <a:prstGeom prst="rect">
            <a:avLst/>
          </a:prstGeom>
          <a:noFill/>
          <a:ln w="9525">
            <a:noFill/>
            <a:miter lim="800000"/>
            <a:headEnd/>
            <a:tailEnd/>
          </a:ln>
          <a:effectLst/>
        </p:spPr>
        <p:txBody>
          <a:bodyPr>
            <a:spAutoFit/>
          </a:bodyPr>
          <a:lstStyle/>
          <a:p>
            <a:r>
              <a:rPr lang="fr-FR" sz="3200" b="1" dirty="0">
                <a:solidFill>
                  <a:schemeClr val="tx2"/>
                </a:solidFill>
                <a:latin typeface="+mj-lt"/>
                <a:ea typeface="+mj-ea"/>
                <a:cs typeface="+mj-cs"/>
              </a:rPr>
              <a:t>Compilation et interprétation</a:t>
            </a:r>
          </a:p>
        </p:txBody>
      </p:sp>
      <p:sp>
        <p:nvSpPr>
          <p:cNvPr id="17" name="Rectangle 16"/>
          <p:cNvSpPr/>
          <p:nvPr/>
        </p:nvSpPr>
        <p:spPr>
          <a:xfrm>
            <a:off x="272468" y="642421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descr="sigleisim.jpg"/>
          <p:cNvPicPr>
            <a:picLocks noChangeAspect="1"/>
          </p:cNvPicPr>
          <p:nvPr/>
        </p:nvPicPr>
        <p:blipFill>
          <a:blip r:embed="rId4" cstate="print"/>
          <a:stretch>
            <a:fillRect/>
          </a:stretch>
        </p:blipFill>
        <p:spPr>
          <a:xfrm>
            <a:off x="31650" y="-13276"/>
            <a:ext cx="666638" cy="1285884"/>
          </a:xfrm>
          <a:prstGeom prst="rect">
            <a:avLst/>
          </a:prstGeom>
        </p:spPr>
      </p:pic>
      <p:pic>
        <p:nvPicPr>
          <p:cNvPr id="19" name="Picture 2" descr="python-logo.png"/>
          <p:cNvPicPr>
            <a:picLocks noChangeAspect="1" noChangeArrowheads="1"/>
          </p:cNvPicPr>
          <p:nvPr/>
        </p:nvPicPr>
        <p:blipFill>
          <a:blip r:embed="rId5"/>
          <a:srcRect/>
          <a:stretch>
            <a:fillRect/>
          </a:stretch>
        </p:blipFill>
        <p:spPr bwMode="auto">
          <a:xfrm>
            <a:off x="8229825" y="14702"/>
            <a:ext cx="881079" cy="1142984"/>
          </a:xfrm>
          <a:prstGeom prst="rect">
            <a:avLst/>
          </a:prstGeom>
          <a:noFill/>
          <a:ln w="9525">
            <a:noFill/>
            <a:miter lim="800000"/>
            <a:headEnd/>
            <a:tailEnd/>
          </a:ln>
        </p:spPr>
      </p:pic>
      <p:cxnSp>
        <p:nvCxnSpPr>
          <p:cNvPr id="20" name="Connecteur droit 19"/>
          <p:cNvCxnSpPr/>
          <p:nvPr/>
        </p:nvCxnSpPr>
        <p:spPr>
          <a:xfrm>
            <a:off x="165518" y="1183002"/>
            <a:ext cx="8964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rot="5400000">
            <a:off x="-2205503" y="3838432"/>
            <a:ext cx="5148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90</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pic>
        <p:nvPicPr>
          <p:cNvPr id="7171" name="Picture 3"/>
          <p:cNvPicPr>
            <a:picLocks noChangeAspect="1" noChangeArrowheads="1"/>
          </p:cNvPicPr>
          <p:nvPr/>
        </p:nvPicPr>
        <p:blipFill>
          <a:blip r:embed="rId5"/>
          <a:srcRect/>
          <a:stretch>
            <a:fillRect/>
          </a:stretch>
        </p:blipFill>
        <p:spPr bwMode="auto">
          <a:xfrm>
            <a:off x="2483768" y="2913606"/>
            <a:ext cx="3924300" cy="5905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6"/>
          <a:srcRect/>
          <a:stretch>
            <a:fillRect/>
          </a:stretch>
        </p:blipFill>
        <p:spPr bwMode="auto">
          <a:xfrm>
            <a:off x="2571736" y="5162550"/>
            <a:ext cx="3524250" cy="1695450"/>
          </a:xfrm>
          <a:prstGeom prst="rect">
            <a:avLst/>
          </a:prstGeom>
          <a:noFill/>
          <a:ln w="9525">
            <a:noFill/>
            <a:miter lim="800000"/>
            <a:headEnd/>
            <a:tailEnd/>
          </a:ln>
          <a:effectLst/>
        </p:spPr>
      </p:pic>
      <p:sp>
        <p:nvSpPr>
          <p:cNvPr id="17" name="Rectangle 16"/>
          <p:cNvSpPr/>
          <p:nvPr/>
        </p:nvSpPr>
        <p:spPr>
          <a:xfrm>
            <a:off x="484045" y="1408385"/>
            <a:ext cx="8358246" cy="1562992"/>
          </a:xfrm>
          <a:prstGeom prst="rect">
            <a:avLst/>
          </a:prstGeom>
        </p:spPr>
        <p:txBody>
          <a:bodyPr wrap="square">
            <a:spAutoFit/>
          </a:bodyPr>
          <a:lstStyle/>
          <a:p>
            <a:pPr>
              <a:spcAft>
                <a:spcPts val="1200"/>
              </a:spcAft>
              <a:buFont typeface="Wingdings" pitchFamily="2" charset="2"/>
              <a:buChar char="q"/>
            </a:pPr>
            <a:r>
              <a:rPr lang="fr-FR" sz="2300" dirty="0">
                <a:solidFill>
                  <a:schemeClr val="tx1"/>
                </a:solidFill>
              </a:rPr>
              <a:t>L’instruction </a:t>
            </a:r>
            <a:r>
              <a:rPr lang="fr-FR" sz="2300" b="1" dirty="0">
                <a:solidFill>
                  <a:srgbClr val="FF0000"/>
                </a:solidFill>
              </a:rPr>
              <a:t>range() </a:t>
            </a:r>
            <a:r>
              <a:rPr lang="fr-FR" sz="2300" dirty="0">
                <a:solidFill>
                  <a:schemeClr val="tx1"/>
                </a:solidFill>
              </a:rPr>
              <a:t>est une fonction spéciale en Python qui génère des nombres entiers compris dans un intervalle.</a:t>
            </a:r>
          </a:p>
          <a:p>
            <a:pPr>
              <a:spcAft>
                <a:spcPts val="1200"/>
              </a:spcAft>
              <a:buFont typeface="Wingdings" pitchFamily="2" charset="2"/>
              <a:buChar char="q"/>
            </a:pPr>
            <a:r>
              <a:rPr lang="fr-FR" sz="2300" dirty="0">
                <a:solidFill>
                  <a:schemeClr val="tx1"/>
                </a:solidFill>
              </a:rPr>
              <a:t>Lorsqu’elle est utilisée en combinaison avec la fonction </a:t>
            </a:r>
            <a:r>
              <a:rPr lang="fr-FR" sz="2300" dirty="0" err="1">
                <a:solidFill>
                  <a:schemeClr val="tx1"/>
                </a:solidFill>
              </a:rPr>
              <a:t>list</a:t>
            </a:r>
            <a:r>
              <a:rPr lang="fr-FR" sz="2300" dirty="0">
                <a:solidFill>
                  <a:schemeClr val="tx1"/>
                </a:solidFill>
              </a:rPr>
              <a:t>(), on obtient une liste d’entiers. Par exemple :</a:t>
            </a:r>
          </a:p>
        </p:txBody>
      </p:sp>
      <p:sp>
        <p:nvSpPr>
          <p:cNvPr id="18" name="Rectangle 17"/>
          <p:cNvSpPr/>
          <p:nvPr/>
        </p:nvSpPr>
        <p:spPr>
          <a:xfrm>
            <a:off x="422722" y="3322850"/>
            <a:ext cx="8358214" cy="2095958"/>
          </a:xfrm>
          <a:prstGeom prst="rect">
            <a:avLst/>
          </a:prstGeom>
        </p:spPr>
        <p:txBody>
          <a:bodyPr wrap="square">
            <a:spAutoFit/>
          </a:bodyPr>
          <a:lstStyle/>
          <a:p>
            <a:r>
              <a:rPr lang="fr-FR" sz="2000" dirty="0">
                <a:solidFill>
                  <a:schemeClr val="tx1"/>
                </a:solidFill>
              </a:rPr>
              <a:t>La commande </a:t>
            </a:r>
            <a:r>
              <a:rPr lang="fr-FR" sz="2000" dirty="0" err="1">
                <a:solidFill>
                  <a:schemeClr val="tx1"/>
                </a:solidFill>
              </a:rPr>
              <a:t>list</a:t>
            </a:r>
            <a:r>
              <a:rPr lang="fr-FR" sz="2000" dirty="0">
                <a:solidFill>
                  <a:schemeClr val="tx1"/>
                </a:solidFill>
              </a:rPr>
              <a:t>(range(10)) a généré une liste contenant tous les nombres entiers de 0 inclus à 10 exclu. Nous</a:t>
            </a:r>
          </a:p>
          <a:p>
            <a:r>
              <a:rPr lang="fr-FR" sz="2000" dirty="0">
                <a:solidFill>
                  <a:schemeClr val="tx1"/>
                </a:solidFill>
              </a:rPr>
              <a:t>verrons l’utilisation de la fonction range() toute seule dans le chapitre 5 Boucles et comparaisons.</a:t>
            </a:r>
          </a:p>
          <a:p>
            <a:r>
              <a:rPr lang="fr-FR" sz="2000" dirty="0">
                <a:solidFill>
                  <a:schemeClr val="tx1"/>
                </a:solidFill>
              </a:rPr>
              <a:t>Dans l’exemple ci-dessus, la fonction range() a pris un argument, mais elle peut également prendre deux ou trois arguments,</a:t>
            </a:r>
          </a:p>
          <a:p>
            <a:r>
              <a:rPr lang="fr-FR" sz="2000" dirty="0"/>
              <a:t>voyez plutôt :</a:t>
            </a:r>
          </a:p>
        </p:txBody>
      </p:sp>
      <p:sp>
        <p:nvSpPr>
          <p:cNvPr id="19" name="ZoneTexte 18"/>
          <p:cNvSpPr txBox="1"/>
          <p:nvPr/>
        </p:nvSpPr>
        <p:spPr>
          <a:xfrm>
            <a:off x="464315" y="1056912"/>
            <a:ext cx="6215106" cy="435825"/>
          </a:xfrm>
          <a:prstGeom prst="rect">
            <a:avLst/>
          </a:prstGeom>
          <a:noFill/>
        </p:spPr>
        <p:txBody>
          <a:bodyPr wrap="square" rtlCol="0">
            <a:spAutoFit/>
          </a:bodyPr>
          <a:lstStyle/>
          <a:p>
            <a:r>
              <a:rPr lang="fr-FR" sz="2400" b="1" dirty="0">
                <a:solidFill>
                  <a:schemeClr val="tx1"/>
                </a:solidFill>
              </a:rPr>
              <a:t>Les fonctions: </a:t>
            </a:r>
            <a:r>
              <a:rPr lang="fr-FR" sz="2400" b="1" dirty="0">
                <a:solidFill>
                  <a:srgbClr val="FF0000"/>
                </a:solidFill>
              </a:rPr>
              <a:t>range() </a:t>
            </a:r>
            <a:r>
              <a:rPr lang="fr-FR" sz="2400" b="1" dirty="0">
                <a:solidFill>
                  <a:schemeClr val="tx1"/>
                </a:solidFill>
              </a:rPr>
              <a:t>et </a:t>
            </a:r>
            <a:r>
              <a:rPr lang="fr-FR" sz="2400" b="1" dirty="0" err="1">
                <a:solidFill>
                  <a:srgbClr val="FF0000"/>
                </a:solidFill>
              </a:rPr>
              <a:t>list</a:t>
            </a:r>
            <a:r>
              <a:rPr lang="fr-FR" sz="2400" b="1" dirty="0">
                <a:solidFill>
                  <a:srgbClr val="FF0000"/>
                </a:solidFill>
              </a:rPr>
              <a:t>(</a:t>
            </a:r>
            <a:r>
              <a:rPr lang="fr-FR" sz="2400" dirty="0">
                <a:solidFill>
                  <a:srgbClr val="FF0000"/>
                </a:solidFill>
              </a:rPr>
              <a:t>)</a:t>
            </a:r>
            <a:endParaRPr lang="fr-FR" sz="2400" b="1" dirty="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91</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6" name="ZoneTexte 15"/>
          <p:cNvSpPr txBox="1"/>
          <p:nvPr/>
        </p:nvSpPr>
        <p:spPr>
          <a:xfrm>
            <a:off x="500034" y="1285860"/>
            <a:ext cx="6215106" cy="435825"/>
          </a:xfrm>
          <a:prstGeom prst="rect">
            <a:avLst/>
          </a:prstGeom>
          <a:noFill/>
        </p:spPr>
        <p:txBody>
          <a:bodyPr wrap="square" rtlCol="0">
            <a:spAutoFit/>
          </a:bodyPr>
          <a:lstStyle/>
          <a:p>
            <a:r>
              <a:rPr lang="fr-FR" sz="2400" b="1" dirty="0">
                <a:solidFill>
                  <a:schemeClr val="tx1"/>
                </a:solidFill>
              </a:rPr>
              <a:t>Les fonctions: </a:t>
            </a:r>
            <a:r>
              <a:rPr lang="fr-FR" sz="2400" b="1" dirty="0">
                <a:solidFill>
                  <a:srgbClr val="FF0000"/>
                </a:solidFill>
              </a:rPr>
              <a:t>range() </a:t>
            </a:r>
            <a:r>
              <a:rPr lang="fr-FR" sz="2400" b="1" dirty="0">
                <a:solidFill>
                  <a:schemeClr val="tx1"/>
                </a:solidFill>
              </a:rPr>
              <a:t>et </a:t>
            </a:r>
            <a:r>
              <a:rPr lang="fr-FR" sz="2400" b="1" dirty="0" err="1">
                <a:solidFill>
                  <a:srgbClr val="FF0000"/>
                </a:solidFill>
              </a:rPr>
              <a:t>list</a:t>
            </a:r>
            <a:r>
              <a:rPr lang="fr-FR" sz="2400" b="1" dirty="0">
                <a:solidFill>
                  <a:srgbClr val="FF0000"/>
                </a:solidFill>
              </a:rPr>
              <a:t>(</a:t>
            </a:r>
            <a:r>
              <a:rPr lang="fr-FR" sz="2400" dirty="0">
                <a:solidFill>
                  <a:srgbClr val="FF0000"/>
                </a:solidFill>
              </a:rPr>
              <a:t>)</a:t>
            </a:r>
            <a:endParaRPr lang="fr-FR" sz="2400" b="1" dirty="0">
              <a:solidFill>
                <a:srgbClr val="FF0000"/>
              </a:solidFill>
            </a:endParaRPr>
          </a:p>
        </p:txBody>
      </p:sp>
      <p:pic>
        <p:nvPicPr>
          <p:cNvPr id="7172" name="Picture 4"/>
          <p:cNvPicPr>
            <a:picLocks noChangeAspect="1" noChangeArrowheads="1"/>
          </p:cNvPicPr>
          <p:nvPr/>
        </p:nvPicPr>
        <p:blipFill>
          <a:blip r:embed="rId5"/>
          <a:srcRect/>
          <a:stretch>
            <a:fillRect/>
          </a:stretch>
        </p:blipFill>
        <p:spPr bwMode="auto">
          <a:xfrm>
            <a:off x="2071670" y="3214686"/>
            <a:ext cx="6143668" cy="3286148"/>
          </a:xfrm>
          <a:prstGeom prst="rect">
            <a:avLst/>
          </a:prstGeom>
          <a:noFill/>
          <a:ln w="9525">
            <a:noFill/>
            <a:miter lim="800000"/>
            <a:headEnd/>
            <a:tailEnd/>
          </a:ln>
          <a:effectLst/>
        </p:spPr>
      </p:pic>
      <p:sp>
        <p:nvSpPr>
          <p:cNvPr id="18" name="Rectangle 17"/>
          <p:cNvSpPr/>
          <p:nvPr/>
        </p:nvSpPr>
        <p:spPr>
          <a:xfrm>
            <a:off x="642910" y="1785926"/>
            <a:ext cx="8143932" cy="1154162"/>
          </a:xfrm>
          <a:prstGeom prst="rect">
            <a:avLst/>
          </a:prstGeom>
        </p:spPr>
        <p:txBody>
          <a:bodyPr wrap="square">
            <a:spAutoFit/>
          </a:bodyPr>
          <a:lstStyle/>
          <a:p>
            <a:pPr algn="just">
              <a:lnSpc>
                <a:spcPct val="100000"/>
              </a:lnSpc>
              <a:buFont typeface="Wingdings" pitchFamily="2" charset="2"/>
              <a:buChar char="q"/>
            </a:pPr>
            <a:r>
              <a:rPr lang="fr-FR" sz="2300" dirty="0">
                <a:solidFill>
                  <a:schemeClr val="tx1"/>
                </a:solidFill>
              </a:rPr>
              <a:t>Dans l’exemple ci-dessus, la fonction range() a pris un argument, mais elle peut également prendre deux ou trois arguments:</a:t>
            </a:r>
            <a:endParaRPr lang="fr-FR" sz="24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92</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pic>
        <p:nvPicPr>
          <p:cNvPr id="11266" name="Picture 2"/>
          <p:cNvPicPr>
            <a:picLocks noChangeAspect="1" noChangeArrowheads="1"/>
          </p:cNvPicPr>
          <p:nvPr/>
        </p:nvPicPr>
        <p:blipFill>
          <a:blip r:embed="rId5"/>
          <a:srcRect/>
          <a:stretch>
            <a:fillRect/>
          </a:stretch>
        </p:blipFill>
        <p:spPr bwMode="auto">
          <a:xfrm>
            <a:off x="2428860" y="4929198"/>
            <a:ext cx="4281508" cy="757242"/>
          </a:xfrm>
          <a:prstGeom prst="rect">
            <a:avLst/>
          </a:prstGeom>
          <a:noFill/>
          <a:ln w="9525">
            <a:noFill/>
            <a:miter lim="800000"/>
            <a:headEnd/>
            <a:tailEnd/>
          </a:ln>
          <a:effectLst/>
        </p:spPr>
      </p:pic>
      <p:sp>
        <p:nvSpPr>
          <p:cNvPr id="16" name="Rectangle 15"/>
          <p:cNvSpPr/>
          <p:nvPr/>
        </p:nvSpPr>
        <p:spPr>
          <a:xfrm>
            <a:off x="642910" y="2010426"/>
            <a:ext cx="8001056" cy="2704458"/>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L’instruction range() fonctionne sur le modèle range([début,] fin[, pas]). </a:t>
            </a:r>
          </a:p>
          <a:p>
            <a:pPr algn="just">
              <a:spcAft>
                <a:spcPts val="1200"/>
              </a:spcAft>
              <a:buFont typeface="Wingdings" pitchFamily="2" charset="2"/>
              <a:buChar char="q"/>
            </a:pPr>
            <a:r>
              <a:rPr lang="fr-FR" sz="2300" dirty="0">
                <a:solidFill>
                  <a:schemeClr val="tx1"/>
                </a:solidFill>
              </a:rPr>
              <a:t>Les arguments entre crochets sont optionnels. Pour obtenir une liste de nombres entiers, il faut l’utiliser systématiquement avec la fonction </a:t>
            </a:r>
            <a:r>
              <a:rPr lang="fr-FR" sz="2300" dirty="0" err="1">
                <a:solidFill>
                  <a:schemeClr val="tx1"/>
                </a:solidFill>
              </a:rPr>
              <a:t>list</a:t>
            </a:r>
            <a:r>
              <a:rPr lang="fr-FR" sz="2300" dirty="0">
                <a:solidFill>
                  <a:schemeClr val="tx1"/>
                </a:solidFill>
              </a:rPr>
              <a:t>().</a:t>
            </a:r>
          </a:p>
          <a:p>
            <a:pPr algn="just">
              <a:spcAft>
                <a:spcPts val="1200"/>
              </a:spcAft>
              <a:buFont typeface="Wingdings" pitchFamily="2" charset="2"/>
              <a:buChar char="q"/>
            </a:pPr>
            <a:r>
              <a:rPr lang="fr-FR" sz="2300" dirty="0">
                <a:solidFill>
                  <a:schemeClr val="tx1"/>
                </a:solidFill>
              </a:rPr>
              <a:t>Prenez garde aux arguments optionnels par défaut (0 pour début et 1 pour pas) :</a:t>
            </a:r>
          </a:p>
        </p:txBody>
      </p:sp>
      <p:sp>
        <p:nvSpPr>
          <p:cNvPr id="20" name="ZoneTexte 19"/>
          <p:cNvSpPr txBox="1"/>
          <p:nvPr/>
        </p:nvSpPr>
        <p:spPr>
          <a:xfrm>
            <a:off x="500034" y="1285860"/>
            <a:ext cx="6215106" cy="435825"/>
          </a:xfrm>
          <a:prstGeom prst="rect">
            <a:avLst/>
          </a:prstGeom>
          <a:noFill/>
        </p:spPr>
        <p:txBody>
          <a:bodyPr wrap="square" rtlCol="0">
            <a:spAutoFit/>
          </a:bodyPr>
          <a:lstStyle/>
          <a:p>
            <a:r>
              <a:rPr lang="fr-FR" sz="2400" b="1" dirty="0">
                <a:solidFill>
                  <a:schemeClr val="tx1"/>
                </a:solidFill>
              </a:rPr>
              <a:t>Les fonctions: </a:t>
            </a:r>
            <a:r>
              <a:rPr lang="fr-FR" sz="2400" b="1" dirty="0">
                <a:solidFill>
                  <a:srgbClr val="FF0000"/>
                </a:solidFill>
              </a:rPr>
              <a:t>range() </a:t>
            </a:r>
            <a:r>
              <a:rPr lang="fr-FR" sz="2400" b="1" dirty="0">
                <a:solidFill>
                  <a:schemeClr val="tx1"/>
                </a:solidFill>
              </a:rPr>
              <a:t>et </a:t>
            </a:r>
            <a:r>
              <a:rPr lang="fr-FR" sz="2400" b="1" dirty="0" err="1">
                <a:solidFill>
                  <a:srgbClr val="FF0000"/>
                </a:solidFill>
              </a:rPr>
              <a:t>list</a:t>
            </a:r>
            <a:r>
              <a:rPr lang="fr-FR" sz="2400" b="1" dirty="0">
                <a:solidFill>
                  <a:srgbClr val="FF0000"/>
                </a:solidFill>
              </a:rPr>
              <a:t>(</a:t>
            </a:r>
            <a:r>
              <a:rPr lang="fr-FR" sz="2400" dirty="0">
                <a:solidFill>
                  <a:srgbClr val="FF0000"/>
                </a:solidFill>
              </a:rPr>
              <a:t>)</a:t>
            </a:r>
            <a:endParaRPr lang="fr-FR" sz="2400" b="1" dirty="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93</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pic>
        <p:nvPicPr>
          <p:cNvPr id="11267" name="Picture 3"/>
          <p:cNvPicPr>
            <a:picLocks noChangeAspect="1" noChangeArrowheads="1"/>
          </p:cNvPicPr>
          <p:nvPr/>
        </p:nvPicPr>
        <p:blipFill>
          <a:blip r:embed="rId5"/>
          <a:srcRect/>
          <a:stretch>
            <a:fillRect/>
          </a:stretch>
        </p:blipFill>
        <p:spPr bwMode="auto">
          <a:xfrm>
            <a:off x="2486024" y="4929200"/>
            <a:ext cx="4657744" cy="928692"/>
          </a:xfrm>
          <a:prstGeom prst="rect">
            <a:avLst/>
          </a:prstGeom>
          <a:noFill/>
          <a:ln w="9525">
            <a:noFill/>
            <a:miter lim="800000"/>
            <a:headEnd/>
            <a:tailEnd/>
          </a:ln>
          <a:effectLst/>
        </p:spPr>
      </p:pic>
      <p:sp>
        <p:nvSpPr>
          <p:cNvPr id="18" name="Rectangle 17"/>
          <p:cNvSpPr/>
          <p:nvPr/>
        </p:nvSpPr>
        <p:spPr>
          <a:xfrm>
            <a:off x="714348" y="1857364"/>
            <a:ext cx="8001040" cy="2704458"/>
          </a:xfrm>
          <a:prstGeom prst="rect">
            <a:avLst/>
          </a:prstGeom>
        </p:spPr>
        <p:txBody>
          <a:bodyPr wrap="square">
            <a:spAutoFit/>
          </a:bodyPr>
          <a:lstStyle/>
          <a:p>
            <a:pPr algn="just">
              <a:spcAft>
                <a:spcPts val="1200"/>
              </a:spcAft>
              <a:buFont typeface="Wingdings" pitchFamily="2" charset="2"/>
              <a:buChar char="q"/>
            </a:pPr>
            <a:r>
              <a:rPr lang="fr-FR" sz="2300" dirty="0">
                <a:solidFill>
                  <a:schemeClr val="tx1"/>
                </a:solidFill>
              </a:rPr>
              <a:t>Ici la liste est vide car Python a pris la valeur du pas par défaut qui est de 1. </a:t>
            </a:r>
          </a:p>
          <a:p>
            <a:pPr algn="just">
              <a:spcAft>
                <a:spcPts val="1200"/>
              </a:spcAft>
              <a:buFont typeface="Wingdings" pitchFamily="2" charset="2"/>
              <a:buChar char="q"/>
            </a:pPr>
            <a:r>
              <a:rPr lang="fr-FR" sz="2300" dirty="0">
                <a:solidFill>
                  <a:schemeClr val="tx1"/>
                </a:solidFill>
              </a:rPr>
              <a:t>Ainsi, si on commence à 10 et qu’on avance par pas de 1, on ne pourra jamais atteindre 0. </a:t>
            </a:r>
          </a:p>
          <a:p>
            <a:pPr algn="just">
              <a:spcAft>
                <a:spcPts val="1200"/>
              </a:spcAft>
              <a:buFont typeface="Wingdings" pitchFamily="2" charset="2"/>
              <a:buChar char="q"/>
            </a:pPr>
            <a:r>
              <a:rPr lang="fr-FR" sz="2300" dirty="0">
                <a:solidFill>
                  <a:schemeClr val="tx1"/>
                </a:solidFill>
              </a:rPr>
              <a:t>Python génère ainsi une liste vide. Pour éviter ça, il faudrait, par exemple, préciser un pas de -1 pour obtenir une liste d’entiers décroissants :</a:t>
            </a:r>
          </a:p>
        </p:txBody>
      </p:sp>
      <p:sp>
        <p:nvSpPr>
          <p:cNvPr id="20" name="ZoneTexte 19"/>
          <p:cNvSpPr txBox="1"/>
          <p:nvPr/>
        </p:nvSpPr>
        <p:spPr>
          <a:xfrm>
            <a:off x="500034" y="1285860"/>
            <a:ext cx="6215106" cy="435825"/>
          </a:xfrm>
          <a:prstGeom prst="rect">
            <a:avLst/>
          </a:prstGeom>
          <a:noFill/>
        </p:spPr>
        <p:txBody>
          <a:bodyPr wrap="square" rtlCol="0">
            <a:spAutoFit/>
          </a:bodyPr>
          <a:lstStyle/>
          <a:p>
            <a:r>
              <a:rPr lang="fr-FR" sz="2400" b="1" dirty="0">
                <a:solidFill>
                  <a:schemeClr val="tx1"/>
                </a:solidFill>
              </a:rPr>
              <a:t>Les fonctions: </a:t>
            </a:r>
            <a:r>
              <a:rPr lang="fr-FR" sz="2400" b="1" dirty="0">
                <a:solidFill>
                  <a:srgbClr val="FF0000"/>
                </a:solidFill>
              </a:rPr>
              <a:t>range() </a:t>
            </a:r>
            <a:r>
              <a:rPr lang="fr-FR" sz="2400" b="1" dirty="0">
                <a:solidFill>
                  <a:schemeClr val="tx1"/>
                </a:solidFill>
              </a:rPr>
              <a:t>et </a:t>
            </a:r>
            <a:r>
              <a:rPr lang="fr-FR" sz="2400" b="1" dirty="0" err="1">
                <a:solidFill>
                  <a:srgbClr val="FF0000"/>
                </a:solidFill>
              </a:rPr>
              <a:t>list</a:t>
            </a:r>
            <a:r>
              <a:rPr lang="fr-FR" sz="2400" b="1" dirty="0">
                <a:solidFill>
                  <a:srgbClr val="FF0000"/>
                </a:solidFill>
              </a:rPr>
              <a:t>(</a:t>
            </a:r>
            <a:r>
              <a:rPr lang="fr-FR" sz="2400" dirty="0">
                <a:solidFill>
                  <a:srgbClr val="FF0000"/>
                </a:solidFill>
              </a:rPr>
              <a:t>)</a:t>
            </a:r>
            <a:endParaRPr lang="fr-FR" sz="2400" b="1" dirty="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94</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r>
              <a:rPr lang="fr-FR" sz="2400" b="1" dirty="0">
                <a:solidFill>
                  <a:schemeClr val="tx1"/>
                </a:solidFill>
              </a:rPr>
              <a:t>Listes de listes</a:t>
            </a:r>
          </a:p>
        </p:txBody>
      </p:sp>
      <p:pic>
        <p:nvPicPr>
          <p:cNvPr id="12290" name="Picture 2"/>
          <p:cNvPicPr>
            <a:picLocks noChangeAspect="1" noChangeArrowheads="1"/>
          </p:cNvPicPr>
          <p:nvPr/>
        </p:nvPicPr>
        <p:blipFill>
          <a:blip r:embed="rId5"/>
          <a:srcRect/>
          <a:stretch>
            <a:fillRect/>
          </a:stretch>
        </p:blipFill>
        <p:spPr bwMode="auto">
          <a:xfrm>
            <a:off x="2285984" y="2500306"/>
            <a:ext cx="5981724" cy="2209811"/>
          </a:xfrm>
          <a:prstGeom prst="rect">
            <a:avLst/>
          </a:prstGeom>
          <a:noFill/>
          <a:ln w="9525">
            <a:noFill/>
            <a:miter lim="800000"/>
            <a:headEnd/>
            <a:tailEnd/>
          </a:ln>
          <a:effectLst/>
        </p:spPr>
      </p:pic>
      <p:pic>
        <p:nvPicPr>
          <p:cNvPr id="12291" name="Picture 3"/>
          <p:cNvPicPr>
            <a:picLocks noChangeAspect="1" noChangeArrowheads="1"/>
          </p:cNvPicPr>
          <p:nvPr/>
        </p:nvPicPr>
        <p:blipFill>
          <a:blip r:embed="rId6"/>
          <a:srcRect/>
          <a:stretch>
            <a:fillRect/>
          </a:stretch>
        </p:blipFill>
        <p:spPr bwMode="auto">
          <a:xfrm>
            <a:off x="2871781" y="6143644"/>
            <a:ext cx="2700351" cy="785818"/>
          </a:xfrm>
          <a:prstGeom prst="rect">
            <a:avLst/>
          </a:prstGeom>
          <a:noFill/>
          <a:ln w="9525">
            <a:noFill/>
            <a:miter lim="800000"/>
            <a:headEnd/>
            <a:tailEnd/>
          </a:ln>
          <a:effectLst/>
        </p:spPr>
      </p:pic>
      <p:sp>
        <p:nvSpPr>
          <p:cNvPr id="16" name="Rectangle 15"/>
          <p:cNvSpPr/>
          <p:nvPr/>
        </p:nvSpPr>
        <p:spPr>
          <a:xfrm>
            <a:off x="571488" y="1706147"/>
            <a:ext cx="8072478" cy="1409104"/>
          </a:xfrm>
          <a:prstGeom prst="rect">
            <a:avLst/>
          </a:prstGeom>
        </p:spPr>
        <p:txBody>
          <a:bodyPr wrap="square">
            <a:spAutoFit/>
          </a:bodyPr>
          <a:lstStyle/>
          <a:p>
            <a:pPr algn="just">
              <a:buFont typeface="Wingdings" pitchFamily="2" charset="2"/>
              <a:buChar char="q"/>
            </a:pPr>
            <a:r>
              <a:rPr lang="fr-FR" sz="2300" dirty="0">
                <a:solidFill>
                  <a:schemeClr val="tx1"/>
                </a:solidFill>
              </a:rPr>
              <a:t> Il est tout à fait possible de construire des listes de listes. Cette fonctionnalité peut parfois être très pratique. </a:t>
            </a:r>
          </a:p>
          <a:p>
            <a:pPr algn="just"/>
            <a:endParaRPr lang="fr-FR" sz="2300" dirty="0">
              <a:solidFill>
                <a:schemeClr val="tx1"/>
              </a:solidFill>
            </a:endParaRPr>
          </a:p>
          <a:p>
            <a:pPr algn="just">
              <a:buFont typeface="Wingdings" pitchFamily="2" charset="2"/>
              <a:buChar char="q"/>
            </a:pPr>
            <a:r>
              <a:rPr lang="fr-FR" sz="2300" dirty="0">
                <a:solidFill>
                  <a:schemeClr val="tx1"/>
                </a:solidFill>
              </a:rPr>
              <a:t>Exemple </a:t>
            </a:r>
            <a:r>
              <a:rPr lang="fr-FR" dirty="0">
                <a:solidFill>
                  <a:schemeClr val="tx1"/>
                </a:solidFill>
              </a:rPr>
              <a:t>:</a:t>
            </a:r>
          </a:p>
        </p:txBody>
      </p:sp>
      <p:sp>
        <p:nvSpPr>
          <p:cNvPr id="18" name="Rectangle 17"/>
          <p:cNvSpPr/>
          <p:nvPr/>
        </p:nvSpPr>
        <p:spPr>
          <a:xfrm>
            <a:off x="571472" y="4714884"/>
            <a:ext cx="8072494" cy="1815241"/>
          </a:xfrm>
          <a:prstGeom prst="rect">
            <a:avLst/>
          </a:prstGeom>
        </p:spPr>
        <p:txBody>
          <a:bodyPr wrap="square">
            <a:spAutoFit/>
          </a:bodyPr>
          <a:lstStyle/>
          <a:p>
            <a:pPr algn="just">
              <a:spcAft>
                <a:spcPts val="600"/>
              </a:spcAft>
              <a:buFont typeface="Wingdings" pitchFamily="2" charset="2"/>
              <a:buChar char="q"/>
            </a:pPr>
            <a:r>
              <a:rPr lang="fr-FR" sz="2300" dirty="0">
                <a:solidFill>
                  <a:schemeClr val="tx1"/>
                </a:solidFill>
              </a:rPr>
              <a:t>Dans cet exemple, chaque sous-liste contient une catégorie d’animal et le nombre d’animaux pour chaque catégorie.</a:t>
            </a:r>
          </a:p>
          <a:p>
            <a:pPr algn="just">
              <a:buFont typeface="Wingdings" pitchFamily="2" charset="2"/>
              <a:buChar char="q"/>
            </a:pPr>
            <a:r>
              <a:rPr lang="fr-FR" sz="2300" dirty="0">
                <a:solidFill>
                  <a:schemeClr val="tx1"/>
                </a:solidFill>
              </a:rPr>
              <a:t>Pour accéder à un élément de la liste, on utilise l’</a:t>
            </a:r>
            <a:r>
              <a:rPr lang="fr-FR" sz="2300" dirty="0" err="1">
                <a:solidFill>
                  <a:schemeClr val="tx1"/>
                </a:solidFill>
              </a:rPr>
              <a:t>indiçage</a:t>
            </a:r>
            <a:r>
              <a:rPr lang="fr-FR" sz="2300" dirty="0">
                <a:solidFill>
                  <a:schemeClr val="tx1"/>
                </a:solidFill>
              </a:rPr>
              <a:t> habituel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95</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r>
              <a:rPr lang="fr-FR" sz="2400" b="1" dirty="0">
                <a:solidFill>
                  <a:schemeClr val="tx1"/>
                </a:solidFill>
              </a:rPr>
              <a:t>Listes de listes</a:t>
            </a:r>
          </a:p>
        </p:txBody>
      </p:sp>
      <p:pic>
        <p:nvPicPr>
          <p:cNvPr id="13315" name="Picture 3"/>
          <p:cNvPicPr>
            <a:picLocks noChangeAspect="1" noChangeArrowheads="1"/>
          </p:cNvPicPr>
          <p:nvPr/>
        </p:nvPicPr>
        <p:blipFill>
          <a:blip r:embed="rId5"/>
          <a:srcRect/>
          <a:stretch>
            <a:fillRect/>
          </a:stretch>
        </p:blipFill>
        <p:spPr bwMode="auto">
          <a:xfrm>
            <a:off x="2928926" y="2500306"/>
            <a:ext cx="2628912" cy="1123956"/>
          </a:xfrm>
          <a:prstGeom prst="rect">
            <a:avLst/>
          </a:prstGeom>
          <a:noFill/>
          <a:ln w="9525">
            <a:noFill/>
            <a:miter lim="800000"/>
            <a:headEnd/>
            <a:tailEnd/>
          </a:ln>
          <a:effectLst/>
        </p:spPr>
      </p:pic>
      <p:sp>
        <p:nvSpPr>
          <p:cNvPr id="16" name="Rectangle 15"/>
          <p:cNvSpPr/>
          <p:nvPr/>
        </p:nvSpPr>
        <p:spPr>
          <a:xfrm>
            <a:off x="642910" y="1714488"/>
            <a:ext cx="8001056" cy="750718"/>
          </a:xfrm>
          <a:prstGeom prst="rect">
            <a:avLst/>
          </a:prstGeom>
        </p:spPr>
        <p:txBody>
          <a:bodyPr wrap="square">
            <a:spAutoFit/>
          </a:bodyPr>
          <a:lstStyle/>
          <a:p>
            <a:pPr>
              <a:buFont typeface="Wingdings" pitchFamily="2" charset="2"/>
              <a:buChar char="q"/>
            </a:pPr>
            <a:r>
              <a:rPr lang="fr-FR" sz="2300" dirty="0">
                <a:solidFill>
                  <a:schemeClr val="tx1"/>
                </a:solidFill>
              </a:rPr>
              <a:t>Pour accéder à un élément de la sous-liste, on utilise un double </a:t>
            </a:r>
            <a:r>
              <a:rPr lang="fr-FR" sz="2300" dirty="0" err="1">
                <a:solidFill>
                  <a:schemeClr val="tx1"/>
                </a:solidFill>
              </a:rPr>
              <a:t>indiçage</a:t>
            </a:r>
            <a:r>
              <a:rPr lang="fr-FR" sz="2300" dirty="0">
                <a:solidFill>
                  <a:schemeClr val="tx1"/>
                </a:solidFill>
              </a:rPr>
              <a:t> </a:t>
            </a:r>
            <a:r>
              <a:rPr lang="fr-FR" sz="2300" dirty="0"/>
              <a:t>:</a:t>
            </a:r>
          </a:p>
        </p:txBody>
      </p:sp>
      <p:sp>
        <p:nvSpPr>
          <p:cNvPr id="18" name="Rectangle 17"/>
          <p:cNvSpPr/>
          <p:nvPr/>
        </p:nvSpPr>
        <p:spPr>
          <a:xfrm>
            <a:off x="785802" y="3889838"/>
            <a:ext cx="8072478" cy="2396682"/>
          </a:xfrm>
          <a:prstGeom prst="rect">
            <a:avLst/>
          </a:prstGeom>
        </p:spPr>
        <p:txBody>
          <a:bodyPr wrap="square">
            <a:spAutoFit/>
          </a:bodyPr>
          <a:lstStyle/>
          <a:p>
            <a:pPr algn="just">
              <a:buFont typeface="Wingdings" pitchFamily="2" charset="2"/>
              <a:buChar char="q"/>
            </a:pPr>
            <a:r>
              <a:rPr lang="fr-FR" sz="2300" dirty="0">
                <a:solidFill>
                  <a:schemeClr val="tx1"/>
                </a:solidFill>
              </a:rPr>
              <a:t>On verra un peu plus loin qu’il existe en Python des </a:t>
            </a:r>
            <a:r>
              <a:rPr lang="fr-FR" sz="2300" b="1" dirty="0">
                <a:solidFill>
                  <a:srgbClr val="FF0000"/>
                </a:solidFill>
              </a:rPr>
              <a:t>dictionnaires</a:t>
            </a:r>
            <a:r>
              <a:rPr lang="fr-FR" sz="2300" dirty="0">
                <a:solidFill>
                  <a:schemeClr val="tx1"/>
                </a:solidFill>
              </a:rPr>
              <a:t> qui sont également très pratiques pour stocker de l’information structurée. </a:t>
            </a:r>
          </a:p>
          <a:p>
            <a:pPr algn="just">
              <a:buFont typeface="Wingdings" pitchFamily="2" charset="2"/>
              <a:buChar char="q"/>
            </a:pPr>
            <a:endParaRPr lang="fr-FR" sz="2300" dirty="0">
              <a:solidFill>
                <a:schemeClr val="tx1"/>
              </a:solidFill>
            </a:endParaRPr>
          </a:p>
          <a:p>
            <a:pPr algn="just">
              <a:buFont typeface="Wingdings" pitchFamily="2" charset="2"/>
              <a:buChar char="q"/>
            </a:pPr>
            <a:r>
              <a:rPr lang="fr-FR" sz="2300" dirty="0">
                <a:solidFill>
                  <a:schemeClr val="tx1"/>
                </a:solidFill>
              </a:rPr>
              <a:t>On verra aussi qu’il existe </a:t>
            </a:r>
            <a:r>
              <a:rPr lang="fr-FR" sz="2300" b="1" dirty="0">
                <a:solidFill>
                  <a:srgbClr val="FF0000"/>
                </a:solidFill>
              </a:rPr>
              <a:t>un module </a:t>
            </a:r>
            <a:r>
              <a:rPr lang="fr-FR" sz="2300" dirty="0">
                <a:solidFill>
                  <a:schemeClr val="tx1"/>
                </a:solidFill>
              </a:rPr>
              <a:t>nommé </a:t>
            </a:r>
            <a:r>
              <a:rPr lang="fr-FR" sz="2300" b="1" dirty="0" err="1">
                <a:solidFill>
                  <a:srgbClr val="FF0000"/>
                </a:solidFill>
              </a:rPr>
              <a:t>NumPy</a:t>
            </a:r>
            <a:r>
              <a:rPr lang="fr-FR" sz="2300" dirty="0">
                <a:solidFill>
                  <a:schemeClr val="tx1"/>
                </a:solidFill>
              </a:rPr>
              <a:t> qui permet de créer des listes ou des tableaux de nombres (vecteurs et matrices) et de les manipuler.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96</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7" name="ZoneTexte 16"/>
          <p:cNvSpPr txBox="1"/>
          <p:nvPr/>
        </p:nvSpPr>
        <p:spPr>
          <a:xfrm>
            <a:off x="500034" y="1285860"/>
            <a:ext cx="4143404" cy="435825"/>
          </a:xfrm>
          <a:prstGeom prst="rect">
            <a:avLst/>
          </a:prstGeom>
          <a:noFill/>
        </p:spPr>
        <p:txBody>
          <a:bodyPr wrap="square" rtlCol="0">
            <a:spAutoFit/>
          </a:bodyPr>
          <a:lstStyle/>
          <a:p>
            <a:pPr>
              <a:buFont typeface="Wingdings" pitchFamily="2" charset="2"/>
              <a:buChar char="q"/>
            </a:pPr>
            <a:r>
              <a:rPr lang="fr-FR" sz="2400" b="1" dirty="0">
                <a:solidFill>
                  <a:schemeClr val="tx1"/>
                </a:solidFill>
              </a:rPr>
              <a:t> Fonction: </a:t>
            </a:r>
            <a:r>
              <a:rPr lang="fr-FR" sz="2400" b="1" dirty="0">
                <a:solidFill>
                  <a:srgbClr val="FF0000"/>
                </a:solidFill>
              </a:rPr>
              <a:t>.insert()</a:t>
            </a:r>
          </a:p>
        </p:txBody>
      </p:sp>
      <p:sp>
        <p:nvSpPr>
          <p:cNvPr id="16" name="Rectangle 15"/>
          <p:cNvSpPr/>
          <p:nvPr/>
        </p:nvSpPr>
        <p:spPr>
          <a:xfrm>
            <a:off x="785786" y="1678150"/>
            <a:ext cx="8286808" cy="750718"/>
          </a:xfrm>
          <a:prstGeom prst="rect">
            <a:avLst/>
          </a:prstGeom>
        </p:spPr>
        <p:txBody>
          <a:bodyPr wrap="square">
            <a:spAutoFit/>
          </a:bodyPr>
          <a:lstStyle/>
          <a:p>
            <a:pPr>
              <a:buFont typeface="Wingdings" pitchFamily="2" charset="2"/>
              <a:buChar char="§"/>
            </a:pPr>
            <a:r>
              <a:rPr lang="fr-FR" sz="2300" dirty="0">
                <a:solidFill>
                  <a:schemeClr val="tx1"/>
                </a:solidFill>
              </a:rPr>
              <a:t>La méthode </a:t>
            </a:r>
            <a:r>
              <a:rPr lang="fr-FR" sz="2300" b="1" dirty="0">
                <a:solidFill>
                  <a:schemeClr val="tx1"/>
                </a:solidFill>
              </a:rPr>
              <a:t>.insert() </a:t>
            </a:r>
            <a:r>
              <a:rPr lang="fr-FR" sz="2300" dirty="0">
                <a:solidFill>
                  <a:schemeClr val="tx1"/>
                </a:solidFill>
              </a:rPr>
              <a:t>insère un objet dans une liste avec un indice déterminé :</a:t>
            </a:r>
          </a:p>
        </p:txBody>
      </p:sp>
      <p:sp>
        <p:nvSpPr>
          <p:cNvPr id="19" name="Rectangle 18"/>
          <p:cNvSpPr/>
          <p:nvPr/>
        </p:nvSpPr>
        <p:spPr>
          <a:xfrm>
            <a:off x="857224" y="3643314"/>
            <a:ext cx="7929618" cy="750718"/>
          </a:xfrm>
          <a:prstGeom prst="rect">
            <a:avLst/>
          </a:prstGeom>
        </p:spPr>
        <p:txBody>
          <a:bodyPr wrap="square">
            <a:spAutoFit/>
          </a:bodyPr>
          <a:lstStyle/>
          <a:p>
            <a:pPr algn="just">
              <a:buFont typeface="Wingdings" pitchFamily="2" charset="2"/>
              <a:buChar char="§"/>
            </a:pPr>
            <a:r>
              <a:rPr lang="fr-FR" sz="2300" dirty="0">
                <a:solidFill>
                  <a:schemeClr val="tx1"/>
                </a:solidFill>
              </a:rPr>
              <a:t>L’instruction </a:t>
            </a:r>
            <a:r>
              <a:rPr lang="fr-FR" sz="2300" b="1" dirty="0" err="1">
                <a:solidFill>
                  <a:srgbClr val="FF0000"/>
                </a:solidFill>
              </a:rPr>
              <a:t>del</a:t>
            </a:r>
            <a:r>
              <a:rPr lang="fr-FR" sz="2300" dirty="0">
                <a:solidFill>
                  <a:schemeClr val="tx1"/>
                </a:solidFill>
              </a:rPr>
              <a:t> supprime un élément d’une liste à un indice déterminé :</a:t>
            </a:r>
          </a:p>
        </p:txBody>
      </p:sp>
      <p:sp>
        <p:nvSpPr>
          <p:cNvPr id="20" name="Rectangle 19"/>
          <p:cNvSpPr/>
          <p:nvPr/>
        </p:nvSpPr>
        <p:spPr>
          <a:xfrm>
            <a:off x="857224" y="5286388"/>
            <a:ext cx="8001056" cy="1409104"/>
          </a:xfrm>
          <a:prstGeom prst="rect">
            <a:avLst/>
          </a:prstGeom>
        </p:spPr>
        <p:txBody>
          <a:bodyPr wrap="square">
            <a:spAutoFit/>
          </a:bodyPr>
          <a:lstStyle/>
          <a:p>
            <a:pPr algn="just">
              <a:buFont typeface="Wingdings" pitchFamily="2" charset="2"/>
              <a:buChar char="q"/>
            </a:pPr>
            <a:r>
              <a:rPr lang="fr-FR" sz="2300" b="1" dirty="0">
                <a:solidFill>
                  <a:schemeClr val="tx1"/>
                </a:solidFill>
              </a:rPr>
              <a:t>Remarque : </a:t>
            </a:r>
            <a:r>
              <a:rPr lang="fr-FR" sz="2300" dirty="0">
                <a:solidFill>
                  <a:schemeClr val="tx1"/>
                </a:solidFill>
              </a:rPr>
              <a:t>Contrairement aux autres méthodes associées aux listes, </a:t>
            </a:r>
            <a:r>
              <a:rPr lang="fr-FR" sz="2300" dirty="0" err="1">
                <a:solidFill>
                  <a:schemeClr val="tx1"/>
                </a:solidFill>
              </a:rPr>
              <a:t>del</a:t>
            </a:r>
            <a:r>
              <a:rPr lang="fr-FR" sz="2300" dirty="0">
                <a:solidFill>
                  <a:schemeClr val="tx1"/>
                </a:solidFill>
              </a:rPr>
              <a:t> est une instruction générale de Python, utilisable pour d’autres objets que des listes. Celle-ci ne prend pas de parenthèse.</a:t>
            </a:r>
          </a:p>
        </p:txBody>
      </p:sp>
      <p:pic>
        <p:nvPicPr>
          <p:cNvPr id="3074" name="Picture 2"/>
          <p:cNvPicPr>
            <a:picLocks noChangeAspect="1" noChangeArrowheads="1"/>
          </p:cNvPicPr>
          <p:nvPr/>
        </p:nvPicPr>
        <p:blipFill>
          <a:blip r:embed="rId5"/>
          <a:srcRect/>
          <a:stretch>
            <a:fillRect/>
          </a:stretch>
        </p:blipFill>
        <p:spPr bwMode="auto">
          <a:xfrm>
            <a:off x="3414727" y="2071678"/>
            <a:ext cx="3228975" cy="1071570"/>
          </a:xfrm>
          <a:prstGeom prst="rect">
            <a:avLst/>
          </a:prstGeom>
          <a:noFill/>
          <a:ln w="9525">
            <a:noFill/>
            <a:miter lim="800000"/>
            <a:headEnd/>
            <a:tailEnd/>
          </a:ln>
          <a:effectLst/>
        </p:spPr>
      </p:pic>
      <p:pic>
        <p:nvPicPr>
          <p:cNvPr id="3075" name="Picture 3"/>
          <p:cNvPicPr>
            <a:picLocks noChangeAspect="1" noChangeArrowheads="1"/>
          </p:cNvPicPr>
          <p:nvPr/>
        </p:nvPicPr>
        <p:blipFill>
          <a:blip r:embed="rId6"/>
          <a:srcRect/>
          <a:stretch>
            <a:fillRect/>
          </a:stretch>
        </p:blipFill>
        <p:spPr bwMode="auto">
          <a:xfrm>
            <a:off x="3500430" y="4071942"/>
            <a:ext cx="2381250" cy="1123955"/>
          </a:xfrm>
          <a:prstGeom prst="rect">
            <a:avLst/>
          </a:prstGeom>
          <a:noFill/>
          <a:ln w="9525">
            <a:noFill/>
            <a:miter lim="800000"/>
            <a:headEnd/>
            <a:tailEnd/>
          </a:ln>
          <a:effectLst/>
        </p:spPr>
      </p:pic>
      <p:sp>
        <p:nvSpPr>
          <p:cNvPr id="21" name="ZoneTexte 20"/>
          <p:cNvSpPr txBox="1"/>
          <p:nvPr/>
        </p:nvSpPr>
        <p:spPr>
          <a:xfrm>
            <a:off x="714348" y="3278927"/>
            <a:ext cx="4143404" cy="435825"/>
          </a:xfrm>
          <a:prstGeom prst="rect">
            <a:avLst/>
          </a:prstGeom>
          <a:noFill/>
        </p:spPr>
        <p:txBody>
          <a:bodyPr wrap="square" rtlCol="0">
            <a:spAutoFit/>
          </a:bodyPr>
          <a:lstStyle/>
          <a:p>
            <a:pPr>
              <a:buFont typeface="Wingdings" pitchFamily="2" charset="2"/>
              <a:buChar char="q"/>
            </a:pPr>
            <a:r>
              <a:rPr lang="fr-FR" sz="2400" b="1" dirty="0">
                <a:solidFill>
                  <a:schemeClr val="tx1"/>
                </a:solidFill>
              </a:rPr>
              <a:t> Fonction: </a:t>
            </a:r>
            <a:r>
              <a:rPr lang="fr-FR" sz="2400" b="1" dirty="0">
                <a:solidFill>
                  <a:srgbClr val="FF0000"/>
                </a:solidFill>
              </a:rPr>
              <a:t>.</a:t>
            </a:r>
            <a:r>
              <a:rPr lang="fr-FR" sz="2400" b="1" dirty="0" err="1">
                <a:solidFill>
                  <a:srgbClr val="FF0000"/>
                </a:solidFill>
              </a:rPr>
              <a:t>del</a:t>
            </a:r>
            <a:r>
              <a:rPr lang="fr-FR" sz="2400" b="1" dirty="0">
                <a:solidFill>
                  <a:srgbClr val="FF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97</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8" name="ZoneTexte 17"/>
          <p:cNvSpPr txBox="1"/>
          <p:nvPr/>
        </p:nvSpPr>
        <p:spPr>
          <a:xfrm>
            <a:off x="500034" y="1357298"/>
            <a:ext cx="4143404" cy="435825"/>
          </a:xfrm>
          <a:prstGeom prst="rect">
            <a:avLst/>
          </a:prstGeom>
          <a:noFill/>
        </p:spPr>
        <p:txBody>
          <a:bodyPr wrap="square" rtlCol="0">
            <a:spAutoFit/>
          </a:bodyPr>
          <a:lstStyle/>
          <a:p>
            <a:pPr>
              <a:buFont typeface="Wingdings" pitchFamily="2" charset="2"/>
              <a:buChar char="q"/>
            </a:pPr>
            <a:r>
              <a:rPr lang="fr-FR" sz="2400" b="1" dirty="0">
                <a:solidFill>
                  <a:schemeClr val="tx1"/>
                </a:solidFill>
              </a:rPr>
              <a:t> Fonction: </a:t>
            </a:r>
            <a:r>
              <a:rPr lang="fr-FR" sz="2400" b="1" dirty="0">
                <a:solidFill>
                  <a:srgbClr val="FF0000"/>
                </a:solidFill>
              </a:rPr>
              <a:t>.</a:t>
            </a:r>
            <a:r>
              <a:rPr lang="fr-FR" sz="2400" b="1" dirty="0" err="1">
                <a:solidFill>
                  <a:srgbClr val="FF0000"/>
                </a:solidFill>
              </a:rPr>
              <a:t>remove</a:t>
            </a:r>
            <a:r>
              <a:rPr lang="fr-FR" sz="2400" b="1" dirty="0">
                <a:solidFill>
                  <a:srgbClr val="FF0000"/>
                </a:solidFill>
              </a:rPr>
              <a:t>(</a:t>
            </a:r>
            <a:r>
              <a:rPr lang="fr-FR" sz="2400" dirty="0">
                <a:solidFill>
                  <a:srgbClr val="FF0000"/>
                </a:solidFill>
              </a:rPr>
              <a:t>)</a:t>
            </a:r>
            <a:endParaRPr lang="fr-FR" sz="2400" b="1" dirty="0">
              <a:solidFill>
                <a:srgbClr val="FF0000"/>
              </a:solidFill>
            </a:endParaRPr>
          </a:p>
        </p:txBody>
      </p:sp>
      <p:sp>
        <p:nvSpPr>
          <p:cNvPr id="19" name="Rectangle 18"/>
          <p:cNvSpPr/>
          <p:nvPr/>
        </p:nvSpPr>
        <p:spPr>
          <a:xfrm>
            <a:off x="785786" y="1928802"/>
            <a:ext cx="8072494" cy="750718"/>
          </a:xfrm>
          <a:prstGeom prst="rect">
            <a:avLst/>
          </a:prstGeom>
        </p:spPr>
        <p:txBody>
          <a:bodyPr wrap="square">
            <a:spAutoFit/>
          </a:bodyPr>
          <a:lstStyle/>
          <a:p>
            <a:pPr>
              <a:buFont typeface="Wingdings" pitchFamily="2" charset="2"/>
              <a:buChar char="§"/>
            </a:pPr>
            <a:r>
              <a:rPr lang="fr-FR" sz="2300" dirty="0">
                <a:solidFill>
                  <a:schemeClr val="tx1"/>
                </a:solidFill>
              </a:rPr>
              <a:t>La méthode </a:t>
            </a:r>
            <a:r>
              <a:rPr lang="fr-FR" sz="2300" b="1" dirty="0">
                <a:solidFill>
                  <a:schemeClr val="tx1"/>
                </a:solidFill>
              </a:rPr>
              <a:t>.</a:t>
            </a:r>
            <a:r>
              <a:rPr lang="fr-FR" sz="2300" b="1" dirty="0" err="1">
                <a:solidFill>
                  <a:schemeClr val="tx1"/>
                </a:solidFill>
              </a:rPr>
              <a:t>remove</a:t>
            </a:r>
            <a:r>
              <a:rPr lang="fr-FR" sz="2300" b="1" dirty="0">
                <a:solidFill>
                  <a:schemeClr val="tx1"/>
                </a:solidFill>
              </a:rPr>
              <a:t>() </a:t>
            </a:r>
            <a:r>
              <a:rPr lang="fr-FR" sz="2300" dirty="0">
                <a:solidFill>
                  <a:schemeClr val="tx1"/>
                </a:solidFill>
              </a:rPr>
              <a:t>supprime un élément d’une liste à 	partir de sa valeur :</a:t>
            </a:r>
          </a:p>
        </p:txBody>
      </p:sp>
      <p:sp>
        <p:nvSpPr>
          <p:cNvPr id="20" name="ZoneTexte 19"/>
          <p:cNvSpPr txBox="1"/>
          <p:nvPr/>
        </p:nvSpPr>
        <p:spPr>
          <a:xfrm>
            <a:off x="642910" y="3929066"/>
            <a:ext cx="4143404" cy="435825"/>
          </a:xfrm>
          <a:prstGeom prst="rect">
            <a:avLst/>
          </a:prstGeom>
          <a:noFill/>
        </p:spPr>
        <p:txBody>
          <a:bodyPr wrap="square" rtlCol="0">
            <a:spAutoFit/>
          </a:bodyPr>
          <a:lstStyle/>
          <a:p>
            <a:pPr>
              <a:buFont typeface="Wingdings" pitchFamily="2" charset="2"/>
              <a:buChar char="q"/>
            </a:pPr>
            <a:r>
              <a:rPr lang="fr-FR" sz="2400" b="1" dirty="0">
                <a:solidFill>
                  <a:schemeClr val="tx1"/>
                </a:solidFill>
              </a:rPr>
              <a:t>Fonction: </a:t>
            </a:r>
            <a:r>
              <a:rPr lang="fr-FR" sz="2400" b="1" dirty="0">
                <a:solidFill>
                  <a:srgbClr val="FF0000"/>
                </a:solidFill>
              </a:rPr>
              <a:t>.sort(</a:t>
            </a:r>
            <a:r>
              <a:rPr lang="fr-FR" sz="2400" dirty="0">
                <a:solidFill>
                  <a:srgbClr val="FF0000"/>
                </a:solidFill>
              </a:rPr>
              <a:t>)</a:t>
            </a:r>
            <a:endParaRPr lang="fr-FR" sz="2400" b="1" dirty="0">
              <a:solidFill>
                <a:srgbClr val="FF0000"/>
              </a:solidFill>
            </a:endParaRPr>
          </a:p>
        </p:txBody>
      </p:sp>
      <p:sp>
        <p:nvSpPr>
          <p:cNvPr id="21" name="Rectangle 20"/>
          <p:cNvSpPr/>
          <p:nvPr/>
        </p:nvSpPr>
        <p:spPr>
          <a:xfrm>
            <a:off x="736248" y="4436234"/>
            <a:ext cx="4620176" cy="421526"/>
          </a:xfrm>
          <a:prstGeom prst="rect">
            <a:avLst/>
          </a:prstGeom>
        </p:spPr>
        <p:txBody>
          <a:bodyPr wrap="none">
            <a:spAutoFit/>
          </a:bodyPr>
          <a:lstStyle/>
          <a:p>
            <a:pPr>
              <a:buFont typeface="Wingdings" pitchFamily="2" charset="2"/>
              <a:buChar char="§"/>
            </a:pPr>
            <a:r>
              <a:rPr lang="fr-FR" sz="2300" dirty="0">
                <a:solidFill>
                  <a:schemeClr val="tx1"/>
                </a:solidFill>
              </a:rPr>
              <a:t>La méthode </a:t>
            </a:r>
            <a:r>
              <a:rPr lang="fr-FR" sz="2300" b="1" dirty="0">
                <a:solidFill>
                  <a:schemeClr val="tx1"/>
                </a:solidFill>
              </a:rPr>
              <a:t>.sort() </a:t>
            </a:r>
            <a:r>
              <a:rPr lang="fr-FR" sz="2300" dirty="0">
                <a:solidFill>
                  <a:schemeClr val="tx1"/>
                </a:solidFill>
              </a:rPr>
              <a:t>trie une liste :</a:t>
            </a:r>
          </a:p>
        </p:txBody>
      </p:sp>
      <p:pic>
        <p:nvPicPr>
          <p:cNvPr id="2050" name="Picture 2"/>
          <p:cNvPicPr>
            <a:picLocks noChangeAspect="1" noChangeArrowheads="1"/>
          </p:cNvPicPr>
          <p:nvPr/>
        </p:nvPicPr>
        <p:blipFill>
          <a:blip r:embed="rId5"/>
          <a:srcRect/>
          <a:stretch>
            <a:fillRect/>
          </a:stretch>
        </p:blipFill>
        <p:spPr bwMode="auto">
          <a:xfrm>
            <a:off x="3143240" y="5000636"/>
            <a:ext cx="2786082" cy="1143008"/>
          </a:xfrm>
          <a:prstGeom prst="rect">
            <a:avLst/>
          </a:prstGeom>
          <a:noFill/>
          <a:ln w="9525">
            <a:noFill/>
            <a:miter lim="800000"/>
            <a:headEnd/>
            <a:tailEnd/>
          </a:ln>
          <a:effectLst/>
        </p:spPr>
      </p:pic>
      <p:pic>
        <p:nvPicPr>
          <p:cNvPr id="2051" name="Picture 3"/>
          <p:cNvPicPr>
            <a:picLocks noChangeAspect="1" noChangeArrowheads="1"/>
          </p:cNvPicPr>
          <p:nvPr/>
        </p:nvPicPr>
        <p:blipFill>
          <a:blip r:embed="rId6"/>
          <a:srcRect/>
          <a:stretch>
            <a:fillRect/>
          </a:stretch>
        </p:blipFill>
        <p:spPr bwMode="auto">
          <a:xfrm>
            <a:off x="3143240" y="2643182"/>
            <a:ext cx="3000396" cy="1214446"/>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98</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031790"/>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571868" y="464007"/>
            <a:ext cx="1879425" cy="607539"/>
          </a:xfrm>
          <a:prstGeom prst="rect">
            <a:avLst/>
          </a:prstGeom>
        </p:spPr>
        <p:txBody>
          <a:bodyPr wrap="none">
            <a:spAutoFit/>
          </a:bodyPr>
          <a:lstStyle/>
          <a:p>
            <a:pPr algn="ctr"/>
            <a:r>
              <a:rPr lang="fr-FR" sz="3600" b="1" dirty="0">
                <a:solidFill>
                  <a:schemeClr val="tx2"/>
                </a:solidFill>
                <a:latin typeface="+mj-lt"/>
                <a:ea typeface="+mj-ea"/>
                <a:cs typeface="+mj-cs"/>
              </a:rPr>
              <a:t>Les listes</a:t>
            </a:r>
          </a:p>
        </p:txBody>
      </p:sp>
      <p:sp>
        <p:nvSpPr>
          <p:cNvPr id="16" name="ZoneTexte 15"/>
          <p:cNvSpPr txBox="1"/>
          <p:nvPr/>
        </p:nvSpPr>
        <p:spPr>
          <a:xfrm>
            <a:off x="642910" y="3571876"/>
            <a:ext cx="4143404" cy="435825"/>
          </a:xfrm>
          <a:prstGeom prst="rect">
            <a:avLst/>
          </a:prstGeom>
          <a:noFill/>
        </p:spPr>
        <p:txBody>
          <a:bodyPr wrap="square" rtlCol="0">
            <a:spAutoFit/>
          </a:bodyPr>
          <a:lstStyle/>
          <a:p>
            <a:r>
              <a:rPr lang="fr-FR" sz="2400" b="1" dirty="0">
                <a:solidFill>
                  <a:schemeClr val="tx1"/>
                </a:solidFill>
              </a:rPr>
              <a:t>Fonction: </a:t>
            </a:r>
            <a:r>
              <a:rPr lang="fr-FR" sz="2400" b="1" dirty="0">
                <a:solidFill>
                  <a:srgbClr val="FF0000"/>
                </a:solidFill>
              </a:rPr>
              <a:t>.count()</a:t>
            </a:r>
          </a:p>
        </p:txBody>
      </p:sp>
      <p:sp>
        <p:nvSpPr>
          <p:cNvPr id="18" name="Rectangle 17"/>
          <p:cNvSpPr/>
          <p:nvPr/>
        </p:nvSpPr>
        <p:spPr>
          <a:xfrm>
            <a:off x="428596" y="1928802"/>
            <a:ext cx="6114174" cy="421526"/>
          </a:xfrm>
          <a:prstGeom prst="rect">
            <a:avLst/>
          </a:prstGeom>
        </p:spPr>
        <p:txBody>
          <a:bodyPr wrap="none">
            <a:spAutoFit/>
          </a:bodyPr>
          <a:lstStyle/>
          <a:p>
            <a:pPr lvl="1">
              <a:buFont typeface="Wingdings" pitchFamily="2" charset="2"/>
              <a:buChar char="§"/>
            </a:pPr>
            <a:r>
              <a:rPr lang="fr-FR" sz="2300" dirty="0">
                <a:solidFill>
                  <a:schemeClr val="tx1"/>
                </a:solidFill>
              </a:rPr>
              <a:t>La méthode </a:t>
            </a:r>
            <a:r>
              <a:rPr lang="fr-FR" sz="2300" b="1" dirty="0">
                <a:solidFill>
                  <a:schemeClr val="tx1"/>
                </a:solidFill>
              </a:rPr>
              <a:t>.reverse() </a:t>
            </a:r>
            <a:r>
              <a:rPr lang="fr-FR" sz="2300" dirty="0">
                <a:solidFill>
                  <a:schemeClr val="tx1"/>
                </a:solidFill>
              </a:rPr>
              <a:t>inverse une liste :</a:t>
            </a:r>
          </a:p>
        </p:txBody>
      </p:sp>
      <p:sp>
        <p:nvSpPr>
          <p:cNvPr id="19" name="Rectangle 18"/>
          <p:cNvSpPr/>
          <p:nvPr/>
        </p:nvSpPr>
        <p:spPr>
          <a:xfrm>
            <a:off x="1000100" y="4000504"/>
            <a:ext cx="7858180" cy="750718"/>
          </a:xfrm>
          <a:prstGeom prst="rect">
            <a:avLst/>
          </a:prstGeom>
        </p:spPr>
        <p:txBody>
          <a:bodyPr wrap="square">
            <a:spAutoFit/>
          </a:bodyPr>
          <a:lstStyle/>
          <a:p>
            <a:pPr algn="just">
              <a:buFont typeface="Wingdings" pitchFamily="2" charset="2"/>
              <a:buChar char="§"/>
            </a:pPr>
            <a:r>
              <a:rPr lang="fr-FR" sz="2300" dirty="0">
                <a:solidFill>
                  <a:schemeClr val="tx1"/>
                </a:solidFill>
              </a:rPr>
              <a:t>La méthode </a:t>
            </a:r>
            <a:r>
              <a:rPr lang="fr-FR" sz="2300" b="1" dirty="0">
                <a:solidFill>
                  <a:schemeClr val="tx1"/>
                </a:solidFill>
              </a:rPr>
              <a:t>.count()</a:t>
            </a:r>
            <a:r>
              <a:rPr lang="fr-FR" sz="2300" b="1" dirty="0">
                <a:solidFill>
                  <a:srgbClr val="FF0000"/>
                </a:solidFill>
              </a:rPr>
              <a:t> </a:t>
            </a:r>
            <a:r>
              <a:rPr lang="fr-FR" sz="2300" dirty="0">
                <a:solidFill>
                  <a:schemeClr val="tx1"/>
                </a:solidFill>
              </a:rPr>
              <a:t>compte le nombre d’éléments (passés en argument) dans une liste :</a:t>
            </a:r>
          </a:p>
        </p:txBody>
      </p:sp>
      <p:pic>
        <p:nvPicPr>
          <p:cNvPr id="1026" name="Picture 2"/>
          <p:cNvPicPr>
            <a:picLocks noChangeAspect="1" noChangeArrowheads="1"/>
          </p:cNvPicPr>
          <p:nvPr/>
        </p:nvPicPr>
        <p:blipFill>
          <a:blip r:embed="rId5"/>
          <a:srcRect/>
          <a:stretch>
            <a:fillRect/>
          </a:stretch>
        </p:blipFill>
        <p:spPr bwMode="auto">
          <a:xfrm>
            <a:off x="3057541" y="4857760"/>
            <a:ext cx="3800475" cy="1809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2500298" y="2500306"/>
            <a:ext cx="3500462" cy="928694"/>
          </a:xfrm>
          <a:prstGeom prst="rect">
            <a:avLst/>
          </a:prstGeom>
          <a:noFill/>
          <a:ln w="9525">
            <a:noFill/>
            <a:miter lim="800000"/>
            <a:headEnd/>
            <a:tailEnd/>
          </a:ln>
          <a:effectLst/>
        </p:spPr>
      </p:pic>
      <p:sp>
        <p:nvSpPr>
          <p:cNvPr id="20" name="Rectangle 19"/>
          <p:cNvSpPr/>
          <p:nvPr/>
        </p:nvSpPr>
        <p:spPr>
          <a:xfrm>
            <a:off x="571472" y="1428736"/>
            <a:ext cx="3199915" cy="421526"/>
          </a:xfrm>
          <a:prstGeom prst="rect">
            <a:avLst/>
          </a:prstGeom>
        </p:spPr>
        <p:txBody>
          <a:bodyPr wrap="none">
            <a:spAutoFit/>
          </a:bodyPr>
          <a:lstStyle/>
          <a:p>
            <a:pPr>
              <a:buFont typeface="Wingdings" pitchFamily="2" charset="2"/>
              <a:buChar char="q"/>
            </a:pPr>
            <a:r>
              <a:rPr lang="fr-FR" b="1" dirty="0">
                <a:solidFill>
                  <a:schemeClr val="tx1"/>
                </a:solidFill>
              </a:rPr>
              <a:t> </a:t>
            </a:r>
            <a:r>
              <a:rPr lang="fr-FR" sz="2300" b="1" dirty="0">
                <a:solidFill>
                  <a:schemeClr val="tx1"/>
                </a:solidFill>
              </a:rPr>
              <a:t>Fonction: </a:t>
            </a:r>
            <a:r>
              <a:rPr lang="fr-FR" sz="2300" b="1" dirty="0">
                <a:solidFill>
                  <a:srgbClr val="FF0000"/>
                </a:solidFill>
              </a:rPr>
              <a:t>.reverse()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90220AE8-CF3F-4EDB-A102-CB1565FD09EA}" type="slidenum">
              <a:rPr lang="en-GB" smtClean="0"/>
              <a:pPr>
                <a:defRPr/>
              </a:pPr>
              <a:t>99</a:t>
            </a:fld>
            <a:endParaRPr lang="en-GB"/>
          </a:p>
        </p:txBody>
      </p:sp>
      <p:pic>
        <p:nvPicPr>
          <p:cNvPr id="11" name="Image 10" descr="sigleisim.jpg"/>
          <p:cNvPicPr>
            <a:picLocks noChangeAspect="1"/>
          </p:cNvPicPr>
          <p:nvPr/>
        </p:nvPicPr>
        <p:blipFill>
          <a:blip r:embed="rId3" cstate="print"/>
          <a:stretch>
            <a:fillRect/>
          </a:stretch>
        </p:blipFill>
        <p:spPr>
          <a:xfrm>
            <a:off x="34458" y="1"/>
            <a:ext cx="666638" cy="1142983"/>
          </a:xfrm>
          <a:prstGeom prst="rect">
            <a:avLst/>
          </a:prstGeom>
        </p:spPr>
      </p:pic>
      <p:pic>
        <p:nvPicPr>
          <p:cNvPr id="12" name="Picture 2" descr="python-logo.png"/>
          <p:cNvPicPr>
            <a:picLocks noChangeAspect="1" noChangeArrowheads="1"/>
          </p:cNvPicPr>
          <p:nvPr/>
        </p:nvPicPr>
        <p:blipFill>
          <a:blip r:embed="rId4"/>
          <a:srcRect/>
          <a:stretch>
            <a:fillRect/>
          </a:stretch>
        </p:blipFill>
        <p:spPr bwMode="auto">
          <a:xfrm>
            <a:off x="8223197" y="-31682"/>
            <a:ext cx="881079" cy="1142984"/>
          </a:xfrm>
          <a:prstGeom prst="rect">
            <a:avLst/>
          </a:prstGeom>
          <a:noFill/>
          <a:ln w="9525">
            <a:noFill/>
            <a:miter lim="800000"/>
            <a:headEnd/>
            <a:tailEnd/>
          </a:ln>
        </p:spPr>
      </p:pic>
      <p:cxnSp>
        <p:nvCxnSpPr>
          <p:cNvPr id="13" name="Connecteur droit 12"/>
          <p:cNvCxnSpPr/>
          <p:nvPr/>
        </p:nvCxnSpPr>
        <p:spPr>
          <a:xfrm>
            <a:off x="13118" y="1030602"/>
            <a:ext cx="9216000" cy="0"/>
          </a:xfrm>
          <a:prstGeom prst="line">
            <a:avLst/>
          </a:prstGeom>
          <a:ln w="44450" cmpd="tri"/>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284131" y="3758032"/>
            <a:ext cx="5292000" cy="9421"/>
          </a:xfrm>
          <a:prstGeom prst="line">
            <a:avLst/>
          </a:prstGeom>
          <a:ln w="44450" cmpd="tri"/>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2468" y="6357958"/>
            <a:ext cx="20106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28596" y="2000240"/>
            <a:ext cx="8501106" cy="1952842"/>
          </a:xfrm>
          <a:prstGeom prst="rect">
            <a:avLst/>
          </a:prstGeom>
        </p:spPr>
        <p:txBody>
          <a:bodyPr wrap="square">
            <a:spAutoFit/>
          </a:bodyPr>
          <a:lstStyle/>
          <a:p>
            <a:endParaRPr lang="fr-FR" sz="4000" dirty="0"/>
          </a:p>
          <a:p>
            <a:pPr algn="ctr"/>
            <a:r>
              <a:rPr lang="fr-FR" sz="5400" b="1" dirty="0">
                <a:solidFill>
                  <a:schemeClr val="tx1"/>
                </a:solidFill>
              </a:rPr>
              <a:t>Chapitre 5 </a:t>
            </a:r>
          </a:p>
          <a:p>
            <a:pPr algn="ctr"/>
            <a:r>
              <a:rPr lang="fr-FR" sz="3600" dirty="0">
                <a:solidFill>
                  <a:schemeClr val="tx1"/>
                </a:solidFill>
              </a:rPr>
              <a:t>Les tuples</a:t>
            </a:r>
          </a:p>
        </p:txBody>
      </p:sp>
    </p:spTree>
    <p:extLst>
      <p:ext uri="{BB962C8B-B14F-4D97-AF65-F5344CB8AC3E}">
        <p14:creationId xmlns:p14="http://schemas.microsoft.com/office/powerpoint/2010/main" val="1047372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10854</TotalTime>
  <Words>5676</Words>
  <Application>Microsoft Office PowerPoint</Application>
  <PresentationFormat>Affichage à l'écran (4:3)</PresentationFormat>
  <Paragraphs>734</Paragraphs>
  <Slides>107</Slides>
  <Notes>104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107</vt:i4>
      </vt:variant>
    </vt:vector>
  </HeadingPairs>
  <TitlesOfParts>
    <vt:vector size="119" baseType="lpstr">
      <vt:lpstr>Arial</vt:lpstr>
      <vt:lpstr>Calibri</vt:lpstr>
      <vt:lpstr>Constantia</vt:lpstr>
      <vt:lpstr>CourierNewPS-BoldMT</vt:lpstr>
      <vt:lpstr>Open Sans</vt:lpstr>
      <vt:lpstr>Times New Roman</vt:lpstr>
      <vt:lpstr>TimesNewRomanPS-BoldItalicMT</vt:lpstr>
      <vt:lpstr>TimesNewRomanPS-BoldMT</vt:lpstr>
      <vt:lpstr>TimesNewRomanPSMT</vt:lpstr>
      <vt:lpstr>Wingdings</vt:lpstr>
      <vt:lpstr>Wingdings 2</vt:lpstr>
      <vt:lpstr>Débit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seb</dc:creator>
  <cp:lastModifiedBy>nawfel sakly</cp:lastModifiedBy>
  <cp:revision>238</cp:revision>
  <dcterms:modified xsi:type="dcterms:W3CDTF">2025-01-28T07:04:41Z</dcterms:modified>
</cp:coreProperties>
</file>