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2" r:id="rId8"/>
    <p:sldId id="265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9" r:id="rId22"/>
    <p:sldId id="276" r:id="rId23"/>
    <p:sldId id="277" r:id="rId24"/>
    <p:sldId id="25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702" y="-96"/>
      </p:cViewPr>
      <p:guideLst>
        <p:guide orient="horz" pos="216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PID TRANSITION TRAINING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Empowering SSC 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Sub-</a:t>
            </a:r>
            <a:r>
              <a:rPr lang="en-US" dirty="0" err="1" smtClean="0"/>
              <a:t>Arf</a:t>
            </a:r>
            <a:r>
              <a:rPr lang="en-US" dirty="0" smtClean="0"/>
              <a:t> shenanigans</a:t>
            </a:r>
            <a:endParaRPr lang="en-US" dirty="0"/>
          </a:p>
        </p:txBody>
      </p:sp>
      <p:pic>
        <p:nvPicPr>
          <p:cNvPr id="4" name="Content Placeholder 3" descr="Addtl Requests tab.gif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458199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NOTEPAD NICETIES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074" name="Group 12"/>
          <p:cNvGrpSpPr>
            <a:grpSpLocks/>
          </p:cNvGrpSpPr>
          <p:nvPr/>
        </p:nvGrpSpPr>
        <p:grpSpPr bwMode="auto">
          <a:xfrm>
            <a:off x="228600" y="1371601"/>
            <a:ext cx="8763000" cy="5257800"/>
            <a:chOff x="2028" y="3352"/>
            <a:chExt cx="8625" cy="5033"/>
          </a:xfrm>
        </p:grpSpPr>
        <p:pic>
          <p:nvPicPr>
            <p:cNvPr id="109" name="Picture 1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28" y="3352"/>
              <a:ext cx="8625" cy="5033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</p:pic>
        <p:sp>
          <p:nvSpPr>
            <p:cNvPr id="110" name="Oval 14"/>
            <p:cNvSpPr>
              <a:spLocks noChangeArrowheads="1"/>
            </p:cNvSpPr>
            <p:nvPr/>
          </p:nvSpPr>
          <p:spPr bwMode="auto">
            <a:xfrm>
              <a:off x="4548" y="3680"/>
              <a:ext cx="2805" cy="894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close or not to close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a ticket if customer has been contacted.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Terminate a ticket if  customer has not been contacted. </a:t>
            </a:r>
            <a:endParaRPr 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/>
          <a:lstStyle/>
          <a:p>
            <a:r>
              <a:rPr lang="en-US" dirty="0" smtClean="0"/>
              <a:t>TERMINATOR I</a:t>
            </a:r>
            <a:endParaRPr lang="en-US" dirty="0"/>
          </a:p>
        </p:txBody>
      </p:sp>
      <p:pic>
        <p:nvPicPr>
          <p:cNvPr id="4" name="Content Placeholder 3" descr="Terminator-Arnold-as-Terminator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838200"/>
            <a:ext cx="8046156" cy="4525963"/>
          </a:xfrm>
        </p:spPr>
      </p:pic>
      <p:sp>
        <p:nvSpPr>
          <p:cNvPr id="5" name="TextBox 4"/>
          <p:cNvSpPr txBox="1"/>
          <p:nvPr/>
        </p:nvSpPr>
        <p:spPr>
          <a:xfrm>
            <a:off x="152400" y="5562600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 reply from the customer after following am/pm/email process</a:t>
            </a:r>
            <a:endParaRPr lang="en-US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TERMINATOR II</a:t>
            </a:r>
            <a:endParaRPr lang="en-US" dirty="0"/>
          </a:p>
        </p:txBody>
      </p:sp>
      <p:pic>
        <p:nvPicPr>
          <p:cNvPr id="4" name="Content Placeholder 3" descr="terminator-2-judgment-da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838200"/>
            <a:ext cx="6034617" cy="4525963"/>
          </a:xfrm>
        </p:spPr>
      </p:pic>
      <p:sp>
        <p:nvSpPr>
          <p:cNvPr id="5" name="TextBox 4"/>
          <p:cNvSpPr txBox="1"/>
          <p:nvPr/>
        </p:nvSpPr>
        <p:spPr>
          <a:xfrm>
            <a:off x="2057400" y="55626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THE TICKET IS A DUPLICATE 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dirty="0" smtClean="0"/>
              <a:t>TERMINATOR III</a:t>
            </a:r>
            <a:endParaRPr lang="en-US" dirty="0"/>
          </a:p>
        </p:txBody>
      </p:sp>
      <p:pic>
        <p:nvPicPr>
          <p:cNvPr id="4" name="Content Placeholder 3" descr="terminator-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838200"/>
            <a:ext cx="5658835" cy="4525963"/>
          </a:xfrm>
        </p:spPr>
      </p:pic>
      <p:sp>
        <p:nvSpPr>
          <p:cNvPr id="5" name="TextBox 4"/>
          <p:cNvSpPr txBox="1"/>
          <p:nvPr/>
        </p:nvSpPr>
        <p:spPr>
          <a:xfrm>
            <a:off x="0" y="5562600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SALES CANCELS THE REQUEST BEFORE YOU CONTACT THE CUSTOMER 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Bringing it back to life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1"/>
            <a:ext cx="8229600" cy="5029199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Up to 14 days after initial TERMINATION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88392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Large Account Roll-Out LAR</a:t>
            </a:r>
            <a:endParaRPr lang="en-US" dirty="0"/>
          </a:p>
        </p:txBody>
      </p:sp>
      <p:pic>
        <p:nvPicPr>
          <p:cNvPr id="4" name="Content Placeholder 3" descr="gojirapic1bi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762000"/>
            <a:ext cx="8610599" cy="5638800"/>
          </a:xfr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Largely Speaking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762001"/>
            <a:ext cx="8229600" cy="5867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Corporate/Global Company</a:t>
            </a:r>
          </a:p>
          <a:p>
            <a:r>
              <a:rPr lang="en-US" dirty="0" smtClean="0"/>
              <a:t>Tier 3 level of business</a:t>
            </a:r>
          </a:p>
          <a:p>
            <a:endParaRPr lang="en-US" dirty="0" smtClean="0"/>
          </a:p>
          <a:p>
            <a:r>
              <a:rPr lang="en-US" dirty="0" smtClean="0"/>
              <a:t> FSSC VALIDATION:  to Hector Garcia ‘hegarcia@fedex.com’:</a:t>
            </a:r>
          </a:p>
          <a:p>
            <a:pPr lvl="1"/>
            <a:r>
              <a:rPr lang="en-US" dirty="0" smtClean="0"/>
              <a:t>Company Name </a:t>
            </a:r>
          </a:p>
          <a:p>
            <a:pPr lvl="1"/>
            <a:r>
              <a:rPr lang="en-US" dirty="0" smtClean="0"/>
              <a:t>Single Point of Customer Contact name and contact details.</a:t>
            </a:r>
          </a:p>
          <a:p>
            <a:pPr lvl="1"/>
            <a:r>
              <a:rPr lang="en-US" dirty="0" smtClean="0"/>
              <a:t>Detailed description on type of training required and </a:t>
            </a:r>
            <a:r>
              <a:rPr lang="en-US" b="1" u="sng" dirty="0" smtClean="0"/>
              <a:t>all</a:t>
            </a:r>
            <a:r>
              <a:rPr lang="en-US" dirty="0" smtClean="0"/>
              <a:t> requirements.  i.e.:  Ship Admin Training, in 4 </a:t>
            </a:r>
            <a:r>
              <a:rPr lang="en-US" dirty="0" err="1" smtClean="0"/>
              <a:t>GoToMeeting</a:t>
            </a:r>
            <a:r>
              <a:rPr lang="en-US" dirty="0" smtClean="0"/>
              <a:t> (GTM) or </a:t>
            </a:r>
            <a:r>
              <a:rPr lang="en-US" dirty="0" err="1" smtClean="0"/>
              <a:t>GoToWebinar</a:t>
            </a:r>
            <a:r>
              <a:rPr lang="en-US" dirty="0" smtClean="0"/>
              <a:t> (GTW) groups, date and time of training for each group, other specifics on training request.  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 Hector will coordinate the LAR trainings with the Vendor Team and ask you to submit the Original PID to Gerald Lewis’ workload (Employee Id: 782406).</a:t>
            </a:r>
          </a:p>
          <a:p>
            <a:pPr lvl="0"/>
            <a:r>
              <a:rPr lang="en-US" dirty="0" smtClean="0"/>
              <a:t> PM to be copied in on all LAR </a:t>
            </a:r>
            <a:r>
              <a:rPr lang="en-US" dirty="0" err="1" smtClean="0"/>
              <a:t>comms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b="1" u="sng" dirty="0" smtClean="0"/>
              <a:t>Before you transfer the PID to Gerald’s workload, update Notepad to indicate: ‘LAR / Hector scheduling with Gerald Lewis directly.’</a:t>
            </a:r>
            <a:endParaRPr lang="en-US" dirty="0" smtClean="0"/>
          </a:p>
          <a:p>
            <a:pPr lvl="0"/>
            <a:r>
              <a:rPr lang="en-US" dirty="0" smtClean="0"/>
              <a:t>After Scheduling, Hector will confirm the Single Point of VSSC Trainer’s name via email to FSSC.</a:t>
            </a:r>
          </a:p>
          <a:p>
            <a:pPr lvl="0"/>
            <a:r>
              <a:rPr lang="en-US" dirty="0" smtClean="0"/>
              <a:t>The LAR requests will then be handled per normal processes by the assigned VSSC Trainer.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PARTICIPATING</a:t>
            </a:r>
            <a:endParaRPr lang="en-US" dirty="0"/>
          </a:p>
        </p:txBody>
      </p:sp>
      <p:pic>
        <p:nvPicPr>
          <p:cNvPr id="4" name="Content Placeholder 3" descr="sales re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600200"/>
            <a:ext cx="6096000" cy="3513931"/>
          </a:xfrm>
        </p:spPr>
      </p:pic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TRANSITION – what it means</a:t>
            </a:r>
            <a:endParaRPr lang="en-US" dirty="0"/>
          </a:p>
        </p:txBody>
      </p:sp>
      <p:pic>
        <p:nvPicPr>
          <p:cNvPr id="4" name="Content Placeholder 3" descr="thCAOR991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1" y="1371601"/>
            <a:ext cx="8763000" cy="5257799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Frequently Asked Questions</a:t>
            </a:r>
            <a:endParaRPr lang="en-US" dirty="0"/>
          </a:p>
        </p:txBody>
      </p:sp>
      <p:pic>
        <p:nvPicPr>
          <p:cNvPr id="4" name="Content Placeholder 3" descr="ima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990600"/>
            <a:ext cx="6705600" cy="2971800"/>
          </a:xfrm>
        </p:spPr>
      </p:pic>
      <p:sp>
        <p:nvSpPr>
          <p:cNvPr id="5" name="TextBox 4"/>
          <p:cNvSpPr txBox="1"/>
          <p:nvPr/>
        </p:nvSpPr>
        <p:spPr>
          <a:xfrm>
            <a:off x="1066800" y="419100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Will everything else remain the same ? 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Do we have to work all sub-</a:t>
            </a:r>
            <a:r>
              <a:rPr lang="en-US" dirty="0" err="1" smtClean="0"/>
              <a:t>arfs</a:t>
            </a:r>
            <a:r>
              <a:rPr lang="en-US" dirty="0" smtClean="0"/>
              <a:t> we create ourselves? 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How does this affect our Cycle time? </a:t>
            </a:r>
          </a:p>
          <a:p>
            <a:pPr marL="342900" indent="-342900">
              <a:buAutoNum type="arabicParenR"/>
            </a:pPr>
            <a:endParaRPr lang="en-US" smtClean="0"/>
          </a:p>
          <a:p>
            <a:pPr marL="342900" indent="-342900">
              <a:buAutoNum type="arabicParenR"/>
            </a:pP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Resources &amp; Support </a:t>
            </a:r>
            <a:endParaRPr lang="en-US" dirty="0"/>
          </a:p>
        </p:txBody>
      </p:sp>
      <p:pic>
        <p:nvPicPr>
          <p:cNvPr id="4" name="Content Placeholder 3" descr="purple-sky-sun-se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3276600"/>
            <a:ext cx="9143999" cy="3581400"/>
          </a:xfrm>
        </p:spPr>
      </p:pic>
      <p:sp>
        <p:nvSpPr>
          <p:cNvPr id="5" name="TextBox 4"/>
          <p:cNvSpPr txBox="1"/>
          <p:nvPr/>
        </p:nvSpPr>
        <p:spPr>
          <a:xfrm>
            <a:off x="533400" y="1219200"/>
            <a:ext cx="838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Purple Page will be updated with process docs outlining the new processes.</a:t>
            </a:r>
          </a:p>
          <a:p>
            <a:endParaRPr lang="en-US" dirty="0" smtClean="0"/>
          </a:p>
          <a:p>
            <a:r>
              <a:rPr lang="en-US" dirty="0" smtClean="0"/>
              <a:t>Colin and Al will be available during the first week of the cross-over </a:t>
            </a:r>
          </a:p>
          <a:p>
            <a:endParaRPr lang="en-US" dirty="0" smtClean="0"/>
          </a:p>
          <a:p>
            <a:r>
              <a:rPr lang="en-US" dirty="0" smtClean="0"/>
              <a:t>KBs will be updated by the VMT to support the initiatives</a:t>
            </a:r>
          </a:p>
          <a:p>
            <a:endParaRPr lang="en-US" dirty="0" smtClean="0"/>
          </a:p>
          <a:p>
            <a:r>
              <a:rPr lang="en-US" dirty="0" smtClean="0"/>
              <a:t>Greg </a:t>
            </a:r>
            <a:r>
              <a:rPr lang="en-US" dirty="0" err="1" smtClean="0"/>
              <a:t>Syth</a:t>
            </a:r>
            <a:r>
              <a:rPr lang="en-US" dirty="0" smtClean="0"/>
              <a:t> and Jason P have hands on knowledge of the new processes</a:t>
            </a:r>
            <a:endParaRPr 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hank_you_083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28600"/>
            <a:ext cx="8686800" cy="6324600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we can now make sub-</a:t>
            </a:r>
            <a:r>
              <a:rPr lang="en-US" dirty="0" err="1" smtClean="0"/>
              <a:t>arfs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 descr="wargames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02594"/>
            <a:ext cx="8305800" cy="4672012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1524001"/>
            <a:ext cx="8229600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 What you do today</a:t>
            </a:r>
          </a:p>
          <a:p>
            <a:r>
              <a:rPr lang="en-US" dirty="0" smtClean="0"/>
              <a:t> What you will do</a:t>
            </a:r>
          </a:p>
          <a:p>
            <a:r>
              <a:rPr lang="en-US" dirty="0" smtClean="0"/>
              <a:t>When this will start</a:t>
            </a:r>
          </a:p>
          <a:p>
            <a:r>
              <a:rPr lang="en-US" dirty="0" smtClean="0"/>
              <a:t>Frequently Asked Questions</a:t>
            </a:r>
          </a:p>
          <a:p>
            <a:r>
              <a:rPr lang="en-US" dirty="0" smtClean="0"/>
              <a:t>Resources and Follow-up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you work today</a:t>
            </a:r>
            <a:endParaRPr lang="en-US" dirty="0"/>
          </a:p>
        </p:txBody>
      </p:sp>
      <p:pic>
        <p:nvPicPr>
          <p:cNvPr id="4" name="Content Placeholder 3" descr="girl-dialing-toy-phon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990600"/>
            <a:ext cx="8763000" cy="2990056"/>
          </a:xfrm>
        </p:spPr>
      </p:pic>
      <p:sp>
        <p:nvSpPr>
          <p:cNvPr id="5" name="TextBox 4"/>
          <p:cNvSpPr txBox="1"/>
          <p:nvPr/>
        </p:nvSpPr>
        <p:spPr>
          <a:xfrm>
            <a:off x="457200" y="4343400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Here at SSC, currently you receive sub-</a:t>
            </a:r>
            <a:r>
              <a:rPr lang="en-US" sz="2400" dirty="0" err="1" smtClean="0"/>
              <a:t>arf</a:t>
            </a:r>
            <a:r>
              <a:rPr lang="en-US" sz="2400" dirty="0" smtClean="0"/>
              <a:t> tickets, printer requests and CTS tickets.  </a:t>
            </a:r>
          </a:p>
          <a:p>
            <a:endParaRPr lang="en-US" sz="2400" dirty="0" smtClean="0"/>
          </a:p>
          <a:p>
            <a:r>
              <a:rPr lang="en-US" sz="2400" dirty="0" smtClean="0"/>
              <a:t>You work these tickets as </a:t>
            </a:r>
            <a:r>
              <a:rPr lang="en-US" sz="2400" dirty="0" err="1" smtClean="0"/>
              <a:t>ccs</a:t>
            </a:r>
            <a:r>
              <a:rPr lang="en-US" sz="2400" dirty="0" smtClean="0"/>
              <a:t> or </a:t>
            </a:r>
            <a:r>
              <a:rPr lang="en-US" sz="2400" dirty="0" err="1" smtClean="0"/>
              <a:t>dsrs</a:t>
            </a:r>
            <a:r>
              <a:rPr lang="en-US" sz="2400" dirty="0" smtClean="0"/>
              <a:t> and you either answer the customers questions and close down ticket or you schedule them for an over the phone training.</a:t>
            </a:r>
            <a:endParaRPr lang="en-US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you will work come Nov 1st</a:t>
            </a:r>
            <a:endParaRPr lang="en-US" dirty="0"/>
          </a:p>
        </p:txBody>
      </p:sp>
      <p:pic>
        <p:nvPicPr>
          <p:cNvPr id="4" name="Content Placeholder 3" descr="Back to the Future DeLorean DMC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382000" cy="5105400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2914308" y="830993"/>
            <a:ext cx="2275409" cy="44871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108255" tIns="54128" rIns="108255" bIns="54128" numCol="1" anchor="t" anchorCtr="1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FSSC reviews sales </a:t>
            </a:r>
            <a:r>
              <a:rPr lang="en-US" sz="1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notes  </a:t>
            </a:r>
            <a:r>
              <a:rPr lang="en-US" sz="1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Determines if it can be handled by VSSC or kept for </a:t>
            </a:r>
            <a:r>
              <a:rPr lang="en-US" sz="1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FSSC</a:t>
            </a:r>
            <a:r>
              <a:rPr lang="en-US" sz="1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1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per current guidelines </a:t>
            </a:r>
            <a:r>
              <a:rPr lang="en-US" sz="800" baseline="50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6370646" y="760227"/>
            <a:ext cx="2170932" cy="59024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108255" tIns="54128" rIns="108255" bIns="54128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If </a:t>
            </a:r>
            <a:r>
              <a:rPr lang="en-US" sz="1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FSSC determines an </a:t>
            </a:r>
            <a:r>
              <a:rPr lang="en-US" sz="1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integration or any other solution is </a:t>
            </a:r>
            <a:r>
              <a:rPr lang="en-US" sz="1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required that </a:t>
            </a:r>
            <a:r>
              <a:rPr lang="en-US" sz="1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is outside </a:t>
            </a:r>
            <a:r>
              <a:rPr lang="en-US" sz="1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VSSC </a:t>
            </a:r>
            <a:r>
              <a:rPr lang="en-US" sz="1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scope, </a:t>
            </a:r>
            <a:r>
              <a:rPr lang="en-US" sz="10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FSSC will keep and work </a:t>
            </a:r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PID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123156" y="3042861"/>
            <a:ext cx="1273918" cy="6400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08255" tIns="54128" rIns="108255" bIns="54128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VSSC calls customer to schedule appointment for 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solution </a:t>
            </a:r>
            <a:r>
              <a:rPr lang="en-US" sz="1000" baseline="50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1304891" y="5697570"/>
            <a:ext cx="2514601" cy="521288"/>
          </a:xfrm>
          <a:prstGeom prst="snip2Same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08255" tIns="54128" rIns="108255" bIns="54128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VSSC 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completes  current training and updates notes/sales per current process.</a:t>
            </a: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6215199" y="1498302"/>
            <a:ext cx="2446020" cy="364977"/>
          </a:xfrm>
          <a:prstGeom prst="snip2Same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108255" tIns="54128" rIns="108255" bIns="54128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FSSC completes the PID and notifies Sales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9" name="Text Box 1"/>
          <p:cNvSpPr txBox="1">
            <a:spLocks noChangeArrowheads="1"/>
          </p:cNvSpPr>
          <p:nvPr/>
        </p:nvSpPr>
        <p:spPr bwMode="auto">
          <a:xfrm>
            <a:off x="2914308" y="1450035"/>
            <a:ext cx="2275409" cy="3671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108255" tIns="54128" rIns="108255" bIns="54128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FSSC </a:t>
            </a:r>
            <a:r>
              <a:rPr lang="en-US" sz="1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will consult if needed and </a:t>
            </a:r>
            <a:r>
              <a:rPr lang="en-US" sz="1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ensure notes reflect what needs to be accomplished by </a:t>
            </a:r>
            <a:r>
              <a:rPr lang="en-US" sz="1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VSSC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2914308" y="1980977"/>
            <a:ext cx="2275409" cy="3263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108255" tIns="54128" rIns="108255" bIns="54128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FSSC Transfers Original PID to VSSC designated </a:t>
            </a:r>
            <a:r>
              <a:rPr lang="en-US" sz="1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workload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4" y="-40755"/>
            <a:ext cx="218689" cy="3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8255" tIns="54128" rIns="108255" bIns="54128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997736" y="3042861"/>
            <a:ext cx="1455639" cy="6400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08255" tIns="54128" rIns="108255" bIns="54128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VSSC calls customer to </a:t>
            </a:r>
            <a:r>
              <a:rPr lang="en-US" sz="1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verify solution and/or hardware </a:t>
            </a:r>
            <a:r>
              <a:rPr lang="en-US" sz="1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needs </a:t>
            </a:r>
            <a:r>
              <a:rPr lang="en-US" sz="1000" baseline="50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Straight Arrow Connector 33"/>
          <p:cNvCxnSpPr>
            <a:stCxn id="2056" idx="2"/>
            <a:endCxn id="2049" idx="0"/>
          </p:cNvCxnSpPr>
          <p:nvPr/>
        </p:nvCxnSpPr>
        <p:spPr>
          <a:xfrm>
            <a:off x="4052013" y="1279707"/>
            <a:ext cx="0" cy="170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56" idx="3"/>
            <a:endCxn id="2055" idx="1"/>
          </p:cNvCxnSpPr>
          <p:nvPr/>
        </p:nvCxnSpPr>
        <p:spPr>
          <a:xfrm>
            <a:off x="5189718" y="1055350"/>
            <a:ext cx="11809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055" idx="2"/>
          </p:cNvCxnSpPr>
          <p:nvPr/>
        </p:nvCxnSpPr>
        <p:spPr>
          <a:xfrm flipH="1">
            <a:off x="7438209" y="1350473"/>
            <a:ext cx="17903" cy="147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49" idx="2"/>
            <a:endCxn id="2057" idx="0"/>
          </p:cNvCxnSpPr>
          <p:nvPr/>
        </p:nvCxnSpPr>
        <p:spPr>
          <a:xfrm>
            <a:off x="4052013" y="1817165"/>
            <a:ext cx="0" cy="163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1029189" y="3907910"/>
            <a:ext cx="1370468" cy="6400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08255" tIns="54128" rIns="108255" bIns="54128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VSSC schedules appointments and coordinate hardware needs.</a:t>
            </a: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Flowchart: Alternate Process 27"/>
          <p:cNvSpPr/>
          <p:nvPr/>
        </p:nvSpPr>
        <p:spPr>
          <a:xfrm>
            <a:off x="1453377" y="4710542"/>
            <a:ext cx="2217630" cy="749547"/>
          </a:xfrm>
          <a:prstGeom prst="flowChartAlternateProcess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08255" tIns="54128" rIns="108255" bIns="54128" rtlCol="0" anchor="ctr"/>
          <a:lstStyle/>
          <a:p>
            <a:pPr algn="ctr"/>
            <a:r>
              <a:rPr lang="en-US" sz="1000" dirty="0">
                <a:latin typeface="Arial" pitchFamily="34" charset="0"/>
                <a:cs typeface="Arial" pitchFamily="34" charset="0"/>
              </a:rPr>
              <a:t>If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VSSC uncovers an integration opportunity they will notify the aligned FSSC per current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FSSC Action procedures </a:t>
            </a:r>
            <a:r>
              <a:rPr lang="en-US" sz="1000" baseline="50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The FSSC will request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new PID from sales and complete the PID </a:t>
            </a:r>
            <a:r>
              <a:rPr lang="en-US" sz="1000" baseline="50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2914308" y="268389"/>
            <a:ext cx="2275409" cy="3610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108255" tIns="54128" rIns="108255" bIns="54128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Sales Submits a Pioneer Request with hardware or without hardware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48" name="Elbow Connector 2047"/>
          <p:cNvCxnSpPr>
            <a:stCxn id="23" idx="2"/>
            <a:endCxn id="59" idx="0"/>
          </p:cNvCxnSpPr>
          <p:nvPr/>
        </p:nvCxnSpPr>
        <p:spPr>
          <a:xfrm rot="5400000">
            <a:off x="2107505" y="3289859"/>
            <a:ext cx="224968" cy="10111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11"/>
          <p:cNvSpPr txBox="1">
            <a:spLocks noChangeArrowheads="1"/>
          </p:cNvSpPr>
          <p:nvPr/>
        </p:nvSpPr>
        <p:spPr bwMode="auto">
          <a:xfrm>
            <a:off x="7653003" y="3042861"/>
            <a:ext cx="1441588" cy="6371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08255" tIns="54128" rIns="108255" bIns="5412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>
                <a:latin typeface="Arial" pitchFamily="34" charset="0"/>
                <a:cs typeface="Arial" pitchFamily="34" charset="0"/>
              </a:rPr>
              <a:t>Vendor is unable to reach the customer after 2 phone calls and an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email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 Box 11"/>
          <p:cNvSpPr txBox="1">
            <a:spLocks noChangeArrowheads="1"/>
          </p:cNvSpPr>
          <p:nvPr/>
        </p:nvSpPr>
        <p:spPr bwMode="auto">
          <a:xfrm>
            <a:off x="5944940" y="3042862"/>
            <a:ext cx="1544558" cy="6371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108255" tIns="54128" rIns="108255" bIns="5412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>
                <a:latin typeface="Arial" pitchFamily="34" charset="0"/>
                <a:cs typeface="Arial" pitchFamily="34" charset="0"/>
              </a:rPr>
              <a:t>Customer Indicates Call  Can </a:t>
            </a:r>
            <a:r>
              <a:rPr lang="en-US" sz="1000" b="1" dirty="0">
                <a:latin typeface="Arial" pitchFamily="34" charset="0"/>
                <a:cs typeface="Arial" pitchFamily="34" charset="0"/>
              </a:rPr>
              <a:t>Not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be Continued for whatever Reason and Does not want to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Reschedule </a:t>
            </a:r>
            <a:r>
              <a:rPr lang="en-US" sz="1000" baseline="50000" dirty="0" smtClean="0">
                <a:latin typeface="Arial" pitchFamily="34" charset="0"/>
                <a:cs typeface="Arial" pitchFamily="34" charset="0"/>
              </a:rPr>
              <a:t>5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9" name="Text Box 11"/>
          <p:cNvSpPr txBox="1">
            <a:spLocks noChangeArrowheads="1"/>
          </p:cNvSpPr>
          <p:nvPr/>
        </p:nvSpPr>
        <p:spPr bwMode="auto">
          <a:xfrm>
            <a:off x="2770016" y="3907910"/>
            <a:ext cx="1281997" cy="6400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08255" tIns="54128" rIns="108255" bIns="54128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If hardware is needed VSSC will order per current upgrade procedures.</a:t>
            </a: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0" name="Text Box 11"/>
          <p:cNvSpPr txBox="1">
            <a:spLocks noChangeArrowheads="1"/>
          </p:cNvSpPr>
          <p:nvPr/>
        </p:nvSpPr>
        <p:spPr bwMode="auto">
          <a:xfrm>
            <a:off x="4338245" y="4765275"/>
            <a:ext cx="1441588" cy="6400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08255" tIns="54128" rIns="108255" bIns="5412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VSSC </a:t>
            </a:r>
            <a:r>
              <a:rPr lang="en-US" sz="1050" dirty="0">
                <a:latin typeface="Arial" pitchFamily="34" charset="0"/>
                <a:cs typeface="Arial" pitchFamily="34" charset="0"/>
              </a:rPr>
              <a:t>Notifies Sales of the Reschedule Date and </a:t>
            </a:r>
            <a:r>
              <a:rPr lang="en-US" sz="1050" dirty="0" smtClean="0">
                <a:latin typeface="Arial" pitchFamily="34" charset="0"/>
                <a:cs typeface="Arial" pitchFamily="34" charset="0"/>
              </a:rPr>
              <a:t>Time.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1" name="Text Box 11"/>
          <p:cNvSpPr txBox="1">
            <a:spLocks noChangeArrowheads="1"/>
          </p:cNvSpPr>
          <p:nvPr/>
        </p:nvSpPr>
        <p:spPr bwMode="auto">
          <a:xfrm>
            <a:off x="4276108" y="3042861"/>
            <a:ext cx="1544558" cy="6371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108255" tIns="54128" rIns="108255" bIns="5412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>
                <a:latin typeface="Arial" pitchFamily="34" charset="0"/>
                <a:cs typeface="Arial" pitchFamily="34" charset="0"/>
              </a:rPr>
              <a:t>Customer Requests Call to be Rescheduled at a new Date and Time with Vendor</a:t>
            </a:r>
          </a:p>
        </p:txBody>
      </p:sp>
      <p:sp>
        <p:nvSpPr>
          <p:cNvPr id="182" name="Text Box 11"/>
          <p:cNvSpPr txBox="1">
            <a:spLocks noChangeArrowheads="1"/>
          </p:cNvSpPr>
          <p:nvPr/>
        </p:nvSpPr>
        <p:spPr bwMode="auto">
          <a:xfrm>
            <a:off x="4338245" y="3922501"/>
            <a:ext cx="1441588" cy="6108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08255" tIns="54128" rIns="108255" bIns="5412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VSSC </a:t>
            </a:r>
            <a:r>
              <a:rPr lang="en-US" sz="1050" dirty="0">
                <a:latin typeface="Arial" pitchFamily="34" charset="0"/>
                <a:cs typeface="Arial" pitchFamily="34" charset="0"/>
              </a:rPr>
              <a:t>Reschedules  </a:t>
            </a:r>
          </a:p>
          <a:p>
            <a:pPr algn="ctr"/>
            <a:r>
              <a:rPr lang="en-US" sz="1050" dirty="0">
                <a:latin typeface="Arial" pitchFamily="34" charset="0"/>
                <a:cs typeface="Arial" pitchFamily="34" charset="0"/>
              </a:rPr>
              <a:t>Call </a:t>
            </a:r>
            <a:r>
              <a:rPr lang="en-US" sz="1050" dirty="0" smtClean="0">
                <a:latin typeface="Arial" pitchFamily="34" charset="0"/>
                <a:cs typeface="Arial" pitchFamily="34" charset="0"/>
              </a:rPr>
              <a:t>per current process </a:t>
            </a:r>
            <a:r>
              <a:rPr lang="en-US" sz="1050" baseline="50000" dirty="0" smtClean="0">
                <a:latin typeface="Arial" pitchFamily="34" charset="0"/>
                <a:cs typeface="Arial" pitchFamily="34" charset="0"/>
              </a:rPr>
              <a:t>5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6" name="Text Box 11"/>
          <p:cNvSpPr txBox="1">
            <a:spLocks noChangeArrowheads="1"/>
          </p:cNvSpPr>
          <p:nvPr/>
        </p:nvSpPr>
        <p:spPr bwMode="auto">
          <a:xfrm>
            <a:off x="7627729" y="3907909"/>
            <a:ext cx="1492136" cy="640080"/>
          </a:xfrm>
          <a:prstGeom prst="snip2Same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08255" tIns="54128" rIns="108255" bIns="5412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>
                <a:latin typeface="Arial" pitchFamily="34" charset="0"/>
                <a:cs typeface="Arial" pitchFamily="34" charset="0"/>
              </a:rPr>
              <a:t>Vendor Terminates the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PID and Notifies Sales 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via Nexus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e-mail </a:t>
            </a:r>
            <a:r>
              <a:rPr lang="en-US" sz="1000" baseline="50000" dirty="0" smtClean="0">
                <a:latin typeface="Arial" pitchFamily="34" charset="0"/>
                <a:cs typeface="Arial" pitchFamily="34" charset="0"/>
              </a:rPr>
              <a:t>5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0" name="Elbow Connector 169"/>
          <p:cNvCxnSpPr>
            <a:stCxn id="2059" idx="2"/>
            <a:endCxn id="28" idx="1"/>
          </p:cNvCxnSpPr>
          <p:nvPr/>
        </p:nvCxnSpPr>
        <p:spPr>
          <a:xfrm rot="16200000" flipH="1">
            <a:off x="405559" y="4037497"/>
            <a:ext cx="1402374" cy="6932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59" idx="2"/>
            <a:endCxn id="28" idx="0"/>
          </p:cNvCxnSpPr>
          <p:nvPr/>
        </p:nvCxnSpPr>
        <p:spPr>
          <a:xfrm rot="16200000" flipH="1">
            <a:off x="2057032" y="4205381"/>
            <a:ext cx="162552" cy="84776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179" idx="2"/>
            <a:endCxn id="28" idx="0"/>
          </p:cNvCxnSpPr>
          <p:nvPr/>
        </p:nvCxnSpPr>
        <p:spPr>
          <a:xfrm rot="5400000">
            <a:off x="2905328" y="4204854"/>
            <a:ext cx="162552" cy="84882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28" idx="2"/>
            <a:endCxn id="2061" idx="3"/>
          </p:cNvCxnSpPr>
          <p:nvPr/>
        </p:nvCxnSpPr>
        <p:spPr>
          <a:xfrm>
            <a:off x="2562192" y="5460089"/>
            <a:ext cx="0" cy="237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2057" idx="2"/>
            <a:endCxn id="2059" idx="0"/>
          </p:cNvCxnSpPr>
          <p:nvPr/>
        </p:nvCxnSpPr>
        <p:spPr>
          <a:xfrm rot="5400000">
            <a:off x="2038292" y="1029138"/>
            <a:ext cx="735547" cy="32918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>
            <a:stCxn id="2057" idx="2"/>
            <a:endCxn id="23" idx="0"/>
          </p:cNvCxnSpPr>
          <p:nvPr/>
        </p:nvCxnSpPr>
        <p:spPr>
          <a:xfrm rot="5400000">
            <a:off x="3021012" y="2011858"/>
            <a:ext cx="735547" cy="132645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211"/>
          <p:cNvCxnSpPr>
            <a:stCxn id="2057" idx="2"/>
            <a:endCxn id="181" idx="0"/>
          </p:cNvCxnSpPr>
          <p:nvPr/>
        </p:nvCxnSpPr>
        <p:spPr>
          <a:xfrm rot="16200000" flipH="1">
            <a:off x="4182427" y="2176900"/>
            <a:ext cx="735547" cy="99637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2057" idx="2"/>
            <a:endCxn id="75" idx="0"/>
          </p:cNvCxnSpPr>
          <p:nvPr/>
        </p:nvCxnSpPr>
        <p:spPr>
          <a:xfrm rot="16200000" flipH="1">
            <a:off x="5016841" y="1342485"/>
            <a:ext cx="735548" cy="266520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stCxn id="2057" idx="2"/>
            <a:endCxn id="74" idx="0"/>
          </p:cNvCxnSpPr>
          <p:nvPr/>
        </p:nvCxnSpPr>
        <p:spPr>
          <a:xfrm rot="16200000" flipH="1">
            <a:off x="5845132" y="514195"/>
            <a:ext cx="735547" cy="432178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1997735" y="2511919"/>
            <a:ext cx="1455640" cy="5940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255" tIns="54128" rIns="108255" bIns="54128" rtlCol="0">
            <a:spAutoFit/>
          </a:bodyPr>
          <a:lstStyle/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Consultation </a:t>
            </a:r>
            <a:r>
              <a:rPr lang="en-US" sz="1050" dirty="0">
                <a:latin typeface="Arial" pitchFamily="34" charset="0"/>
                <a:cs typeface="Arial" pitchFamily="34" charset="0"/>
              </a:rPr>
              <a:t>with </a:t>
            </a:r>
            <a:r>
              <a:rPr lang="en-US" sz="1050" dirty="0" smtClean="0">
                <a:latin typeface="Arial" pitchFamily="34" charset="0"/>
                <a:cs typeface="Arial" pitchFamily="34" charset="0"/>
              </a:rPr>
              <a:t>Hardware</a:t>
            </a:r>
          </a:p>
          <a:p>
            <a:pPr algn="ctr"/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123135" y="2511919"/>
            <a:ext cx="1273939" cy="4324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255" tIns="54128" rIns="108255" bIns="54128" rtlCol="0">
            <a:spAutoFit/>
          </a:bodyPr>
          <a:lstStyle/>
          <a:p>
            <a:pPr algn="ctr"/>
            <a:r>
              <a:rPr lang="en-US" sz="1050" dirty="0">
                <a:latin typeface="Arial" pitchFamily="34" charset="0"/>
                <a:cs typeface="Arial" pitchFamily="34" charset="0"/>
              </a:rPr>
              <a:t>Consultation without Hardware</a:t>
            </a:r>
          </a:p>
        </p:txBody>
      </p:sp>
      <p:cxnSp>
        <p:nvCxnSpPr>
          <p:cNvPr id="218" name="Elbow Connector 217"/>
          <p:cNvCxnSpPr>
            <a:stCxn id="23" idx="2"/>
            <a:endCxn id="179" idx="0"/>
          </p:cNvCxnSpPr>
          <p:nvPr/>
        </p:nvCxnSpPr>
        <p:spPr>
          <a:xfrm rot="16200000" flipH="1">
            <a:off x="2955801" y="3452696"/>
            <a:ext cx="224968" cy="68545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181" idx="2"/>
            <a:endCxn id="182" idx="0"/>
          </p:cNvCxnSpPr>
          <p:nvPr/>
        </p:nvCxnSpPr>
        <p:spPr>
          <a:xfrm>
            <a:off x="5048387" y="3679991"/>
            <a:ext cx="10652" cy="242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4" name="Straight Arrow Connector 2143"/>
          <p:cNvCxnSpPr>
            <a:stCxn id="182" idx="2"/>
            <a:endCxn id="180" idx="0"/>
          </p:cNvCxnSpPr>
          <p:nvPr/>
        </p:nvCxnSpPr>
        <p:spPr>
          <a:xfrm>
            <a:off x="5059039" y="4533399"/>
            <a:ext cx="0" cy="231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8" name="Elbow Connector 2147"/>
          <p:cNvCxnSpPr>
            <a:stCxn id="75" idx="2"/>
            <a:endCxn id="2061" idx="0"/>
          </p:cNvCxnSpPr>
          <p:nvPr/>
        </p:nvCxnSpPr>
        <p:spPr>
          <a:xfrm rot="5400000">
            <a:off x="4129245" y="3370240"/>
            <a:ext cx="2278222" cy="28977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0" name="Straight Arrow Connector 2149"/>
          <p:cNvCxnSpPr>
            <a:stCxn id="180" idx="1"/>
            <a:endCxn id="28" idx="3"/>
          </p:cNvCxnSpPr>
          <p:nvPr/>
        </p:nvCxnSpPr>
        <p:spPr>
          <a:xfrm flipH="1">
            <a:off x="3671008" y="5085315"/>
            <a:ext cx="6672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2" name="Straight Arrow Connector 2151"/>
          <p:cNvCxnSpPr>
            <a:stCxn id="74" idx="2"/>
            <a:endCxn id="186" idx="3"/>
          </p:cNvCxnSpPr>
          <p:nvPr/>
        </p:nvCxnSpPr>
        <p:spPr>
          <a:xfrm>
            <a:off x="8373797" y="3679992"/>
            <a:ext cx="0" cy="227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4" name="Straight Arrow Connector 2153"/>
          <p:cNvCxnSpPr>
            <a:stCxn id="41" idx="2"/>
            <a:endCxn id="2056" idx="0"/>
          </p:cNvCxnSpPr>
          <p:nvPr/>
        </p:nvCxnSpPr>
        <p:spPr>
          <a:xfrm>
            <a:off x="4052013" y="629488"/>
            <a:ext cx="0" cy="201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SUBARFING AROUND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the new process, you will take a PID and will be able to create SUB-ARFs off of it if necessary or work it as per normal . </a:t>
            </a:r>
          </a:p>
          <a:p>
            <a:endParaRPr lang="en-US" dirty="0" smtClean="0"/>
          </a:p>
          <a:p>
            <a:r>
              <a:rPr lang="en-US" dirty="0" smtClean="0"/>
              <a:t>Multiple solutions</a:t>
            </a:r>
          </a:p>
          <a:p>
            <a:r>
              <a:rPr lang="en-US" dirty="0" smtClean="0"/>
              <a:t>Multiple contact points</a:t>
            </a:r>
          </a:p>
          <a:p>
            <a:r>
              <a:rPr lang="en-US" dirty="0" smtClean="0"/>
              <a:t>LAR Account (more on that later) 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Subarfing</a:t>
            </a:r>
            <a:r>
              <a:rPr lang="en-US" dirty="0" smtClean="0"/>
              <a:t> USA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Sub-</a:t>
            </a:r>
            <a:r>
              <a:rPr lang="en-US" dirty="0" err="1" smtClean="0"/>
              <a:t>Arfs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026" name="Group 110"/>
          <p:cNvGrpSpPr>
            <a:grpSpLocks/>
          </p:cNvGrpSpPr>
          <p:nvPr/>
        </p:nvGrpSpPr>
        <p:grpSpPr bwMode="auto">
          <a:xfrm>
            <a:off x="762000" y="2438400"/>
            <a:ext cx="7029450" cy="4267200"/>
            <a:chOff x="2040" y="4775"/>
            <a:chExt cx="8640" cy="4999"/>
          </a:xfrm>
        </p:grpSpPr>
        <p:pic>
          <p:nvPicPr>
            <p:cNvPr id="126" name="Picture 111" descr="Sub-ARF Typ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0" y="4775"/>
              <a:ext cx="8640" cy="499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</p:pic>
        <p:sp>
          <p:nvSpPr>
            <p:cNvPr id="127" name="Oval 112"/>
            <p:cNvSpPr>
              <a:spLocks noChangeArrowheads="1"/>
            </p:cNvSpPr>
            <p:nvPr/>
          </p:nvSpPr>
          <p:spPr bwMode="auto">
            <a:xfrm>
              <a:off x="4214" y="8646"/>
              <a:ext cx="3195" cy="856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60" name="Picture 113" descr="Sub-ARF Request Dropdown values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50" y="8662"/>
              <a:ext cx="2505" cy="84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A multitude of sub-</a:t>
            </a:r>
            <a:r>
              <a:rPr lang="en-US" dirty="0" err="1" smtClean="0"/>
              <a:t>arfs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050" name="Group 86"/>
          <p:cNvGrpSpPr>
            <a:grpSpLocks/>
          </p:cNvGrpSpPr>
          <p:nvPr/>
        </p:nvGrpSpPr>
        <p:grpSpPr bwMode="auto">
          <a:xfrm>
            <a:off x="-304800" y="914400"/>
            <a:ext cx="9677400" cy="6172200"/>
            <a:chOff x="2446" y="2578"/>
            <a:chExt cx="8164" cy="5580"/>
          </a:xfrm>
        </p:grpSpPr>
        <p:grpSp>
          <p:nvGrpSpPr>
            <p:cNvPr id="118" name="Group 5"/>
            <p:cNvGrpSpPr>
              <a:grpSpLocks/>
            </p:cNvGrpSpPr>
            <p:nvPr/>
          </p:nvGrpSpPr>
          <p:grpSpPr bwMode="auto">
            <a:xfrm>
              <a:off x="2446" y="2578"/>
              <a:ext cx="8164" cy="5580"/>
              <a:chOff x="2130" y="2676"/>
              <a:chExt cx="8640" cy="6263"/>
            </a:xfrm>
          </p:grpSpPr>
          <p:pic>
            <p:nvPicPr>
              <p:cNvPr id="119" name="Picture 6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130" y="2676"/>
                <a:ext cx="8640" cy="6263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</p:pic>
          <p:sp>
            <p:nvSpPr>
              <p:cNvPr id="120" name="Rectangle 7"/>
              <p:cNvSpPr>
                <a:spLocks noChangeArrowheads="1"/>
              </p:cNvSpPr>
              <p:nvPr/>
            </p:nvSpPr>
            <p:spPr bwMode="auto">
              <a:xfrm>
                <a:off x="7771" y="3546"/>
                <a:ext cx="1494" cy="442"/>
              </a:xfrm>
              <a:prstGeom prst="rect">
                <a:avLst/>
              </a:prstGeom>
              <a:solidFill>
                <a:srgbClr val="BFBF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1" name="Oval 8"/>
            <p:cNvSpPr>
              <a:spLocks noChangeArrowheads="1"/>
            </p:cNvSpPr>
            <p:nvPr/>
          </p:nvSpPr>
          <p:spPr bwMode="auto">
            <a:xfrm>
              <a:off x="4825" y="7372"/>
              <a:ext cx="2120" cy="699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10"/>
            <p:cNvSpPr>
              <a:spLocks noChangeShapeType="1"/>
            </p:cNvSpPr>
            <p:nvPr/>
          </p:nvSpPr>
          <p:spPr bwMode="auto">
            <a:xfrm flipH="1">
              <a:off x="6348" y="7079"/>
              <a:ext cx="1000" cy="66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732</Words>
  <Application>Microsoft Office PowerPoint</Application>
  <PresentationFormat>On-screen Show (4:3)</PresentationFormat>
  <Paragraphs>98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PID TRANSITION TRAINING </vt:lpstr>
      <vt:lpstr>PID TRANSITION – what it means</vt:lpstr>
      <vt:lpstr>AGENDA</vt:lpstr>
      <vt:lpstr>How you work today</vt:lpstr>
      <vt:lpstr>How you will work come Nov 1st</vt:lpstr>
      <vt:lpstr>Slide 6</vt:lpstr>
      <vt:lpstr>SUBARFING AROUND</vt:lpstr>
      <vt:lpstr>Subarfing USA</vt:lpstr>
      <vt:lpstr>A multitude of sub-arfs</vt:lpstr>
      <vt:lpstr>Additional Sub-Arf shenanigans</vt:lpstr>
      <vt:lpstr>NOTEPAD NICETIES</vt:lpstr>
      <vt:lpstr>To close or not to close </vt:lpstr>
      <vt:lpstr>TERMINATOR I</vt:lpstr>
      <vt:lpstr>TERMINATOR II</vt:lpstr>
      <vt:lpstr>TERMINATOR III</vt:lpstr>
      <vt:lpstr>Bringing it back to life </vt:lpstr>
      <vt:lpstr>Large Account Roll-Out LAR</vt:lpstr>
      <vt:lpstr>Largely Speaking</vt:lpstr>
      <vt:lpstr>THANKS FOR PARTICIPATING</vt:lpstr>
      <vt:lpstr>Slide 20</vt:lpstr>
      <vt:lpstr>Frequently Asked Questions</vt:lpstr>
      <vt:lpstr>Resources &amp; Support </vt:lpstr>
      <vt:lpstr>Slide 23</vt:lpstr>
      <vt:lpstr>So, we can now make sub-arfs?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PID TRANSITION TRAINING</dc:title>
  <dc:creator>Colin Fox</dc:creator>
  <cp:lastModifiedBy>cfox</cp:lastModifiedBy>
  <cp:revision>29</cp:revision>
  <dcterms:created xsi:type="dcterms:W3CDTF">2006-08-16T00:00:00Z</dcterms:created>
  <dcterms:modified xsi:type="dcterms:W3CDTF">2013-10-25T12:59:51Z</dcterms:modified>
</cp:coreProperties>
</file>