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2"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0928A-9689-430F-9ACB-CB1D7C683BF1}"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A364B254-0568-450C-89C4-5B8D51F8956B}">
      <dgm:prSet phldrT="[Text]"/>
      <dgm:spPr/>
      <dgm:t>
        <a:bodyPr/>
        <a:lstStyle/>
        <a:p>
          <a:r>
            <a:rPr lang="en-US" dirty="0"/>
            <a:t>American Health Insurance Marketplace</a:t>
          </a:r>
        </a:p>
      </dgm:t>
    </dgm:pt>
    <dgm:pt modelId="{3300751E-5094-40AB-9624-3F7D9166E1F3}" type="parTrans" cxnId="{DED3C776-401F-4C10-A0B8-0B6E9C597EA9}">
      <dgm:prSet/>
      <dgm:spPr/>
      <dgm:t>
        <a:bodyPr/>
        <a:lstStyle/>
        <a:p>
          <a:endParaRPr lang="en-US"/>
        </a:p>
      </dgm:t>
    </dgm:pt>
    <dgm:pt modelId="{03F8B831-13C7-49B5-90F9-0CD6C6E08A0B}" type="sibTrans" cxnId="{DED3C776-401F-4C10-A0B8-0B6E9C597EA9}">
      <dgm:prSet/>
      <dgm:spPr/>
      <dgm:t>
        <a:bodyPr/>
        <a:lstStyle/>
        <a:p>
          <a:endParaRPr lang="en-US"/>
        </a:p>
      </dgm:t>
    </dgm:pt>
    <dgm:pt modelId="{4E4C72EB-3B5F-43D3-AE84-292B060EE2BE}">
      <dgm:prSet phldrT="[Text]"/>
      <dgm:spPr/>
      <dgm:t>
        <a:bodyPr/>
        <a:lstStyle/>
        <a:p>
          <a:r>
            <a:rPr lang="en-US" dirty="0"/>
            <a:t>For People who don’t have health coverage</a:t>
          </a:r>
        </a:p>
      </dgm:t>
    </dgm:pt>
    <dgm:pt modelId="{0C7B1419-9860-40E3-976A-9AD802D92B93}" type="parTrans" cxnId="{EB5F0C55-13DE-492E-876A-41BCD697E29F}">
      <dgm:prSet/>
      <dgm:spPr/>
      <dgm:t>
        <a:bodyPr/>
        <a:lstStyle/>
        <a:p>
          <a:endParaRPr lang="en-US"/>
        </a:p>
      </dgm:t>
    </dgm:pt>
    <dgm:pt modelId="{0786E404-6A72-4506-A06F-8A25CA343348}" type="sibTrans" cxnId="{EB5F0C55-13DE-492E-876A-41BCD697E29F}">
      <dgm:prSet/>
      <dgm:spPr/>
      <dgm:t>
        <a:bodyPr/>
        <a:lstStyle/>
        <a:p>
          <a:endParaRPr lang="en-US"/>
        </a:p>
      </dgm:t>
    </dgm:pt>
    <dgm:pt modelId="{3E9D7DD3-C1A7-41A9-A4A3-7E345EFAB60C}">
      <dgm:prSet phldrT="[Text]"/>
      <dgm:spPr/>
      <dgm:t>
        <a:bodyPr/>
        <a:lstStyle/>
        <a:p>
          <a:r>
            <a:rPr lang="en-US" dirty="0"/>
            <a:t>What you for insurance depends on your income</a:t>
          </a:r>
        </a:p>
      </dgm:t>
    </dgm:pt>
    <dgm:pt modelId="{A4679311-880C-49D6-917B-9C0C3A1C0646}" type="parTrans" cxnId="{BF5C6F6A-74A1-4349-9F6D-45D1564731E8}">
      <dgm:prSet/>
      <dgm:spPr/>
      <dgm:t>
        <a:bodyPr/>
        <a:lstStyle/>
        <a:p>
          <a:endParaRPr lang="en-US"/>
        </a:p>
      </dgm:t>
    </dgm:pt>
    <dgm:pt modelId="{E628437F-3762-46F0-A82C-F64628117927}" type="sibTrans" cxnId="{BF5C6F6A-74A1-4349-9F6D-45D1564731E8}">
      <dgm:prSet/>
      <dgm:spPr/>
      <dgm:t>
        <a:bodyPr/>
        <a:lstStyle/>
        <a:p>
          <a:endParaRPr lang="en-US"/>
        </a:p>
      </dgm:t>
    </dgm:pt>
    <dgm:pt modelId="{6C6A9772-F8AA-4C94-92F1-71356A89ECB0}">
      <dgm:prSet phldrT="[Text]"/>
      <dgm:spPr/>
      <dgm:t>
        <a:bodyPr/>
        <a:lstStyle/>
        <a:p>
          <a:r>
            <a:rPr lang="en-US" dirty="0"/>
            <a:t>If you don’t have health insurance, you have to pay a fee/penalty</a:t>
          </a:r>
        </a:p>
      </dgm:t>
    </dgm:pt>
    <dgm:pt modelId="{29C9FF91-DBD5-4CEA-BC9D-73585936B085}" type="parTrans" cxnId="{10162289-6E66-417A-8B74-01D344779405}">
      <dgm:prSet/>
      <dgm:spPr/>
      <dgm:t>
        <a:bodyPr/>
        <a:lstStyle/>
        <a:p>
          <a:endParaRPr lang="en-US"/>
        </a:p>
      </dgm:t>
    </dgm:pt>
    <dgm:pt modelId="{01E8F04E-161E-4323-8C7B-F1657E6F4076}" type="sibTrans" cxnId="{10162289-6E66-417A-8B74-01D344779405}">
      <dgm:prSet/>
      <dgm:spPr/>
      <dgm:t>
        <a:bodyPr/>
        <a:lstStyle/>
        <a:p>
          <a:endParaRPr lang="en-US"/>
        </a:p>
      </dgm:t>
    </dgm:pt>
    <dgm:pt modelId="{94E811A7-AE18-436A-8784-3CB118905701}" type="pres">
      <dgm:prSet presAssocID="{0290928A-9689-430F-9ACB-CB1D7C683BF1}" presName="Name0" presStyleCnt="0">
        <dgm:presLayoutVars>
          <dgm:chMax val="1"/>
          <dgm:dir/>
          <dgm:animLvl val="ctr"/>
          <dgm:resizeHandles val="exact"/>
        </dgm:presLayoutVars>
      </dgm:prSet>
      <dgm:spPr/>
    </dgm:pt>
    <dgm:pt modelId="{98D8C40A-A795-494E-AD0F-8E8F843DF7D1}" type="pres">
      <dgm:prSet presAssocID="{A364B254-0568-450C-89C4-5B8D51F8956B}" presName="centerShape" presStyleLbl="node0" presStyleIdx="0" presStyleCnt="1" custScaleX="268042" custScaleY="151696"/>
      <dgm:spPr/>
    </dgm:pt>
    <dgm:pt modelId="{AEFFCAB3-4EC2-49CE-8E9F-041E1B666074}" type="pres">
      <dgm:prSet presAssocID="{0C7B1419-9860-40E3-976A-9AD802D92B93}" presName="parTrans" presStyleLbl="sibTrans2D1" presStyleIdx="0" presStyleCnt="3"/>
      <dgm:spPr/>
    </dgm:pt>
    <dgm:pt modelId="{FE5B5913-574B-46CD-BE20-92B9F67C965D}" type="pres">
      <dgm:prSet presAssocID="{0C7B1419-9860-40E3-976A-9AD802D92B93}" presName="connectorText" presStyleLbl="sibTrans2D1" presStyleIdx="0" presStyleCnt="3"/>
      <dgm:spPr/>
    </dgm:pt>
    <dgm:pt modelId="{C9F47FCD-8D37-48B4-929C-B82EFBCBC50F}" type="pres">
      <dgm:prSet presAssocID="{4E4C72EB-3B5F-43D3-AE84-292B060EE2BE}" presName="node" presStyleLbl="node1" presStyleIdx="0" presStyleCnt="3">
        <dgm:presLayoutVars>
          <dgm:bulletEnabled val="1"/>
        </dgm:presLayoutVars>
      </dgm:prSet>
      <dgm:spPr/>
    </dgm:pt>
    <dgm:pt modelId="{CFD6A346-FAB2-4FE8-BCCB-9DEC6755203E}" type="pres">
      <dgm:prSet presAssocID="{A4679311-880C-49D6-917B-9C0C3A1C0646}" presName="parTrans" presStyleLbl="sibTrans2D1" presStyleIdx="1" presStyleCnt="3"/>
      <dgm:spPr/>
    </dgm:pt>
    <dgm:pt modelId="{7C36F538-2075-4B77-B8B8-43C9F1B28C25}" type="pres">
      <dgm:prSet presAssocID="{A4679311-880C-49D6-917B-9C0C3A1C0646}" presName="connectorText" presStyleLbl="sibTrans2D1" presStyleIdx="1" presStyleCnt="3"/>
      <dgm:spPr/>
    </dgm:pt>
    <dgm:pt modelId="{85C48EF1-B933-4E9D-8615-B30F4A6301FD}" type="pres">
      <dgm:prSet presAssocID="{3E9D7DD3-C1A7-41A9-A4A3-7E345EFAB60C}" presName="node" presStyleLbl="node1" presStyleIdx="1" presStyleCnt="3" custRadScaleRad="185760" custRadScaleInc="-23018">
        <dgm:presLayoutVars>
          <dgm:bulletEnabled val="1"/>
        </dgm:presLayoutVars>
      </dgm:prSet>
      <dgm:spPr/>
    </dgm:pt>
    <dgm:pt modelId="{94FC0657-61B6-44A5-9A52-031E3D09327C}" type="pres">
      <dgm:prSet presAssocID="{29C9FF91-DBD5-4CEA-BC9D-73585936B085}" presName="parTrans" presStyleLbl="sibTrans2D1" presStyleIdx="2" presStyleCnt="3"/>
      <dgm:spPr/>
    </dgm:pt>
    <dgm:pt modelId="{5789B642-917C-4D75-92E2-41EEDA796EAF}" type="pres">
      <dgm:prSet presAssocID="{29C9FF91-DBD5-4CEA-BC9D-73585936B085}" presName="connectorText" presStyleLbl="sibTrans2D1" presStyleIdx="2" presStyleCnt="3"/>
      <dgm:spPr/>
    </dgm:pt>
    <dgm:pt modelId="{0B09AE31-6A16-4EB1-A29F-AF1F259D5B35}" type="pres">
      <dgm:prSet presAssocID="{6C6A9772-F8AA-4C94-92F1-71356A89ECB0}" presName="node" presStyleLbl="node1" presStyleIdx="2" presStyleCnt="3" custRadScaleRad="182009" custRadScaleInc="23914">
        <dgm:presLayoutVars>
          <dgm:bulletEnabled val="1"/>
        </dgm:presLayoutVars>
      </dgm:prSet>
      <dgm:spPr/>
    </dgm:pt>
  </dgm:ptLst>
  <dgm:cxnLst>
    <dgm:cxn modelId="{88122B73-1B08-41F1-BC68-47F6348E7B2A}" type="presOf" srcId="{A364B254-0568-450C-89C4-5B8D51F8956B}" destId="{98D8C40A-A795-494E-AD0F-8E8F843DF7D1}" srcOrd="0" destOrd="0" presId="urn:microsoft.com/office/officeart/2005/8/layout/radial5"/>
    <dgm:cxn modelId="{446DABF5-40DF-4E4E-95E9-A3F8BD26C0EB}" type="presOf" srcId="{0290928A-9689-430F-9ACB-CB1D7C683BF1}" destId="{94E811A7-AE18-436A-8784-3CB118905701}" srcOrd="0" destOrd="0" presId="urn:microsoft.com/office/officeart/2005/8/layout/radial5"/>
    <dgm:cxn modelId="{7D3054AB-84A1-4450-A6E4-48203A76FCF3}" type="presOf" srcId="{A4679311-880C-49D6-917B-9C0C3A1C0646}" destId="{7C36F538-2075-4B77-B8B8-43C9F1B28C25}" srcOrd="1" destOrd="0" presId="urn:microsoft.com/office/officeart/2005/8/layout/radial5"/>
    <dgm:cxn modelId="{67E9DE31-56BB-4098-BAA2-1E26AC7AFCCE}" type="presOf" srcId="{0C7B1419-9860-40E3-976A-9AD802D92B93}" destId="{AEFFCAB3-4EC2-49CE-8E9F-041E1B666074}" srcOrd="0" destOrd="0" presId="urn:microsoft.com/office/officeart/2005/8/layout/radial5"/>
    <dgm:cxn modelId="{BF5C6F6A-74A1-4349-9F6D-45D1564731E8}" srcId="{A364B254-0568-450C-89C4-5B8D51F8956B}" destId="{3E9D7DD3-C1A7-41A9-A4A3-7E345EFAB60C}" srcOrd="1" destOrd="0" parTransId="{A4679311-880C-49D6-917B-9C0C3A1C0646}" sibTransId="{E628437F-3762-46F0-A82C-F64628117927}"/>
    <dgm:cxn modelId="{C42EAA97-0092-4F1F-9834-B216872B6087}" type="presOf" srcId="{A4679311-880C-49D6-917B-9C0C3A1C0646}" destId="{CFD6A346-FAB2-4FE8-BCCB-9DEC6755203E}" srcOrd="0" destOrd="0" presId="urn:microsoft.com/office/officeart/2005/8/layout/radial5"/>
    <dgm:cxn modelId="{0C128DEE-0659-40C4-9F30-B94D72CD34F2}" type="presOf" srcId="{29C9FF91-DBD5-4CEA-BC9D-73585936B085}" destId="{94FC0657-61B6-44A5-9A52-031E3D09327C}" srcOrd="0" destOrd="0" presId="urn:microsoft.com/office/officeart/2005/8/layout/radial5"/>
    <dgm:cxn modelId="{32EA23C5-BB3D-432A-9543-7BEB66BD0E23}" type="presOf" srcId="{0C7B1419-9860-40E3-976A-9AD802D92B93}" destId="{FE5B5913-574B-46CD-BE20-92B9F67C965D}" srcOrd="1" destOrd="0" presId="urn:microsoft.com/office/officeart/2005/8/layout/radial5"/>
    <dgm:cxn modelId="{EB5F0C55-13DE-492E-876A-41BCD697E29F}" srcId="{A364B254-0568-450C-89C4-5B8D51F8956B}" destId="{4E4C72EB-3B5F-43D3-AE84-292B060EE2BE}" srcOrd="0" destOrd="0" parTransId="{0C7B1419-9860-40E3-976A-9AD802D92B93}" sibTransId="{0786E404-6A72-4506-A06F-8A25CA343348}"/>
    <dgm:cxn modelId="{532915E0-CA1D-471C-B012-D34F5A5C1663}" type="presOf" srcId="{4E4C72EB-3B5F-43D3-AE84-292B060EE2BE}" destId="{C9F47FCD-8D37-48B4-929C-B82EFBCBC50F}" srcOrd="0" destOrd="0" presId="urn:microsoft.com/office/officeart/2005/8/layout/radial5"/>
    <dgm:cxn modelId="{10162289-6E66-417A-8B74-01D344779405}" srcId="{A364B254-0568-450C-89C4-5B8D51F8956B}" destId="{6C6A9772-F8AA-4C94-92F1-71356A89ECB0}" srcOrd="2" destOrd="0" parTransId="{29C9FF91-DBD5-4CEA-BC9D-73585936B085}" sibTransId="{01E8F04E-161E-4323-8C7B-F1657E6F4076}"/>
    <dgm:cxn modelId="{DED3C776-401F-4C10-A0B8-0B6E9C597EA9}" srcId="{0290928A-9689-430F-9ACB-CB1D7C683BF1}" destId="{A364B254-0568-450C-89C4-5B8D51F8956B}" srcOrd="0" destOrd="0" parTransId="{3300751E-5094-40AB-9624-3F7D9166E1F3}" sibTransId="{03F8B831-13C7-49B5-90F9-0CD6C6E08A0B}"/>
    <dgm:cxn modelId="{0D8899D0-D47D-4268-82DD-D7076D112962}" type="presOf" srcId="{3E9D7DD3-C1A7-41A9-A4A3-7E345EFAB60C}" destId="{85C48EF1-B933-4E9D-8615-B30F4A6301FD}" srcOrd="0" destOrd="0" presId="urn:microsoft.com/office/officeart/2005/8/layout/radial5"/>
    <dgm:cxn modelId="{EE8FDA59-1ECC-4A38-9B5F-4AE6687CD25C}" type="presOf" srcId="{6C6A9772-F8AA-4C94-92F1-71356A89ECB0}" destId="{0B09AE31-6A16-4EB1-A29F-AF1F259D5B35}" srcOrd="0" destOrd="0" presId="urn:microsoft.com/office/officeart/2005/8/layout/radial5"/>
    <dgm:cxn modelId="{CBFE667B-2EA6-4274-A48C-BC4836AB5AB1}" type="presOf" srcId="{29C9FF91-DBD5-4CEA-BC9D-73585936B085}" destId="{5789B642-917C-4D75-92E2-41EEDA796EAF}" srcOrd="1" destOrd="0" presId="urn:microsoft.com/office/officeart/2005/8/layout/radial5"/>
    <dgm:cxn modelId="{C16073E7-C017-43E5-9A82-46077B24A616}" type="presParOf" srcId="{94E811A7-AE18-436A-8784-3CB118905701}" destId="{98D8C40A-A795-494E-AD0F-8E8F843DF7D1}" srcOrd="0" destOrd="0" presId="urn:microsoft.com/office/officeart/2005/8/layout/radial5"/>
    <dgm:cxn modelId="{2AD6A3E2-50DE-4867-AEB2-FB61274EF57C}" type="presParOf" srcId="{94E811A7-AE18-436A-8784-3CB118905701}" destId="{AEFFCAB3-4EC2-49CE-8E9F-041E1B666074}" srcOrd="1" destOrd="0" presId="urn:microsoft.com/office/officeart/2005/8/layout/radial5"/>
    <dgm:cxn modelId="{A043CBF5-46C8-407B-A2F7-446D4E00C90A}" type="presParOf" srcId="{AEFFCAB3-4EC2-49CE-8E9F-041E1B666074}" destId="{FE5B5913-574B-46CD-BE20-92B9F67C965D}" srcOrd="0" destOrd="0" presId="urn:microsoft.com/office/officeart/2005/8/layout/radial5"/>
    <dgm:cxn modelId="{2F949FFB-0BE3-44F2-B1FD-58262D11E7F6}" type="presParOf" srcId="{94E811A7-AE18-436A-8784-3CB118905701}" destId="{C9F47FCD-8D37-48B4-929C-B82EFBCBC50F}" srcOrd="2" destOrd="0" presId="urn:microsoft.com/office/officeart/2005/8/layout/radial5"/>
    <dgm:cxn modelId="{F3B0FBC1-C23D-4503-8377-83E9F72B3B57}" type="presParOf" srcId="{94E811A7-AE18-436A-8784-3CB118905701}" destId="{CFD6A346-FAB2-4FE8-BCCB-9DEC6755203E}" srcOrd="3" destOrd="0" presId="urn:microsoft.com/office/officeart/2005/8/layout/radial5"/>
    <dgm:cxn modelId="{DA79F663-6DD5-44D5-9EB9-DCF06536E604}" type="presParOf" srcId="{CFD6A346-FAB2-4FE8-BCCB-9DEC6755203E}" destId="{7C36F538-2075-4B77-B8B8-43C9F1B28C25}" srcOrd="0" destOrd="0" presId="urn:microsoft.com/office/officeart/2005/8/layout/radial5"/>
    <dgm:cxn modelId="{D0A0D968-82C3-4C57-9AB5-428E77B04E00}" type="presParOf" srcId="{94E811A7-AE18-436A-8784-3CB118905701}" destId="{85C48EF1-B933-4E9D-8615-B30F4A6301FD}" srcOrd="4" destOrd="0" presId="urn:microsoft.com/office/officeart/2005/8/layout/radial5"/>
    <dgm:cxn modelId="{E4939276-1B93-4E4A-9901-F700831D3A3B}" type="presParOf" srcId="{94E811A7-AE18-436A-8784-3CB118905701}" destId="{94FC0657-61B6-44A5-9A52-031E3D09327C}" srcOrd="5" destOrd="0" presId="urn:microsoft.com/office/officeart/2005/8/layout/radial5"/>
    <dgm:cxn modelId="{AE498CDA-4A13-459B-BA91-96B1BE95B3A3}" type="presParOf" srcId="{94FC0657-61B6-44A5-9A52-031E3D09327C}" destId="{5789B642-917C-4D75-92E2-41EEDA796EAF}" srcOrd="0" destOrd="0" presId="urn:microsoft.com/office/officeart/2005/8/layout/radial5"/>
    <dgm:cxn modelId="{874DA745-CFE7-4682-87B5-D8E3C28F0230}" type="presParOf" srcId="{94E811A7-AE18-436A-8784-3CB118905701}" destId="{0B09AE31-6A16-4EB1-A29F-AF1F259D5B35}"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8C40A-A795-494E-AD0F-8E8F843DF7D1}">
      <dsp:nvSpPr>
        <dsp:cNvPr id="0" name=""/>
        <dsp:cNvSpPr/>
      </dsp:nvSpPr>
      <dsp:spPr>
        <a:xfrm>
          <a:off x="3320685" y="1652869"/>
          <a:ext cx="3874229" cy="21925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American Health Insurance Marketplace</a:t>
          </a:r>
        </a:p>
      </dsp:txBody>
      <dsp:txXfrm>
        <a:off x="3888053" y="1973966"/>
        <a:ext cx="2739493" cy="1550391"/>
      </dsp:txXfrm>
    </dsp:sp>
    <dsp:sp modelId="{AEFFCAB3-4EC2-49CE-8E9F-041E1B666074}">
      <dsp:nvSpPr>
        <dsp:cNvPr id="0" name=""/>
        <dsp:cNvSpPr/>
      </dsp:nvSpPr>
      <dsp:spPr>
        <a:xfrm rot="16200000">
          <a:off x="5203444" y="1307673"/>
          <a:ext cx="108711" cy="4914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219751" y="1422266"/>
        <a:ext cx="76098" cy="294857"/>
      </dsp:txXfrm>
    </dsp:sp>
    <dsp:sp modelId="{C9F47FCD-8D37-48B4-929C-B82EFBCBC50F}">
      <dsp:nvSpPr>
        <dsp:cNvPr id="0" name=""/>
        <dsp:cNvSpPr/>
      </dsp:nvSpPr>
      <dsp:spPr>
        <a:xfrm>
          <a:off x="4535109" y="2371"/>
          <a:ext cx="1445381" cy="14453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For People who don’t have health coverage</a:t>
          </a:r>
        </a:p>
      </dsp:txBody>
      <dsp:txXfrm>
        <a:off x="4746780" y="214042"/>
        <a:ext cx="1022039" cy="1022039"/>
      </dsp:txXfrm>
    </dsp:sp>
    <dsp:sp modelId="{CFD6A346-FAB2-4FE8-BCCB-9DEC6755203E}">
      <dsp:nvSpPr>
        <dsp:cNvPr id="0" name=""/>
        <dsp:cNvSpPr/>
      </dsp:nvSpPr>
      <dsp:spPr>
        <a:xfrm rot="941516">
          <a:off x="7240395" y="3151679"/>
          <a:ext cx="649621" cy="4914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243142" y="3230028"/>
        <a:ext cx="502192" cy="294857"/>
      </dsp:txXfrm>
    </dsp:sp>
    <dsp:sp modelId="{85C48EF1-B933-4E9D-8615-B30F4A6301FD}">
      <dsp:nvSpPr>
        <dsp:cNvPr id="0" name=""/>
        <dsp:cNvSpPr/>
      </dsp:nvSpPr>
      <dsp:spPr>
        <a:xfrm>
          <a:off x="8145980" y="3040893"/>
          <a:ext cx="1445381" cy="14453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What you for insurance depends on your income</a:t>
          </a:r>
        </a:p>
      </dsp:txBody>
      <dsp:txXfrm>
        <a:off x="8357651" y="3252564"/>
        <a:ext cx="1022039" cy="1022039"/>
      </dsp:txXfrm>
    </dsp:sp>
    <dsp:sp modelId="{94FC0657-61B6-44A5-9A52-031E3D09327C}">
      <dsp:nvSpPr>
        <dsp:cNvPr id="0" name=""/>
        <dsp:cNvSpPr/>
      </dsp:nvSpPr>
      <dsp:spPr>
        <a:xfrm rot="9860904">
          <a:off x="2673751" y="3141423"/>
          <a:ext cx="613993" cy="4914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818447" y="3219822"/>
        <a:ext cx="466564" cy="294857"/>
      </dsp:txXfrm>
    </dsp:sp>
    <dsp:sp modelId="{0B09AE31-6A16-4EB1-A29F-AF1F259D5B35}">
      <dsp:nvSpPr>
        <dsp:cNvPr id="0" name=""/>
        <dsp:cNvSpPr/>
      </dsp:nvSpPr>
      <dsp:spPr>
        <a:xfrm>
          <a:off x="987669" y="3020379"/>
          <a:ext cx="1445381" cy="14453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If you don’t have health insurance, you have to pay a fee/penalty</a:t>
          </a:r>
        </a:p>
      </dsp:txBody>
      <dsp:txXfrm>
        <a:off x="1199340" y="3232050"/>
        <a:ext cx="1022039" cy="102203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D0C455-5CA1-463E-B965-936D45F32EA3}"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159815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D0C455-5CA1-463E-B965-936D45F32EA3}"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173203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D0C455-5CA1-463E-B965-936D45F32EA3}"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59123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D0C455-5CA1-463E-B965-936D45F32EA3}"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323403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D0C455-5CA1-463E-B965-936D45F32EA3}"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50848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D0C455-5CA1-463E-B965-936D45F32EA3}"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68822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D0C455-5CA1-463E-B965-936D45F32EA3}" type="datetimeFigureOut">
              <a:rPr lang="en-US" smtClean="0"/>
              <a:t>4/3/2016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61814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D0C455-5CA1-463E-B965-936D45F32EA3}" type="datetimeFigureOut">
              <a:rPr lang="en-US" smtClean="0"/>
              <a:t>4/3/2016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34267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0C455-5CA1-463E-B965-936D45F32EA3}" type="datetimeFigureOut">
              <a:rPr lang="en-US" smtClean="0"/>
              <a:t>4/3/2016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73249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D0C455-5CA1-463E-B965-936D45F32EA3}"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369427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D0C455-5CA1-463E-B965-936D45F32EA3}"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C4A7B-EEA9-4CFD-B189-5C547733F6FA}" type="slidenum">
              <a:rPr lang="en-US" smtClean="0"/>
              <a:t>‹#›</a:t>
            </a:fld>
            <a:endParaRPr lang="en-US"/>
          </a:p>
        </p:txBody>
      </p:sp>
    </p:spTree>
    <p:extLst>
      <p:ext uri="{BB962C8B-B14F-4D97-AF65-F5344CB8AC3E}">
        <p14:creationId xmlns:p14="http://schemas.microsoft.com/office/powerpoint/2010/main" val="247214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0C455-5CA1-463E-B965-936D45F32EA3}" type="datetimeFigureOut">
              <a:rPr lang="en-US" smtClean="0"/>
              <a:t>4/3/2016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C4A7B-EEA9-4CFD-B189-5C547733F6FA}" type="slidenum">
              <a:rPr lang="en-US" smtClean="0"/>
              <a:t>‹#›</a:t>
            </a:fld>
            <a:endParaRPr lang="en-US"/>
          </a:p>
        </p:txBody>
      </p:sp>
    </p:spTree>
    <p:extLst>
      <p:ext uri="{BB962C8B-B14F-4D97-AF65-F5344CB8AC3E}">
        <p14:creationId xmlns:p14="http://schemas.microsoft.com/office/powerpoint/2010/main" val="3608525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Predicting Reasons for Crosswalk in American’s Health Insurance Plans</a:t>
            </a:r>
            <a:br>
              <a:rPr lang="en-US" dirty="0"/>
            </a:br>
            <a:endParaRPr lang="en-US" dirty="0"/>
          </a:p>
        </p:txBody>
      </p:sp>
      <p:sp>
        <p:nvSpPr>
          <p:cNvPr id="3" name="Subtitle 2"/>
          <p:cNvSpPr>
            <a:spLocks noGrp="1"/>
          </p:cNvSpPr>
          <p:nvPr>
            <p:ph type="subTitle" idx="1"/>
          </p:nvPr>
        </p:nvSpPr>
        <p:spPr/>
        <p:txBody>
          <a:bodyPr/>
          <a:lstStyle/>
          <a:p>
            <a:r>
              <a:rPr lang="en-US" dirty="0"/>
              <a:t>Name: </a:t>
            </a:r>
            <a:r>
              <a:rPr lang="en-US" dirty="0" err="1"/>
              <a:t>Vivan</a:t>
            </a:r>
            <a:r>
              <a:rPr lang="en-US" dirty="0"/>
              <a:t> </a:t>
            </a:r>
            <a:r>
              <a:rPr lang="en-US" dirty="0" err="1"/>
              <a:t>Raaj</a:t>
            </a:r>
            <a:endParaRPr lang="en-US" dirty="0"/>
          </a:p>
          <a:p>
            <a:r>
              <a:rPr lang="en-US" dirty="0"/>
              <a:t>Date: 3</a:t>
            </a:r>
            <a:r>
              <a:rPr lang="en-US" baseline="30000" dirty="0"/>
              <a:t>rd</a:t>
            </a:r>
            <a:r>
              <a:rPr lang="en-US" dirty="0"/>
              <a:t> April 2016</a:t>
            </a:r>
          </a:p>
        </p:txBody>
      </p:sp>
    </p:spTree>
    <p:extLst>
      <p:ext uri="{BB962C8B-B14F-4D97-AF65-F5344CB8AC3E}">
        <p14:creationId xmlns:p14="http://schemas.microsoft.com/office/powerpoint/2010/main" val="239403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Background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5294595"/>
              </p:ext>
            </p:extLst>
          </p:nvPr>
        </p:nvGraphicFramePr>
        <p:xfrm>
          <a:off x="838200" y="1690688"/>
          <a:ext cx="1051560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36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Problem</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380392" y="2857500"/>
            <a:ext cx="2998177" cy="139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Insurance Plan 2014</a:t>
            </a:r>
          </a:p>
        </p:txBody>
      </p:sp>
      <p:sp>
        <p:nvSpPr>
          <p:cNvPr id="5" name="Rectangle 4"/>
          <p:cNvSpPr/>
          <p:nvPr/>
        </p:nvSpPr>
        <p:spPr>
          <a:xfrm>
            <a:off x="8065477" y="2857500"/>
            <a:ext cx="2998177" cy="139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Insurance Plan 2015</a:t>
            </a:r>
          </a:p>
        </p:txBody>
      </p:sp>
      <p:sp>
        <p:nvSpPr>
          <p:cNvPr id="6" name="Right Arrow 5"/>
          <p:cNvSpPr/>
          <p:nvPr/>
        </p:nvSpPr>
        <p:spPr>
          <a:xfrm>
            <a:off x="5389685" y="3385038"/>
            <a:ext cx="1916723" cy="44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94788" y="3921369"/>
            <a:ext cx="2306516" cy="8968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Crosswalk ?</a:t>
            </a:r>
          </a:p>
        </p:txBody>
      </p:sp>
      <p:cxnSp>
        <p:nvCxnSpPr>
          <p:cNvPr id="10" name="Straight Arrow Connector 9"/>
          <p:cNvCxnSpPr/>
          <p:nvPr/>
        </p:nvCxnSpPr>
        <p:spPr>
          <a:xfrm flipH="1">
            <a:off x="4096482" y="4578412"/>
            <a:ext cx="994264" cy="40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05347" y="4578412"/>
            <a:ext cx="967153" cy="39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2107" y="5040374"/>
            <a:ext cx="1213338" cy="79771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No</a:t>
            </a:r>
          </a:p>
        </p:txBody>
      </p:sp>
      <p:sp>
        <p:nvSpPr>
          <p:cNvPr id="23" name="Rectangle 22"/>
          <p:cNvSpPr/>
          <p:nvPr/>
        </p:nvSpPr>
        <p:spPr>
          <a:xfrm>
            <a:off x="8065477" y="5009968"/>
            <a:ext cx="1213338" cy="79771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Yes</a:t>
            </a:r>
          </a:p>
        </p:txBody>
      </p:sp>
    </p:spTree>
    <p:extLst>
      <p:ext uri="{BB962C8B-B14F-4D97-AF65-F5344CB8AC3E}">
        <p14:creationId xmlns:p14="http://schemas.microsoft.com/office/powerpoint/2010/main" val="55278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Data Wrangling</a:t>
            </a:r>
          </a:p>
        </p:txBody>
      </p:sp>
      <p:sp>
        <p:nvSpPr>
          <p:cNvPr id="3" name="Content Placeholder 2"/>
          <p:cNvSpPr>
            <a:spLocks noGrp="1"/>
          </p:cNvSpPr>
          <p:nvPr>
            <p:ph idx="1"/>
          </p:nvPr>
        </p:nvSpPr>
        <p:spPr/>
        <p:txBody>
          <a:bodyPr/>
          <a:lstStyle/>
          <a:p>
            <a:r>
              <a:rPr lang="en-US" dirty="0"/>
              <a:t>Data is obtained from Health Insurance Marketplace dataset at </a:t>
            </a:r>
            <a:r>
              <a:rPr lang="en-US" dirty="0" err="1"/>
              <a:t>Kaggle</a:t>
            </a:r>
            <a:r>
              <a:rPr lang="en-US" dirty="0"/>
              <a:t>.</a:t>
            </a:r>
          </a:p>
          <a:p>
            <a:endParaRPr lang="en-US" dirty="0"/>
          </a:p>
          <a:p>
            <a:pPr marL="0" indent="0">
              <a:buNone/>
            </a:pPr>
            <a:r>
              <a:rPr lang="en-US" dirty="0"/>
              <a:t>After cleaning the data, we get the below ‘clean’ columns : </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342900" y="4001294"/>
            <a:ext cx="11353800" cy="1247775"/>
          </a:xfrm>
          <a:prstGeom prst="rect">
            <a:avLst/>
          </a:prstGeom>
        </p:spPr>
      </p:pic>
    </p:spTree>
    <p:extLst>
      <p:ext uri="{BB962C8B-B14F-4D97-AF65-F5344CB8AC3E}">
        <p14:creationId xmlns:p14="http://schemas.microsoft.com/office/powerpoint/2010/main" val="348247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Data Exploration</a:t>
            </a:r>
            <a:endParaRPr lang="en-US" dirty="0"/>
          </a:p>
        </p:txBody>
      </p:sp>
      <p:sp>
        <p:nvSpPr>
          <p:cNvPr id="3" name="Content Placeholder 2"/>
          <p:cNvSpPr>
            <a:spLocks noGrp="1"/>
          </p:cNvSpPr>
          <p:nvPr>
            <p:ph idx="1"/>
          </p:nvPr>
        </p:nvSpPr>
        <p:spPr/>
        <p:txBody>
          <a:bodyPr/>
          <a:lstStyle/>
          <a:p>
            <a:r>
              <a:rPr lang="en-US" dirty="0"/>
              <a:t>We generate the below bar plots: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48652" y="2694060"/>
            <a:ext cx="5864225" cy="3012147"/>
          </a:xfrm>
          <a:prstGeom prst="rect">
            <a:avLst/>
          </a:prstGeom>
          <a:noFill/>
          <a:ln>
            <a:solidFill>
              <a:schemeClr val="accent1"/>
            </a:solidFill>
          </a:ln>
        </p:spPr>
      </p:pic>
      <p:pic>
        <p:nvPicPr>
          <p:cNvPr id="6" name="Picture 5" descr="C:\Users\User\Desktop\Springboard Foundation of Data Science Lessons\Capstone Project\reasonforcrosswalk.jpg"/>
          <p:cNvPicPr/>
          <p:nvPr/>
        </p:nvPicPr>
        <p:blipFill>
          <a:blip r:embed="rId3">
            <a:extLst>
              <a:ext uri="{28A0092B-C50C-407E-A947-70E740481C1C}">
                <a14:useLocalDpi xmlns:a14="http://schemas.microsoft.com/office/drawing/2010/main" val="0"/>
              </a:ext>
            </a:extLst>
          </a:blip>
          <a:srcRect/>
          <a:stretch>
            <a:fillRect/>
          </a:stretch>
        </p:blipFill>
        <p:spPr bwMode="auto">
          <a:xfrm>
            <a:off x="7217020" y="2694060"/>
            <a:ext cx="4526328" cy="3794663"/>
          </a:xfrm>
          <a:prstGeom prst="rect">
            <a:avLst/>
          </a:prstGeom>
          <a:noFill/>
          <a:ln>
            <a:solidFill>
              <a:schemeClr val="accent1"/>
            </a:solidFill>
          </a:ln>
        </p:spPr>
      </p:pic>
    </p:spTree>
    <p:extLst>
      <p:ext uri="{BB962C8B-B14F-4D97-AF65-F5344CB8AC3E}">
        <p14:creationId xmlns:p14="http://schemas.microsoft.com/office/powerpoint/2010/main" val="162036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Prediction Algorithms</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5" name="Rectangle 4"/>
          <p:cNvSpPr/>
          <p:nvPr/>
        </p:nvSpPr>
        <p:spPr>
          <a:xfrm>
            <a:off x="4440116" y="1601788"/>
            <a:ext cx="2998177" cy="139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Multinomial Logistic Regression</a:t>
            </a:r>
          </a:p>
        </p:txBody>
      </p:sp>
      <p:cxnSp>
        <p:nvCxnSpPr>
          <p:cNvPr id="7" name="Straight Arrow Connector 6"/>
          <p:cNvCxnSpPr/>
          <p:nvPr/>
        </p:nvCxnSpPr>
        <p:spPr>
          <a:xfrm flipH="1">
            <a:off x="3112477" y="2980592"/>
            <a:ext cx="1134208" cy="90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31724" y="2980592"/>
            <a:ext cx="1142999" cy="90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8200" y="3886200"/>
            <a:ext cx="4067908"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Prediction Model 1:</a:t>
            </a:r>
          </a:p>
          <a:p>
            <a:pPr marL="285750" indent="-285750" algn="ctr">
              <a:buFontTx/>
              <a:buChar char="-"/>
            </a:pPr>
            <a:r>
              <a:rPr lang="en-US" dirty="0"/>
              <a:t>3 independent variables ; MultistatePlan_2014, MetalLevel_2014 &amp; </a:t>
            </a:r>
            <a:r>
              <a:rPr lang="en-US" dirty="0" err="1"/>
              <a:t>CrosswalkLevel</a:t>
            </a:r>
            <a:endParaRPr lang="en-US" dirty="0"/>
          </a:p>
        </p:txBody>
      </p:sp>
      <p:sp>
        <p:nvSpPr>
          <p:cNvPr id="14" name="Rectangle 13"/>
          <p:cNvSpPr/>
          <p:nvPr/>
        </p:nvSpPr>
        <p:spPr>
          <a:xfrm>
            <a:off x="6614746" y="3886200"/>
            <a:ext cx="4067908"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Prediction Model 2:</a:t>
            </a:r>
          </a:p>
          <a:p>
            <a:pPr marL="285750" indent="-285750" algn="ctr">
              <a:buFontTx/>
              <a:buChar char="-"/>
            </a:pPr>
            <a:r>
              <a:rPr lang="en-US" dirty="0"/>
              <a:t>2 independent variables ; MetalLevel_2014 &amp; </a:t>
            </a:r>
            <a:r>
              <a:rPr lang="en-US" dirty="0" err="1"/>
              <a:t>CrosswalkLevel</a:t>
            </a:r>
            <a:endParaRPr lang="en-US" dirty="0"/>
          </a:p>
          <a:p>
            <a:pPr algn="ctr"/>
            <a:endParaRPr lang="en-US" dirty="0"/>
          </a:p>
        </p:txBody>
      </p:sp>
      <p:pic>
        <p:nvPicPr>
          <p:cNvPr id="1026" name="Picture 2" descr="http://www.pd4pic.com/images/red-sign-green-icon-right-mark-symbol-minus.png"/>
          <p:cNvPicPr>
            <a:picLocks noChangeAspect="1" noChangeArrowheads="1"/>
          </p:cNvPicPr>
          <p:nvPr/>
        </p:nvPicPr>
        <p:blipFill>
          <a:blip r:embed="rId2">
            <a:extLst>
              <a:ext uri="{BEBA8EAE-BF5A-486C-A8C5-ECC9F3942E4B}">
                <a14:imgProps xmlns:a14="http://schemas.microsoft.com/office/drawing/2010/main">
                  <a14:imgLayer r:embed="rId3">
                    <a14:imgEffect>
                      <a14:artisticPastelsSmooth/>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552838" y="4001294"/>
            <a:ext cx="549768" cy="52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41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Recommendations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To include multistate plan as a standard clause in every insurance plan as more Americans will be more inclined to purchase them. The only stumbling block will be the different state policies in regards to insurance plans.</a:t>
            </a:r>
          </a:p>
          <a:p>
            <a:pPr marL="0" lvl="0" indent="0">
              <a:buNone/>
            </a:pPr>
            <a:endParaRPr lang="en-US" dirty="0"/>
          </a:p>
          <a:p>
            <a:pPr lvl="0"/>
            <a:r>
              <a:rPr lang="en-US" dirty="0"/>
              <a:t>Individuals may be too confused/overwhelmed when choosing coverage for insurance plans hence the unequal pattern seen in the metal level bar plot. My recommendations to solve this problem is to reduce no. of options for coverage plan which may entail more simplified package of insurance plan. Thus those that pay for low insurance premium may not necessarily have to pay for higher health cost but instead slightly lower health cost.</a:t>
            </a:r>
          </a:p>
          <a:p>
            <a:endParaRPr lang="en-US" dirty="0"/>
          </a:p>
        </p:txBody>
      </p:sp>
    </p:spTree>
    <p:extLst>
      <p:ext uri="{BB962C8B-B14F-4D97-AF65-F5344CB8AC3E}">
        <p14:creationId xmlns:p14="http://schemas.microsoft.com/office/powerpoint/2010/main" val="2795208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4236</TotalTime>
  <Words>241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Predicting Reasons for Crosswalk in American’s Health Insurance Plans </vt:lpstr>
      <vt:lpstr>Background</vt:lpstr>
      <vt:lpstr>Problem</vt:lpstr>
      <vt:lpstr>Data Wrangling</vt:lpstr>
      <vt:lpstr>Data Exploration</vt:lpstr>
      <vt:lpstr>Prediction Algorithms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 lingam</dc:creator>
  <cp:lastModifiedBy>User</cp:lastModifiedBy>
  <cp:revision>12</cp:revision>
  <dcterms:created xsi:type="dcterms:W3CDTF">2016-03-30T03:20:04Z</dcterms:created>
  <dcterms:modified xsi:type="dcterms:W3CDTF">2016-04-03T16:27:00Z</dcterms:modified>
</cp:coreProperties>
</file>