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6" r:id="rId3"/>
    <p:sldId id="276" r:id="rId4"/>
    <p:sldId id="270" r:id="rId5"/>
    <p:sldId id="277" r:id="rId6"/>
    <p:sldId id="278" r:id="rId7"/>
    <p:sldId id="279" r:id="rId8"/>
    <p:sldId id="281" r:id="rId9"/>
    <p:sldId id="282" r:id="rId10"/>
    <p:sldId id="283" r:id="rId11"/>
    <p:sldId id="284"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p:scale>
          <a:sx n="70" d="100"/>
          <a:sy n="70" d="100"/>
        </p:scale>
        <p:origin x="-2395" y="-341"/>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15-05-2024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a:p>
        </p:txBody>
      </p:sp>
    </p:spTree>
    <p:extLst>
      <p:ext uri="{BB962C8B-B14F-4D97-AF65-F5344CB8AC3E}">
        <p14:creationId xmlns=""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cae.net/lms-learning-platforms-advantages/" TargetMode="External"/><Relationship Id="rId7" Type="http://schemas.openxmlformats.org/officeDocument/2006/relationships/hyperlink" Target="https://www.capterra.com/learning-management-system-software/buyers-gui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techtarget.com/searchcio/definition/learning-management-system" TargetMode="External"/><Relationship Id="rId5" Type="http://schemas.openxmlformats.org/officeDocument/2006/relationships/hyperlink" Target="https://collegevidya.com/blog/what-is-learning-management-system/" TargetMode="External"/><Relationship Id="rId4" Type="http://schemas.openxmlformats.org/officeDocument/2006/relationships/hyperlink" Target="https://www.bsetec.com/blog/scope-of-learning-management-in-futu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smtClean="0">
                <a:ea typeface="Droid Sans Fallback"/>
                <a:cs typeface="Times New Roman" pitchFamily="18" charset="0"/>
              </a:rPr>
              <a:t>Learning Management System</a:t>
            </a:r>
            <a:r>
              <a:rPr lang="en-US" sz="2000" dirty="0" smtClean="0">
                <a:ea typeface="Droid Sans Fallback"/>
                <a:cs typeface="Times New Roman" pitchFamily="18" charset="0"/>
              </a:rPr>
              <a:t/>
            </a:r>
            <a:br>
              <a:rPr lang="en-US" sz="2000" dirty="0" smtClean="0">
                <a:ea typeface="Droid Sans Fallback"/>
                <a:cs typeface="Times New Roman" pitchFamily="18" charset="0"/>
              </a:rPr>
            </a:br>
            <a:r>
              <a:rPr lang="en-US" sz="2400" dirty="0" smtClean="0">
                <a:ea typeface="Droid Sans Fallback"/>
                <a:cs typeface="Times New Roman" pitchFamily="18" charset="0"/>
              </a:rPr>
              <a:t>Project Presentation </a:t>
            </a:r>
            <a:br>
              <a:rPr lang="en-US" sz="2400" dirty="0" smtClean="0">
                <a:ea typeface="Droid Sans Fallback"/>
                <a:cs typeface="Times New Roman" pitchFamily="18" charset="0"/>
              </a:rPr>
            </a:br>
            <a:r>
              <a:rPr lang="en-US" sz="2000" dirty="0" smtClean="0">
                <a:solidFill>
                  <a:srgbClr val="0033CC"/>
                </a:solidFill>
                <a:latin typeface="Calibri" pitchFamily="34" charset="0"/>
                <a:ea typeface="Droid Sans Fallback"/>
                <a:cs typeface="Times New Roman" pitchFamily="18" charset="0"/>
              </a:rPr>
              <a:t>Date</a:t>
            </a:r>
            <a:r>
              <a:rPr lang="en-US" sz="2000" dirty="0">
                <a:solidFill>
                  <a:srgbClr val="0033CC"/>
                </a:solidFill>
                <a:latin typeface="Calibri" pitchFamily="34" charset="0"/>
                <a:ea typeface="Droid Sans Fallback"/>
                <a:cs typeface="Times New Roman" pitchFamily="18" charset="0"/>
              </a:rPr>
              <a:t>: </a:t>
            </a:r>
            <a:r>
              <a:rPr lang="en-US" sz="2000" dirty="0" smtClean="0">
                <a:solidFill>
                  <a:srgbClr val="0033CC"/>
                </a:solidFill>
                <a:latin typeface="Calibri" pitchFamily="34" charset="0"/>
                <a:ea typeface="Droid Sans Fallback"/>
                <a:cs typeface="Times New Roman" pitchFamily="18" charset="0"/>
              </a:rPr>
              <a:t>08/05/2024</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smtClean="0">
                <a:latin typeface="Calibri" pitchFamily="34" charset="0"/>
                <a:ea typeface="Droid Sans Fallback"/>
                <a:cs typeface="Calibri" pitchFamily="34" charset="0"/>
              </a:rPr>
              <a:t>TEERTHANKER </a:t>
            </a:r>
            <a:r>
              <a:rPr lang="en-US" b="1" dirty="0">
                <a:latin typeface="Calibri" pitchFamily="34" charset="0"/>
                <a:ea typeface="Droid Sans Fallback"/>
                <a:cs typeface="Calibri" pitchFamily="34" charset="0"/>
              </a:rPr>
              <a:t>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4081301" y="3181144"/>
            <a:ext cx="4572000" cy="923330"/>
          </a:xfrm>
          <a:prstGeom prst="rect">
            <a:avLst/>
          </a:prstGeom>
        </p:spPr>
        <p:txBody>
          <a:bodyPr>
            <a:spAutoFit/>
          </a:bodyPr>
          <a:lstStyle/>
          <a:p>
            <a:pPr lvl="0" algn="ctr" eaLnBrk="0" fontAlgn="base" hangingPunct="0">
              <a:spcBef>
                <a:spcPct val="0"/>
              </a:spcBef>
              <a:spcAft>
                <a:spcPct val="0"/>
              </a:spcAft>
            </a:pPr>
            <a:r>
              <a:rPr lang="en-US" dirty="0" err="1" smtClean="0">
                <a:solidFill>
                  <a:srgbClr val="0033CC"/>
                </a:solidFill>
                <a:latin typeface="Calibri" pitchFamily="34" charset="0"/>
                <a:ea typeface="Droid Sans Fallback"/>
                <a:cs typeface="Times New Roman" pitchFamily="18" charset="0"/>
              </a:rPr>
              <a:t>Harshita</a:t>
            </a:r>
            <a:r>
              <a:rPr lang="en-US" dirty="0" smtClean="0">
                <a:solidFill>
                  <a:srgbClr val="0033CC"/>
                </a:solidFill>
                <a:latin typeface="Calibri" pitchFamily="34" charset="0"/>
                <a:ea typeface="Droid Sans Fallback"/>
                <a:cs typeface="Times New Roman" pitchFamily="18" charset="0"/>
              </a:rPr>
              <a:t> Gupta (TCA2156031)</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err="1" smtClean="0">
                <a:solidFill>
                  <a:srgbClr val="0033CC"/>
                </a:solidFill>
                <a:latin typeface="Calibri" pitchFamily="34" charset="0"/>
                <a:ea typeface="Droid Sans Fallback"/>
                <a:cs typeface="Times New Roman" pitchFamily="18" charset="0"/>
              </a:rPr>
              <a:t>Ashish</a:t>
            </a:r>
            <a:r>
              <a:rPr lang="en-US" dirty="0" smtClean="0">
                <a:solidFill>
                  <a:srgbClr val="0033CC"/>
                </a:solidFill>
                <a:latin typeface="Calibri" pitchFamily="34" charset="0"/>
                <a:ea typeface="Droid Sans Fallback"/>
                <a:cs typeface="Times New Roman" pitchFamily="18" charset="0"/>
              </a:rPr>
              <a:t> Sharma (TCA2156004)</a:t>
            </a:r>
          </a:p>
          <a:p>
            <a:pPr lvl="0" algn="ctr" eaLnBrk="0" fontAlgn="base" hangingPunct="0">
              <a:spcBef>
                <a:spcPct val="0"/>
              </a:spcBef>
              <a:spcAft>
                <a:spcPct val="0"/>
              </a:spcAft>
            </a:pPr>
            <a:r>
              <a:rPr lang="en-US" dirty="0" smtClean="0">
                <a:solidFill>
                  <a:srgbClr val="0033CC"/>
                </a:solidFill>
                <a:latin typeface="Calibri" pitchFamily="34" charset="0"/>
                <a:cs typeface="Times New Roman" pitchFamily="18" charset="0"/>
              </a:rPr>
              <a:t>Harsh Gaur (TCA2156010)</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923330"/>
          </a:xfrm>
          <a:prstGeom prst="rect">
            <a:avLst/>
          </a:prstGeom>
        </p:spPr>
        <p:txBody>
          <a:bodyPr wrap="square">
            <a:spAutoFit/>
          </a:bodyPr>
          <a:lstStyle/>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smtClean="0">
                <a:solidFill>
                  <a:srgbClr val="0033CC"/>
                </a:solidFill>
                <a:latin typeface="Calibri" pitchFamily="34" charset="0"/>
                <a:cs typeface="Times New Roman" pitchFamily="18" charset="0"/>
              </a:rPr>
              <a:t>Project Guide Name</a:t>
            </a:r>
          </a:p>
          <a:p>
            <a:pPr lvl="0" algn="ctr" eaLnBrk="0" fontAlgn="base" hangingPunct="0">
              <a:spcBef>
                <a:spcPct val="0"/>
              </a:spcBef>
              <a:spcAft>
                <a:spcPct val="0"/>
              </a:spcAft>
            </a:pPr>
            <a:r>
              <a:rPr lang="en-US" dirty="0" smtClean="0">
                <a:solidFill>
                  <a:srgbClr val="0033CC"/>
                </a:solidFill>
                <a:latin typeface="Calibri" pitchFamily="34" charset="0"/>
                <a:cs typeface="Times New Roman" pitchFamily="18" charset="0"/>
              </a:rPr>
              <a:t>Mr. </a:t>
            </a:r>
            <a:r>
              <a:rPr lang="en-US" dirty="0" err="1" smtClean="0">
                <a:solidFill>
                  <a:srgbClr val="0033CC"/>
                </a:solidFill>
                <a:latin typeface="Calibri" pitchFamily="34" charset="0"/>
                <a:cs typeface="Times New Roman" pitchFamily="18" charset="0"/>
              </a:rPr>
              <a:t>Aditya</a:t>
            </a:r>
            <a:r>
              <a:rPr lang="en-US" dirty="0" smtClean="0">
                <a:solidFill>
                  <a:srgbClr val="0033CC"/>
                </a:solidFill>
                <a:latin typeface="Calibri" pitchFamily="34" charset="0"/>
                <a:cs typeface="Times New Roman" pitchFamily="18" charset="0"/>
              </a:rPr>
              <a:t> </a:t>
            </a:r>
            <a:r>
              <a:rPr lang="en-US" dirty="0" err="1" smtClean="0">
                <a:solidFill>
                  <a:srgbClr val="0033CC"/>
                </a:solidFill>
                <a:latin typeface="Calibri" pitchFamily="34" charset="0"/>
                <a:cs typeface="Times New Roman" pitchFamily="18" charset="0"/>
              </a:rPr>
              <a:t>Tripathi</a:t>
            </a:r>
            <a:endParaRPr lang="en-US" dirty="0" smtClean="0">
              <a:solidFill>
                <a:srgbClr val="0033CC"/>
              </a:solidFill>
              <a:latin typeface="Calibri" pitchFamily="34" charset="0"/>
              <a:cs typeface="Times New Roman" pitchFamily="18"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smtClean="0">
                <a:latin typeface="Calibri" pitchFamily="34" charset="0"/>
                <a:ea typeface="Droid Sans Fallback"/>
                <a:cs typeface="Times New Roman" pitchFamily="18" charset="0"/>
              </a:rPr>
              <a:t>Major Project (ICI651)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smtClean="0">
                <a:latin typeface="Calibri" pitchFamily="34" charset="0"/>
                <a:ea typeface="Droid Sans Fallback"/>
                <a:cs typeface="Times New Roman" pitchFamily="18" charset="0"/>
              </a:rPr>
              <a:t>Degree : </a:t>
            </a:r>
            <a:r>
              <a:rPr lang="en-US" sz="2000" b="1" dirty="0" smtClean="0">
                <a:solidFill>
                  <a:srgbClr val="FF0000"/>
                </a:solidFill>
                <a:latin typeface="Calibri" pitchFamily="34" charset="0"/>
                <a:ea typeface="Droid Sans Fallback"/>
                <a:cs typeface="Times New Roman" pitchFamily="18" charset="0"/>
              </a:rPr>
              <a:t>BCA</a:t>
            </a:r>
            <a:endParaRPr lang="en-US" sz="2000" b="1" dirty="0" smtClean="0">
              <a:solidFill>
                <a:srgbClr val="FF0000"/>
              </a:solidFill>
              <a:latin typeface="Arial" pitchFamily="34" charset="0"/>
              <a:cs typeface="Arial" pitchFamily="34" charset="0"/>
            </a:endParaRPr>
          </a:p>
        </p:txBody>
      </p:sp>
    </p:spTree>
    <p:extLst>
      <p:ext uri="{BB962C8B-B14F-4D97-AF65-F5344CB8AC3E}">
        <p14:creationId xmlns="" xmlns:p14="http://schemas.microsoft.com/office/powerpoint/2010/main" val="364428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t>
            </a:r>
            <a:endParaRPr lang="en-IN" dirty="0"/>
          </a:p>
        </p:txBody>
      </p:sp>
      <p:sp>
        <p:nvSpPr>
          <p:cNvPr id="5" name="Content Placeholder 4"/>
          <p:cNvSpPr>
            <a:spLocks noGrp="1"/>
          </p:cNvSpPr>
          <p:nvPr>
            <p:ph idx="1"/>
          </p:nvPr>
        </p:nvSpPr>
        <p:spPr>
          <a:xfrm>
            <a:off x="0" y="914400"/>
            <a:ext cx="9144000" cy="5250904"/>
          </a:xfrm>
        </p:spPr>
        <p:txBody>
          <a:bodyPr>
            <a:normAutofit fontScale="77500" lnSpcReduction="20000"/>
          </a:bodyPr>
          <a:lstStyle/>
          <a:p>
            <a:pPr lvl="0"/>
            <a:r>
              <a:rPr lang="en-US" b="1" dirty="0" smtClean="0"/>
              <a:t>Save time-: </a:t>
            </a:r>
            <a:r>
              <a:rPr lang="en-US" dirty="0" smtClean="0"/>
              <a:t>E-learning is self-directed, which means students can learn as and when it’s convenient for them, all easily and quickly accessible via an LMS. It also saves time for administrators organizing training courses.</a:t>
            </a:r>
          </a:p>
          <a:p>
            <a:pPr lvl="0"/>
            <a:r>
              <a:rPr lang="en-US" b="1" dirty="0" smtClean="0"/>
              <a:t>Improves the student experience-: </a:t>
            </a:r>
            <a:r>
              <a:rPr lang="en-US" dirty="0" smtClean="0"/>
              <a:t>By ensuring all training courses and materials are located in one central location it improves the learning experience for students, meaning they’re far more likely to engage with and complete courses.</a:t>
            </a:r>
          </a:p>
          <a:p>
            <a:pPr lvl="0"/>
            <a:r>
              <a:rPr lang="en-US" b="1" dirty="0" smtClean="0"/>
              <a:t>Enables diverse assessment options-: </a:t>
            </a:r>
            <a:r>
              <a:rPr lang="en-US" dirty="0" smtClean="0"/>
              <a:t>Assessment can take place online via multiple formats in an LMS. Short quizzes, multiple choice, questionnaires all provide the opportunity to deliver immediate feedback. Teachers can also reference an external site including video formats and apply questions or topics from that stimulus. Students have the option to upload their work in multiple formats including </a:t>
            </a:r>
            <a:r>
              <a:rPr lang="en-US" dirty="0" err="1" smtClean="0"/>
              <a:t>screencasts</a:t>
            </a:r>
            <a:r>
              <a:rPr lang="en-US" dirty="0" smtClean="0"/>
              <a:t>, podcasts or video.</a:t>
            </a:r>
          </a:p>
          <a:p>
            <a:pPr lvl="0"/>
            <a:r>
              <a:rPr lang="en-US" b="1" dirty="0" smtClean="0"/>
              <a:t>Data-driven Insights-: </a:t>
            </a:r>
            <a:r>
              <a:rPr lang="en-US" dirty="0" smtClean="0"/>
              <a:t>With robust analytics capabilities, an LMS provides valuable insights into student progress, engagement levels, and learning patterns. Educators can use this data to identify areas for improvement, track student performance, and refine teaching strategies, ultimately enhancing the overall quality of education.</a:t>
            </a:r>
          </a:p>
          <a:p>
            <a:pPr lvl="0"/>
            <a:r>
              <a:rPr lang="en-US" b="1" dirty="0" smtClean="0"/>
              <a:t>Communication:-: </a:t>
            </a:r>
            <a:r>
              <a:rPr lang="en-US" dirty="0" smtClean="0"/>
              <a:t>Online learning platforms facilitate easy communication between students and instructors through messaging systems, email, and discussion boards. This fosters collaboration and enables students to seek help when needed.</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Tree>
    <p:extLst>
      <p:ext uri="{BB962C8B-B14F-4D97-AF65-F5344CB8AC3E}">
        <p14:creationId xmlns="" xmlns:p14="http://schemas.microsoft.com/office/powerpoint/2010/main" val="258564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r>
              <a:rPr lang="en-US" u="sng" dirty="0" smtClean="0">
                <a:hlinkClick r:id="rId3"/>
              </a:rPr>
              <a:t>https://www.cae.net/lms-learning-platforms-advantages/</a:t>
            </a:r>
            <a:r>
              <a:rPr lang="en-US" dirty="0" smtClean="0"/>
              <a:t>..</a:t>
            </a:r>
          </a:p>
          <a:p>
            <a:pPr lvl="0"/>
            <a:r>
              <a:rPr lang="en-US" dirty="0" smtClean="0"/>
              <a:t>  </a:t>
            </a:r>
            <a:r>
              <a:rPr lang="en-US" u="sng" dirty="0" smtClean="0">
                <a:hlinkClick r:id="rId4"/>
              </a:rPr>
              <a:t>https://www.bsetec.com/blog/scope-of-learning-management-in-future/</a:t>
            </a:r>
            <a:endParaRPr lang="en-US" dirty="0" smtClean="0"/>
          </a:p>
          <a:p>
            <a:pPr lvl="0"/>
            <a:r>
              <a:rPr lang="en-US" u="sng" dirty="0" smtClean="0">
                <a:hlinkClick r:id="rId5"/>
              </a:rPr>
              <a:t>https://collegevidya.com/blog/what-is-learning-management-system/</a:t>
            </a:r>
            <a:endParaRPr lang="en-US" dirty="0" smtClean="0"/>
          </a:p>
          <a:p>
            <a:pPr lvl="0"/>
            <a:r>
              <a:rPr lang="en-US" u="sng" dirty="0" smtClean="0">
                <a:hlinkClick r:id="rId6"/>
              </a:rPr>
              <a:t>https://www.techtarget.com/searchcio/definition/learning-management-system</a:t>
            </a:r>
            <a:endParaRPr lang="en-US" dirty="0" smtClean="0"/>
          </a:p>
          <a:p>
            <a:pPr lvl="0"/>
            <a:r>
              <a:rPr lang="en-US" u="sng" dirty="0" smtClean="0">
                <a:hlinkClick r:id="rId6"/>
              </a:rPr>
              <a:t>https://www.techtarget.com/searchcio/definition/learning-management-system</a:t>
            </a:r>
            <a:endParaRPr lang="en-US" dirty="0" smtClean="0"/>
          </a:p>
          <a:p>
            <a:pPr lvl="0"/>
            <a:r>
              <a:rPr lang="en-US" u="sng" dirty="0" smtClean="0">
                <a:hlinkClick r:id="rId7"/>
              </a:rPr>
              <a:t>https://www.capterra.com/learning-management-system-software/buyers-guide</a:t>
            </a:r>
            <a:endParaRPr lang="en-US" dirty="0" smtClean="0"/>
          </a:p>
          <a:p>
            <a:r>
              <a:rPr lang="en-US" dirty="0" smtClean="0"/>
              <a:t> </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Tree>
    <p:extLst>
      <p:ext uri="{BB962C8B-B14F-4D97-AF65-F5344CB8AC3E}">
        <p14:creationId xmlns="" xmlns:p14="http://schemas.microsoft.com/office/powerpoint/2010/main" val="2585641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Tree>
    <p:extLst>
      <p:ext uri="{BB962C8B-B14F-4D97-AF65-F5344CB8AC3E}">
        <p14:creationId xmlns=""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smtClean="0"/>
              <a:t>Team Details</a:t>
            </a:r>
            <a:endParaRPr lang="en-US"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1065488997"/>
              </p:ext>
            </p:extLst>
          </p:nvPr>
        </p:nvGraphicFramePr>
        <p:xfrm>
          <a:off x="386882" y="1372628"/>
          <a:ext cx="8361582" cy="1521929"/>
        </p:xfrm>
        <a:graphic>
          <a:graphicData uri="http://schemas.openxmlformats.org/drawingml/2006/table">
            <a:tbl>
              <a:tblPr firstRow="1" firstCol="1" bandRow="1">
                <a:tableStyleId>{E8B1032C-EA38-4F05-BA0D-38AFFFC7BED3}</a:tableStyleId>
              </a:tblPr>
              <a:tblGrid>
                <a:gridCol w="5877119">
                  <a:extLst>
                    <a:ext uri="{9D8B030D-6E8A-4147-A177-3AD203B41FA5}">
                      <a16:colId xmlns="" xmlns:a16="http://schemas.microsoft.com/office/drawing/2014/main" val="3341467042"/>
                    </a:ext>
                  </a:extLst>
                </a:gridCol>
                <a:gridCol w="2484463">
                  <a:extLst>
                    <a:ext uri="{9D8B030D-6E8A-4147-A177-3AD203B41FA5}">
                      <a16:colId xmlns=""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1876531479"/>
                  </a:ext>
                </a:extLst>
              </a:tr>
              <a:tr h="427413">
                <a:tc>
                  <a:txBody>
                    <a:bodyPr/>
                    <a:lstStyle/>
                    <a:p>
                      <a:pPr>
                        <a:lnSpc>
                          <a:spcPct val="106000"/>
                        </a:lnSpc>
                        <a:spcAft>
                          <a:spcPts val="800"/>
                        </a:spcAft>
                      </a:pPr>
                      <a:r>
                        <a:rPr lang="en-US" sz="1800" dirty="0">
                          <a:effectLst/>
                        </a:rPr>
                        <a:t> </a:t>
                      </a:r>
                      <a:r>
                        <a:rPr lang="en-US" sz="1800" dirty="0" err="1" smtClean="0">
                          <a:effectLst/>
                        </a:rPr>
                        <a:t>Harshita</a:t>
                      </a:r>
                      <a:r>
                        <a:rPr lang="en-US" sz="1800" baseline="0" dirty="0" smtClean="0">
                          <a:effectLst/>
                        </a:rPr>
                        <a:t> Gupta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smtClean="0">
                          <a:effectLst/>
                          <a:latin typeface="Calibri" panose="020F0502020204030204" pitchFamily="34" charset="0"/>
                          <a:ea typeface="Droid Sans Fallback"/>
                        </a:rPr>
                        <a:t>Front</a:t>
                      </a:r>
                      <a:r>
                        <a:rPr lang="en-US" sz="1800" baseline="0" dirty="0" smtClean="0">
                          <a:effectLst/>
                          <a:latin typeface="Calibri" panose="020F0502020204030204" pitchFamily="34" charset="0"/>
                          <a:ea typeface="Droid Sans Fallback"/>
                        </a:rPr>
                        <a:t>end</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3895163912"/>
                  </a:ext>
                </a:extLst>
              </a:tr>
              <a:tr h="250955">
                <a:tc>
                  <a:txBody>
                    <a:bodyPr/>
                    <a:lstStyle/>
                    <a:p>
                      <a:pPr>
                        <a:lnSpc>
                          <a:spcPct val="106000"/>
                        </a:lnSpc>
                        <a:spcAft>
                          <a:spcPts val="800"/>
                        </a:spcAft>
                      </a:pPr>
                      <a:r>
                        <a:rPr lang="en-US" sz="1800" dirty="0">
                          <a:effectLst/>
                        </a:rPr>
                        <a:t> </a:t>
                      </a:r>
                      <a:r>
                        <a:rPr lang="en-US" sz="1800" dirty="0" err="1" smtClean="0">
                          <a:effectLst/>
                        </a:rPr>
                        <a:t>Ashish</a:t>
                      </a:r>
                      <a:r>
                        <a:rPr lang="en-US" sz="1800" dirty="0" smtClean="0">
                          <a:effectLst/>
                        </a:rPr>
                        <a:t> Sharma </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smtClean="0">
                          <a:effectLst/>
                        </a:rPr>
                        <a:t>Backend</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4000564458"/>
                  </a:ext>
                </a:extLst>
              </a:tr>
              <a:tr h="250955">
                <a:tc>
                  <a:txBody>
                    <a:bodyPr/>
                    <a:lstStyle/>
                    <a:p>
                      <a:pPr>
                        <a:lnSpc>
                          <a:spcPct val="106000"/>
                        </a:lnSpc>
                        <a:spcAft>
                          <a:spcPts val="800"/>
                        </a:spcAft>
                      </a:pPr>
                      <a:r>
                        <a:rPr lang="en-US" sz="1800" dirty="0">
                          <a:effectLst/>
                        </a:rPr>
                        <a:t> </a:t>
                      </a:r>
                      <a:r>
                        <a:rPr lang="en-US" sz="1800" dirty="0" smtClean="0">
                          <a:effectLst/>
                        </a:rPr>
                        <a:t>Harsh</a:t>
                      </a:r>
                      <a:r>
                        <a:rPr lang="en-US" sz="1800" baseline="0" dirty="0" smtClean="0">
                          <a:effectLst/>
                        </a:rPr>
                        <a:t> Gaur</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baseline="0" dirty="0" smtClean="0">
                          <a:effectLst/>
                          <a:latin typeface="Calibri" panose="020F0502020204030204" pitchFamily="34" charset="0"/>
                          <a:ea typeface="Droid Sans Fallback"/>
                        </a:rPr>
                        <a:t> Testing</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389848289"/>
                  </a:ext>
                </a:extLst>
              </a:tr>
            </a:tbl>
          </a:graphicData>
        </a:graphic>
      </p:graphicFrame>
    </p:spTree>
    <p:extLst>
      <p:ext uri="{BB962C8B-B14F-4D97-AF65-F5344CB8AC3E}">
        <p14:creationId xmlns="" xmlns:p14="http://schemas.microsoft.com/office/powerpoint/2010/main" val="113471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a:xfrm>
            <a:off x="0" y="914400"/>
            <a:ext cx="9144000" cy="5250904"/>
          </a:xfrm>
        </p:spPr>
        <p:txBody>
          <a:bodyPr>
            <a:normAutofit fontScale="70000" lnSpcReduction="20000"/>
          </a:bodyPr>
          <a:lstStyle/>
          <a:p>
            <a:pPr lvl="1">
              <a:buNone/>
            </a:pPr>
            <a:r>
              <a:rPr lang="en-US" b="1" dirty="0" smtClean="0"/>
              <a:t>Project Title:</a:t>
            </a:r>
          </a:p>
          <a:p>
            <a:pPr lvl="1">
              <a:buNone/>
            </a:pPr>
            <a:r>
              <a:rPr lang="en-US" dirty="0" smtClean="0"/>
              <a:t>SLS: - Smart Learning Solution</a:t>
            </a:r>
            <a:r>
              <a:rPr lang="en-US" dirty="0" smtClean="0"/>
              <a:t> </a:t>
            </a:r>
            <a:endParaRPr lang="en-US" dirty="0" smtClean="0"/>
          </a:p>
          <a:p>
            <a:pPr lvl="1">
              <a:buNone/>
            </a:pPr>
            <a:r>
              <a:rPr lang="en-US" b="1" dirty="0" smtClean="0"/>
              <a:t>Domain: </a:t>
            </a:r>
          </a:p>
          <a:p>
            <a:pPr lvl="1">
              <a:buNone/>
            </a:pPr>
            <a:r>
              <a:rPr lang="en-US" dirty="0" smtClean="0"/>
              <a:t>Digital Educational Website </a:t>
            </a:r>
          </a:p>
          <a:p>
            <a:pPr lvl="1">
              <a:buNone/>
            </a:pPr>
            <a:r>
              <a:rPr lang="en-US" b="1" dirty="0" smtClean="0"/>
              <a:t>Project Description </a:t>
            </a:r>
          </a:p>
          <a:p>
            <a:pPr lvl="1">
              <a:buNone/>
            </a:pPr>
            <a:r>
              <a:rPr lang="en-US" dirty="0" smtClean="0"/>
              <a:t>An Online Learning Management System (LMS) is a digital platform designed to help students and educators engage in learning activities remotely. It provides a central hub where students can access course materials, submit assignments, and interact with peers and instructors. Teachers can create and deliver lessons, track student progress, and assess performance. The LMS typically offers features such as video lectures, discussion forums, quizzes, and </a:t>
            </a:r>
            <a:r>
              <a:rPr lang="en-US" dirty="0" err="1" smtClean="0"/>
              <a:t>gradebooks</a:t>
            </a:r>
            <a:r>
              <a:rPr lang="en-US" dirty="0" smtClean="0"/>
              <a:t>. It aims to facilitate effective communication, streamline  </a:t>
            </a:r>
            <a:r>
              <a:rPr lang="en-US" dirty="0" err="1" smtClean="0"/>
              <a:t>aministrative</a:t>
            </a:r>
            <a:r>
              <a:rPr lang="en-US" dirty="0" smtClean="0"/>
              <a:t> tasks, and enhance the overall learning experience in a virtual environment.</a:t>
            </a:r>
          </a:p>
          <a:p>
            <a:pPr lvl="1">
              <a:buNone/>
            </a:pPr>
            <a:endParaRPr lang="en-US" b="1" dirty="0" smtClean="0"/>
          </a:p>
          <a:p>
            <a:pPr lvl="1">
              <a:buNone/>
            </a:pPr>
            <a:r>
              <a:rPr lang="en-US" b="1" dirty="0" smtClean="0"/>
              <a:t>Problem Statement</a:t>
            </a:r>
          </a:p>
          <a:p>
            <a:r>
              <a:rPr lang="en-US" dirty="0" smtClean="0"/>
              <a:t>An Online Learning Management System (LMS) is like a digital school. </a:t>
            </a:r>
          </a:p>
          <a:p>
            <a:r>
              <a:rPr lang="en-US" dirty="0" smtClean="0"/>
              <a:t>It helps students and teachers to learn and teach over the internet. </a:t>
            </a:r>
          </a:p>
          <a:p>
            <a:r>
              <a:rPr lang="en-US" dirty="0" smtClean="0"/>
              <a:t>Students can access lessons, videos, and assignments from anywhere, anytime. Teachers can create courses, share materials, and track students' progress. </a:t>
            </a:r>
          </a:p>
          <a:p>
            <a:r>
              <a:rPr lang="en-US" dirty="0" smtClean="0"/>
              <a:t>LMS makes learning flexible, allowing students to study at their own pace. </a:t>
            </a:r>
          </a:p>
          <a:p>
            <a:r>
              <a:rPr lang="en-US" dirty="0" smtClean="0"/>
              <a:t>It also promotes interaction through discussion forums and messaging. </a:t>
            </a:r>
          </a:p>
          <a:p>
            <a:r>
              <a:rPr lang="en-US" dirty="0" smtClean="0"/>
              <a:t>With features like quizzes and grading, it assesses students' understanding. Overall, an LMS streamlines the learning process, making education more accessible and engaging for everyone involved</a:t>
            </a:r>
            <a:r>
              <a:rPr lang="en-US" sz="1600" dirty="0" smtClean="0"/>
              <a:t>.</a:t>
            </a:r>
            <a:endParaRPr lang="en-US" sz="2000" dirty="0" smtClean="0"/>
          </a:p>
          <a:p>
            <a:endParaRPr lang="en-US" sz="3200"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 xmlns:p14="http://schemas.microsoft.com/office/powerpoint/2010/main" val="180959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fontScale="85000" lnSpcReduction="20000"/>
          </a:bodyPr>
          <a:lstStyle/>
          <a:p>
            <a:pPr>
              <a:buNone/>
            </a:pPr>
            <a:r>
              <a:rPr lang="en-US" b="1" dirty="0" smtClean="0"/>
              <a:t>Technologies to be used </a:t>
            </a:r>
          </a:p>
          <a:p>
            <a:pPr marL="457200" indent="-457200">
              <a:buFont typeface="+mj-lt"/>
              <a:buAutoNum type="arabicPeriod"/>
            </a:pPr>
            <a:r>
              <a:rPr lang="en-US" dirty="0" smtClean="0"/>
              <a:t>      Software Platform</a:t>
            </a:r>
          </a:p>
          <a:p>
            <a:r>
              <a:rPr lang="en-US" dirty="0" smtClean="0"/>
              <a:t>Operating System                   Windows 10</a:t>
            </a:r>
          </a:p>
          <a:p>
            <a:r>
              <a:rPr lang="en-US" dirty="0" smtClean="0"/>
              <a:t>Front End                                 HTML, CSS, JavaScript,</a:t>
            </a:r>
          </a:p>
          <a:p>
            <a:r>
              <a:rPr lang="en-US" dirty="0" smtClean="0"/>
              <a:t>Back End                                  PHP</a:t>
            </a:r>
          </a:p>
          <a:p>
            <a:r>
              <a:rPr lang="en-US" dirty="0" smtClean="0"/>
              <a:t>Library/ Framework               Bootstrap</a:t>
            </a:r>
          </a:p>
          <a:p>
            <a:r>
              <a:rPr lang="en-US" dirty="0" smtClean="0"/>
              <a:t>Code Editor                              Visual Studio Code 1.33</a:t>
            </a:r>
          </a:p>
          <a:p>
            <a:r>
              <a:rPr lang="en-US" dirty="0" smtClean="0"/>
              <a:t>Database                                   </a:t>
            </a:r>
            <a:r>
              <a:rPr lang="en-US" dirty="0" err="1" smtClean="0"/>
              <a:t>MySQL</a:t>
            </a:r>
            <a:endParaRPr lang="en-US" dirty="0" smtClean="0"/>
          </a:p>
          <a:p>
            <a:r>
              <a:rPr lang="en-US" dirty="0" smtClean="0"/>
              <a:t>Web Server                               Apache</a:t>
            </a:r>
          </a:p>
          <a:p>
            <a:r>
              <a:rPr lang="en-US" dirty="0" smtClean="0"/>
              <a:t>Web Browser                            Google Chrome</a:t>
            </a:r>
          </a:p>
          <a:p>
            <a:pPr marL="457200" indent="-457200">
              <a:buNone/>
            </a:pPr>
            <a:r>
              <a:rPr lang="en-US" dirty="0" smtClean="0"/>
              <a:t> </a:t>
            </a:r>
          </a:p>
          <a:p>
            <a:pPr>
              <a:buNone/>
            </a:pPr>
            <a:r>
              <a:rPr lang="en-US" dirty="0" smtClean="0"/>
              <a:t>2.           Hardware Platform</a:t>
            </a:r>
          </a:p>
          <a:p>
            <a:r>
              <a:rPr lang="en-US" dirty="0" smtClean="0"/>
              <a:t>Processor             i5 Processor</a:t>
            </a:r>
          </a:p>
          <a:p>
            <a:r>
              <a:rPr lang="en-US" dirty="0" smtClean="0"/>
              <a:t>RAM                      8 GB</a:t>
            </a:r>
          </a:p>
          <a:p>
            <a:r>
              <a:rPr lang="en-US" dirty="0" smtClean="0"/>
              <a:t>Disk Space           10 GB of Available Hard Disk</a:t>
            </a:r>
          </a:p>
          <a:p>
            <a:r>
              <a:rPr lang="en-US" dirty="0" smtClean="0"/>
              <a:t>Display                  1920 X 1080 or IPS Display</a:t>
            </a:r>
          </a:p>
          <a:p>
            <a:pPr>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Tree>
    <p:extLst>
      <p:ext uri="{BB962C8B-B14F-4D97-AF65-F5344CB8AC3E}">
        <p14:creationId xmlns="" xmlns:p14="http://schemas.microsoft.com/office/powerpoint/2010/main" val="284379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chemeClr val="bg1"/>
                </a:solidFill>
                <a:latin typeface="Calibri" pitchFamily="34" charset="0"/>
                <a:ea typeface="ＭＳ Ｐゴシック" pitchFamily="-28" charset="-128"/>
              </a:rPr>
              <a:t>ERD Diagram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pic>
        <p:nvPicPr>
          <p:cNvPr id="15361" name="Picture 1" descr="C:\Users\HP\Downloads\WhatsApp Image 2024-05-06 at 2.50.54 PM.jpeg"/>
          <p:cNvPicPr>
            <a:picLocks noChangeAspect="1" noChangeArrowheads="1"/>
          </p:cNvPicPr>
          <p:nvPr/>
        </p:nvPicPr>
        <p:blipFill>
          <a:blip r:embed="rId4" cstate="print"/>
          <a:srcRect/>
          <a:stretch>
            <a:fillRect/>
          </a:stretch>
        </p:blipFill>
        <p:spPr bwMode="auto">
          <a:xfrm>
            <a:off x="785786" y="1071546"/>
            <a:ext cx="7429552" cy="4643470"/>
          </a:xfrm>
          <a:prstGeom prst="rect">
            <a:avLst/>
          </a:prstGeom>
          <a:noFill/>
        </p:spPr>
      </p:pic>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chemeClr val="bg1"/>
                </a:solidFill>
                <a:latin typeface="Calibri" pitchFamily="34" charset="0"/>
                <a:ea typeface="ＭＳ Ｐゴシック" pitchFamily="-28" charset="-128"/>
              </a:rPr>
              <a:t>Data Flow Diagram (DFD)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11" name="Rectangle 8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6" name="Picture 95" descr="Screenshot 2024-04-08 224235.png"/>
          <p:cNvPicPr/>
          <p:nvPr/>
        </p:nvPicPr>
        <p:blipFill>
          <a:blip r:embed="rId4" cstate="print"/>
          <a:stretch>
            <a:fillRect/>
          </a:stretch>
        </p:blipFill>
        <p:spPr>
          <a:xfrm>
            <a:off x="714348" y="2285992"/>
            <a:ext cx="3475325" cy="2424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7" name="Picture 96" descr="Screenshot 2024-04-09 234052.png"/>
          <p:cNvPicPr/>
          <p:nvPr/>
        </p:nvPicPr>
        <p:blipFill>
          <a:blip r:embed="rId5" cstate="print"/>
          <a:stretch>
            <a:fillRect/>
          </a:stretch>
        </p:blipFill>
        <p:spPr>
          <a:xfrm>
            <a:off x="4714876" y="2214554"/>
            <a:ext cx="3857652" cy="2529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314" name="Rectangle 2"/>
          <p:cNvSpPr>
            <a:spLocks noChangeArrowheads="1"/>
          </p:cNvSpPr>
          <p:nvPr/>
        </p:nvSpPr>
        <p:spPr bwMode="auto">
          <a:xfrm>
            <a:off x="0" y="0"/>
            <a:ext cx="36901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Droid Sans Fallback" charset="0"/>
                <a:cs typeface="Calibri"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 name="TextBox 99"/>
          <p:cNvSpPr txBox="1"/>
          <p:nvPr/>
        </p:nvSpPr>
        <p:spPr>
          <a:xfrm>
            <a:off x="571472" y="1500174"/>
            <a:ext cx="3571900" cy="369332"/>
          </a:xfrm>
          <a:prstGeom prst="rect">
            <a:avLst/>
          </a:prstGeom>
          <a:noFill/>
        </p:spPr>
        <p:txBody>
          <a:bodyPr wrap="square" rtlCol="0">
            <a:spAutoFit/>
          </a:bodyPr>
          <a:lstStyle/>
          <a:p>
            <a:r>
              <a:rPr lang="en-US" b="1" dirty="0" smtClean="0"/>
              <a:t> </a:t>
            </a:r>
            <a:r>
              <a:rPr lang="en-US" b="1" u="sng" dirty="0" smtClean="0"/>
              <a:t>0-level DFD</a:t>
            </a:r>
            <a:r>
              <a:rPr lang="en-US" b="1" dirty="0" smtClean="0"/>
              <a:t>:-</a:t>
            </a:r>
            <a:endParaRPr lang="en-US" dirty="0"/>
          </a:p>
        </p:txBody>
      </p:sp>
      <p:sp>
        <p:nvSpPr>
          <p:cNvPr id="101" name="TextBox 100"/>
          <p:cNvSpPr txBox="1"/>
          <p:nvPr/>
        </p:nvSpPr>
        <p:spPr>
          <a:xfrm>
            <a:off x="4714876" y="1500174"/>
            <a:ext cx="3571900" cy="369332"/>
          </a:xfrm>
          <a:prstGeom prst="rect">
            <a:avLst/>
          </a:prstGeom>
          <a:noFill/>
        </p:spPr>
        <p:txBody>
          <a:bodyPr wrap="square" rtlCol="0">
            <a:spAutoFit/>
          </a:bodyPr>
          <a:lstStyle/>
          <a:p>
            <a:r>
              <a:rPr lang="en-US" b="1" dirty="0" smtClean="0"/>
              <a:t> </a:t>
            </a:r>
            <a:r>
              <a:rPr lang="en-US" b="1" u="sng" dirty="0" smtClean="0"/>
              <a:t>1-level DFD</a:t>
            </a:r>
            <a:r>
              <a:rPr lang="en-US" b="1" dirty="0" smtClean="0"/>
              <a:t>:-</a:t>
            </a:r>
            <a:endParaRPr lang="en-US" dirty="0"/>
          </a:p>
        </p:txBody>
      </p:sp>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User Case </a:t>
            </a:r>
            <a:r>
              <a:rPr lang="en-US" sz="2400" b="1" dirty="0" err="1" smtClean="0">
                <a:solidFill>
                  <a:schemeClr val="bg1"/>
                </a:solidFill>
                <a:latin typeface="Calibri" pitchFamily="34" charset="0"/>
                <a:ea typeface="ＭＳ Ｐゴシック" pitchFamily="-28" charset="-128"/>
              </a:rPr>
              <a:t>Digram</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pic>
        <p:nvPicPr>
          <p:cNvPr id="11" name="Picture 10" descr="Screenshot 2024-04-09 230547.png"/>
          <p:cNvPicPr/>
          <p:nvPr/>
        </p:nvPicPr>
        <p:blipFill>
          <a:blip r:embed="rId4" cstate="print"/>
          <a:stretch>
            <a:fillRect/>
          </a:stretch>
        </p:blipFill>
        <p:spPr>
          <a:xfrm>
            <a:off x="1857356" y="1000108"/>
            <a:ext cx="5249244" cy="4900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9218" name="AutoShape 2" descr="blob:https://web.whatsapp.com/c5ffb7dc-5f41-4979-a2f3-cc7243dff68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blob:https://web.whatsapp.com/c5ffb7dc-5f41-4979-a2f3-cc7243dff68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1" name="Picture 5" descr="C:\Users\HP\Downloads\WhatsApp Image 2024-05-06 at 2.52.41 PM.jpeg"/>
          <p:cNvPicPr>
            <a:picLocks noChangeAspect="1" noChangeArrowheads="1"/>
          </p:cNvPicPr>
          <p:nvPr/>
        </p:nvPicPr>
        <p:blipFill>
          <a:blip r:embed="rId4" cstate="print"/>
          <a:srcRect/>
          <a:stretch>
            <a:fillRect/>
          </a:stretch>
        </p:blipFill>
        <p:spPr bwMode="auto">
          <a:xfrm>
            <a:off x="928662" y="1142984"/>
            <a:ext cx="7215238" cy="4714908"/>
          </a:xfrm>
          <a:prstGeom prst="rect">
            <a:avLst/>
          </a:prstGeom>
          <a:noFill/>
        </p:spPr>
      </p:pic>
    </p:spTree>
    <p:extLst>
      <p:ext uri="{BB962C8B-B14F-4D97-AF65-F5344CB8AC3E}">
        <p14:creationId xmlns="" xmlns:p14="http://schemas.microsoft.com/office/powerpoint/2010/main" val="2560928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fontScale="77500" lnSpcReduction="20000"/>
          </a:bodyPr>
          <a:lstStyle/>
          <a:p>
            <a:pPr>
              <a:buNone/>
            </a:pPr>
            <a:r>
              <a:rPr lang="en-US" b="1" dirty="0" smtClean="0"/>
              <a:t>Project Modules </a:t>
            </a:r>
          </a:p>
          <a:p>
            <a:pPr marL="457200" indent="-457200">
              <a:buAutoNum type="arabicPeriod"/>
            </a:pPr>
            <a:r>
              <a:rPr lang="en-US" b="1" dirty="0" smtClean="0"/>
              <a:t>User Modules </a:t>
            </a:r>
          </a:p>
          <a:p>
            <a:pPr marL="457200" indent="-457200">
              <a:buNone/>
            </a:pPr>
            <a:r>
              <a:rPr lang="en-US" b="1" dirty="0" smtClean="0"/>
              <a:t>Student Module</a:t>
            </a:r>
          </a:p>
          <a:p>
            <a:pPr marL="457200" indent="-457200"/>
            <a:r>
              <a:rPr lang="en-US" dirty="0" smtClean="0"/>
              <a:t>My class</a:t>
            </a:r>
          </a:p>
          <a:p>
            <a:pPr marL="457200" indent="-457200"/>
            <a:r>
              <a:rPr lang="en-US" dirty="0" smtClean="0"/>
              <a:t>Notification</a:t>
            </a:r>
          </a:p>
          <a:p>
            <a:pPr marL="457200" indent="-457200"/>
            <a:r>
              <a:rPr lang="en-US" dirty="0" smtClean="0"/>
              <a:t>Login/logout</a:t>
            </a:r>
          </a:p>
          <a:p>
            <a:pPr marL="457200" indent="-457200">
              <a:buNone/>
            </a:pPr>
            <a:r>
              <a:rPr lang="en-US" b="1" dirty="0" smtClean="0"/>
              <a:t>Teacher Module</a:t>
            </a:r>
          </a:p>
          <a:p>
            <a:pPr marL="457200" indent="-457200"/>
            <a:r>
              <a:rPr lang="en-US" dirty="0" smtClean="0"/>
              <a:t>My class </a:t>
            </a:r>
          </a:p>
          <a:p>
            <a:pPr marL="457200" indent="-457200"/>
            <a:r>
              <a:rPr lang="en-US" dirty="0" smtClean="0"/>
              <a:t>Add announcement</a:t>
            </a:r>
          </a:p>
          <a:p>
            <a:pPr marL="457200" indent="-457200"/>
            <a:r>
              <a:rPr lang="en-US" dirty="0" smtClean="0"/>
              <a:t>Add assignment</a:t>
            </a:r>
          </a:p>
          <a:p>
            <a:pPr marL="457200" indent="-457200"/>
            <a:r>
              <a:rPr lang="en-US" dirty="0" smtClean="0"/>
              <a:t>Quiz</a:t>
            </a:r>
          </a:p>
          <a:p>
            <a:pPr marL="457200" indent="-457200">
              <a:buNone/>
            </a:pPr>
            <a:r>
              <a:rPr lang="en-US" b="1" dirty="0" smtClean="0"/>
              <a:t>2. Admin Modules </a:t>
            </a:r>
          </a:p>
          <a:p>
            <a:pPr lvl="0"/>
            <a:r>
              <a:rPr lang="en-US" dirty="0" smtClean="0"/>
              <a:t>Dashboard </a:t>
            </a:r>
          </a:p>
          <a:p>
            <a:pPr lvl="0"/>
            <a:r>
              <a:rPr lang="en-US" dirty="0" smtClean="0"/>
              <a:t>Subject </a:t>
            </a:r>
          </a:p>
          <a:p>
            <a:pPr lvl="0"/>
            <a:r>
              <a:rPr lang="en-US" dirty="0" smtClean="0"/>
              <a:t>Student </a:t>
            </a:r>
          </a:p>
          <a:p>
            <a:pPr lvl="0"/>
            <a:r>
              <a:rPr lang="en-US" dirty="0" smtClean="0"/>
              <a:t>Teacher</a:t>
            </a:r>
          </a:p>
          <a:p>
            <a:pPr lvl="0"/>
            <a:r>
              <a:rPr lang="en-US" dirty="0" smtClean="0"/>
              <a:t>Department</a:t>
            </a:r>
          </a:p>
          <a:p>
            <a:pPr lvl="0"/>
            <a:r>
              <a:rPr lang="en-US" dirty="0" smtClean="0"/>
              <a:t>Logout</a:t>
            </a:r>
          </a:p>
          <a:p>
            <a:pPr marL="457200" indent="-457200"/>
            <a:endParaRPr lang="en-US" b="1" dirty="0" smtClean="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IN" sz="3600" b="1" dirty="0" smtClean="0"/>
              <a:t>Project Module </a:t>
            </a:r>
            <a:endParaRPr lang="en-IN" sz="3600" b="1"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 xmlns:p14="http://schemas.microsoft.com/office/powerpoint/2010/main" val="2737135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TotalTime>
  <Words>709</Words>
  <Application>Microsoft Office PowerPoint</Application>
  <PresentationFormat>On-screen Show (4:3)</PresentationFormat>
  <Paragraphs>124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Learning Management System Project Presentation  Date: 08/05/2024</vt:lpstr>
      <vt:lpstr>Slide 2</vt:lpstr>
      <vt:lpstr>Slide 3</vt:lpstr>
      <vt:lpstr>Slide 4</vt:lpstr>
      <vt:lpstr>Slide 5</vt:lpstr>
      <vt:lpstr>Slide 6</vt:lpstr>
      <vt:lpstr>Slide 7</vt:lpstr>
      <vt:lpstr>Slide 8</vt:lpstr>
      <vt:lpstr>Slide 9</vt:lpstr>
      <vt:lpstr>\</vt:lpstr>
      <vt:lpstr>Slide 11</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Ashish Sharma</cp:lastModifiedBy>
  <cp:revision>128</cp:revision>
  <dcterms:created xsi:type="dcterms:W3CDTF">2016-07-30T14:16:51Z</dcterms:created>
  <dcterms:modified xsi:type="dcterms:W3CDTF">2024-05-15T05:14:34Z</dcterms:modified>
</cp:coreProperties>
</file>