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9" r:id="rId9"/>
    <p:sldId id="262" r:id="rId10"/>
    <p:sldId id="270" r:id="rId11"/>
    <p:sldId id="271" r:id="rId12"/>
    <p:sldId id="272" r:id="rId13"/>
    <p:sldId id="273" r:id="rId14"/>
    <p:sldId id="266" r:id="rId15"/>
    <p:sldId id="267" r:id="rId16"/>
    <p:sldId id="264" r:id="rId17"/>
    <p:sldId id="263" r:id="rId18"/>
    <p:sldId id="265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58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F5FC-8CA2-4DDE-B6EB-488A8ED8D0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8BD-2FD9-45B2-89F7-F7D06D527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5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F5FC-8CA2-4DDE-B6EB-488A8ED8D0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8BD-2FD9-45B2-89F7-F7D06D527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81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F5FC-8CA2-4DDE-B6EB-488A8ED8D0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8BD-2FD9-45B2-89F7-F7D06D527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22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F5FC-8CA2-4DDE-B6EB-488A8ED8D0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8BD-2FD9-45B2-89F7-F7D06D527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67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F5FC-8CA2-4DDE-B6EB-488A8ED8D0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8BD-2FD9-45B2-89F7-F7D06D527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8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F5FC-8CA2-4DDE-B6EB-488A8ED8D0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8BD-2FD9-45B2-89F7-F7D06D527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24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F5FC-8CA2-4DDE-B6EB-488A8ED8D0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8BD-2FD9-45B2-89F7-F7D06D527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7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F5FC-8CA2-4DDE-B6EB-488A8ED8D0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8BD-2FD9-45B2-89F7-F7D06D527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20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F5FC-8CA2-4DDE-B6EB-488A8ED8D0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8BD-2FD9-45B2-89F7-F7D06D527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34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F5FC-8CA2-4DDE-B6EB-488A8ED8D0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8BD-2FD9-45B2-89F7-F7D06D527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73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F5FC-8CA2-4DDE-B6EB-488A8ED8D0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8BD-2FD9-45B2-89F7-F7D06D527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5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2F5FC-8CA2-4DDE-B6EB-488A8ED8D0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058BD-2FD9-45B2-89F7-F7D06D527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6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CBETA Visit</a:t>
            </a:r>
            <a:br>
              <a:rPr lang="en-GB" dirty="0" smtClean="0"/>
            </a:br>
            <a:r>
              <a:rPr lang="en-GB" dirty="0" smtClean="0"/>
              <a:t>16</a:t>
            </a:r>
            <a:r>
              <a:rPr lang="en-GB" baseline="30000" dirty="0" smtClean="0"/>
              <a:t>th</a:t>
            </a:r>
            <a:r>
              <a:rPr lang="en-GB" dirty="0" smtClean="0"/>
              <a:t> – 27</a:t>
            </a:r>
            <a:r>
              <a:rPr lang="en-GB" baseline="30000" dirty="0" smtClean="0"/>
              <a:t>th</a:t>
            </a:r>
            <a:r>
              <a:rPr lang="en-GB" dirty="0" smtClean="0"/>
              <a:t> April 2018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James Jones</a:t>
            </a:r>
          </a:p>
          <a:p>
            <a:r>
              <a:rPr lang="en-GB" dirty="0" smtClean="0"/>
              <a:t>STFC Daresbury Laboratory, 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37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 Matrix Application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65" y="1408748"/>
            <a:ext cx="5971140" cy="53578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672080" y="1615440"/>
            <a:ext cx="2712720" cy="64008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344252" y="1940560"/>
            <a:ext cx="1392588" cy="48768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479132" y="2621280"/>
            <a:ext cx="5319428" cy="378968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9428480" y="1615440"/>
            <a:ext cx="258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Save data to HDF5 format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184640" y="3902988"/>
            <a:ext cx="25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Response on all Monitors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82224" y="2941003"/>
            <a:ext cx="108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Actuators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 flipV="1">
            <a:off x="7233920" y="3779520"/>
            <a:ext cx="1950720" cy="308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7868253" y="1800106"/>
            <a:ext cx="1560227" cy="334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73216" y="2184400"/>
            <a:ext cx="931214" cy="756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51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MLC Cresting Application (Untested!)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48" y="1820863"/>
            <a:ext cx="6462346" cy="50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MLC Cresting Application (Untested!)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48" y="1820863"/>
            <a:ext cx="6462346" cy="503713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275840" y="2668510"/>
            <a:ext cx="3759200" cy="29821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25035" y="5928043"/>
            <a:ext cx="150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Cavity Control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92299" y="2817615"/>
            <a:ext cx="1816101" cy="3110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733040" y="3339028"/>
            <a:ext cx="6348411" cy="323449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13" idx="1"/>
          </p:cNvCxnSpPr>
          <p:nvPr/>
        </p:nvCxnSpPr>
        <p:spPr>
          <a:xfrm flipH="1">
            <a:off x="7833360" y="3861109"/>
            <a:ext cx="2160898" cy="3857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94258" y="3537943"/>
            <a:ext cx="197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Screen/BPM position read-back</a:t>
            </a:r>
          </a:p>
        </p:txBody>
      </p:sp>
      <p:sp>
        <p:nvSpPr>
          <p:cNvPr id="16" name="Oval 15"/>
          <p:cNvSpPr/>
          <p:nvPr/>
        </p:nvSpPr>
        <p:spPr>
          <a:xfrm>
            <a:off x="3515360" y="2280654"/>
            <a:ext cx="1706880" cy="33525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67262" y="2172140"/>
            <a:ext cx="1784978" cy="2761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681" y="1951913"/>
            <a:ext cx="1679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B-Field</a:t>
            </a:r>
          </a:p>
          <a:p>
            <a:pPr algn="r"/>
            <a:r>
              <a:rPr lang="en-GB" dirty="0" smtClean="0"/>
              <a:t>(Un-calibrated)</a:t>
            </a:r>
          </a:p>
        </p:txBody>
      </p:sp>
      <p:sp>
        <p:nvSpPr>
          <p:cNvPr id="23" name="Oval 22"/>
          <p:cNvSpPr/>
          <p:nvPr/>
        </p:nvSpPr>
        <p:spPr>
          <a:xfrm>
            <a:off x="6460172" y="2321245"/>
            <a:ext cx="1706880" cy="33525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833360" y="2212769"/>
            <a:ext cx="1676400" cy="308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612892" y="1898337"/>
            <a:ext cx="197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Calculated Energy (Un-calibrated)</a:t>
            </a:r>
          </a:p>
        </p:txBody>
      </p:sp>
    </p:spTree>
    <p:extLst>
      <p:ext uri="{BB962C8B-B14F-4D97-AF65-F5344CB8AC3E}">
        <p14:creationId xmlns:p14="http://schemas.microsoft.com/office/powerpoint/2010/main" val="19850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we do things wrong at Daresbury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0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Daresbury Way…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At DL we have commissioned (in the last 10-15 years):</a:t>
            </a:r>
          </a:p>
          <a:p>
            <a:pPr lvl="1"/>
            <a:r>
              <a:rPr lang="en-GB" dirty="0" smtClean="0"/>
              <a:t>A SC ERL (ALICE)</a:t>
            </a:r>
          </a:p>
          <a:p>
            <a:pPr lvl="1"/>
            <a:r>
              <a:rPr lang="en-GB" dirty="0" smtClean="0"/>
              <a:t>A ns-FFAG (EMMA)</a:t>
            </a:r>
          </a:p>
          <a:p>
            <a:pPr lvl="1"/>
            <a:r>
              <a:rPr lang="en-GB" dirty="0" smtClean="0"/>
              <a:t>A linear accelerator for industrial applications (VELA)</a:t>
            </a:r>
          </a:p>
          <a:p>
            <a:pPr lvl="1"/>
            <a:r>
              <a:rPr lang="en-GB" dirty="0" smtClean="0"/>
              <a:t>An FEL test-facility (CLARA) – ongoing!</a:t>
            </a:r>
          </a:p>
          <a:p>
            <a:r>
              <a:rPr lang="en-GB" dirty="0" smtClean="0"/>
              <a:t>We have made many mistakes…</a:t>
            </a:r>
          </a:p>
          <a:p>
            <a:r>
              <a:rPr lang="en-GB" dirty="0" smtClean="0"/>
              <a:t>But, we are trying to learn from them:</a:t>
            </a:r>
          </a:p>
          <a:p>
            <a:pPr lvl="1"/>
            <a:r>
              <a:rPr lang="en-GB" dirty="0" smtClean="0"/>
              <a:t>Changes to operating procedures</a:t>
            </a:r>
          </a:p>
          <a:p>
            <a:pPr lvl="1"/>
            <a:r>
              <a:rPr lang="en-GB" dirty="0" smtClean="0"/>
              <a:t>Changes to reporting procedures</a:t>
            </a:r>
          </a:p>
          <a:p>
            <a:pPr lvl="1"/>
            <a:r>
              <a:rPr lang="en-GB" dirty="0" smtClean="0"/>
              <a:t>Changes to documentation procedures</a:t>
            </a:r>
          </a:p>
          <a:p>
            <a:pPr lvl="1"/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6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Daresbury Way…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Lessons from ALICE and EMMA:</a:t>
            </a:r>
          </a:p>
          <a:p>
            <a:pPr lvl="1"/>
            <a:r>
              <a:rPr lang="en-GB" dirty="0" smtClean="0"/>
              <a:t>Too few people could “run” the machine well</a:t>
            </a:r>
          </a:p>
          <a:p>
            <a:pPr lvl="1"/>
            <a:r>
              <a:rPr lang="en-GB" dirty="0" smtClean="0"/>
              <a:t>We did not have consistent procedures</a:t>
            </a:r>
          </a:p>
          <a:p>
            <a:pPr lvl="1"/>
            <a:r>
              <a:rPr lang="en-GB" dirty="0" smtClean="0"/>
              <a:t>Beam quality dependent on shift operator </a:t>
            </a:r>
          </a:p>
          <a:p>
            <a:pPr lvl="1"/>
            <a:r>
              <a:rPr lang="en-GB" dirty="0" smtClean="0"/>
              <a:t>No documentation</a:t>
            </a:r>
          </a:p>
          <a:p>
            <a:r>
              <a:rPr lang="en-GB" dirty="0" smtClean="0"/>
              <a:t>Lessons from VELA and CLARA:</a:t>
            </a:r>
          </a:p>
          <a:p>
            <a:pPr lvl="1"/>
            <a:r>
              <a:rPr lang="en-GB" dirty="0" smtClean="0"/>
              <a:t>People were too “silo”-</a:t>
            </a:r>
            <a:r>
              <a:rPr lang="en-GB" dirty="0" err="1" smtClean="0"/>
              <a:t>ed</a:t>
            </a:r>
            <a:endParaRPr lang="en-GB" dirty="0" smtClean="0"/>
          </a:p>
          <a:p>
            <a:pPr lvl="1"/>
            <a:r>
              <a:rPr lang="en-GB" dirty="0" smtClean="0"/>
              <a:t>Technical groups were not well integrated with Operations </a:t>
            </a:r>
          </a:p>
          <a:p>
            <a:pPr lvl="1"/>
            <a:r>
              <a:rPr lang="en-GB" dirty="0" smtClean="0"/>
              <a:t>Users…</a:t>
            </a:r>
          </a:p>
          <a:p>
            <a:pPr lvl="1"/>
            <a:r>
              <a:rPr lang="en-GB" dirty="0" smtClean="0"/>
              <a:t>…not enough time to actually commission the machine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5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Daresbury Way…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i="1" dirty="0" smtClean="0"/>
              <a:t>Most</a:t>
            </a:r>
            <a:r>
              <a:rPr lang="en-GB" dirty="0" smtClean="0"/>
              <a:t> staff should be available for shifts</a:t>
            </a:r>
          </a:p>
          <a:p>
            <a:pPr lvl="1"/>
            <a:r>
              <a:rPr lang="en-GB" dirty="0" smtClean="0"/>
              <a:t>Not all are “first”/”lead” commissioners, but heading that way</a:t>
            </a:r>
          </a:p>
          <a:p>
            <a:r>
              <a:rPr lang="en-GB" dirty="0" smtClean="0"/>
              <a:t>Each shift must/should include 1 AP, 1 RF, 1 Laser</a:t>
            </a:r>
          </a:p>
          <a:p>
            <a:pPr lvl="1"/>
            <a:r>
              <a:rPr lang="en-GB" dirty="0" smtClean="0"/>
              <a:t>Others (diagnostics, controls etc.) when available</a:t>
            </a:r>
          </a:p>
          <a:p>
            <a:r>
              <a:rPr lang="en-GB" dirty="0" smtClean="0"/>
              <a:t>For experiments we have Principle Investigators (PIs)</a:t>
            </a:r>
          </a:p>
          <a:p>
            <a:pPr lvl="1"/>
            <a:r>
              <a:rPr lang="en-GB" dirty="0" smtClean="0"/>
              <a:t>Define and run experiments during commissioning</a:t>
            </a:r>
          </a:p>
          <a:p>
            <a:pPr lvl="1"/>
            <a:r>
              <a:rPr lang="en-GB" dirty="0" smtClean="0"/>
              <a:t>Are not (in general) operators</a:t>
            </a:r>
          </a:p>
          <a:p>
            <a:r>
              <a:rPr lang="en-GB" dirty="0" smtClean="0"/>
              <a:t>For continuity we have Beam Operations Coordinators:</a:t>
            </a:r>
          </a:p>
          <a:p>
            <a:pPr lvl="1"/>
            <a:r>
              <a:rPr lang="en-GB" dirty="0" smtClean="0"/>
              <a:t>One week “in charge” of machine (</a:t>
            </a:r>
            <a:r>
              <a:rPr lang="en-GB" b="1" i="1" dirty="0" smtClean="0"/>
              <a:t>not </a:t>
            </a:r>
            <a:r>
              <a:rPr lang="en-GB" dirty="0" smtClean="0"/>
              <a:t>experiments)</a:t>
            </a:r>
          </a:p>
          <a:p>
            <a:pPr lvl="1"/>
            <a:r>
              <a:rPr lang="en-GB" dirty="0" smtClean="0"/>
              <a:t>Provide continuity from day-to-day</a:t>
            </a:r>
          </a:p>
          <a:p>
            <a:pPr lvl="1"/>
            <a:r>
              <a:rPr lang="en-GB" dirty="0" smtClean="0"/>
              <a:t>Lead commissioners with broad knowledge</a:t>
            </a:r>
          </a:p>
          <a:p>
            <a:pPr lvl="1"/>
            <a:r>
              <a:rPr lang="en-GB" dirty="0" smtClean="0"/>
              <a:t>Generally AP, but could be RF/Laser/Other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71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Daresbury Way…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 smtClean="0"/>
              <a:t>Everybody </a:t>
            </a:r>
            <a:r>
              <a:rPr lang="en-GB" sz="1200" b="1" i="1" baseline="80000" dirty="0" smtClean="0"/>
              <a:t>more or less</a:t>
            </a:r>
            <a:r>
              <a:rPr lang="en-GB" dirty="0" smtClean="0"/>
              <a:t> is responsible for (at least) one high-level “application”: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71" y="2730938"/>
            <a:ext cx="11262153" cy="39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Daresbury Way…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High-level software can be written in anything</a:t>
            </a:r>
          </a:p>
          <a:p>
            <a:pPr lvl="1"/>
            <a:r>
              <a:rPr lang="en-GB" dirty="0" smtClean="0"/>
              <a:t>Very strong preference for </a:t>
            </a:r>
            <a:r>
              <a:rPr lang="en-GB" dirty="0" err="1" smtClean="0"/>
              <a:t>Python+PyQt</a:t>
            </a:r>
            <a:r>
              <a:rPr lang="en-GB" dirty="0" smtClean="0"/>
              <a:t> or C++</a:t>
            </a:r>
          </a:p>
          <a:p>
            <a:pPr lvl="1"/>
            <a:r>
              <a:rPr lang="en-GB" dirty="0" smtClean="0"/>
              <a:t>Legacy software in Mathematica/</a:t>
            </a:r>
            <a:r>
              <a:rPr lang="en-GB" dirty="0" err="1" smtClean="0"/>
              <a:t>Matlab</a:t>
            </a:r>
            <a:r>
              <a:rPr lang="en-GB" dirty="0" smtClean="0"/>
              <a:t>/</a:t>
            </a:r>
            <a:r>
              <a:rPr lang="en-GB" dirty="0" err="1" smtClean="0"/>
              <a:t>Labview</a:t>
            </a:r>
            <a:endParaRPr lang="en-GB" dirty="0" smtClean="0"/>
          </a:p>
          <a:p>
            <a:r>
              <a:rPr lang="en-GB" dirty="0" smtClean="0"/>
              <a:t>Algorithms/procedures developed in Python</a:t>
            </a:r>
          </a:p>
          <a:p>
            <a:r>
              <a:rPr lang="en-GB" dirty="0" smtClean="0"/>
              <a:t>Once prototyped and useful:</a:t>
            </a:r>
          </a:p>
          <a:p>
            <a:pPr lvl="1"/>
            <a:r>
              <a:rPr lang="en-GB" dirty="0" smtClean="0"/>
              <a:t>Pushed onto controls group to be implemented in lower layers (i.e. EPICS)</a:t>
            </a:r>
          </a:p>
          <a:p>
            <a:r>
              <a:rPr lang="en-GB" dirty="0" smtClean="0"/>
              <a:t>Every application must be useable by “anyone”</a:t>
            </a:r>
          </a:p>
          <a:p>
            <a:pPr lvl="1"/>
            <a:r>
              <a:rPr lang="en-GB" dirty="0" smtClean="0"/>
              <a:t>Pushes people towards GUI development</a:t>
            </a:r>
          </a:p>
          <a:p>
            <a:pPr lvl="1"/>
            <a:r>
              <a:rPr lang="en-GB" dirty="0" smtClean="0"/>
              <a:t>Individuals are “responsible” for application – implies lots of complaints if software unusable…</a:t>
            </a:r>
          </a:p>
        </p:txBody>
      </p:sp>
    </p:spTree>
    <p:extLst>
      <p:ext uri="{BB962C8B-B14F-4D97-AF65-F5344CB8AC3E}">
        <p14:creationId xmlns:p14="http://schemas.microsoft.com/office/powerpoint/2010/main" val="11962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Daresbury Way…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Conclusions:</a:t>
            </a:r>
          </a:p>
          <a:p>
            <a:pPr lvl="1"/>
            <a:r>
              <a:rPr lang="en-GB" dirty="0" smtClean="0"/>
              <a:t>We are moving away from a single “super” operator</a:t>
            </a:r>
          </a:p>
          <a:p>
            <a:pPr lvl="1"/>
            <a:r>
              <a:rPr lang="en-GB" dirty="0" smtClean="0"/>
              <a:t>Make everyone/as many people as possible to be lead operators</a:t>
            </a:r>
          </a:p>
          <a:p>
            <a:pPr lvl="1"/>
            <a:r>
              <a:rPr lang="en-GB" dirty="0" smtClean="0"/>
              <a:t>Encouraged through responsibility to some high-level aspect of the machine</a:t>
            </a:r>
          </a:p>
          <a:p>
            <a:r>
              <a:rPr lang="en-GB" dirty="0" smtClean="0"/>
              <a:t>Documentation:</a:t>
            </a:r>
          </a:p>
          <a:p>
            <a:pPr lvl="1"/>
            <a:r>
              <a:rPr lang="en-GB" dirty="0" smtClean="0"/>
              <a:t>By forcing people to be responsible for “applications” we encourage documentation</a:t>
            </a:r>
          </a:p>
          <a:p>
            <a:pPr lvl="1"/>
            <a:r>
              <a:rPr lang="en-GB" dirty="0" smtClean="0"/>
              <a:t>This also encourages “good” programming practices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i="1" dirty="0" smtClean="0"/>
              <a:t>Final aim is to engender “buy-in” of everyone towards a common goal</a:t>
            </a:r>
          </a:p>
        </p:txBody>
      </p:sp>
    </p:spTree>
    <p:extLst>
      <p:ext uri="{BB962C8B-B14F-4D97-AF65-F5344CB8AC3E}">
        <p14:creationId xmlns:p14="http://schemas.microsoft.com/office/powerpoint/2010/main" val="31539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Begin collaboration between the UK and Cornell/BNL on CBETA</a:t>
            </a:r>
          </a:p>
          <a:p>
            <a:r>
              <a:rPr lang="en-GB" dirty="0" smtClean="0"/>
              <a:t>Investigate potential areas of future collaboration</a:t>
            </a:r>
          </a:p>
          <a:p>
            <a:r>
              <a:rPr lang="en-GB" dirty="0" smtClean="0"/>
              <a:t>Take part in commissioning shifts to further understanding of CBETA</a:t>
            </a:r>
          </a:p>
          <a:p>
            <a:r>
              <a:rPr lang="en-GB" dirty="0" smtClean="0"/>
              <a:t>Provide commissioning support in several areas:</a:t>
            </a:r>
          </a:p>
          <a:p>
            <a:pPr lvl="1"/>
            <a:r>
              <a:rPr lang="en-GB" dirty="0" smtClean="0"/>
              <a:t>Beam dynamics</a:t>
            </a:r>
          </a:p>
          <a:p>
            <a:pPr lvl="1"/>
            <a:r>
              <a:rPr lang="en-GB" dirty="0" smtClean="0"/>
              <a:t>High-level software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52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Beam Dynamics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Phase Cavities with first dipole to determine phasing resolution</a:t>
            </a:r>
          </a:p>
          <a:p>
            <a:r>
              <a:rPr lang="en-GB" dirty="0" smtClean="0"/>
              <a:t>Determine </a:t>
            </a:r>
            <a:r>
              <a:rPr lang="en-GB" dirty="0"/>
              <a:t>how and to what accuracy emittance can be measured using a quad scan in S1.</a:t>
            </a:r>
          </a:p>
          <a:p>
            <a:r>
              <a:rPr lang="en-GB" dirty="0" smtClean="0"/>
              <a:t>Devise </a:t>
            </a:r>
            <a:r>
              <a:rPr lang="en-GB" dirty="0"/>
              <a:t>a method for measuring dispersion in S1</a:t>
            </a:r>
          </a:p>
          <a:p>
            <a:r>
              <a:rPr lang="en-GB" dirty="0" smtClean="0"/>
              <a:t>Develop </a:t>
            </a:r>
            <a:r>
              <a:rPr lang="en-GB" dirty="0"/>
              <a:t>user knobs (linear combinations of magnet strengths) that will be useful for matching the orbit at the end of S1 into the permanent magnet arc (PMA).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7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High-level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Open-ended!</a:t>
            </a:r>
          </a:p>
          <a:p>
            <a:r>
              <a:rPr lang="en-GB" dirty="0" smtClean="0"/>
              <a:t>Use of python and (probably) </a:t>
            </a:r>
            <a:r>
              <a:rPr lang="en-GB" dirty="0" err="1" smtClean="0"/>
              <a:t>Qt</a:t>
            </a:r>
            <a:r>
              <a:rPr lang="en-GB" dirty="0" smtClean="0"/>
              <a:t> bindings for high-level software development</a:t>
            </a:r>
          </a:p>
          <a:p>
            <a:r>
              <a:rPr lang="en-GB" dirty="0" smtClean="0"/>
              <a:t>Investigate potential areas of future collaboration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week I have been mostly working on…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6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Generated several high-level software GUIs for use on CBETA</a:t>
            </a:r>
          </a:p>
          <a:p>
            <a:r>
              <a:rPr lang="en-GB" dirty="0" smtClean="0"/>
              <a:t>Provided demonstration python scripts for use in future applications</a:t>
            </a:r>
          </a:p>
          <a:p>
            <a:endParaRPr lang="en-GB" dirty="0"/>
          </a:p>
          <a:p>
            <a:r>
              <a:rPr lang="en-GB" dirty="0" smtClean="0"/>
              <a:t>Scripts:</a:t>
            </a:r>
          </a:p>
          <a:p>
            <a:pPr lvl="1"/>
            <a:r>
              <a:rPr lang="en-GB" dirty="0" smtClean="0"/>
              <a:t>Generic EPICS PV based classes for use in python scripting</a:t>
            </a:r>
          </a:p>
          <a:p>
            <a:pPr lvl="1"/>
            <a:r>
              <a:rPr lang="en-GB" dirty="0" err="1" smtClean="0"/>
              <a:t>PyQt</a:t>
            </a:r>
            <a:r>
              <a:rPr lang="en-GB" dirty="0" smtClean="0"/>
              <a:t> based tuning knob application with several example potential tuning knobs</a:t>
            </a:r>
          </a:p>
          <a:p>
            <a:pPr lvl="1"/>
            <a:r>
              <a:rPr lang="en-GB" dirty="0" err="1" smtClean="0"/>
              <a:t>PyQt</a:t>
            </a:r>
            <a:r>
              <a:rPr lang="en-GB" dirty="0" smtClean="0"/>
              <a:t> based </a:t>
            </a:r>
            <a:r>
              <a:rPr lang="en-GB" dirty="0" err="1" smtClean="0"/>
              <a:t>multiKnob</a:t>
            </a:r>
            <a:r>
              <a:rPr lang="en-GB" dirty="0" smtClean="0"/>
              <a:t> application for “ganging” epics PVs together</a:t>
            </a:r>
          </a:p>
          <a:p>
            <a:pPr lvl="1"/>
            <a:r>
              <a:rPr lang="en-GB" dirty="0" err="1" smtClean="0"/>
              <a:t>PyQt</a:t>
            </a:r>
            <a:r>
              <a:rPr lang="en-GB" dirty="0" smtClean="0"/>
              <a:t> based response matrix generation application</a:t>
            </a:r>
          </a:p>
          <a:p>
            <a:pPr lvl="1"/>
            <a:r>
              <a:rPr lang="en-GB" dirty="0" err="1" smtClean="0"/>
              <a:t>PyQt</a:t>
            </a:r>
            <a:r>
              <a:rPr lang="en-GB" dirty="0" smtClean="0"/>
              <a:t> based application for recording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3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Multi-Knob Control application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456" y="1336678"/>
            <a:ext cx="5904085" cy="532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Multi-Knob Control application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456" y="1336678"/>
            <a:ext cx="5904085" cy="532923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754034" y="4693919"/>
            <a:ext cx="1472525" cy="34702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18064" y="5633403"/>
            <a:ext cx="99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Actuator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09056" y="4831080"/>
            <a:ext cx="1486810" cy="802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334948" y="2275840"/>
            <a:ext cx="1522104" cy="27432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400228" y="2740505"/>
            <a:ext cx="1522104" cy="27432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616234" y="3379070"/>
            <a:ext cx="1522104" cy="27432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857052" y="2164081"/>
            <a:ext cx="1545268" cy="57642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857052" y="3213898"/>
            <a:ext cx="1545268" cy="57642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650831" y="3870960"/>
            <a:ext cx="1957710" cy="39686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20240" y="2054933"/>
            <a:ext cx="3328704" cy="3529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897520" y="2877665"/>
            <a:ext cx="2786240" cy="42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97520" y="3536887"/>
            <a:ext cx="2133542" cy="5325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879436" y="1470197"/>
            <a:ext cx="1816056" cy="982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879436" y="3011488"/>
            <a:ext cx="2044988" cy="490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8205667" y="4116271"/>
            <a:ext cx="1209810" cy="722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9708" y="4069394"/>
            <a:ext cx="207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Individual magnet control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453539" y="2558009"/>
            <a:ext cx="1707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read-back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555327" y="1685602"/>
            <a:ext cx="170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Original value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9864155" y="1285531"/>
            <a:ext cx="170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Global Ratio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121034" y="2844566"/>
            <a:ext cx="170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Global Step-size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9508555" y="4715725"/>
            <a:ext cx="170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Global Controls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2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 Matrix Application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65" y="1408748"/>
            <a:ext cx="5971140" cy="53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4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694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CBETA Visit 16th – 27th April 2018</vt:lpstr>
      <vt:lpstr>Aims</vt:lpstr>
      <vt:lpstr>Beam Dynamics</vt:lpstr>
      <vt:lpstr>High-level Software</vt:lpstr>
      <vt:lpstr>This week I have been mostly working on…</vt:lpstr>
      <vt:lpstr>Outcomes</vt:lpstr>
      <vt:lpstr>Multi-Knob Control application</vt:lpstr>
      <vt:lpstr>Multi-Knob Control application</vt:lpstr>
      <vt:lpstr>Response Matrix Application</vt:lpstr>
      <vt:lpstr>Response Matrix Application</vt:lpstr>
      <vt:lpstr>MLC Cresting Application (Untested!)</vt:lpstr>
      <vt:lpstr>MLC Cresting Application (Untested!)</vt:lpstr>
      <vt:lpstr>How we do things wrong at Daresbury</vt:lpstr>
      <vt:lpstr>The Daresbury Way…</vt:lpstr>
      <vt:lpstr>The Daresbury Way…</vt:lpstr>
      <vt:lpstr>The Daresbury Way…</vt:lpstr>
      <vt:lpstr>The Daresbury Way…</vt:lpstr>
      <vt:lpstr>The Daresbury Way…</vt:lpstr>
      <vt:lpstr>The Daresbury Way…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CBETA Visit 16th – 27th April 2018</dc:title>
  <dc:creator>Jones, James (STFC,DL,AST)</dc:creator>
  <cp:lastModifiedBy>Jones, James (STFC,DL,AST)</cp:lastModifiedBy>
  <cp:revision>15</cp:revision>
  <dcterms:created xsi:type="dcterms:W3CDTF">2018-04-25T01:57:37Z</dcterms:created>
  <dcterms:modified xsi:type="dcterms:W3CDTF">2018-04-25T19:05:20Z</dcterms:modified>
</cp:coreProperties>
</file>