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Calibri" panose="020F0502020204030204" pitchFamily="34" charset="0"/>
      <p:regular r:id="rId15"/>
      <p:bold r:id="rId16"/>
      <p:italic r:id="rId17"/>
      <p:boldItalic r:id="rId18"/>
    </p:embeddedFont>
    <p:embeddedFont>
      <p:font typeface="Roboto Light" panose="020B0604020202020204" charset="0"/>
      <p:regular r:id="rId19"/>
    </p:embeddedFont>
    <p:embeddedFont>
      <p:font typeface="Poppins Light" panose="020B0604020202020204" charset="0"/>
      <p:regular r:id="rId20"/>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2" d="100"/>
          <a:sy n="62" d="100"/>
        </p:scale>
        <p:origin x="5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23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11252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VetCare360</a:t>
            </a:r>
            <a:endParaRPr lang="en-US" sz="4450" dirty="0"/>
          </a:p>
        </p:txBody>
      </p:sp>
      <p:sp>
        <p:nvSpPr>
          <p:cNvPr id="3" name="Text 1"/>
          <p:cNvSpPr/>
          <p:nvPr/>
        </p:nvSpPr>
        <p:spPr>
          <a:xfrm>
            <a:off x="793790" y="2161461"/>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Ressources :</a:t>
            </a:r>
            <a:endParaRPr lang="en-US" sz="1750" dirty="0"/>
          </a:p>
        </p:txBody>
      </p:sp>
      <p:sp>
        <p:nvSpPr>
          <p:cNvPr id="4" name="Text 2"/>
          <p:cNvSpPr/>
          <p:nvPr/>
        </p:nvSpPr>
        <p:spPr>
          <a:xfrm>
            <a:off x="793790" y="27795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IA</a:t>
            </a:r>
            <a:endParaRPr lang="en-US" sz="1750" dirty="0"/>
          </a:p>
        </p:txBody>
      </p:sp>
      <p:sp>
        <p:nvSpPr>
          <p:cNvPr id="5" name="Text 3"/>
          <p:cNvSpPr/>
          <p:nvPr/>
        </p:nvSpPr>
        <p:spPr>
          <a:xfrm>
            <a:off x="793790" y="32217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Google</a:t>
            </a:r>
            <a:endParaRPr lang="en-US" sz="1750" dirty="0"/>
          </a:p>
        </p:txBody>
      </p:sp>
      <p:sp>
        <p:nvSpPr>
          <p:cNvPr id="6" name="Text 4"/>
          <p:cNvSpPr/>
          <p:nvPr/>
        </p:nvSpPr>
        <p:spPr>
          <a:xfrm>
            <a:off x="793790" y="366391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YouTube</a:t>
            </a:r>
            <a:endParaRPr lang="en-US" sz="1750" dirty="0"/>
          </a:p>
        </p:txBody>
      </p:sp>
      <p:sp>
        <p:nvSpPr>
          <p:cNvPr id="7" name="Text 5"/>
          <p:cNvSpPr/>
          <p:nvPr/>
        </p:nvSpPr>
        <p:spPr>
          <a:xfrm>
            <a:off x="793790" y="428196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E5E0DF"/>
                </a:solidFill>
                <a:latin typeface="Roboto Light" pitchFamily="34" charset="0"/>
                <a:ea typeface="Roboto Light" pitchFamily="34" charset="-122"/>
                <a:cs typeface="Roboto Light" pitchFamily="34" charset="-120"/>
              </a:rPr>
              <a:t>Présenté par :</a:t>
            </a:r>
            <a:endParaRPr lang="en-US" sz="1750" dirty="0"/>
          </a:p>
        </p:txBody>
      </p:sp>
      <p:sp>
        <p:nvSpPr>
          <p:cNvPr id="8" name="Text 6"/>
          <p:cNvSpPr/>
          <p:nvPr/>
        </p:nvSpPr>
        <p:spPr>
          <a:xfrm>
            <a:off x="793790" y="4900017"/>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E5E0DF"/>
                </a:solidFill>
                <a:latin typeface="Roboto Light" pitchFamily="34" charset="0"/>
                <a:ea typeface="Roboto Light" pitchFamily="34" charset="-122"/>
                <a:cs typeface="Roboto Light" pitchFamily="34" charset="-120"/>
              </a:rPr>
              <a:t>               </a:t>
            </a:r>
            <a:r>
              <a:rPr lang="en-US" sz="1750" dirty="0">
                <a:solidFill>
                  <a:srgbClr val="E5E0DF"/>
                </a:solidFill>
                <a:latin typeface="Roboto Light" pitchFamily="34" charset="0"/>
                <a:ea typeface="Roboto Light" pitchFamily="34" charset="-122"/>
                <a:cs typeface="Roboto Light" pitchFamily="34" charset="-120"/>
              </a:rPr>
              <a:t>AIT ADDI TITHRITE EST FATIMAZAHRA ASTITOU</a:t>
            </a:r>
            <a:endParaRPr lang="en-US" sz="1750" dirty="0"/>
          </a:p>
        </p:txBody>
      </p:sp>
      <p:sp>
        <p:nvSpPr>
          <p:cNvPr id="9" name="Text 7"/>
          <p:cNvSpPr/>
          <p:nvPr/>
        </p:nvSpPr>
        <p:spPr>
          <a:xfrm>
            <a:off x="793790" y="5518071"/>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E5E0DF"/>
                </a:solidFill>
                <a:latin typeface="Roboto Light" pitchFamily="34" charset="0"/>
                <a:ea typeface="Roboto Light" pitchFamily="34" charset="-122"/>
                <a:cs typeface="Roboto Light" pitchFamily="34" charset="-120"/>
              </a:rPr>
              <a:t>Encadré par :</a:t>
            </a:r>
            <a:endParaRPr lang="en-US" sz="1750" dirty="0"/>
          </a:p>
        </p:txBody>
      </p:sp>
      <p:sp>
        <p:nvSpPr>
          <p:cNvPr id="10" name="Text 8"/>
          <p:cNvSpPr/>
          <p:nvPr/>
        </p:nvSpPr>
        <p:spPr>
          <a:xfrm>
            <a:off x="793790" y="613612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               Esbai Redouane</a:t>
            </a:r>
            <a:endParaRPr lang="en-US" sz="1750" dirty="0"/>
          </a:p>
        </p:txBody>
      </p:sp>
      <p:sp>
        <p:nvSpPr>
          <p:cNvPr id="11" name="Text 9"/>
          <p:cNvSpPr/>
          <p:nvPr/>
        </p:nvSpPr>
        <p:spPr>
          <a:xfrm>
            <a:off x="793790" y="675417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Un grand merci à notre professeur pour nous avoir permis de présenter ce projet</a:t>
            </a:r>
            <a:endParaRPr lang="en-US" sz="1750" dirty="0"/>
          </a:p>
        </p:txBody>
      </p:sp>
      <p:sp>
        <p:nvSpPr>
          <p:cNvPr id="12" name="Rectangle à coins arrondis 11"/>
          <p:cNvSpPr/>
          <p:nvPr/>
        </p:nvSpPr>
        <p:spPr>
          <a:xfrm>
            <a:off x="12786360" y="7726680"/>
            <a:ext cx="1844040" cy="50292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301954"/>
            <a:ext cx="7179707"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Développement Frontend</a:t>
            </a:r>
            <a:endParaRPr lang="en-US" sz="4450" dirty="0"/>
          </a:p>
        </p:txBody>
      </p:sp>
      <p:sp>
        <p:nvSpPr>
          <p:cNvPr id="3" name="Text 1"/>
          <p:cNvSpPr/>
          <p:nvPr/>
        </p:nvSpPr>
        <p:spPr>
          <a:xfrm>
            <a:off x="793790"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Structure React</a:t>
            </a:r>
            <a:endParaRPr lang="en-US" sz="2200" dirty="0"/>
          </a:p>
        </p:txBody>
      </p:sp>
      <p:sp>
        <p:nvSpPr>
          <p:cNvPr id="4" name="Text 2"/>
          <p:cNvSpPr/>
          <p:nvPr/>
        </p:nvSpPr>
        <p:spPr>
          <a:xfrm>
            <a:off x="793790" y="4158853"/>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Composants dédiés pour chaque fonctionnalité avec navigation via React Router.</a:t>
            </a:r>
            <a:endParaRPr lang="en-US" sz="1750" dirty="0"/>
          </a:p>
        </p:txBody>
      </p:sp>
      <p:sp>
        <p:nvSpPr>
          <p:cNvPr id="5" name="Text 3"/>
          <p:cNvSpPr/>
          <p:nvPr/>
        </p:nvSpPr>
        <p:spPr>
          <a:xfrm>
            <a:off x="5332928"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Pages Clés</a:t>
            </a:r>
            <a:endParaRPr lang="en-US" sz="2200" dirty="0"/>
          </a:p>
        </p:txBody>
      </p:sp>
      <p:sp>
        <p:nvSpPr>
          <p:cNvPr id="6" name="Text 4"/>
          <p:cNvSpPr/>
          <p:nvPr/>
        </p:nvSpPr>
        <p:spPr>
          <a:xfrm>
            <a:off x="5332928" y="4158853"/>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Accueil</a:t>
            </a:r>
            <a:endParaRPr lang="en-US" sz="1750" dirty="0"/>
          </a:p>
        </p:txBody>
      </p:sp>
      <p:sp>
        <p:nvSpPr>
          <p:cNvPr id="7" name="Text 5"/>
          <p:cNvSpPr/>
          <p:nvPr/>
        </p:nvSpPr>
        <p:spPr>
          <a:xfrm>
            <a:off x="5332928" y="460105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Liste des vétérinaires</a:t>
            </a:r>
            <a:endParaRPr lang="en-US" sz="1750" dirty="0"/>
          </a:p>
        </p:txBody>
      </p:sp>
      <p:sp>
        <p:nvSpPr>
          <p:cNvPr id="8" name="Text 6"/>
          <p:cNvSpPr/>
          <p:nvPr/>
        </p:nvSpPr>
        <p:spPr>
          <a:xfrm>
            <a:off x="5332928" y="5043249"/>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Recherche et ajout de propriétaires</a:t>
            </a:r>
            <a:endParaRPr lang="en-US" sz="1750" dirty="0"/>
          </a:p>
        </p:txBody>
      </p:sp>
      <p:sp>
        <p:nvSpPr>
          <p:cNvPr id="9" name="Text 7"/>
          <p:cNvSpPr/>
          <p:nvPr/>
        </p:nvSpPr>
        <p:spPr>
          <a:xfrm>
            <a:off x="5332928" y="548544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Détail et modification des animaux</a:t>
            </a:r>
            <a:endParaRPr lang="en-US" sz="1750" dirty="0"/>
          </a:p>
        </p:txBody>
      </p:sp>
      <p:sp>
        <p:nvSpPr>
          <p:cNvPr id="10" name="Text 8"/>
          <p:cNvSpPr/>
          <p:nvPr/>
        </p:nvSpPr>
        <p:spPr>
          <a:xfrm>
            <a:off x="9872067"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Intégration Backend</a:t>
            </a:r>
            <a:endParaRPr lang="en-US" sz="2200" dirty="0"/>
          </a:p>
        </p:txBody>
      </p:sp>
      <p:sp>
        <p:nvSpPr>
          <p:cNvPr id="11" name="Text 9"/>
          <p:cNvSpPr/>
          <p:nvPr/>
        </p:nvSpPr>
        <p:spPr>
          <a:xfrm>
            <a:off x="9872067" y="4158853"/>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Utilisation d’Axios pour les requêtes HTTP et Bootstrap pour un design responsive.</a:t>
            </a:r>
            <a:endParaRPr lang="en-US" sz="1750" dirty="0"/>
          </a:p>
        </p:txBody>
      </p:sp>
      <p:sp>
        <p:nvSpPr>
          <p:cNvPr id="12" name="Rectangle à coins arrondis 11"/>
          <p:cNvSpPr/>
          <p:nvPr/>
        </p:nvSpPr>
        <p:spPr>
          <a:xfrm>
            <a:off x="12707302" y="7696200"/>
            <a:ext cx="1785938" cy="53340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998000"/>
            <a:ext cx="10535603"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Gestion des Versions et Collaboration</a:t>
            </a:r>
            <a:endParaRPr lang="en-US" sz="4450" dirty="0"/>
          </a:p>
        </p:txBody>
      </p:sp>
      <p:sp>
        <p:nvSpPr>
          <p:cNvPr id="4" name="Shape 1"/>
          <p:cNvSpPr/>
          <p:nvPr/>
        </p:nvSpPr>
        <p:spPr>
          <a:xfrm>
            <a:off x="793790" y="5046940"/>
            <a:ext cx="510302" cy="510302"/>
          </a:xfrm>
          <a:prstGeom prst="roundRect">
            <a:avLst>
              <a:gd name="adj" fmla="val 18669"/>
            </a:avLst>
          </a:prstGeom>
          <a:solidFill>
            <a:srgbClr val="3D3D42"/>
          </a:solidFill>
          <a:ln w="7620">
            <a:solidFill>
              <a:srgbClr val="56565B"/>
            </a:solidFill>
            <a:prstDash val="solid"/>
          </a:ln>
        </p:spPr>
      </p:sp>
      <p:pic>
        <p:nvPicPr>
          <p:cNvPr id="5" name="Image 1" descr="preencoded.png"/>
          <p:cNvPicPr>
            <a:picLocks noChangeAspect="1"/>
          </p:cNvPicPr>
          <p:nvPr/>
        </p:nvPicPr>
        <p:blipFill>
          <a:blip r:embed="rId4"/>
          <a:stretch>
            <a:fillRect/>
          </a:stretch>
        </p:blipFill>
        <p:spPr>
          <a:xfrm>
            <a:off x="878860" y="5089446"/>
            <a:ext cx="340162" cy="425291"/>
          </a:xfrm>
          <a:prstGeom prst="rect">
            <a:avLst/>
          </a:prstGeom>
        </p:spPr>
      </p:pic>
      <p:sp>
        <p:nvSpPr>
          <p:cNvPr id="6" name="Text 2"/>
          <p:cNvSpPr/>
          <p:nvPr/>
        </p:nvSpPr>
        <p:spPr>
          <a:xfrm>
            <a:off x="1530906" y="512480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Utilisation de Git</a:t>
            </a:r>
            <a:endParaRPr lang="en-US" sz="2200" dirty="0"/>
          </a:p>
        </p:txBody>
      </p:sp>
      <p:sp>
        <p:nvSpPr>
          <p:cNvPr id="7" name="Text 3"/>
          <p:cNvSpPr/>
          <p:nvPr/>
        </p:nvSpPr>
        <p:spPr>
          <a:xfrm>
            <a:off x="1530906" y="5615226"/>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Contrôle des versions pour suivre les modifications du code.</a:t>
            </a:r>
            <a:endParaRPr lang="en-US" sz="1750" dirty="0"/>
          </a:p>
        </p:txBody>
      </p:sp>
      <p:sp>
        <p:nvSpPr>
          <p:cNvPr id="8" name="Shape 4"/>
          <p:cNvSpPr/>
          <p:nvPr/>
        </p:nvSpPr>
        <p:spPr>
          <a:xfrm>
            <a:off x="5235893" y="5046940"/>
            <a:ext cx="510302" cy="510302"/>
          </a:xfrm>
          <a:prstGeom prst="roundRect">
            <a:avLst>
              <a:gd name="adj" fmla="val 18669"/>
            </a:avLst>
          </a:prstGeom>
          <a:solidFill>
            <a:srgbClr val="3D3D42"/>
          </a:solidFill>
          <a:ln w="7620">
            <a:solidFill>
              <a:srgbClr val="56565B"/>
            </a:solidFill>
            <a:prstDash val="solid"/>
          </a:ln>
        </p:spPr>
      </p:sp>
      <p:pic>
        <p:nvPicPr>
          <p:cNvPr id="9" name="Image 2" descr="preencoded.png"/>
          <p:cNvPicPr>
            <a:picLocks noChangeAspect="1"/>
          </p:cNvPicPr>
          <p:nvPr/>
        </p:nvPicPr>
        <p:blipFill>
          <a:blip r:embed="rId5"/>
          <a:stretch>
            <a:fillRect/>
          </a:stretch>
        </p:blipFill>
        <p:spPr>
          <a:xfrm>
            <a:off x="5320963" y="5089446"/>
            <a:ext cx="340162" cy="425291"/>
          </a:xfrm>
          <a:prstGeom prst="rect">
            <a:avLst/>
          </a:prstGeom>
        </p:spPr>
      </p:pic>
      <p:sp>
        <p:nvSpPr>
          <p:cNvPr id="10" name="Text 5"/>
          <p:cNvSpPr/>
          <p:nvPr/>
        </p:nvSpPr>
        <p:spPr>
          <a:xfrm>
            <a:off x="5973008" y="512480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Plateforme GitHub</a:t>
            </a:r>
            <a:endParaRPr lang="en-US" sz="2200" dirty="0"/>
          </a:p>
        </p:txBody>
      </p:sp>
      <p:sp>
        <p:nvSpPr>
          <p:cNvPr id="11" name="Text 6"/>
          <p:cNvSpPr/>
          <p:nvPr/>
        </p:nvSpPr>
        <p:spPr>
          <a:xfrm>
            <a:off x="5973008" y="5615226"/>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Hébergement du code et collaboration entre développeurs.</a:t>
            </a:r>
            <a:endParaRPr lang="en-US" sz="1750" dirty="0"/>
          </a:p>
        </p:txBody>
      </p:sp>
      <p:sp>
        <p:nvSpPr>
          <p:cNvPr id="12" name="Shape 7"/>
          <p:cNvSpPr/>
          <p:nvPr/>
        </p:nvSpPr>
        <p:spPr>
          <a:xfrm>
            <a:off x="9677995" y="5046940"/>
            <a:ext cx="510302" cy="510302"/>
          </a:xfrm>
          <a:prstGeom prst="roundRect">
            <a:avLst>
              <a:gd name="adj" fmla="val 18669"/>
            </a:avLst>
          </a:prstGeom>
          <a:solidFill>
            <a:srgbClr val="3D3D42"/>
          </a:solidFill>
          <a:ln w="7620">
            <a:solidFill>
              <a:srgbClr val="56565B"/>
            </a:solidFill>
            <a:prstDash val="solid"/>
          </a:ln>
        </p:spPr>
      </p:sp>
      <p:pic>
        <p:nvPicPr>
          <p:cNvPr id="13" name="Image 3" descr="preencoded.png"/>
          <p:cNvPicPr>
            <a:picLocks noChangeAspect="1"/>
          </p:cNvPicPr>
          <p:nvPr/>
        </p:nvPicPr>
        <p:blipFill>
          <a:blip r:embed="rId6"/>
          <a:stretch>
            <a:fillRect/>
          </a:stretch>
        </p:blipFill>
        <p:spPr>
          <a:xfrm>
            <a:off x="9763065" y="5089446"/>
            <a:ext cx="340162" cy="425291"/>
          </a:xfrm>
          <a:prstGeom prst="rect">
            <a:avLst/>
          </a:prstGeom>
        </p:spPr>
      </p:pic>
      <p:sp>
        <p:nvSpPr>
          <p:cNvPr id="14" name="Text 8"/>
          <p:cNvSpPr/>
          <p:nvPr/>
        </p:nvSpPr>
        <p:spPr>
          <a:xfrm>
            <a:off x="10415111" y="5124807"/>
            <a:ext cx="2985016"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Workflow Collaboratif</a:t>
            </a:r>
            <a:endParaRPr lang="en-US" sz="2200" dirty="0"/>
          </a:p>
        </p:txBody>
      </p:sp>
      <p:sp>
        <p:nvSpPr>
          <p:cNvPr id="15" name="Text 9"/>
          <p:cNvSpPr/>
          <p:nvPr/>
        </p:nvSpPr>
        <p:spPr>
          <a:xfrm>
            <a:off x="10415111" y="5615226"/>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Branches dédiées par fonctionnalité, fusion après validation, messages de commit clairs.</a:t>
            </a:r>
            <a:endParaRPr lang="en-US" sz="1750" dirty="0"/>
          </a:p>
        </p:txBody>
      </p:sp>
      <p:sp>
        <p:nvSpPr>
          <p:cNvPr id="16" name="Rectangle à coins arrondis 15"/>
          <p:cNvSpPr/>
          <p:nvPr/>
        </p:nvSpPr>
        <p:spPr>
          <a:xfrm>
            <a:off x="12771120" y="7711440"/>
            <a:ext cx="1752600" cy="5181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88012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Conclusion</a:t>
            </a:r>
            <a:endParaRPr lang="en-US" sz="4450" dirty="0"/>
          </a:p>
        </p:txBody>
      </p:sp>
      <p:sp>
        <p:nvSpPr>
          <p:cNvPr id="3" name="Text 1"/>
          <p:cNvSpPr/>
          <p:nvPr/>
        </p:nvSpPr>
        <p:spPr>
          <a:xfrm>
            <a:off x="793790" y="392906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Résumé</a:t>
            </a:r>
            <a:endParaRPr lang="en-US" sz="2200" dirty="0"/>
          </a:p>
        </p:txBody>
      </p:sp>
      <p:sp>
        <p:nvSpPr>
          <p:cNvPr id="4" name="Text 2"/>
          <p:cNvSpPr/>
          <p:nvPr/>
        </p:nvSpPr>
        <p:spPr>
          <a:xfrm>
            <a:off x="793790" y="462355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VetCare 360 offre une solution complète, évolutive et sécurisée pour la gestion des cliniques vétérinaires, basée sur une architecture MERN moderne.</a:t>
            </a:r>
            <a:endParaRPr lang="en-US" sz="1750" dirty="0"/>
          </a:p>
        </p:txBody>
      </p:sp>
      <p:sp>
        <p:nvSpPr>
          <p:cNvPr id="5" name="Rectangle à coins arrondis 4"/>
          <p:cNvSpPr/>
          <p:nvPr/>
        </p:nvSpPr>
        <p:spPr>
          <a:xfrm>
            <a:off x="12816840" y="7711440"/>
            <a:ext cx="1813560" cy="5181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62194"/>
            <a:ext cx="6485692"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Plan de la présentation</a:t>
            </a:r>
            <a:endParaRPr lang="en-US" sz="4450" dirty="0"/>
          </a:p>
        </p:txBody>
      </p:sp>
      <p:sp>
        <p:nvSpPr>
          <p:cNvPr id="3" name="Text 1"/>
          <p:cNvSpPr/>
          <p:nvPr/>
        </p:nvSpPr>
        <p:spPr>
          <a:xfrm>
            <a:off x="793790" y="2524601"/>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E5E0DF"/>
                </a:solidFill>
                <a:latin typeface="Roboto Light" pitchFamily="34" charset="0"/>
                <a:ea typeface="Roboto Light" pitchFamily="34" charset="-122"/>
                <a:cs typeface="Roboto Light" pitchFamily="34" charset="-120"/>
              </a:rPr>
              <a:t>Présentation du Projet VetCare 360</a:t>
            </a:r>
            <a:endParaRPr lang="en-US" sz="1750" dirty="0"/>
          </a:p>
        </p:txBody>
      </p:sp>
      <p:sp>
        <p:nvSpPr>
          <p:cNvPr id="4" name="Text 2"/>
          <p:cNvSpPr/>
          <p:nvPr/>
        </p:nvSpPr>
        <p:spPr>
          <a:xfrm>
            <a:off x="793790" y="2966799"/>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E5E0DF"/>
                </a:solidFill>
                <a:latin typeface="Roboto Light" pitchFamily="34" charset="0"/>
                <a:ea typeface="Roboto Light" pitchFamily="34" charset="-122"/>
                <a:cs typeface="Roboto Light" pitchFamily="34" charset="-120"/>
              </a:rPr>
              <a:t>Fonctionnalités Principales de VetCare 360</a:t>
            </a:r>
            <a:endParaRPr lang="en-US" sz="1750" dirty="0"/>
          </a:p>
        </p:txBody>
      </p:sp>
      <p:sp>
        <p:nvSpPr>
          <p:cNvPr id="5" name="Text 3"/>
          <p:cNvSpPr/>
          <p:nvPr/>
        </p:nvSpPr>
        <p:spPr>
          <a:xfrm>
            <a:off x="793790" y="340899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E5E0DF"/>
                </a:solidFill>
                <a:latin typeface="Roboto Light" pitchFamily="34" charset="0"/>
                <a:ea typeface="Roboto Light" pitchFamily="34" charset="-122"/>
                <a:cs typeface="Roboto Light" pitchFamily="34" charset="-120"/>
              </a:rPr>
              <a:t>Technologies Utilisées</a:t>
            </a:r>
            <a:endParaRPr lang="en-US" sz="1750" dirty="0"/>
          </a:p>
        </p:txBody>
      </p:sp>
      <p:sp>
        <p:nvSpPr>
          <p:cNvPr id="6" name="Text 4"/>
          <p:cNvSpPr/>
          <p:nvPr/>
        </p:nvSpPr>
        <p:spPr>
          <a:xfrm>
            <a:off x="793790" y="3851196"/>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1750" dirty="0">
                <a:solidFill>
                  <a:srgbClr val="E5E0DF"/>
                </a:solidFill>
                <a:latin typeface="Roboto Light" pitchFamily="34" charset="0"/>
                <a:ea typeface="Roboto Light" pitchFamily="34" charset="-122"/>
                <a:cs typeface="Roboto Light" pitchFamily="34" charset="-120"/>
              </a:rPr>
              <a:t>Architecture de l'Application</a:t>
            </a:r>
            <a:endParaRPr lang="en-US" sz="1750" dirty="0"/>
          </a:p>
        </p:txBody>
      </p:sp>
      <p:sp>
        <p:nvSpPr>
          <p:cNvPr id="7" name="Text 5"/>
          <p:cNvSpPr/>
          <p:nvPr/>
        </p:nvSpPr>
        <p:spPr>
          <a:xfrm>
            <a:off x="793790" y="429339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5"/>
            </a:pPr>
            <a:r>
              <a:rPr lang="en-US" sz="1750" dirty="0">
                <a:solidFill>
                  <a:srgbClr val="E5E0DF"/>
                </a:solidFill>
                <a:latin typeface="Roboto Light" pitchFamily="34" charset="0"/>
                <a:ea typeface="Roboto Light" pitchFamily="34" charset="-122"/>
                <a:cs typeface="Roboto Light" pitchFamily="34" charset="-120"/>
              </a:rPr>
              <a:t>Installation et Configuration</a:t>
            </a:r>
            <a:endParaRPr lang="en-US" sz="1750" dirty="0"/>
          </a:p>
        </p:txBody>
      </p:sp>
      <p:sp>
        <p:nvSpPr>
          <p:cNvPr id="8" name="Text 6"/>
          <p:cNvSpPr/>
          <p:nvPr/>
        </p:nvSpPr>
        <p:spPr>
          <a:xfrm>
            <a:off x="793790" y="473559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6"/>
            </a:pPr>
            <a:r>
              <a:rPr lang="en-US" sz="1750" dirty="0">
                <a:solidFill>
                  <a:srgbClr val="E5E0DF"/>
                </a:solidFill>
                <a:latin typeface="Roboto Light" pitchFamily="34" charset="0"/>
                <a:ea typeface="Roboto Light" pitchFamily="34" charset="-122"/>
                <a:cs typeface="Roboto Light" pitchFamily="34" charset="-120"/>
              </a:rPr>
              <a:t>Structure et Relations de la Base de Données</a:t>
            </a:r>
            <a:endParaRPr lang="en-US" sz="1750" dirty="0"/>
          </a:p>
        </p:txBody>
      </p:sp>
      <p:sp>
        <p:nvSpPr>
          <p:cNvPr id="9" name="Text 7"/>
          <p:cNvSpPr/>
          <p:nvPr/>
        </p:nvSpPr>
        <p:spPr>
          <a:xfrm>
            <a:off x="793790" y="5177790"/>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7"/>
            </a:pPr>
            <a:r>
              <a:rPr lang="en-US" sz="1750" dirty="0">
                <a:solidFill>
                  <a:srgbClr val="E5E0DF"/>
                </a:solidFill>
                <a:latin typeface="Roboto Light" pitchFamily="34" charset="0"/>
                <a:ea typeface="Roboto Light" pitchFamily="34" charset="-122"/>
                <a:cs typeface="Roboto Light" pitchFamily="34" charset="-120"/>
              </a:rPr>
              <a:t>Développement Backend</a:t>
            </a:r>
            <a:endParaRPr lang="en-US" sz="1750" dirty="0"/>
          </a:p>
        </p:txBody>
      </p:sp>
      <p:sp>
        <p:nvSpPr>
          <p:cNvPr id="10" name="Text 8"/>
          <p:cNvSpPr/>
          <p:nvPr/>
        </p:nvSpPr>
        <p:spPr>
          <a:xfrm>
            <a:off x="793790" y="561998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8"/>
            </a:pPr>
            <a:r>
              <a:rPr lang="en-US" sz="1750" dirty="0">
                <a:solidFill>
                  <a:srgbClr val="E5E0DF"/>
                </a:solidFill>
                <a:latin typeface="Roboto Light" pitchFamily="34" charset="0"/>
                <a:ea typeface="Roboto Light" pitchFamily="34" charset="-122"/>
                <a:cs typeface="Roboto Light" pitchFamily="34" charset="-120"/>
              </a:rPr>
              <a:t>Développement Frontend</a:t>
            </a:r>
            <a:endParaRPr lang="en-US" sz="1750" dirty="0"/>
          </a:p>
        </p:txBody>
      </p:sp>
      <p:sp>
        <p:nvSpPr>
          <p:cNvPr id="11" name="Text 9"/>
          <p:cNvSpPr/>
          <p:nvPr/>
        </p:nvSpPr>
        <p:spPr>
          <a:xfrm>
            <a:off x="793790" y="6062186"/>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9"/>
            </a:pPr>
            <a:r>
              <a:rPr lang="en-US" sz="1750" dirty="0">
                <a:solidFill>
                  <a:srgbClr val="E5E0DF"/>
                </a:solidFill>
                <a:latin typeface="Roboto Light" pitchFamily="34" charset="0"/>
                <a:ea typeface="Roboto Light" pitchFamily="34" charset="-122"/>
                <a:cs typeface="Roboto Light" pitchFamily="34" charset="-120"/>
              </a:rPr>
              <a:t>Gestion des Versions et Collaboration</a:t>
            </a:r>
            <a:endParaRPr lang="en-US" sz="1750" dirty="0"/>
          </a:p>
        </p:txBody>
      </p:sp>
      <p:sp>
        <p:nvSpPr>
          <p:cNvPr id="12" name="Text 10"/>
          <p:cNvSpPr/>
          <p:nvPr/>
        </p:nvSpPr>
        <p:spPr>
          <a:xfrm>
            <a:off x="793790" y="650438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10"/>
            </a:pPr>
            <a:r>
              <a:rPr lang="en-US" sz="1750" dirty="0">
                <a:solidFill>
                  <a:srgbClr val="E5E0DF"/>
                </a:solidFill>
                <a:latin typeface="Roboto Light" pitchFamily="34" charset="0"/>
                <a:ea typeface="Roboto Light" pitchFamily="34" charset="-122"/>
                <a:cs typeface="Roboto Light" pitchFamily="34" charset="-120"/>
              </a:rPr>
              <a:t>Conclusion</a:t>
            </a:r>
            <a:endParaRPr lang="en-US" sz="1750" dirty="0"/>
          </a:p>
        </p:txBody>
      </p:sp>
      <p:sp>
        <p:nvSpPr>
          <p:cNvPr id="13" name="Rectangle à coins arrondis 12"/>
          <p:cNvSpPr/>
          <p:nvPr/>
        </p:nvSpPr>
        <p:spPr>
          <a:xfrm>
            <a:off x="12771120" y="7741920"/>
            <a:ext cx="1859280" cy="48768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08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VetCare 360</a:t>
            </a:r>
            <a:endParaRPr lang="en-US" sz="4450" dirty="0"/>
          </a:p>
        </p:txBody>
      </p:sp>
      <p:sp>
        <p:nvSpPr>
          <p:cNvPr id="4" name="Text 1"/>
          <p:cNvSpPr/>
          <p:nvPr/>
        </p:nvSpPr>
        <p:spPr>
          <a:xfrm>
            <a:off x="793790" y="3060025"/>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VetCare 360 est une application web innovante conçue pour simplifier la gestion des cliniques vétérinaires. Basée sur l'architecture MERN (MongoDB, Express.js, React, Node.js), elle centralise la gestion des propriétaires, des animaux et des visites médicales. L'interface intuitive, développée avec React et Bootstrap, facilite l'accès aux données et améliore la productivité des employés.</a:t>
            </a:r>
            <a:endParaRPr lang="en-US" sz="1750" dirty="0"/>
          </a:p>
        </p:txBody>
      </p:sp>
      <p:sp>
        <p:nvSpPr>
          <p:cNvPr id="5" name="Text 2"/>
          <p:cNvSpPr/>
          <p:nvPr/>
        </p:nvSpPr>
        <p:spPr>
          <a:xfrm>
            <a:off x="793790" y="5492591"/>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Ce projet vise à automatiser les opérations clés, offrant une solution moderne et efficace pour le suivi médical et la gestion administrative.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815"/>
          </a:xfrm>
          <a:prstGeom prst="rect">
            <a:avLst/>
          </a:prstGeom>
        </p:spPr>
      </p:pic>
      <p:sp>
        <p:nvSpPr>
          <p:cNvPr id="3" name="Text 0"/>
          <p:cNvSpPr/>
          <p:nvPr/>
        </p:nvSpPr>
        <p:spPr>
          <a:xfrm>
            <a:off x="672941" y="528757"/>
            <a:ext cx="7798117" cy="1201817"/>
          </a:xfrm>
          <a:prstGeom prst="rect">
            <a:avLst/>
          </a:prstGeom>
          <a:noFill/>
          <a:ln/>
        </p:spPr>
        <p:txBody>
          <a:bodyPr wrap="square" lIns="0" tIns="0" rIns="0" bIns="0" rtlCol="0" anchor="t"/>
          <a:lstStyle/>
          <a:p>
            <a:pPr marL="0" indent="0" algn="l">
              <a:lnSpc>
                <a:spcPts val="4700"/>
              </a:lnSpc>
              <a:buNone/>
            </a:pPr>
            <a:r>
              <a:rPr lang="en-US" sz="3750" dirty="0">
                <a:solidFill>
                  <a:srgbClr val="F2F2F3"/>
                </a:solidFill>
                <a:latin typeface="Poppins Light" pitchFamily="34" charset="0"/>
                <a:ea typeface="Poppins Light" pitchFamily="34" charset="-122"/>
                <a:cs typeface="Poppins Light" pitchFamily="34" charset="-120"/>
              </a:rPr>
              <a:t>Fonctionnalités Principales de VetCare 360</a:t>
            </a:r>
            <a:endParaRPr lang="en-US" sz="3750" dirty="0"/>
          </a:p>
        </p:txBody>
      </p:sp>
      <p:sp>
        <p:nvSpPr>
          <p:cNvPr id="4" name="Shape 1"/>
          <p:cNvSpPr/>
          <p:nvPr/>
        </p:nvSpPr>
        <p:spPr>
          <a:xfrm>
            <a:off x="672941" y="2018943"/>
            <a:ext cx="7798117" cy="1430893"/>
          </a:xfrm>
          <a:prstGeom prst="roundRect">
            <a:avLst>
              <a:gd name="adj" fmla="val 5644"/>
            </a:avLst>
          </a:prstGeom>
          <a:solidFill>
            <a:srgbClr val="3D3D42"/>
          </a:solidFill>
          <a:ln w="7620">
            <a:solidFill>
              <a:srgbClr val="56565B"/>
            </a:solidFill>
            <a:prstDash val="solid"/>
          </a:ln>
        </p:spPr>
      </p:sp>
      <p:sp>
        <p:nvSpPr>
          <p:cNvPr id="5" name="Text 2"/>
          <p:cNvSpPr/>
          <p:nvPr/>
        </p:nvSpPr>
        <p:spPr>
          <a:xfrm>
            <a:off x="872847" y="2218849"/>
            <a:ext cx="2964775" cy="300395"/>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Gestion des Propriétaires</a:t>
            </a:r>
            <a:endParaRPr lang="en-US" sz="1850" dirty="0"/>
          </a:p>
        </p:txBody>
      </p:sp>
      <p:sp>
        <p:nvSpPr>
          <p:cNvPr id="6" name="Text 3"/>
          <p:cNvSpPr/>
          <p:nvPr/>
        </p:nvSpPr>
        <p:spPr>
          <a:xfrm>
            <a:off x="872847" y="2634615"/>
            <a:ext cx="7398306" cy="615315"/>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Ajouter, modifier, supprimer et rechercher des propriétaires. Affichage détaillé incluant les animaux associés.</a:t>
            </a:r>
            <a:endParaRPr lang="en-US" sz="1500" dirty="0"/>
          </a:p>
        </p:txBody>
      </p:sp>
      <p:sp>
        <p:nvSpPr>
          <p:cNvPr id="7" name="Shape 4"/>
          <p:cNvSpPr/>
          <p:nvPr/>
        </p:nvSpPr>
        <p:spPr>
          <a:xfrm>
            <a:off x="672941" y="3642122"/>
            <a:ext cx="7798117" cy="1430893"/>
          </a:xfrm>
          <a:prstGeom prst="roundRect">
            <a:avLst>
              <a:gd name="adj" fmla="val 5644"/>
            </a:avLst>
          </a:prstGeom>
          <a:solidFill>
            <a:srgbClr val="3D3D42"/>
          </a:solidFill>
          <a:ln w="7620">
            <a:solidFill>
              <a:srgbClr val="56565B"/>
            </a:solidFill>
            <a:prstDash val="solid"/>
          </a:ln>
        </p:spPr>
      </p:sp>
      <p:sp>
        <p:nvSpPr>
          <p:cNvPr id="8" name="Text 5"/>
          <p:cNvSpPr/>
          <p:nvPr/>
        </p:nvSpPr>
        <p:spPr>
          <a:xfrm>
            <a:off x="872847" y="3842028"/>
            <a:ext cx="2506742" cy="300395"/>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Gestion des Animaux</a:t>
            </a:r>
            <a:endParaRPr lang="en-US" sz="1850" dirty="0"/>
          </a:p>
        </p:txBody>
      </p:sp>
      <p:sp>
        <p:nvSpPr>
          <p:cNvPr id="9" name="Text 6"/>
          <p:cNvSpPr/>
          <p:nvPr/>
        </p:nvSpPr>
        <p:spPr>
          <a:xfrm>
            <a:off x="872847" y="4257794"/>
            <a:ext cx="7398306" cy="615315"/>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Ajout et association des animaux aux propriétaires, modification des informations et suivi de l’historique médical.</a:t>
            </a:r>
            <a:endParaRPr lang="en-US" sz="1500" dirty="0"/>
          </a:p>
        </p:txBody>
      </p:sp>
      <p:sp>
        <p:nvSpPr>
          <p:cNvPr id="10" name="Shape 7"/>
          <p:cNvSpPr/>
          <p:nvPr/>
        </p:nvSpPr>
        <p:spPr>
          <a:xfrm>
            <a:off x="672941" y="5265301"/>
            <a:ext cx="7798117" cy="1123236"/>
          </a:xfrm>
          <a:prstGeom prst="roundRect">
            <a:avLst>
              <a:gd name="adj" fmla="val 7190"/>
            </a:avLst>
          </a:prstGeom>
          <a:solidFill>
            <a:srgbClr val="3D3D42"/>
          </a:solidFill>
          <a:ln w="7620">
            <a:solidFill>
              <a:srgbClr val="56565B"/>
            </a:solidFill>
            <a:prstDash val="solid"/>
          </a:ln>
        </p:spPr>
      </p:sp>
      <p:sp>
        <p:nvSpPr>
          <p:cNvPr id="11" name="Text 8"/>
          <p:cNvSpPr/>
          <p:nvPr/>
        </p:nvSpPr>
        <p:spPr>
          <a:xfrm>
            <a:off x="872847" y="5465207"/>
            <a:ext cx="3492341" cy="300395"/>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Gestion des Visites Médicales</a:t>
            </a:r>
            <a:endParaRPr lang="en-US" sz="1850" dirty="0"/>
          </a:p>
        </p:txBody>
      </p:sp>
      <p:sp>
        <p:nvSpPr>
          <p:cNvPr id="12" name="Text 9"/>
          <p:cNvSpPr/>
          <p:nvPr/>
        </p:nvSpPr>
        <p:spPr>
          <a:xfrm>
            <a:off x="872847" y="5880973"/>
            <a:ext cx="7398306" cy="307658"/>
          </a:xfrm>
          <a:prstGeom prst="rect">
            <a:avLst/>
          </a:prstGeom>
          <a:noFill/>
          <a:ln/>
        </p:spPr>
        <p:txBody>
          <a:bodyPr wrap="non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Ajout de visites, consultation des historiques et synthèse après chaque ajout.</a:t>
            </a:r>
            <a:endParaRPr lang="en-US" sz="1500" dirty="0"/>
          </a:p>
        </p:txBody>
      </p:sp>
      <p:sp>
        <p:nvSpPr>
          <p:cNvPr id="13" name="Shape 10"/>
          <p:cNvSpPr/>
          <p:nvPr/>
        </p:nvSpPr>
        <p:spPr>
          <a:xfrm>
            <a:off x="672941" y="6580823"/>
            <a:ext cx="7798117" cy="1123236"/>
          </a:xfrm>
          <a:prstGeom prst="roundRect">
            <a:avLst>
              <a:gd name="adj" fmla="val 7190"/>
            </a:avLst>
          </a:prstGeom>
          <a:solidFill>
            <a:srgbClr val="3D3D42"/>
          </a:solidFill>
          <a:ln w="7620">
            <a:solidFill>
              <a:srgbClr val="56565B"/>
            </a:solidFill>
            <a:prstDash val="solid"/>
          </a:ln>
        </p:spPr>
      </p:sp>
      <p:sp>
        <p:nvSpPr>
          <p:cNvPr id="14" name="Text 11"/>
          <p:cNvSpPr/>
          <p:nvPr/>
        </p:nvSpPr>
        <p:spPr>
          <a:xfrm>
            <a:off x="872847" y="6780728"/>
            <a:ext cx="2492573" cy="300395"/>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Liste des Vétérinaires</a:t>
            </a:r>
            <a:endParaRPr lang="en-US" sz="1850" dirty="0"/>
          </a:p>
        </p:txBody>
      </p:sp>
      <p:sp>
        <p:nvSpPr>
          <p:cNvPr id="15" name="Text 12"/>
          <p:cNvSpPr/>
          <p:nvPr/>
        </p:nvSpPr>
        <p:spPr>
          <a:xfrm>
            <a:off x="872847" y="7196495"/>
            <a:ext cx="7398306" cy="307658"/>
          </a:xfrm>
          <a:prstGeom prst="rect">
            <a:avLst/>
          </a:prstGeom>
          <a:noFill/>
          <a:ln/>
        </p:spPr>
        <p:txBody>
          <a:bodyPr wrap="non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Affichage complet des vétérinaires avec leurs spécialités éventuelles.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204085"/>
            <a:ext cx="6130171"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Technologies Utilisées</a:t>
            </a:r>
            <a:endParaRPr lang="en-US" sz="4450" dirty="0"/>
          </a:p>
        </p:txBody>
      </p:sp>
      <p:sp>
        <p:nvSpPr>
          <p:cNvPr id="3" name="Text 1"/>
          <p:cNvSpPr/>
          <p:nvPr/>
        </p:nvSpPr>
        <p:spPr>
          <a:xfrm>
            <a:off x="793790" y="347984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Frontend</a:t>
            </a:r>
            <a:endParaRPr lang="en-US" sz="2200" dirty="0"/>
          </a:p>
        </p:txBody>
      </p:sp>
      <p:sp>
        <p:nvSpPr>
          <p:cNvPr id="4" name="Text 2"/>
          <p:cNvSpPr/>
          <p:nvPr/>
        </p:nvSpPr>
        <p:spPr>
          <a:xfrm>
            <a:off x="793790" y="4060984"/>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React : Interface dynamique et interactive</a:t>
            </a:r>
            <a:endParaRPr lang="en-US" sz="1750" dirty="0"/>
          </a:p>
        </p:txBody>
      </p:sp>
      <p:sp>
        <p:nvSpPr>
          <p:cNvPr id="5" name="Text 3"/>
          <p:cNvSpPr/>
          <p:nvPr/>
        </p:nvSpPr>
        <p:spPr>
          <a:xfrm>
            <a:off x="793790" y="4866084"/>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Bootstrap : Design responsive et composants prêts à l'emploi</a:t>
            </a:r>
            <a:endParaRPr lang="en-US" sz="1750" dirty="0"/>
          </a:p>
        </p:txBody>
      </p:sp>
      <p:sp>
        <p:nvSpPr>
          <p:cNvPr id="6" name="Text 4"/>
          <p:cNvSpPr/>
          <p:nvPr/>
        </p:nvSpPr>
        <p:spPr>
          <a:xfrm>
            <a:off x="5332928" y="3479840"/>
            <a:ext cx="3978116" cy="708660"/>
          </a:xfrm>
          <a:prstGeom prst="rect">
            <a:avLst/>
          </a:prstGeom>
          <a:noFill/>
          <a:ln/>
        </p:spPr>
        <p:txBody>
          <a:bodyPr wrap="squar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Backend et Base de Données</a:t>
            </a:r>
            <a:endParaRPr lang="en-US" sz="2200" dirty="0"/>
          </a:p>
        </p:txBody>
      </p:sp>
      <p:sp>
        <p:nvSpPr>
          <p:cNvPr id="7" name="Text 5"/>
          <p:cNvSpPr/>
          <p:nvPr/>
        </p:nvSpPr>
        <p:spPr>
          <a:xfrm>
            <a:off x="5332928" y="4415314"/>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Node.js et Express.js : Gestion des routes et API</a:t>
            </a:r>
            <a:endParaRPr lang="en-US" sz="1750" dirty="0"/>
          </a:p>
        </p:txBody>
      </p:sp>
      <p:sp>
        <p:nvSpPr>
          <p:cNvPr id="8" name="Text 6"/>
          <p:cNvSpPr/>
          <p:nvPr/>
        </p:nvSpPr>
        <p:spPr>
          <a:xfrm>
            <a:off x="5332928" y="5220414"/>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MongoDB : Base NoSQL flexible et scalable</a:t>
            </a:r>
            <a:endParaRPr lang="en-US" sz="1750" dirty="0"/>
          </a:p>
        </p:txBody>
      </p:sp>
      <p:sp>
        <p:nvSpPr>
          <p:cNvPr id="9" name="Text 7"/>
          <p:cNvSpPr/>
          <p:nvPr/>
        </p:nvSpPr>
        <p:spPr>
          <a:xfrm>
            <a:off x="9872067" y="3479840"/>
            <a:ext cx="2917627"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Gestion des Versions</a:t>
            </a:r>
            <a:endParaRPr lang="en-US" sz="2200" dirty="0"/>
          </a:p>
        </p:txBody>
      </p:sp>
      <p:sp>
        <p:nvSpPr>
          <p:cNvPr id="10" name="Text 8"/>
          <p:cNvSpPr/>
          <p:nvPr/>
        </p:nvSpPr>
        <p:spPr>
          <a:xfrm>
            <a:off x="9872067" y="4060984"/>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Git : Contrôle des versions</a:t>
            </a:r>
            <a:endParaRPr lang="en-US" sz="1750" dirty="0"/>
          </a:p>
        </p:txBody>
      </p:sp>
      <p:sp>
        <p:nvSpPr>
          <p:cNvPr id="11" name="Text 9"/>
          <p:cNvSpPr/>
          <p:nvPr/>
        </p:nvSpPr>
        <p:spPr>
          <a:xfrm>
            <a:off x="9872067" y="4503182"/>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GitHub : Collaboration et hébergement du code</a:t>
            </a:r>
            <a:endParaRPr lang="en-US" sz="1750" dirty="0"/>
          </a:p>
        </p:txBody>
      </p:sp>
      <p:sp>
        <p:nvSpPr>
          <p:cNvPr id="12" name="Rectangle à coins arrondis 11"/>
          <p:cNvSpPr/>
          <p:nvPr/>
        </p:nvSpPr>
        <p:spPr>
          <a:xfrm>
            <a:off x="12789694" y="7741920"/>
            <a:ext cx="1840706" cy="48768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577"/>
          </a:xfrm>
          <a:prstGeom prst="rect">
            <a:avLst/>
          </a:prstGeom>
        </p:spPr>
      </p:pic>
      <p:sp>
        <p:nvSpPr>
          <p:cNvPr id="3" name="Text 0"/>
          <p:cNvSpPr/>
          <p:nvPr/>
        </p:nvSpPr>
        <p:spPr>
          <a:xfrm>
            <a:off x="6266498" y="612934"/>
            <a:ext cx="7583805" cy="1393031"/>
          </a:xfrm>
          <a:prstGeom prst="rect">
            <a:avLst/>
          </a:prstGeom>
          <a:noFill/>
          <a:ln/>
        </p:spPr>
        <p:txBody>
          <a:bodyPr wrap="square" lIns="0" tIns="0" rIns="0" bIns="0" rtlCol="0" anchor="t"/>
          <a:lstStyle/>
          <a:p>
            <a:pPr marL="0" indent="0" algn="l">
              <a:lnSpc>
                <a:spcPts val="5450"/>
              </a:lnSpc>
              <a:buNone/>
            </a:pPr>
            <a:r>
              <a:rPr lang="en-US" sz="4350" dirty="0">
                <a:solidFill>
                  <a:srgbClr val="F2F2F3"/>
                </a:solidFill>
                <a:latin typeface="Poppins Light" pitchFamily="34" charset="0"/>
                <a:ea typeface="Poppins Light" pitchFamily="34" charset="-122"/>
                <a:cs typeface="Poppins Light" pitchFamily="34" charset="-120"/>
              </a:rPr>
              <a:t>Architecture de l'Application</a:t>
            </a:r>
            <a:endParaRPr lang="en-US" sz="4350" dirty="0"/>
          </a:p>
        </p:txBody>
      </p:sp>
      <p:pic>
        <p:nvPicPr>
          <p:cNvPr id="4" name="Image 1" descr="preencoded.png"/>
          <p:cNvPicPr>
            <a:picLocks noChangeAspect="1"/>
          </p:cNvPicPr>
          <p:nvPr/>
        </p:nvPicPr>
        <p:blipFill>
          <a:blip r:embed="rId4"/>
          <a:stretch>
            <a:fillRect/>
          </a:stretch>
        </p:blipFill>
        <p:spPr>
          <a:xfrm>
            <a:off x="6266498" y="2340293"/>
            <a:ext cx="1114425" cy="1640919"/>
          </a:xfrm>
          <a:prstGeom prst="rect">
            <a:avLst/>
          </a:prstGeom>
        </p:spPr>
      </p:pic>
      <p:sp>
        <p:nvSpPr>
          <p:cNvPr id="5" name="Text 1"/>
          <p:cNvSpPr/>
          <p:nvPr/>
        </p:nvSpPr>
        <p:spPr>
          <a:xfrm>
            <a:off x="7715250" y="2563178"/>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Architecture MERN</a:t>
            </a:r>
            <a:endParaRPr lang="en-US" sz="2150" dirty="0"/>
          </a:p>
        </p:txBody>
      </p:sp>
      <p:sp>
        <p:nvSpPr>
          <p:cNvPr id="6" name="Text 2"/>
          <p:cNvSpPr/>
          <p:nvPr/>
        </p:nvSpPr>
        <p:spPr>
          <a:xfrm>
            <a:off x="7715250" y="3045143"/>
            <a:ext cx="6135053" cy="71318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MongoDB, Express.js, React, Node.js for a full-stack JavaScript solution.</a:t>
            </a:r>
            <a:endParaRPr lang="en-US" sz="1750" dirty="0"/>
          </a:p>
        </p:txBody>
      </p:sp>
      <p:pic>
        <p:nvPicPr>
          <p:cNvPr id="7" name="Image 2" descr="preencoded.png"/>
          <p:cNvPicPr>
            <a:picLocks noChangeAspect="1"/>
          </p:cNvPicPr>
          <p:nvPr/>
        </p:nvPicPr>
        <p:blipFill>
          <a:blip r:embed="rId5"/>
          <a:stretch>
            <a:fillRect/>
          </a:stretch>
        </p:blipFill>
        <p:spPr>
          <a:xfrm>
            <a:off x="6266498" y="3981212"/>
            <a:ext cx="1114425" cy="1640919"/>
          </a:xfrm>
          <a:prstGeom prst="rect">
            <a:avLst/>
          </a:prstGeom>
        </p:spPr>
      </p:pic>
      <p:sp>
        <p:nvSpPr>
          <p:cNvPr id="8" name="Text 3"/>
          <p:cNvSpPr/>
          <p:nvPr/>
        </p:nvSpPr>
        <p:spPr>
          <a:xfrm>
            <a:off x="7715250" y="4204097"/>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Flux de Données</a:t>
            </a:r>
            <a:endParaRPr lang="en-US" sz="2150" dirty="0"/>
          </a:p>
        </p:txBody>
      </p:sp>
      <p:sp>
        <p:nvSpPr>
          <p:cNvPr id="9" name="Text 4"/>
          <p:cNvSpPr/>
          <p:nvPr/>
        </p:nvSpPr>
        <p:spPr>
          <a:xfrm>
            <a:off x="7715250" y="4686062"/>
            <a:ext cx="6135053" cy="71318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Interaction utilisateur via React, requêtes HTTP avec Axios, traitement serveur avec Express, stockage dans MongoDB.</a:t>
            </a:r>
            <a:endParaRPr lang="en-US" sz="1750" dirty="0"/>
          </a:p>
        </p:txBody>
      </p:sp>
      <p:pic>
        <p:nvPicPr>
          <p:cNvPr id="10" name="Image 3" descr="preencoded.png"/>
          <p:cNvPicPr>
            <a:picLocks noChangeAspect="1"/>
          </p:cNvPicPr>
          <p:nvPr/>
        </p:nvPicPr>
        <p:blipFill>
          <a:blip r:embed="rId6"/>
          <a:stretch>
            <a:fillRect/>
          </a:stretch>
        </p:blipFill>
        <p:spPr>
          <a:xfrm>
            <a:off x="6266498" y="5622131"/>
            <a:ext cx="1114425" cy="1997512"/>
          </a:xfrm>
          <a:prstGeom prst="rect">
            <a:avLst/>
          </a:prstGeom>
        </p:spPr>
      </p:pic>
      <p:sp>
        <p:nvSpPr>
          <p:cNvPr id="11" name="Text 5"/>
          <p:cNvSpPr/>
          <p:nvPr/>
        </p:nvSpPr>
        <p:spPr>
          <a:xfrm>
            <a:off x="7715250" y="5845016"/>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Architecture MVC</a:t>
            </a:r>
            <a:endParaRPr lang="en-US" sz="2150" dirty="0"/>
          </a:p>
        </p:txBody>
      </p:sp>
      <p:sp>
        <p:nvSpPr>
          <p:cNvPr id="12" name="Text 6"/>
          <p:cNvSpPr/>
          <p:nvPr/>
        </p:nvSpPr>
        <p:spPr>
          <a:xfrm>
            <a:off x="7715250" y="6326981"/>
            <a:ext cx="6135053" cy="1069777"/>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Séparation claire entre Modèle (données), Vue (interface) et Contrôleur (logique), facilitant la maintenabilité et la modularité.</a:t>
            </a:r>
            <a:endParaRPr lang="en-US" sz="1750" dirty="0"/>
          </a:p>
        </p:txBody>
      </p:sp>
      <p:sp>
        <p:nvSpPr>
          <p:cNvPr id="13" name="Rectangle à coins arrondis 12"/>
          <p:cNvSpPr/>
          <p:nvPr/>
        </p:nvSpPr>
        <p:spPr>
          <a:xfrm>
            <a:off x="12755880" y="7741920"/>
            <a:ext cx="1874520" cy="48768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8902" y="1090851"/>
            <a:ext cx="7245191" cy="659725"/>
          </a:xfrm>
          <a:prstGeom prst="rect">
            <a:avLst/>
          </a:prstGeom>
          <a:noFill/>
          <a:ln/>
        </p:spPr>
        <p:txBody>
          <a:bodyPr wrap="none" lIns="0" tIns="0" rIns="0" bIns="0" rtlCol="0" anchor="t"/>
          <a:lstStyle/>
          <a:p>
            <a:pPr marL="0" indent="0" algn="l">
              <a:lnSpc>
                <a:spcPts val="5150"/>
              </a:lnSpc>
              <a:buNone/>
            </a:pPr>
            <a:r>
              <a:rPr lang="en-US" sz="4150" dirty="0">
                <a:solidFill>
                  <a:srgbClr val="F2F2F3"/>
                </a:solidFill>
                <a:latin typeface="Poppins Light" pitchFamily="34" charset="0"/>
                <a:ea typeface="Poppins Light" pitchFamily="34" charset="-122"/>
                <a:cs typeface="Poppins Light" pitchFamily="34" charset="-120"/>
              </a:rPr>
              <a:t>Installation et Configuration</a:t>
            </a:r>
            <a:endParaRPr lang="en-US" sz="4150" dirty="0"/>
          </a:p>
        </p:txBody>
      </p:sp>
      <p:sp>
        <p:nvSpPr>
          <p:cNvPr id="4" name="Shape 1"/>
          <p:cNvSpPr/>
          <p:nvPr/>
        </p:nvSpPr>
        <p:spPr>
          <a:xfrm>
            <a:off x="738902" y="2067282"/>
            <a:ext cx="475059" cy="475059"/>
          </a:xfrm>
          <a:prstGeom prst="roundRect">
            <a:avLst>
              <a:gd name="adj" fmla="val 18667"/>
            </a:avLst>
          </a:prstGeom>
          <a:solidFill>
            <a:srgbClr val="3D3D42"/>
          </a:solidFill>
          <a:ln w="7620">
            <a:solidFill>
              <a:srgbClr val="56565B"/>
            </a:solidFill>
            <a:prstDash val="solid"/>
          </a:ln>
        </p:spPr>
      </p:sp>
      <p:sp>
        <p:nvSpPr>
          <p:cNvPr id="5" name="Text 2"/>
          <p:cNvSpPr/>
          <p:nvPr/>
        </p:nvSpPr>
        <p:spPr>
          <a:xfrm>
            <a:off x="818078" y="2106870"/>
            <a:ext cx="316706" cy="39588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1</a:t>
            </a:r>
            <a:endParaRPr lang="en-US" sz="2450" dirty="0"/>
          </a:p>
        </p:txBody>
      </p:sp>
      <p:sp>
        <p:nvSpPr>
          <p:cNvPr id="6" name="Text 3"/>
          <p:cNvSpPr/>
          <p:nvPr/>
        </p:nvSpPr>
        <p:spPr>
          <a:xfrm>
            <a:off x="1425059" y="2139791"/>
            <a:ext cx="2781776" cy="329922"/>
          </a:xfrm>
          <a:prstGeom prst="rect">
            <a:avLst/>
          </a:prstGeom>
          <a:noFill/>
          <a:ln/>
        </p:spPr>
        <p:txBody>
          <a:bodyPr wrap="none" lIns="0" tIns="0" rIns="0" bIns="0" rtlCol="0" anchor="t"/>
          <a:lstStyle/>
          <a:p>
            <a:pPr marL="0" indent="0" algn="l">
              <a:lnSpc>
                <a:spcPts val="2550"/>
              </a:lnSpc>
              <a:buNone/>
            </a:pPr>
            <a:r>
              <a:rPr lang="en-US" sz="2050" dirty="0">
                <a:solidFill>
                  <a:srgbClr val="E5E0DF"/>
                </a:solidFill>
                <a:latin typeface="Poppins Light" pitchFamily="34" charset="0"/>
                <a:ea typeface="Poppins Light" pitchFamily="34" charset="-122"/>
                <a:cs typeface="Poppins Light" pitchFamily="34" charset="-120"/>
              </a:rPr>
              <a:t>Prérequis Techniques</a:t>
            </a:r>
            <a:endParaRPr lang="en-US" sz="2050" dirty="0"/>
          </a:p>
        </p:txBody>
      </p:sp>
      <p:sp>
        <p:nvSpPr>
          <p:cNvPr id="7" name="Text 4"/>
          <p:cNvSpPr/>
          <p:nvPr/>
        </p:nvSpPr>
        <p:spPr>
          <a:xfrm>
            <a:off x="1425059" y="2596396"/>
            <a:ext cx="6980039" cy="337661"/>
          </a:xfrm>
          <a:prstGeom prst="rect">
            <a:avLst/>
          </a:prstGeom>
          <a:noFill/>
          <a:ln/>
        </p:spPr>
        <p:txBody>
          <a:bodyPr wrap="none" lIns="0" tIns="0" rIns="0" bIns="0" rtlCol="0" anchor="t"/>
          <a:lstStyle/>
          <a:p>
            <a:pPr marL="0" indent="0" algn="l">
              <a:lnSpc>
                <a:spcPts val="2650"/>
              </a:lnSpc>
              <a:buNone/>
            </a:pPr>
            <a:r>
              <a:rPr lang="en-US" sz="1650" dirty="0">
                <a:solidFill>
                  <a:srgbClr val="E5E0DF"/>
                </a:solidFill>
                <a:latin typeface="Roboto Light" pitchFamily="34" charset="0"/>
                <a:ea typeface="Roboto Light" pitchFamily="34" charset="-122"/>
                <a:cs typeface="Roboto Light" pitchFamily="34" charset="-120"/>
              </a:rPr>
              <a:t>Node.js, npm, MongoDB installés sur la machine.</a:t>
            </a:r>
            <a:endParaRPr lang="en-US" sz="1650" dirty="0"/>
          </a:p>
        </p:txBody>
      </p:sp>
      <p:sp>
        <p:nvSpPr>
          <p:cNvPr id="8" name="Shape 5"/>
          <p:cNvSpPr/>
          <p:nvPr/>
        </p:nvSpPr>
        <p:spPr>
          <a:xfrm>
            <a:off x="738902" y="3356253"/>
            <a:ext cx="475059" cy="475059"/>
          </a:xfrm>
          <a:prstGeom prst="roundRect">
            <a:avLst>
              <a:gd name="adj" fmla="val 18667"/>
            </a:avLst>
          </a:prstGeom>
          <a:solidFill>
            <a:srgbClr val="3D3D42"/>
          </a:solidFill>
          <a:ln w="7620">
            <a:solidFill>
              <a:srgbClr val="56565B"/>
            </a:solidFill>
            <a:prstDash val="solid"/>
          </a:ln>
        </p:spPr>
      </p:sp>
      <p:sp>
        <p:nvSpPr>
          <p:cNvPr id="9" name="Text 6"/>
          <p:cNvSpPr/>
          <p:nvPr/>
        </p:nvSpPr>
        <p:spPr>
          <a:xfrm>
            <a:off x="818078" y="3395841"/>
            <a:ext cx="316706" cy="39588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2</a:t>
            </a:r>
            <a:endParaRPr lang="en-US" sz="2450" dirty="0"/>
          </a:p>
        </p:txBody>
      </p:sp>
      <p:sp>
        <p:nvSpPr>
          <p:cNvPr id="10" name="Text 7"/>
          <p:cNvSpPr/>
          <p:nvPr/>
        </p:nvSpPr>
        <p:spPr>
          <a:xfrm>
            <a:off x="1425059" y="3428762"/>
            <a:ext cx="3000970" cy="329922"/>
          </a:xfrm>
          <a:prstGeom prst="rect">
            <a:avLst/>
          </a:prstGeom>
          <a:noFill/>
          <a:ln/>
        </p:spPr>
        <p:txBody>
          <a:bodyPr wrap="none" lIns="0" tIns="0" rIns="0" bIns="0" rtlCol="0" anchor="t"/>
          <a:lstStyle/>
          <a:p>
            <a:pPr marL="0" indent="0" algn="l">
              <a:lnSpc>
                <a:spcPts val="2550"/>
              </a:lnSpc>
              <a:buNone/>
            </a:pPr>
            <a:r>
              <a:rPr lang="en-US" sz="2050" dirty="0">
                <a:solidFill>
                  <a:srgbClr val="E5E0DF"/>
                </a:solidFill>
                <a:latin typeface="Poppins Light" pitchFamily="34" charset="0"/>
                <a:ea typeface="Poppins Light" pitchFamily="34" charset="-122"/>
                <a:cs typeface="Poppins Light" pitchFamily="34" charset="-120"/>
              </a:rPr>
              <a:t>Configuration Backend</a:t>
            </a:r>
            <a:endParaRPr lang="en-US" sz="2050" dirty="0"/>
          </a:p>
        </p:txBody>
      </p:sp>
      <p:sp>
        <p:nvSpPr>
          <p:cNvPr id="11" name="Text 8"/>
          <p:cNvSpPr/>
          <p:nvPr/>
        </p:nvSpPr>
        <p:spPr>
          <a:xfrm>
            <a:off x="1425059" y="3885367"/>
            <a:ext cx="6980039" cy="675323"/>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Light" pitchFamily="34" charset="0"/>
                <a:ea typeface="Roboto Light" pitchFamily="34" charset="-122"/>
                <a:cs typeface="Roboto Light" pitchFamily="34" charset="-120"/>
              </a:rPr>
              <a:t>Initialisation du projet Node.js, installation d’Express et Mongoose, configuration des variables d’environnement.</a:t>
            </a:r>
            <a:endParaRPr lang="en-US" sz="1650" dirty="0"/>
          </a:p>
        </p:txBody>
      </p:sp>
      <p:sp>
        <p:nvSpPr>
          <p:cNvPr id="12" name="Shape 9"/>
          <p:cNvSpPr/>
          <p:nvPr/>
        </p:nvSpPr>
        <p:spPr>
          <a:xfrm>
            <a:off x="738902" y="4982885"/>
            <a:ext cx="475059" cy="475059"/>
          </a:xfrm>
          <a:prstGeom prst="roundRect">
            <a:avLst>
              <a:gd name="adj" fmla="val 18667"/>
            </a:avLst>
          </a:prstGeom>
          <a:solidFill>
            <a:srgbClr val="3D3D42"/>
          </a:solidFill>
          <a:ln w="7620">
            <a:solidFill>
              <a:srgbClr val="56565B"/>
            </a:solidFill>
            <a:prstDash val="solid"/>
          </a:ln>
        </p:spPr>
      </p:sp>
      <p:sp>
        <p:nvSpPr>
          <p:cNvPr id="13" name="Text 10"/>
          <p:cNvSpPr/>
          <p:nvPr/>
        </p:nvSpPr>
        <p:spPr>
          <a:xfrm>
            <a:off x="818078" y="5022473"/>
            <a:ext cx="316706" cy="39588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3</a:t>
            </a:r>
            <a:endParaRPr lang="en-US" sz="2450" dirty="0"/>
          </a:p>
        </p:txBody>
      </p:sp>
      <p:sp>
        <p:nvSpPr>
          <p:cNvPr id="14" name="Text 11"/>
          <p:cNvSpPr/>
          <p:nvPr/>
        </p:nvSpPr>
        <p:spPr>
          <a:xfrm>
            <a:off x="1425059" y="5055394"/>
            <a:ext cx="3032879" cy="329922"/>
          </a:xfrm>
          <a:prstGeom prst="rect">
            <a:avLst/>
          </a:prstGeom>
          <a:noFill/>
          <a:ln/>
        </p:spPr>
        <p:txBody>
          <a:bodyPr wrap="none" lIns="0" tIns="0" rIns="0" bIns="0" rtlCol="0" anchor="t"/>
          <a:lstStyle/>
          <a:p>
            <a:pPr marL="0" indent="0" algn="l">
              <a:lnSpc>
                <a:spcPts val="2550"/>
              </a:lnSpc>
              <a:buNone/>
            </a:pPr>
            <a:r>
              <a:rPr lang="en-US" sz="2050" dirty="0">
                <a:solidFill>
                  <a:srgbClr val="E5E0DF"/>
                </a:solidFill>
                <a:latin typeface="Poppins Light" pitchFamily="34" charset="0"/>
                <a:ea typeface="Poppins Light" pitchFamily="34" charset="-122"/>
                <a:cs typeface="Poppins Light" pitchFamily="34" charset="-120"/>
              </a:rPr>
              <a:t>Configuration Frontend</a:t>
            </a:r>
            <a:endParaRPr lang="en-US" sz="2050" dirty="0"/>
          </a:p>
        </p:txBody>
      </p:sp>
      <p:sp>
        <p:nvSpPr>
          <p:cNvPr id="15" name="Text 12"/>
          <p:cNvSpPr/>
          <p:nvPr/>
        </p:nvSpPr>
        <p:spPr>
          <a:xfrm>
            <a:off x="1425059" y="5511998"/>
            <a:ext cx="6980039" cy="337661"/>
          </a:xfrm>
          <a:prstGeom prst="rect">
            <a:avLst/>
          </a:prstGeom>
          <a:noFill/>
          <a:ln/>
        </p:spPr>
        <p:txBody>
          <a:bodyPr wrap="none" lIns="0" tIns="0" rIns="0" bIns="0" rtlCol="0" anchor="t"/>
          <a:lstStyle/>
          <a:p>
            <a:pPr marL="0" indent="0" algn="l">
              <a:lnSpc>
                <a:spcPts val="2650"/>
              </a:lnSpc>
              <a:buNone/>
            </a:pPr>
            <a:r>
              <a:rPr lang="en-US" sz="1650" dirty="0">
                <a:solidFill>
                  <a:srgbClr val="E5E0DF"/>
                </a:solidFill>
                <a:latin typeface="Roboto Light" pitchFamily="34" charset="0"/>
                <a:ea typeface="Roboto Light" pitchFamily="34" charset="-122"/>
                <a:cs typeface="Roboto Light" pitchFamily="34" charset="-120"/>
              </a:rPr>
              <a:t>Création du projet React, installation d’Axios et Bootstrap pour le design.</a:t>
            </a:r>
            <a:endParaRPr lang="en-US" sz="1650" dirty="0"/>
          </a:p>
        </p:txBody>
      </p:sp>
      <p:sp>
        <p:nvSpPr>
          <p:cNvPr id="16" name="Shape 13"/>
          <p:cNvSpPr/>
          <p:nvPr/>
        </p:nvSpPr>
        <p:spPr>
          <a:xfrm>
            <a:off x="738902" y="6271855"/>
            <a:ext cx="475059" cy="475059"/>
          </a:xfrm>
          <a:prstGeom prst="roundRect">
            <a:avLst>
              <a:gd name="adj" fmla="val 18667"/>
            </a:avLst>
          </a:prstGeom>
          <a:solidFill>
            <a:srgbClr val="3D3D42"/>
          </a:solidFill>
          <a:ln w="7620">
            <a:solidFill>
              <a:srgbClr val="56565B"/>
            </a:solidFill>
            <a:prstDash val="solid"/>
          </a:ln>
        </p:spPr>
      </p:sp>
      <p:sp>
        <p:nvSpPr>
          <p:cNvPr id="17" name="Text 14"/>
          <p:cNvSpPr/>
          <p:nvPr/>
        </p:nvSpPr>
        <p:spPr>
          <a:xfrm>
            <a:off x="818078" y="6311444"/>
            <a:ext cx="316706" cy="39588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4</a:t>
            </a:r>
            <a:endParaRPr lang="en-US" sz="2450" dirty="0"/>
          </a:p>
        </p:txBody>
      </p:sp>
      <p:sp>
        <p:nvSpPr>
          <p:cNvPr id="18" name="Text 15"/>
          <p:cNvSpPr/>
          <p:nvPr/>
        </p:nvSpPr>
        <p:spPr>
          <a:xfrm>
            <a:off x="1425059" y="6344364"/>
            <a:ext cx="3555563" cy="329922"/>
          </a:xfrm>
          <a:prstGeom prst="rect">
            <a:avLst/>
          </a:prstGeom>
          <a:noFill/>
          <a:ln/>
        </p:spPr>
        <p:txBody>
          <a:bodyPr wrap="none" lIns="0" tIns="0" rIns="0" bIns="0" rtlCol="0" anchor="t"/>
          <a:lstStyle/>
          <a:p>
            <a:pPr marL="0" indent="0" algn="l">
              <a:lnSpc>
                <a:spcPts val="2550"/>
              </a:lnSpc>
              <a:buNone/>
            </a:pPr>
            <a:r>
              <a:rPr lang="en-US" sz="2050" dirty="0">
                <a:solidFill>
                  <a:srgbClr val="E5E0DF"/>
                </a:solidFill>
                <a:latin typeface="Poppins Light" pitchFamily="34" charset="0"/>
                <a:ea typeface="Poppins Light" pitchFamily="34" charset="-122"/>
                <a:cs typeface="Poppins Light" pitchFamily="34" charset="-120"/>
              </a:rPr>
              <a:t>Lancement de l’Application</a:t>
            </a:r>
            <a:endParaRPr lang="en-US" sz="2050" dirty="0"/>
          </a:p>
        </p:txBody>
      </p:sp>
      <p:sp>
        <p:nvSpPr>
          <p:cNvPr id="19" name="Text 16"/>
          <p:cNvSpPr/>
          <p:nvPr/>
        </p:nvSpPr>
        <p:spPr>
          <a:xfrm>
            <a:off x="1425059" y="6800969"/>
            <a:ext cx="6980039" cy="337661"/>
          </a:xfrm>
          <a:prstGeom prst="rect">
            <a:avLst/>
          </a:prstGeom>
          <a:noFill/>
          <a:ln/>
        </p:spPr>
        <p:txBody>
          <a:bodyPr wrap="none" lIns="0" tIns="0" rIns="0" bIns="0" rtlCol="0" anchor="t"/>
          <a:lstStyle/>
          <a:p>
            <a:pPr marL="0" indent="0" algn="l">
              <a:lnSpc>
                <a:spcPts val="2650"/>
              </a:lnSpc>
              <a:buNone/>
            </a:pPr>
            <a:r>
              <a:rPr lang="en-US" sz="1650" dirty="0">
                <a:solidFill>
                  <a:srgbClr val="E5E0DF"/>
                </a:solidFill>
                <a:latin typeface="Roboto Light" pitchFamily="34" charset="0"/>
                <a:ea typeface="Roboto Light" pitchFamily="34" charset="-122"/>
                <a:cs typeface="Roboto Light" pitchFamily="34" charset="-120"/>
              </a:rPr>
              <a:t>Démarrage simultané des serveurs backend et frontend via npm start.</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01954"/>
            <a:ext cx="12563118"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Structure et Relations de la Base de Données</a:t>
            </a:r>
            <a:endParaRPr lang="en-US" sz="4450" dirty="0"/>
          </a:p>
        </p:txBody>
      </p:sp>
      <p:sp>
        <p:nvSpPr>
          <p:cNvPr id="3" name="Text 1"/>
          <p:cNvSpPr/>
          <p:nvPr/>
        </p:nvSpPr>
        <p:spPr>
          <a:xfrm>
            <a:off x="793790" y="3577709"/>
            <a:ext cx="3142893"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Collections Principales</a:t>
            </a:r>
            <a:endParaRPr lang="en-US" sz="2200" dirty="0"/>
          </a:p>
        </p:txBody>
      </p:sp>
      <p:sp>
        <p:nvSpPr>
          <p:cNvPr id="4" name="Text 2"/>
          <p:cNvSpPr/>
          <p:nvPr/>
        </p:nvSpPr>
        <p:spPr>
          <a:xfrm>
            <a:off x="793790" y="4158853"/>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owners : Propriétaires</a:t>
            </a:r>
            <a:endParaRPr lang="en-US" sz="1750" dirty="0"/>
          </a:p>
        </p:txBody>
      </p:sp>
      <p:sp>
        <p:nvSpPr>
          <p:cNvPr id="5" name="Text 3"/>
          <p:cNvSpPr/>
          <p:nvPr/>
        </p:nvSpPr>
        <p:spPr>
          <a:xfrm>
            <a:off x="793790" y="460105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pets : Animaux associés</a:t>
            </a:r>
            <a:endParaRPr lang="en-US" sz="1750" dirty="0"/>
          </a:p>
        </p:txBody>
      </p:sp>
      <p:sp>
        <p:nvSpPr>
          <p:cNvPr id="6" name="Text 4"/>
          <p:cNvSpPr/>
          <p:nvPr/>
        </p:nvSpPr>
        <p:spPr>
          <a:xfrm>
            <a:off x="793790" y="5043249"/>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visits : Visites médicales</a:t>
            </a:r>
            <a:endParaRPr lang="en-US" sz="1750" dirty="0"/>
          </a:p>
        </p:txBody>
      </p:sp>
      <p:sp>
        <p:nvSpPr>
          <p:cNvPr id="7" name="Text 5"/>
          <p:cNvSpPr/>
          <p:nvPr/>
        </p:nvSpPr>
        <p:spPr>
          <a:xfrm>
            <a:off x="793790" y="548544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veterinarians : Vétérinaires</a:t>
            </a:r>
            <a:endParaRPr lang="en-US" sz="1750" dirty="0"/>
          </a:p>
        </p:txBody>
      </p:sp>
      <p:sp>
        <p:nvSpPr>
          <p:cNvPr id="8" name="Text 6"/>
          <p:cNvSpPr/>
          <p:nvPr/>
        </p:nvSpPr>
        <p:spPr>
          <a:xfrm>
            <a:off x="5332928"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Relations</a:t>
            </a:r>
            <a:endParaRPr lang="en-US" sz="2200" dirty="0"/>
          </a:p>
        </p:txBody>
      </p:sp>
      <p:sp>
        <p:nvSpPr>
          <p:cNvPr id="9" name="Text 7"/>
          <p:cNvSpPr/>
          <p:nvPr/>
        </p:nvSpPr>
        <p:spPr>
          <a:xfrm>
            <a:off x="5332928" y="4158853"/>
            <a:ext cx="3978116" cy="1451610"/>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Un propriétaire peut avoir plusieurs animaux, et chaque animal plusieurs visites, illustrant des relations One-to-Many.</a:t>
            </a:r>
            <a:endParaRPr lang="en-US" sz="1750" dirty="0"/>
          </a:p>
        </p:txBody>
      </p:sp>
      <p:sp>
        <p:nvSpPr>
          <p:cNvPr id="10" name="Text 8"/>
          <p:cNvSpPr/>
          <p:nvPr/>
        </p:nvSpPr>
        <p:spPr>
          <a:xfrm>
            <a:off x="9872067" y="3577709"/>
            <a:ext cx="293179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Exemple de Données</a:t>
            </a:r>
            <a:endParaRPr lang="en-US" sz="2200" dirty="0"/>
          </a:p>
        </p:txBody>
      </p:sp>
      <p:sp>
        <p:nvSpPr>
          <p:cNvPr id="11" name="Text 9"/>
          <p:cNvSpPr/>
          <p:nvPr/>
        </p:nvSpPr>
        <p:spPr>
          <a:xfrm>
            <a:off x="9872067" y="4158853"/>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Propriétaire John Doe avec deux animaux, Max et Mimi, chacun ayant des visites associées.</a:t>
            </a:r>
            <a:endParaRPr lang="en-US" sz="1750" dirty="0"/>
          </a:p>
        </p:txBody>
      </p:sp>
      <p:sp>
        <p:nvSpPr>
          <p:cNvPr id="12" name="Rectangle à coins arrondis 11"/>
          <p:cNvSpPr/>
          <p:nvPr/>
        </p:nvSpPr>
        <p:spPr>
          <a:xfrm flipH="1" flipV="1">
            <a:off x="12803862" y="7772399"/>
            <a:ext cx="1826538" cy="457201"/>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49617"/>
            <a:ext cx="7111008"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Développement Backend</a:t>
            </a:r>
            <a:endParaRPr lang="en-US" sz="4450" dirty="0"/>
          </a:p>
        </p:txBody>
      </p:sp>
      <p:sp>
        <p:nvSpPr>
          <p:cNvPr id="3" name="Shape 1"/>
          <p:cNvSpPr/>
          <p:nvPr/>
        </p:nvSpPr>
        <p:spPr>
          <a:xfrm>
            <a:off x="793790" y="1912025"/>
            <a:ext cx="1630323" cy="1306949"/>
          </a:xfrm>
          <a:prstGeom prst="roundRect">
            <a:avLst>
              <a:gd name="adj" fmla="val 7289"/>
            </a:avLst>
          </a:prstGeom>
          <a:solidFill>
            <a:srgbClr val="3D3D42"/>
          </a:solidFill>
          <a:ln w="7620">
            <a:solidFill>
              <a:srgbClr val="56565B"/>
            </a:solidFill>
            <a:prstDash val="solid"/>
          </a:ln>
        </p:spPr>
      </p:sp>
      <p:sp>
        <p:nvSpPr>
          <p:cNvPr id="4" name="Text 2"/>
          <p:cNvSpPr/>
          <p:nvPr/>
        </p:nvSpPr>
        <p:spPr>
          <a:xfrm>
            <a:off x="1449467" y="2366129"/>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1</a:t>
            </a:r>
            <a:endParaRPr lang="en-US" sz="2500" dirty="0"/>
          </a:p>
        </p:txBody>
      </p:sp>
      <p:sp>
        <p:nvSpPr>
          <p:cNvPr id="5" name="Text 3"/>
          <p:cNvSpPr/>
          <p:nvPr/>
        </p:nvSpPr>
        <p:spPr>
          <a:xfrm>
            <a:off x="2650927" y="213883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Modèles Mongoose</a:t>
            </a:r>
            <a:endParaRPr lang="en-US" sz="2200" dirty="0"/>
          </a:p>
        </p:txBody>
      </p:sp>
      <p:sp>
        <p:nvSpPr>
          <p:cNvPr id="6" name="Text 4"/>
          <p:cNvSpPr/>
          <p:nvPr/>
        </p:nvSpPr>
        <p:spPr>
          <a:xfrm>
            <a:off x="2650927" y="2629257"/>
            <a:ext cx="7921228"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Création des modèles Owner, Veterinarian, Pet, Visit pour structurer les données.</a:t>
            </a:r>
            <a:endParaRPr lang="en-US" sz="1750" dirty="0"/>
          </a:p>
        </p:txBody>
      </p:sp>
      <p:sp>
        <p:nvSpPr>
          <p:cNvPr id="7" name="Shape 5"/>
          <p:cNvSpPr/>
          <p:nvPr/>
        </p:nvSpPr>
        <p:spPr>
          <a:xfrm>
            <a:off x="2537460" y="3203734"/>
            <a:ext cx="11185803" cy="15240"/>
          </a:xfrm>
          <a:prstGeom prst="roundRect">
            <a:avLst>
              <a:gd name="adj" fmla="val 625116"/>
            </a:avLst>
          </a:prstGeom>
          <a:solidFill>
            <a:srgbClr val="56565B"/>
          </a:solidFill>
          <a:ln/>
        </p:spPr>
      </p:sp>
      <p:sp>
        <p:nvSpPr>
          <p:cNvPr id="8" name="Shape 6"/>
          <p:cNvSpPr/>
          <p:nvPr/>
        </p:nvSpPr>
        <p:spPr>
          <a:xfrm>
            <a:off x="793790" y="3332321"/>
            <a:ext cx="3260646" cy="1306949"/>
          </a:xfrm>
          <a:prstGeom prst="roundRect">
            <a:avLst>
              <a:gd name="adj" fmla="val 7289"/>
            </a:avLst>
          </a:prstGeom>
          <a:solidFill>
            <a:srgbClr val="3D3D42"/>
          </a:solidFill>
          <a:ln w="7620">
            <a:solidFill>
              <a:srgbClr val="56565B"/>
            </a:solidFill>
            <a:prstDash val="solid"/>
          </a:ln>
        </p:spPr>
      </p:sp>
      <p:sp>
        <p:nvSpPr>
          <p:cNvPr id="9" name="Text 7"/>
          <p:cNvSpPr/>
          <p:nvPr/>
        </p:nvSpPr>
        <p:spPr>
          <a:xfrm>
            <a:off x="2264569" y="3786426"/>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2</a:t>
            </a:r>
            <a:endParaRPr lang="en-US" sz="2500" dirty="0"/>
          </a:p>
        </p:txBody>
      </p:sp>
      <p:sp>
        <p:nvSpPr>
          <p:cNvPr id="10" name="Text 8"/>
          <p:cNvSpPr/>
          <p:nvPr/>
        </p:nvSpPr>
        <p:spPr>
          <a:xfrm>
            <a:off x="4281249" y="355913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Contrôleurs CRUD</a:t>
            </a:r>
            <a:endParaRPr lang="en-US" sz="2200" dirty="0"/>
          </a:p>
        </p:txBody>
      </p:sp>
      <p:sp>
        <p:nvSpPr>
          <p:cNvPr id="11" name="Text 9"/>
          <p:cNvSpPr/>
          <p:nvPr/>
        </p:nvSpPr>
        <p:spPr>
          <a:xfrm>
            <a:off x="4281249" y="4049554"/>
            <a:ext cx="8082320"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Implémentation des opérations Create, Read, Update, Delete pour chaque modèle.</a:t>
            </a:r>
            <a:endParaRPr lang="en-US" sz="1750" dirty="0"/>
          </a:p>
        </p:txBody>
      </p:sp>
      <p:sp>
        <p:nvSpPr>
          <p:cNvPr id="12" name="Shape 10"/>
          <p:cNvSpPr/>
          <p:nvPr/>
        </p:nvSpPr>
        <p:spPr>
          <a:xfrm>
            <a:off x="4167783" y="4624030"/>
            <a:ext cx="9555480" cy="15240"/>
          </a:xfrm>
          <a:prstGeom prst="roundRect">
            <a:avLst>
              <a:gd name="adj" fmla="val 625116"/>
            </a:avLst>
          </a:prstGeom>
          <a:solidFill>
            <a:srgbClr val="56565B"/>
          </a:solidFill>
          <a:ln/>
        </p:spPr>
      </p:sp>
      <p:sp>
        <p:nvSpPr>
          <p:cNvPr id="13" name="Shape 11"/>
          <p:cNvSpPr/>
          <p:nvPr/>
        </p:nvSpPr>
        <p:spPr>
          <a:xfrm>
            <a:off x="793790" y="4752618"/>
            <a:ext cx="4890968" cy="1306949"/>
          </a:xfrm>
          <a:prstGeom prst="roundRect">
            <a:avLst>
              <a:gd name="adj" fmla="val 7289"/>
            </a:avLst>
          </a:prstGeom>
          <a:solidFill>
            <a:srgbClr val="3D3D42"/>
          </a:solidFill>
          <a:ln w="7620">
            <a:solidFill>
              <a:srgbClr val="56565B"/>
            </a:solidFill>
            <a:prstDash val="solid"/>
          </a:ln>
        </p:spPr>
      </p:sp>
      <p:sp>
        <p:nvSpPr>
          <p:cNvPr id="14" name="Text 12"/>
          <p:cNvSpPr/>
          <p:nvPr/>
        </p:nvSpPr>
        <p:spPr>
          <a:xfrm>
            <a:off x="3079790" y="5206722"/>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3</a:t>
            </a:r>
            <a:endParaRPr lang="en-US" sz="2500" dirty="0"/>
          </a:p>
        </p:txBody>
      </p:sp>
      <p:sp>
        <p:nvSpPr>
          <p:cNvPr id="15" name="Text 13"/>
          <p:cNvSpPr/>
          <p:nvPr/>
        </p:nvSpPr>
        <p:spPr>
          <a:xfrm>
            <a:off x="5911572" y="49794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Routes API</a:t>
            </a:r>
            <a:endParaRPr lang="en-US" sz="2200" dirty="0"/>
          </a:p>
        </p:txBody>
      </p:sp>
      <p:sp>
        <p:nvSpPr>
          <p:cNvPr id="16" name="Text 14"/>
          <p:cNvSpPr/>
          <p:nvPr/>
        </p:nvSpPr>
        <p:spPr>
          <a:xfrm>
            <a:off x="5911572" y="5469850"/>
            <a:ext cx="628911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Définition des endpoints REST pour gérer les données via HTTP.</a:t>
            </a:r>
            <a:endParaRPr lang="en-US" sz="1750" dirty="0"/>
          </a:p>
        </p:txBody>
      </p:sp>
      <p:sp>
        <p:nvSpPr>
          <p:cNvPr id="17" name="Shape 15"/>
          <p:cNvSpPr/>
          <p:nvPr/>
        </p:nvSpPr>
        <p:spPr>
          <a:xfrm>
            <a:off x="5798106" y="6044327"/>
            <a:ext cx="7925157" cy="15240"/>
          </a:xfrm>
          <a:prstGeom prst="roundRect">
            <a:avLst>
              <a:gd name="adj" fmla="val 625116"/>
            </a:avLst>
          </a:prstGeom>
          <a:solidFill>
            <a:srgbClr val="56565B"/>
          </a:solidFill>
          <a:ln/>
        </p:spPr>
      </p:sp>
      <p:sp>
        <p:nvSpPr>
          <p:cNvPr id="18" name="Shape 16"/>
          <p:cNvSpPr/>
          <p:nvPr/>
        </p:nvSpPr>
        <p:spPr>
          <a:xfrm>
            <a:off x="793790" y="6172914"/>
            <a:ext cx="6521410" cy="1306949"/>
          </a:xfrm>
          <a:prstGeom prst="roundRect">
            <a:avLst>
              <a:gd name="adj" fmla="val 7289"/>
            </a:avLst>
          </a:prstGeom>
          <a:solidFill>
            <a:srgbClr val="3D3D42"/>
          </a:solidFill>
          <a:ln w="7620">
            <a:solidFill>
              <a:srgbClr val="56565B"/>
            </a:solidFill>
            <a:prstDash val="solid"/>
          </a:ln>
        </p:spPr>
      </p:sp>
      <p:sp>
        <p:nvSpPr>
          <p:cNvPr id="19" name="Text 17"/>
          <p:cNvSpPr/>
          <p:nvPr/>
        </p:nvSpPr>
        <p:spPr>
          <a:xfrm>
            <a:off x="3895011" y="6627019"/>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4</a:t>
            </a:r>
            <a:endParaRPr lang="en-US" sz="2500" dirty="0"/>
          </a:p>
        </p:txBody>
      </p:sp>
      <p:sp>
        <p:nvSpPr>
          <p:cNvPr id="20" name="Text 18"/>
          <p:cNvSpPr/>
          <p:nvPr/>
        </p:nvSpPr>
        <p:spPr>
          <a:xfrm>
            <a:off x="7542014" y="63997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Tests avec Postman</a:t>
            </a:r>
            <a:endParaRPr lang="en-US" sz="2200" dirty="0"/>
          </a:p>
        </p:txBody>
      </p:sp>
      <p:sp>
        <p:nvSpPr>
          <p:cNvPr id="21" name="Text 19"/>
          <p:cNvSpPr/>
          <p:nvPr/>
        </p:nvSpPr>
        <p:spPr>
          <a:xfrm>
            <a:off x="7542014" y="6890147"/>
            <a:ext cx="4902518"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Validation du bon fonctionnement des routes API.</a:t>
            </a:r>
            <a:endParaRPr lang="en-US" sz="1750" dirty="0"/>
          </a:p>
        </p:txBody>
      </p:sp>
      <p:sp>
        <p:nvSpPr>
          <p:cNvPr id="22" name="Rectangle à coins arrondis 21"/>
          <p:cNvSpPr/>
          <p:nvPr/>
        </p:nvSpPr>
        <p:spPr>
          <a:xfrm>
            <a:off x="12786360" y="7680960"/>
            <a:ext cx="1844040" cy="54864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677</Words>
  <Application>Microsoft Office PowerPoint</Application>
  <PresentationFormat>Personnalisé</PresentationFormat>
  <Paragraphs>118</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Calibri</vt:lpstr>
      <vt:lpstr>Roboto Light</vt:lpstr>
      <vt:lpstr>Arial</vt:lpstr>
      <vt:lpstr>Poppins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Compte Microsoft</cp:lastModifiedBy>
  <cp:revision>2</cp:revision>
  <dcterms:created xsi:type="dcterms:W3CDTF">2025-05-10T17:10:16Z</dcterms:created>
  <dcterms:modified xsi:type="dcterms:W3CDTF">2025-05-10T17:15:40Z</dcterms:modified>
</cp:coreProperties>
</file>