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62" r:id="rId8"/>
    <p:sldId id="263" r:id="rId9"/>
    <p:sldId id="264" r:id="rId10"/>
    <p:sldId id="265" r:id="rId11"/>
    <p:sldId id="267" r:id="rId12"/>
    <p:sldId id="270" r:id="rId13"/>
    <p:sldId id="271" r:id="rId14"/>
    <p:sldId id="274" r:id="rId15"/>
    <p:sldId id="275" r:id="rId16"/>
    <p:sldId id="276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C9B6-AB48-40A1-8073-13E2BAD4ECF9}" type="datetimeFigureOut">
              <a:rPr lang="en-US" smtClean="0"/>
              <a:t>09-Dec-20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2E2B-1603-4DC7-AD3D-B519E90A0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7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C9B6-AB48-40A1-8073-13E2BAD4ECF9}" type="datetimeFigureOut">
              <a:rPr lang="en-US" smtClean="0"/>
              <a:t>09-Dec-20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2E2B-1603-4DC7-AD3D-B519E90A0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4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C9B6-AB48-40A1-8073-13E2BAD4ECF9}" type="datetimeFigureOut">
              <a:rPr lang="en-US" smtClean="0"/>
              <a:t>09-Dec-20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2E2B-1603-4DC7-AD3D-B519E90A0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49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C9B6-AB48-40A1-8073-13E2BAD4ECF9}" type="datetimeFigureOut">
              <a:rPr lang="en-US" smtClean="0"/>
              <a:t>09-Dec-20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2E2B-1603-4DC7-AD3D-B519E90A0DD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4321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C9B6-AB48-40A1-8073-13E2BAD4ECF9}" type="datetimeFigureOut">
              <a:rPr lang="en-US" smtClean="0"/>
              <a:t>09-Dec-20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2E2B-1603-4DC7-AD3D-B519E90A0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85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C9B6-AB48-40A1-8073-13E2BAD4ECF9}" type="datetimeFigureOut">
              <a:rPr lang="en-US" smtClean="0"/>
              <a:t>09-Dec-20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2E2B-1603-4DC7-AD3D-B519E90A0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5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C9B6-AB48-40A1-8073-13E2BAD4ECF9}" type="datetimeFigureOut">
              <a:rPr lang="en-US" smtClean="0"/>
              <a:t>09-Dec-20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2E2B-1603-4DC7-AD3D-B519E90A0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06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C9B6-AB48-40A1-8073-13E2BAD4ECF9}" type="datetimeFigureOut">
              <a:rPr lang="en-US" smtClean="0"/>
              <a:t>09-Dec-20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2E2B-1603-4DC7-AD3D-B519E90A0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52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C9B6-AB48-40A1-8073-13E2BAD4ECF9}" type="datetimeFigureOut">
              <a:rPr lang="en-US" smtClean="0"/>
              <a:t>09-Dec-20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2E2B-1603-4DC7-AD3D-B519E90A0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7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C9B6-AB48-40A1-8073-13E2BAD4ECF9}" type="datetimeFigureOut">
              <a:rPr lang="en-US" smtClean="0"/>
              <a:t>09-Dec-20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2E2B-1603-4DC7-AD3D-B519E90A0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3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C9B6-AB48-40A1-8073-13E2BAD4ECF9}" type="datetimeFigureOut">
              <a:rPr lang="en-US" smtClean="0"/>
              <a:t>09-Dec-20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2E2B-1603-4DC7-AD3D-B519E90A0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C9B6-AB48-40A1-8073-13E2BAD4ECF9}" type="datetimeFigureOut">
              <a:rPr lang="en-US" smtClean="0"/>
              <a:t>09-Dec-20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2E2B-1603-4DC7-AD3D-B519E90A0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6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C9B6-AB48-40A1-8073-13E2BAD4ECF9}" type="datetimeFigureOut">
              <a:rPr lang="en-US" smtClean="0"/>
              <a:t>09-Dec-20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2E2B-1603-4DC7-AD3D-B519E90A0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22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C9B6-AB48-40A1-8073-13E2BAD4ECF9}" type="datetimeFigureOut">
              <a:rPr lang="en-US" smtClean="0"/>
              <a:t>09-Dec-20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2E2B-1603-4DC7-AD3D-B519E90A0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1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C9B6-AB48-40A1-8073-13E2BAD4ECF9}" type="datetimeFigureOut">
              <a:rPr lang="en-US" smtClean="0"/>
              <a:t>09-Dec-20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2E2B-1603-4DC7-AD3D-B519E90A0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03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C9B6-AB48-40A1-8073-13E2BAD4ECF9}" type="datetimeFigureOut">
              <a:rPr lang="en-US" smtClean="0"/>
              <a:t>09-Dec-20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2E2B-1603-4DC7-AD3D-B519E90A0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9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C9B6-AB48-40A1-8073-13E2BAD4ECF9}" type="datetimeFigureOut">
              <a:rPr lang="en-US" smtClean="0"/>
              <a:t>09-Dec-20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2E2B-1603-4DC7-AD3D-B519E90A0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2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CA7C9B6-AB48-40A1-8073-13E2BAD4ECF9}" type="datetimeFigureOut">
              <a:rPr lang="en-US" smtClean="0"/>
              <a:t>09-Dec-20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22E2B-1603-4DC7-AD3D-B519E90A0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70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38E3-BE48-4CA8-9EEF-FA8E5541C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8590" y="1219200"/>
            <a:ext cx="5003385" cy="2034181"/>
          </a:xfrm>
        </p:spPr>
        <p:txBody>
          <a:bodyPr/>
          <a:lstStyle/>
          <a:p>
            <a:r>
              <a:rPr lang="en-US" dirty="0" err="1"/>
              <a:t>Proiect</a:t>
            </a:r>
            <a:r>
              <a:rPr lang="en-US" dirty="0"/>
              <a:t> IC1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77C8F-D1F7-44D0-A76B-0787FC72E6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Student : Titi Adrian</a:t>
            </a:r>
          </a:p>
        </p:txBody>
      </p:sp>
    </p:spTree>
    <p:extLst>
      <p:ext uri="{BB962C8B-B14F-4D97-AF65-F5344CB8AC3E}">
        <p14:creationId xmlns:p14="http://schemas.microsoft.com/office/powerpoint/2010/main" val="2299200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FF1B-1237-493C-8056-8B2A189D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C248E-438E-4D16-979F-7E8709BA1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cuantifica</a:t>
            </a:r>
            <a:r>
              <a:rPr lang="en-US" dirty="0"/>
              <a:t> </a:t>
            </a:r>
            <a:r>
              <a:rPr lang="en-US" dirty="0" err="1"/>
              <a:t>rezultatele</a:t>
            </a:r>
            <a:r>
              <a:rPr lang="en-US" dirty="0"/>
              <a:t> am </a:t>
            </a:r>
            <a:r>
              <a:rPr lang="en-US" dirty="0" err="1"/>
              <a:t>realizat</a:t>
            </a:r>
            <a:r>
              <a:rPr lang="en-US" dirty="0"/>
              <a:t> </a:t>
            </a:r>
            <a:r>
              <a:rPr lang="en-US" dirty="0" err="1"/>
              <a:t>matricea</a:t>
            </a:r>
            <a:r>
              <a:rPr lang="en-US" dirty="0"/>
              <a:t> de </a:t>
            </a:r>
            <a:r>
              <a:rPr lang="en-US" dirty="0" err="1"/>
              <a:t>confuzie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am calculate o rata.</a:t>
            </a:r>
          </a:p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de date </a:t>
            </a:r>
            <a:r>
              <a:rPr lang="en-US" dirty="0" err="1"/>
              <a:t>initiala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aplicarea</a:t>
            </a:r>
            <a:r>
              <a:rPr lang="en-US" dirty="0"/>
              <a:t> PCA </a:t>
            </a:r>
            <a:r>
              <a:rPr lang="en-US" dirty="0" err="1"/>
              <a:t>pentru</a:t>
            </a:r>
            <a:r>
              <a:rPr lang="en-US" dirty="0"/>
              <a:t> 500 de </a:t>
            </a:r>
            <a:r>
              <a:rPr lang="en-US" dirty="0" err="1"/>
              <a:t>componente</a:t>
            </a:r>
            <a:r>
              <a:rPr lang="en-US" dirty="0"/>
              <a:t> am </a:t>
            </a:r>
            <a:r>
              <a:rPr lang="en-US" dirty="0" err="1"/>
              <a:t>obtinut</a:t>
            </a:r>
            <a:r>
              <a:rPr lang="en-US" dirty="0"/>
              <a:t> </a:t>
            </a:r>
            <a:r>
              <a:rPr lang="en-US" dirty="0" err="1"/>
              <a:t>urmatoarele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E1D4F1-11DA-49C9-BB51-D090276A3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5012273"/>
            <a:ext cx="4581457" cy="7233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6D33D9-1025-4E58-9AAE-0271A013E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015" y="4499535"/>
            <a:ext cx="2657365" cy="174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13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FA5A-EC0C-4D76-BD44-13175EBFF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627F1-11E7-4F7A-B022-E3A635AE5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757540"/>
            <a:ext cx="8946541" cy="4195481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cazul</a:t>
            </a:r>
            <a:r>
              <a:rPr lang="en-US" dirty="0"/>
              <a:t> anterior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observa</a:t>
            </a:r>
            <a:r>
              <a:rPr lang="en-US" dirty="0"/>
              <a:t> ca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destul</a:t>
            </a:r>
            <a:r>
              <a:rPr lang="en-US" dirty="0"/>
              <a:t> de </a:t>
            </a:r>
            <a:r>
              <a:rPr lang="en-US" dirty="0" err="1"/>
              <a:t>slabe</a:t>
            </a:r>
            <a:r>
              <a:rPr lang="en-US" dirty="0"/>
              <a:t>.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numarul</a:t>
            </a:r>
            <a:r>
              <a:rPr lang="en-US" dirty="0"/>
              <a:t> </a:t>
            </a:r>
            <a:r>
              <a:rPr lang="en-US" dirty="0" err="1"/>
              <a:t>crescut</a:t>
            </a:r>
            <a:r>
              <a:rPr lang="en-US" dirty="0"/>
              <a:t> de </a:t>
            </a:r>
            <a:r>
              <a:rPr lang="en-US" dirty="0" err="1"/>
              <a:t>erori</a:t>
            </a:r>
            <a:r>
              <a:rPr lang="en-US" dirty="0"/>
              <a:t> de </a:t>
            </a:r>
            <a:r>
              <a:rPr lang="en-US" dirty="0" err="1"/>
              <a:t>datoreaza</a:t>
            </a:r>
            <a:r>
              <a:rPr lang="en-US" dirty="0"/>
              <a:t> </a:t>
            </a:r>
            <a:r>
              <a:rPr lang="en-US" dirty="0" err="1"/>
              <a:t>componentelor</a:t>
            </a:r>
            <a:r>
              <a:rPr lang="en-US" dirty="0"/>
              <a:t> </a:t>
            </a:r>
            <a:r>
              <a:rPr lang="en-US" dirty="0" err="1"/>
              <a:t>putine</a:t>
            </a:r>
            <a:r>
              <a:rPr lang="en-US" dirty="0"/>
              <a:t> pe care le-am </a:t>
            </a:r>
            <a:r>
              <a:rPr lang="en-US" dirty="0" err="1"/>
              <a:t>pastrat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PCA.</a:t>
            </a:r>
          </a:p>
          <a:p>
            <a:r>
              <a:rPr lang="en-US" dirty="0"/>
              <a:t>Am </a:t>
            </a:r>
            <a:r>
              <a:rPr lang="en-US" dirty="0" err="1"/>
              <a:t>refacut</a:t>
            </a:r>
            <a:r>
              <a:rPr lang="en-US" dirty="0"/>
              <a:t> </a:t>
            </a:r>
            <a:r>
              <a:rPr lang="en-US" dirty="0" err="1"/>
              <a:t>clasificarea</a:t>
            </a:r>
            <a:r>
              <a:rPr lang="en-US" dirty="0"/>
              <a:t> </a:t>
            </a:r>
            <a:r>
              <a:rPr lang="en-US" dirty="0" err="1"/>
              <a:t>pastrand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ro-RO" dirty="0"/>
              <a:t>18</a:t>
            </a:r>
            <a:r>
              <a:rPr lang="en-US" dirty="0"/>
              <a:t>0000 de </a:t>
            </a:r>
            <a:r>
              <a:rPr lang="en-US" dirty="0" err="1"/>
              <a:t>caracteristici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imagine.</a:t>
            </a:r>
          </a:p>
          <a:p>
            <a:r>
              <a:rPr lang="en-US" dirty="0" err="1"/>
              <a:t>Dupa</a:t>
            </a:r>
            <a:r>
              <a:rPr lang="en-US" dirty="0"/>
              <a:t> cum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observa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jos</a:t>
            </a:r>
            <a:r>
              <a:rPr lang="en-US" dirty="0"/>
              <a:t>, nu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diferenta</a:t>
            </a:r>
            <a:r>
              <a:rPr lang="en-US" dirty="0"/>
              <a:t> </a:t>
            </a:r>
            <a:r>
              <a:rPr lang="en-US" dirty="0" err="1"/>
              <a:t>uriasa</a:t>
            </a:r>
            <a:r>
              <a:rPr lang="en-US" dirty="0"/>
              <a:t> din </a:t>
            </a:r>
            <a:r>
              <a:rPr lang="en-US" dirty="0" err="1"/>
              <a:t>punct</a:t>
            </a:r>
            <a:r>
              <a:rPr lang="en-US" dirty="0"/>
              <a:t> de </a:t>
            </a:r>
            <a:r>
              <a:rPr lang="en-US" dirty="0" err="1"/>
              <a:t>vedere</a:t>
            </a:r>
            <a:r>
              <a:rPr lang="en-US" dirty="0"/>
              <a:t> al </a:t>
            </a:r>
            <a:r>
              <a:rPr lang="en-US" dirty="0" err="1"/>
              <a:t>performantelor</a:t>
            </a:r>
            <a:r>
              <a:rPr lang="en-US" dirty="0"/>
              <a:t>, </a:t>
            </a:r>
            <a:r>
              <a:rPr lang="en-US" dirty="0" err="1"/>
              <a:t>deci</a:t>
            </a:r>
            <a:r>
              <a:rPr lang="en-US" dirty="0"/>
              <a:t> </a:t>
            </a:r>
            <a:r>
              <a:rPr lang="en-US" dirty="0" err="1"/>
              <a:t>preferam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pastram</a:t>
            </a:r>
            <a:r>
              <a:rPr lang="en-US" dirty="0"/>
              <a:t> 500 de </a:t>
            </a:r>
            <a:r>
              <a:rPr lang="en-US" dirty="0" err="1"/>
              <a:t>componente</a:t>
            </a:r>
            <a:r>
              <a:rPr lang="en-US" dirty="0"/>
              <a:t>.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FAF13BCB-5C15-4C85-8DAA-B647FD1D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471" y="4488519"/>
            <a:ext cx="3317924" cy="21468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6F786E-5C49-4F03-9021-62731F8DF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5170910"/>
            <a:ext cx="4692666" cy="78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09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A2F84-DA20-4FA0-92AE-E24CE8FF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E6E3B-2CBA-4094-A655-94B8ADD37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Daca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slabe</a:t>
            </a:r>
            <a:r>
              <a:rPr lang="en-US" dirty="0"/>
              <a:t> nu apar din </a:t>
            </a:r>
            <a:r>
              <a:rPr lang="en-US" dirty="0" err="1"/>
              <a:t>cauza</a:t>
            </a:r>
            <a:r>
              <a:rPr lang="en-US" dirty="0"/>
              <a:t> </a:t>
            </a:r>
            <a:r>
              <a:rPr lang="en-US" dirty="0" err="1"/>
              <a:t>algoritmului</a:t>
            </a:r>
            <a:r>
              <a:rPr lang="en-US" dirty="0"/>
              <a:t> PCA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atent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de date.</a:t>
            </a:r>
          </a:p>
          <a:p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observa</a:t>
            </a:r>
            <a:r>
              <a:rPr lang="en-US" dirty="0"/>
              <a:t> ca sunt </a:t>
            </a:r>
            <a:r>
              <a:rPr lang="en-US" dirty="0" err="1"/>
              <a:t>destule</a:t>
            </a:r>
            <a:r>
              <a:rPr lang="en-US" dirty="0"/>
              <a:t> </a:t>
            </a:r>
            <a:r>
              <a:rPr lang="en-US" dirty="0" err="1"/>
              <a:t>poze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nu </a:t>
            </a:r>
            <a:r>
              <a:rPr lang="en-US" dirty="0" err="1"/>
              <a:t>corespund</a:t>
            </a:r>
            <a:r>
              <a:rPr lang="en-US" dirty="0"/>
              <a:t> </a:t>
            </a:r>
            <a:r>
              <a:rPr lang="en-US" dirty="0" err="1"/>
              <a:t>categoriilor</a:t>
            </a:r>
            <a:r>
              <a:rPr lang="en-US" dirty="0"/>
              <a:t> in care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puse</a:t>
            </a:r>
            <a:r>
              <a:rPr lang="en-US" dirty="0"/>
              <a:t>.</a:t>
            </a:r>
          </a:p>
        </p:txBody>
      </p:sp>
      <p:pic>
        <p:nvPicPr>
          <p:cNvPr id="5" name="Picture 4" descr="A cat sitting on a table&#10;&#10;Description automatically generated">
            <a:extLst>
              <a:ext uri="{FF2B5EF4-FFF2-40B4-BE49-F238E27FC236}">
                <a16:creationId xmlns:a16="http://schemas.microsoft.com/office/drawing/2014/main" id="{DF1BDE7D-82F6-4CEB-BA21-992FE8262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075" y="4034790"/>
            <a:ext cx="2587925" cy="1714500"/>
          </a:xfrm>
          <a:prstGeom prst="rect">
            <a:avLst/>
          </a:prstGeom>
        </p:spPr>
      </p:pic>
      <p:pic>
        <p:nvPicPr>
          <p:cNvPr id="7" name="Picture 6" descr="A close up of a snow covered field&#10;&#10;Description automatically generated">
            <a:extLst>
              <a:ext uri="{FF2B5EF4-FFF2-40B4-BE49-F238E27FC236}">
                <a16:creationId xmlns:a16="http://schemas.microsoft.com/office/drawing/2014/main" id="{C2A6E848-B6F5-4D44-940C-B7B983DFD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47" y="4034790"/>
            <a:ext cx="2286000" cy="1714500"/>
          </a:xfrm>
          <a:prstGeom prst="rect">
            <a:avLst/>
          </a:prstGeom>
        </p:spPr>
      </p:pic>
      <p:pic>
        <p:nvPicPr>
          <p:cNvPr id="9" name="Picture 8" descr="A person in a wedding dress&#10;&#10;Description automatically generated">
            <a:extLst>
              <a:ext uri="{FF2B5EF4-FFF2-40B4-BE49-F238E27FC236}">
                <a16:creationId xmlns:a16="http://schemas.microsoft.com/office/drawing/2014/main" id="{C57822B7-91C5-4F96-BD47-8406C86C4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927" y="4034790"/>
            <a:ext cx="2384548" cy="1907638"/>
          </a:xfrm>
          <a:prstGeom prst="rect">
            <a:avLst/>
          </a:prstGeom>
        </p:spPr>
      </p:pic>
      <p:pic>
        <p:nvPicPr>
          <p:cNvPr id="11" name="Picture 10" descr="A person riding a horse on a city street&#10;&#10;Description automatically generated">
            <a:extLst>
              <a:ext uri="{FF2B5EF4-FFF2-40B4-BE49-F238E27FC236}">
                <a16:creationId xmlns:a16="http://schemas.microsoft.com/office/drawing/2014/main" id="{90411E02-FF2E-4AE5-A7FE-309C40239F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402" y="4050933"/>
            <a:ext cx="2384548" cy="190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49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C250-BBAA-4542-AE02-893858680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9229E-23AD-44D5-8C33-B56129C45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urma</a:t>
            </a:r>
            <a:r>
              <a:rPr lang="en-US" dirty="0"/>
              <a:t> </a:t>
            </a:r>
            <a:r>
              <a:rPr lang="en-US" dirty="0" err="1"/>
              <a:t>eliminarii</a:t>
            </a:r>
            <a:r>
              <a:rPr lang="en-US" dirty="0"/>
              <a:t> </a:t>
            </a:r>
            <a:r>
              <a:rPr lang="en-US" dirty="0" err="1"/>
              <a:t>pozelor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nu </a:t>
            </a:r>
            <a:r>
              <a:rPr lang="en-US" dirty="0" err="1"/>
              <a:t>reprezentau</a:t>
            </a:r>
            <a:r>
              <a:rPr lang="en-US" dirty="0"/>
              <a:t> </a:t>
            </a:r>
            <a:r>
              <a:rPr lang="en-US" dirty="0" err="1"/>
              <a:t>flori</a:t>
            </a:r>
            <a:r>
              <a:rPr lang="en-US" dirty="0"/>
              <a:t> s-au </a:t>
            </a:r>
            <a:r>
              <a:rPr lang="en-US" dirty="0" err="1"/>
              <a:t>obtinut</a:t>
            </a:r>
            <a:r>
              <a:rPr lang="en-US" dirty="0"/>
              <a:t> </a:t>
            </a:r>
            <a:r>
              <a:rPr lang="en-US" dirty="0" err="1"/>
              <a:t>urmatoarele</a:t>
            </a:r>
            <a:r>
              <a:rPr lang="en-US" dirty="0"/>
              <a:t> </a:t>
            </a:r>
            <a:r>
              <a:rPr lang="en-US" dirty="0" err="1"/>
              <a:t>rezultate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observa</a:t>
            </a:r>
            <a:r>
              <a:rPr lang="en-US" dirty="0"/>
              <a:t> o mica </a:t>
            </a:r>
            <a:r>
              <a:rPr lang="en-US" dirty="0" err="1"/>
              <a:t>imbunatatire</a:t>
            </a:r>
            <a:r>
              <a:rPr lang="en-US" dirty="0"/>
              <a:t>, </a:t>
            </a:r>
            <a:r>
              <a:rPr lang="en-US" dirty="0" err="1"/>
              <a:t>insa</a:t>
            </a:r>
            <a:r>
              <a:rPr lang="en-US" dirty="0"/>
              <a:t> </a:t>
            </a:r>
            <a:r>
              <a:rPr lang="en-US" dirty="0" err="1"/>
              <a:t>rezultatele</a:t>
            </a:r>
            <a:r>
              <a:rPr lang="en-US" dirty="0"/>
              <a:t> sunt in </a:t>
            </a:r>
            <a:r>
              <a:rPr lang="en-US" dirty="0" err="1"/>
              <a:t>continuare</a:t>
            </a:r>
            <a:r>
              <a:rPr lang="en-US" dirty="0"/>
              <a:t> </a:t>
            </a:r>
            <a:r>
              <a:rPr lang="en-US" dirty="0" err="1"/>
              <a:t>slabe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7E16FD-D2C4-483A-87E7-882712A2F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3455333"/>
            <a:ext cx="4171950" cy="695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6E70A1-2F4C-4A06-B916-7EB1A765A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083" y="3103990"/>
            <a:ext cx="2240646" cy="139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27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568E-D5F2-4E59-A8F7-3DF9C8FF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Rezultate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2E747-C258-4C57-B35F-BE4F30548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Rezultate imagini color cu baza editat</a:t>
            </a:r>
            <a:r>
              <a:rPr lang="en-US" dirty="0"/>
              <a:t>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numar</a:t>
            </a:r>
            <a:r>
              <a:rPr lang="en-US" dirty="0"/>
              <a:t> </a:t>
            </a:r>
            <a:r>
              <a:rPr lang="en-US" dirty="0" err="1"/>
              <a:t>variabil</a:t>
            </a:r>
            <a:r>
              <a:rPr lang="en-US" dirty="0"/>
              <a:t> de </a:t>
            </a:r>
            <a:r>
              <a:rPr lang="en-US" dirty="0" err="1"/>
              <a:t>componente</a:t>
            </a:r>
            <a:r>
              <a:rPr lang="en-US" dirty="0"/>
              <a:t> PCA</a:t>
            </a:r>
          </a:p>
          <a:p>
            <a:endParaRPr lang="en-US" dirty="0"/>
          </a:p>
        </p:txBody>
      </p:sp>
      <p:pic>
        <p:nvPicPr>
          <p:cNvPr id="2050" name="Picture 27">
            <a:extLst>
              <a:ext uri="{FF2B5EF4-FFF2-40B4-BE49-F238E27FC236}">
                <a16:creationId xmlns:a16="http://schemas.microsoft.com/office/drawing/2014/main" id="{F9101EF1-FB5E-40D8-92C9-12DA5F9A2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817" y="2755971"/>
            <a:ext cx="25844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25">
            <a:extLst>
              <a:ext uri="{FF2B5EF4-FFF2-40B4-BE49-F238E27FC236}">
                <a16:creationId xmlns:a16="http://schemas.microsoft.com/office/drawing/2014/main" id="{C6F77B46-51DD-4A17-B587-E8C7ECE13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472" y="2572112"/>
            <a:ext cx="1933575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6D7DA78-6C2B-48CD-B5FD-8C7AD89AE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709" y="236291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3A0773-ACEC-42D7-84AE-97A3D75C7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709" y="282011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8F26F8-FD9F-4AC0-9FBA-6532B032D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709" y="371546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AE83E64-A3E9-48E2-96F9-CD29C551E4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8873712"/>
              </p:ext>
            </p:extLst>
          </p:nvPr>
        </p:nvGraphicFramePr>
        <p:xfrm>
          <a:off x="4016177" y="4424049"/>
          <a:ext cx="1765300" cy="14270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2643477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1999639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Nr. Componente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Rată (%)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9135221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700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63.5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434585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650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61.24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028724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600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61.1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23008931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500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61.51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312320393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400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61.79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3720310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823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643F9-0A73-4500-893D-39A58DDD0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EC1F9-FFDC-4C26-BA17-F15B00237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impartire</a:t>
            </a:r>
            <a:r>
              <a:rPr lang="en-US" dirty="0"/>
              <a:t> 80  / 20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impartire</a:t>
            </a:r>
            <a:r>
              <a:rPr lang="en-US" dirty="0"/>
              <a:t> 60 / 40</a:t>
            </a:r>
          </a:p>
        </p:txBody>
      </p:sp>
      <p:pic>
        <p:nvPicPr>
          <p:cNvPr id="4099" name="Picture 28">
            <a:extLst>
              <a:ext uri="{FF2B5EF4-FFF2-40B4-BE49-F238E27FC236}">
                <a16:creationId xmlns:a16="http://schemas.microsoft.com/office/drawing/2014/main" id="{80345365-FDF7-4234-91D9-2B2BDC1DF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779" y="4964044"/>
            <a:ext cx="25146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29">
            <a:extLst>
              <a:ext uri="{FF2B5EF4-FFF2-40B4-BE49-F238E27FC236}">
                <a16:creationId xmlns:a16="http://schemas.microsoft.com/office/drawing/2014/main" id="{D20D455B-197E-4ED6-AA90-988AF4EEE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165" y="2545359"/>
            <a:ext cx="1566863" cy="90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31">
            <a:extLst>
              <a:ext uri="{FF2B5EF4-FFF2-40B4-BE49-F238E27FC236}">
                <a16:creationId xmlns:a16="http://schemas.microsoft.com/office/drawing/2014/main" id="{2684E3C6-F6A0-40A0-BC38-D46AE0050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439" y="2789341"/>
            <a:ext cx="2514600" cy="41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Picture 32">
            <a:extLst>
              <a:ext uri="{FF2B5EF4-FFF2-40B4-BE49-F238E27FC236}">
                <a16:creationId xmlns:a16="http://schemas.microsoft.com/office/drawing/2014/main" id="{E273D078-98CA-4B30-83B4-0351F87D9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165" y="4651024"/>
            <a:ext cx="1566863" cy="74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5FC6CCF9-6520-4FBB-9B96-2E62BD7FF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2ABEE64-9C03-43C9-A280-2F0E5B8E4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EE4BF1D-DD28-4649-BF9C-0F5DFBEF1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3CA32171-47DE-4AB1-B7AA-5B1FB923D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44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44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44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44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44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44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44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44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44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44725" algn="l"/>
              </a:tabLst>
            </a:pPr>
            <a:r>
              <a:rPr kumimoji="0" lang="ro-RO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ro-RO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741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99315-006A-484C-8734-7DA658D84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AD167-C5BE-4A97-A136-5AA3B2B31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diverse </a:t>
            </a:r>
            <a:r>
              <a:rPr lang="en-US" dirty="0" err="1"/>
              <a:t>nucelee</a:t>
            </a:r>
            <a:endParaRPr lang="en-US" dirty="0"/>
          </a:p>
          <a:p>
            <a:endParaRPr lang="en-US"/>
          </a:p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013247F-B301-45F1-9897-4C553E679E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0782639"/>
              </p:ext>
            </p:extLst>
          </p:nvPr>
        </p:nvGraphicFramePr>
        <p:xfrm>
          <a:off x="4048127" y="2744785"/>
          <a:ext cx="2544402" cy="26531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2030">
                  <a:extLst>
                    <a:ext uri="{9D8B030D-6E8A-4147-A177-3AD203B41FA5}">
                      <a16:colId xmlns:a16="http://schemas.microsoft.com/office/drawing/2014/main" val="620849162"/>
                    </a:ext>
                  </a:extLst>
                </a:gridCol>
                <a:gridCol w="622372">
                  <a:extLst>
                    <a:ext uri="{9D8B030D-6E8A-4147-A177-3AD203B41FA5}">
                      <a16:colId xmlns:a16="http://schemas.microsoft.com/office/drawing/2014/main" val="1690376019"/>
                    </a:ext>
                  </a:extLst>
                </a:gridCol>
              </a:tblGrid>
              <a:tr h="472390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Nucleu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Rată (%)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3139696118"/>
                  </a:ext>
                </a:extLst>
              </a:tr>
              <a:tr h="242304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linear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45.66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4087954442"/>
                  </a:ext>
                </a:extLst>
              </a:tr>
              <a:tr h="242304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polinomial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40.49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031415969"/>
                  </a:ext>
                </a:extLst>
              </a:tr>
              <a:tr h="242304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sigmoid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45.66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077744168"/>
                  </a:ext>
                </a:extLst>
              </a:tr>
              <a:tr h="242304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rbf gamma auto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3730341328"/>
                  </a:ext>
                </a:extLst>
              </a:tr>
              <a:tr h="242304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rbf gamma scale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63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2307017400"/>
                  </a:ext>
                </a:extLst>
              </a:tr>
              <a:tr h="242304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rbf gamma 1^(-10)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518372170"/>
                  </a:ext>
                </a:extLst>
              </a:tr>
              <a:tr h="242304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rbf gamma 1^(-9)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61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243406416"/>
                  </a:ext>
                </a:extLst>
              </a:tr>
              <a:tr h="242304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rbf gamma 1^(-8)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338276255"/>
                  </a:ext>
                </a:extLst>
              </a:tr>
              <a:tr h="242304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rbf gamma 1^(-7)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</a:rPr>
                        <a:t>22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65844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36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9634-EF2F-4A92-ABDA-3E11A9EA8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Cuncluzii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CE25-2281-491B-A226-410ADB943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Algoritmul</a:t>
            </a:r>
            <a:r>
              <a:rPr lang="en-US" dirty="0"/>
              <a:t> PCA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extrem</a:t>
            </a:r>
            <a:r>
              <a:rPr lang="en-US" dirty="0"/>
              <a:t> de util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scuti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de </a:t>
            </a:r>
            <a:r>
              <a:rPr lang="en-US" dirty="0" err="1"/>
              <a:t>procesare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imputinarea</a:t>
            </a:r>
            <a:r>
              <a:rPr lang="en-US" dirty="0"/>
              <a:t> </a:t>
            </a:r>
            <a:r>
              <a:rPr lang="en-US" dirty="0" err="1"/>
              <a:t>caracteristicilor</a:t>
            </a:r>
            <a:r>
              <a:rPr lang="en-US" dirty="0"/>
              <a:t> </a:t>
            </a:r>
            <a:r>
              <a:rPr lang="en-US" dirty="0" err="1"/>
              <a:t>fara</a:t>
            </a:r>
            <a:r>
              <a:rPr lang="en-US" dirty="0"/>
              <a:t> a </a:t>
            </a:r>
            <a:r>
              <a:rPr lang="en-US" dirty="0" err="1"/>
              <a:t>pierde</a:t>
            </a:r>
            <a:r>
              <a:rPr lang="en-US" dirty="0"/>
              <a:t> </a:t>
            </a:r>
            <a:r>
              <a:rPr lang="en-US" dirty="0" err="1"/>
              <a:t>prea</a:t>
            </a:r>
            <a:r>
              <a:rPr lang="en-US" dirty="0"/>
              <a:t> </a:t>
            </a:r>
            <a:r>
              <a:rPr lang="en-US" dirty="0" err="1"/>
              <a:t>multa</a:t>
            </a:r>
            <a:r>
              <a:rPr lang="en-US" dirty="0"/>
              <a:t> </a:t>
            </a:r>
            <a:r>
              <a:rPr lang="en-US" dirty="0" err="1"/>
              <a:t>informatie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Baza</a:t>
            </a:r>
            <a:r>
              <a:rPr lang="en-US" dirty="0"/>
              <a:t> de date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prea</a:t>
            </a:r>
            <a:r>
              <a:rPr lang="en-US" dirty="0"/>
              <a:t> </a:t>
            </a:r>
            <a:r>
              <a:rPr lang="en-US" dirty="0" err="1"/>
              <a:t>complexa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bune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simplu</a:t>
            </a:r>
            <a:r>
              <a:rPr lang="en-US" dirty="0"/>
              <a:t> </a:t>
            </a:r>
            <a:r>
              <a:rPr lang="en-US" dirty="0" err="1"/>
              <a:t>clasificator</a:t>
            </a:r>
            <a:r>
              <a:rPr lang="en-US" dirty="0"/>
              <a:t>. In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pozelor</a:t>
            </a:r>
            <a:r>
              <a:rPr lang="en-US" dirty="0"/>
              <a:t> </a:t>
            </a:r>
            <a:r>
              <a:rPr lang="en-US" dirty="0" err="1"/>
              <a:t>conditiile</a:t>
            </a:r>
            <a:r>
              <a:rPr lang="en-US" dirty="0"/>
              <a:t>, </a:t>
            </a:r>
            <a:r>
              <a:rPr lang="en-US" dirty="0" err="1"/>
              <a:t>pozitia</a:t>
            </a:r>
            <a:r>
              <a:rPr lang="en-US" dirty="0"/>
              <a:t> </a:t>
            </a:r>
            <a:r>
              <a:rPr lang="en-US" dirty="0" err="1"/>
              <a:t>florilor</a:t>
            </a:r>
            <a:r>
              <a:rPr lang="en-US" dirty="0"/>
              <a:t>, </a:t>
            </a:r>
            <a:r>
              <a:rPr lang="en-US" dirty="0" err="1"/>
              <a:t>fundalul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aspect </a:t>
            </a:r>
            <a:r>
              <a:rPr lang="en-US" dirty="0" err="1"/>
              <a:t>variaza</a:t>
            </a:r>
            <a:r>
              <a:rPr lang="en-US" dirty="0"/>
              <a:t> </a:t>
            </a:r>
            <a:r>
              <a:rPr lang="en-US" dirty="0" err="1"/>
              <a:t>destul</a:t>
            </a:r>
            <a:r>
              <a:rPr lang="en-US" dirty="0"/>
              <a:t> de </a:t>
            </a:r>
            <a:r>
              <a:rPr lang="en-US" dirty="0" err="1"/>
              <a:t>mult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de date se </a:t>
            </a:r>
            <a:r>
              <a:rPr lang="en-US" dirty="0" err="1"/>
              <a:t>preteaza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bine in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aplicatiilor</a:t>
            </a:r>
            <a:r>
              <a:rPr lang="en-US" dirty="0"/>
              <a:t> de Deep Learning.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13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261D7-273D-4FB8-ACA6-00B82627B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Va multumesc !</a:t>
            </a:r>
          </a:p>
        </p:txBody>
      </p:sp>
    </p:spTree>
    <p:extLst>
      <p:ext uri="{BB962C8B-B14F-4D97-AF65-F5344CB8AC3E}">
        <p14:creationId xmlns:p14="http://schemas.microsoft.com/office/powerpoint/2010/main" val="281342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6740D-C501-4C5E-B7EE-B8F955ACB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Cerinta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D6878-C3EC-406C-9498-747C24C3D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Baza</a:t>
            </a:r>
            <a:r>
              <a:rPr lang="en-US" dirty="0"/>
              <a:t> de date : FLOWERS</a:t>
            </a:r>
          </a:p>
          <a:p>
            <a:r>
              <a:rPr lang="en-US" dirty="0"/>
              <a:t>PCA</a:t>
            </a:r>
          </a:p>
          <a:p>
            <a:r>
              <a:rPr lang="en-US" dirty="0" err="1"/>
              <a:t>Clasificator</a:t>
            </a:r>
            <a:r>
              <a:rPr lang="en-US" dirty="0"/>
              <a:t> : SVM</a:t>
            </a:r>
          </a:p>
        </p:txBody>
      </p:sp>
    </p:spTree>
    <p:extLst>
      <p:ext uri="{BB962C8B-B14F-4D97-AF65-F5344CB8AC3E}">
        <p14:creationId xmlns:p14="http://schemas.microsoft.com/office/powerpoint/2010/main" val="979151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DCD2-3F1B-47C7-9CF1-62D6E370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Organigrama</a:t>
            </a:r>
            <a:r>
              <a:rPr lang="en-US" dirty="0"/>
              <a:t> program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D81716-1932-45B7-B31F-2C025B3FA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42" y="2916177"/>
            <a:ext cx="11344115" cy="2088576"/>
          </a:xfrm>
        </p:spPr>
      </p:pic>
    </p:spTree>
    <p:extLst>
      <p:ext uri="{BB962C8B-B14F-4D97-AF65-F5344CB8AC3E}">
        <p14:creationId xmlns:p14="http://schemas.microsoft.com/office/powerpoint/2010/main" val="420027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C1197E-0B40-4D60-BF7E-90F6DDCEA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1839"/>
            <a:ext cx="5639328" cy="1622321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EBEBEB"/>
                </a:solidFill>
              </a:rPr>
              <a:t>Citire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baza</a:t>
            </a:r>
            <a:r>
              <a:rPr lang="en-US" dirty="0">
                <a:solidFill>
                  <a:srgbClr val="EBEBEB"/>
                </a:solidFill>
              </a:rPr>
              <a:t> de date</a:t>
            </a:r>
          </a:p>
        </p:txBody>
      </p:sp>
      <p:sp>
        <p:nvSpPr>
          <p:cNvPr id="3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20A343-8B10-45B4-A2A6-FE0168604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875100"/>
            <a:ext cx="5449889" cy="5107796"/>
          </a:xfrm>
          <a:prstGeom prst="rect">
            <a:avLst/>
          </a:prstGeom>
          <a:effectLst/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A527C-B9C4-43C8-9DF2-7D9E7ADDF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156" y="1688659"/>
            <a:ext cx="4166509" cy="429423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EBEBEB"/>
                </a:solidFill>
              </a:rPr>
              <a:t>Observam</a:t>
            </a:r>
            <a:r>
              <a:rPr lang="en-US" dirty="0">
                <a:solidFill>
                  <a:srgbClr val="EBEBEB"/>
                </a:solidFill>
              </a:rPr>
              <a:t> ca </a:t>
            </a:r>
            <a:r>
              <a:rPr lang="en-US" dirty="0" err="1">
                <a:solidFill>
                  <a:srgbClr val="EBEBEB"/>
                </a:solidFill>
              </a:rPr>
              <a:t>avem</a:t>
            </a:r>
            <a:r>
              <a:rPr lang="en-US" dirty="0">
                <a:solidFill>
                  <a:srgbClr val="EBEBEB"/>
                </a:solidFill>
              </a:rPr>
              <a:t> 5 </a:t>
            </a:r>
            <a:r>
              <a:rPr lang="en-US" dirty="0" err="1">
                <a:solidFill>
                  <a:srgbClr val="EBEBEB"/>
                </a:solidFill>
              </a:rPr>
              <a:t>categorii</a:t>
            </a:r>
            <a:r>
              <a:rPr lang="en-US" dirty="0">
                <a:solidFill>
                  <a:srgbClr val="EBEBEB"/>
                </a:solidFill>
              </a:rPr>
              <a:t>, </a:t>
            </a:r>
            <a:r>
              <a:rPr lang="en-US" dirty="0" err="1">
                <a:solidFill>
                  <a:srgbClr val="EBEBEB"/>
                </a:solidFill>
              </a:rPr>
              <a:t>pentru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fiecare</a:t>
            </a:r>
            <a:r>
              <a:rPr lang="en-US" dirty="0">
                <a:solidFill>
                  <a:srgbClr val="EBEBEB"/>
                </a:solidFill>
              </a:rPr>
              <a:t> am </a:t>
            </a:r>
            <a:r>
              <a:rPr lang="en-US" dirty="0" err="1">
                <a:solidFill>
                  <a:srgbClr val="EBEBEB"/>
                </a:solidFill>
              </a:rPr>
              <a:t>construit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calea</a:t>
            </a:r>
            <a:r>
              <a:rPr lang="en-US" dirty="0">
                <a:solidFill>
                  <a:srgbClr val="EBEBEB"/>
                </a:solidFill>
              </a:rPr>
              <a:t> cu </a:t>
            </a:r>
            <a:r>
              <a:rPr lang="en-US" dirty="0" err="1">
                <a:solidFill>
                  <a:srgbClr val="EBEBEB"/>
                </a:solidFill>
              </a:rPr>
              <a:t>ajutorul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functiei</a:t>
            </a:r>
            <a:r>
              <a:rPr lang="en-US" dirty="0">
                <a:solidFill>
                  <a:srgbClr val="EBEBEB"/>
                </a:solidFill>
              </a:rPr>
              <a:t> “</a:t>
            </a:r>
            <a:r>
              <a:rPr lang="en-US" dirty="0" err="1">
                <a:solidFill>
                  <a:srgbClr val="EBEBEB"/>
                </a:solidFill>
              </a:rPr>
              <a:t>os.path.join</a:t>
            </a:r>
            <a:r>
              <a:rPr lang="en-US" dirty="0">
                <a:solidFill>
                  <a:srgbClr val="EBEBEB"/>
                </a:solidFill>
              </a:rPr>
              <a:t>()” (ex. ./data/daisy).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EBEBEB"/>
                </a:solidFill>
              </a:rPr>
              <a:t> Cu </a:t>
            </a:r>
            <a:r>
              <a:rPr lang="en-US" dirty="0" err="1">
                <a:solidFill>
                  <a:srgbClr val="EBEBEB"/>
                </a:solidFill>
              </a:rPr>
              <a:t>ajutorul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functiei</a:t>
            </a:r>
            <a:r>
              <a:rPr lang="en-US" dirty="0">
                <a:solidFill>
                  <a:srgbClr val="EBEBEB"/>
                </a:solidFill>
              </a:rPr>
              <a:t> “</a:t>
            </a:r>
            <a:r>
              <a:rPr lang="en-US" dirty="0" err="1">
                <a:solidFill>
                  <a:srgbClr val="EBEBEB"/>
                </a:solidFill>
              </a:rPr>
              <a:t>os.listdir</a:t>
            </a:r>
            <a:r>
              <a:rPr lang="en-US" dirty="0">
                <a:solidFill>
                  <a:srgbClr val="EBEBEB"/>
                </a:solidFill>
              </a:rPr>
              <a:t>()” </a:t>
            </a:r>
            <a:r>
              <a:rPr lang="en-US" dirty="0" err="1">
                <a:solidFill>
                  <a:srgbClr val="EBEBEB"/>
                </a:solidFill>
              </a:rPr>
              <a:t>avem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acces</a:t>
            </a:r>
            <a:r>
              <a:rPr lang="en-US" dirty="0">
                <a:solidFill>
                  <a:srgbClr val="EBEBEB"/>
                </a:solidFill>
              </a:rPr>
              <a:t> la </a:t>
            </a:r>
            <a:r>
              <a:rPr lang="en-US" dirty="0" err="1">
                <a:solidFill>
                  <a:srgbClr val="EBEBEB"/>
                </a:solidFill>
              </a:rPr>
              <a:t>toate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pozele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dintr</a:t>
            </a:r>
            <a:r>
              <a:rPr lang="en-US" dirty="0">
                <a:solidFill>
                  <a:srgbClr val="EBEBEB"/>
                </a:solidFill>
              </a:rPr>
              <a:t>-un director.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EBEBEB"/>
                </a:solidFill>
              </a:rPr>
              <a:t>Citirea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pozelor</a:t>
            </a:r>
            <a:r>
              <a:rPr lang="en-US" dirty="0">
                <a:solidFill>
                  <a:srgbClr val="EBEBEB"/>
                </a:solidFill>
              </a:rPr>
              <a:t> am </a:t>
            </a:r>
            <a:r>
              <a:rPr lang="en-US" dirty="0" err="1">
                <a:solidFill>
                  <a:srgbClr val="EBEBEB"/>
                </a:solidFill>
              </a:rPr>
              <a:t>facut</a:t>
            </a:r>
            <a:r>
              <a:rPr lang="en-US" dirty="0">
                <a:solidFill>
                  <a:srgbClr val="EBEBEB"/>
                </a:solidFill>
              </a:rPr>
              <a:t>-o cu “cv2.imread()” </a:t>
            </a:r>
            <a:r>
              <a:rPr lang="en-US" dirty="0" err="1">
                <a:solidFill>
                  <a:srgbClr val="EBEBEB"/>
                </a:solidFill>
              </a:rPr>
              <a:t>si</a:t>
            </a:r>
            <a:r>
              <a:rPr lang="en-US" dirty="0">
                <a:solidFill>
                  <a:srgbClr val="EBEBEB"/>
                </a:solidFill>
              </a:rPr>
              <a:t> am </a:t>
            </a:r>
            <a:r>
              <a:rPr lang="en-US" dirty="0" err="1">
                <a:solidFill>
                  <a:srgbClr val="EBEBEB"/>
                </a:solidFill>
              </a:rPr>
              <a:t>transformat</a:t>
            </a:r>
            <a:r>
              <a:rPr lang="en-US" dirty="0">
                <a:solidFill>
                  <a:srgbClr val="EBEBEB"/>
                </a:solidFill>
              </a:rPr>
              <a:t>-o din BGR in GRAY.</a:t>
            </a:r>
          </a:p>
        </p:txBody>
      </p:sp>
    </p:spTree>
    <p:extLst>
      <p:ext uri="{BB962C8B-B14F-4D97-AF65-F5344CB8AC3E}">
        <p14:creationId xmlns:p14="http://schemas.microsoft.com/office/powerpoint/2010/main" val="3994926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C1197E-0B40-4D60-BF7E-90F6DDCEA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78" y="408040"/>
            <a:ext cx="4796942" cy="1622321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EBEBEB"/>
                </a:solidFill>
              </a:rPr>
              <a:t>Atribuire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Etichete</a:t>
            </a: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2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5952E08-9067-4EA0-8B9A-8D49BD45D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858745"/>
            <a:ext cx="5449889" cy="5140506"/>
          </a:xfrm>
          <a:prstGeom prst="rect">
            <a:avLst/>
          </a:prstGeom>
          <a:effectLst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A527C-B9C4-43C8-9DF2-7D9E7ADDF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355" y="1816931"/>
            <a:ext cx="416650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EBEBEB"/>
                </a:solidFill>
              </a:rPr>
              <a:t>In </a:t>
            </a:r>
            <a:r>
              <a:rPr lang="en-US" dirty="0" err="1">
                <a:solidFill>
                  <a:srgbClr val="EBEBEB"/>
                </a:solidFill>
              </a:rPr>
              <a:t>functie</a:t>
            </a:r>
            <a:r>
              <a:rPr lang="en-US" dirty="0">
                <a:solidFill>
                  <a:srgbClr val="EBEBEB"/>
                </a:solidFill>
              </a:rPr>
              <a:t> de </a:t>
            </a:r>
            <a:r>
              <a:rPr lang="en-US" dirty="0" err="1">
                <a:solidFill>
                  <a:srgbClr val="EBEBEB"/>
                </a:solidFill>
              </a:rPr>
              <a:t>indexul</a:t>
            </a:r>
            <a:r>
              <a:rPr lang="en-US" dirty="0">
                <a:solidFill>
                  <a:srgbClr val="EBEBEB"/>
                </a:solidFill>
              </a:rPr>
              <a:t> din </a:t>
            </a:r>
            <a:r>
              <a:rPr lang="en-US" dirty="0" err="1">
                <a:solidFill>
                  <a:srgbClr val="EBEBEB"/>
                </a:solidFill>
              </a:rPr>
              <a:t>vectorul</a:t>
            </a:r>
            <a:r>
              <a:rPr lang="en-US" dirty="0">
                <a:solidFill>
                  <a:srgbClr val="EBEBEB"/>
                </a:solidFill>
              </a:rPr>
              <a:t> “categories” </a:t>
            </a:r>
            <a:r>
              <a:rPr lang="en-US" dirty="0" err="1">
                <a:solidFill>
                  <a:srgbClr val="EBEBEB"/>
                </a:solidFill>
              </a:rPr>
              <a:t>atribuim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etichetele</a:t>
            </a:r>
            <a:r>
              <a:rPr lang="en-US" dirty="0">
                <a:solidFill>
                  <a:srgbClr val="EBEBEB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Amestecam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datele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pentru</a:t>
            </a:r>
            <a:r>
              <a:rPr lang="en-US" dirty="0">
                <a:solidFill>
                  <a:srgbClr val="EBEBEB"/>
                </a:solidFill>
              </a:rPr>
              <a:t> a </a:t>
            </a:r>
            <a:r>
              <a:rPr lang="en-US" dirty="0" err="1">
                <a:solidFill>
                  <a:srgbClr val="EBEBEB"/>
                </a:solidFill>
              </a:rPr>
              <a:t>avea</a:t>
            </a:r>
            <a:r>
              <a:rPr lang="en-US" dirty="0">
                <a:solidFill>
                  <a:srgbClr val="EBEBEB"/>
                </a:solidFill>
              </a:rPr>
              <a:t> un </a:t>
            </a:r>
            <a:r>
              <a:rPr lang="en-US" dirty="0" err="1">
                <a:solidFill>
                  <a:srgbClr val="EBEBEB"/>
                </a:solidFill>
              </a:rPr>
              <a:t>caracter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aleator</a:t>
            </a:r>
            <a:r>
              <a:rPr lang="en-US" dirty="0">
                <a:solidFill>
                  <a:srgbClr val="EBEBEB"/>
                </a:solidFill>
              </a:rPr>
              <a:t> al </a:t>
            </a:r>
            <a:r>
              <a:rPr lang="en-US" dirty="0" err="1">
                <a:solidFill>
                  <a:srgbClr val="EBEBEB"/>
                </a:solidFill>
              </a:rPr>
              <a:t>datelor</a:t>
            </a:r>
            <a:r>
              <a:rPr lang="en-US" dirty="0">
                <a:solidFill>
                  <a:srgbClr val="EBEBEB"/>
                </a:solidFill>
              </a:rPr>
              <a:t> de </a:t>
            </a:r>
            <a:r>
              <a:rPr lang="en-US" dirty="0" err="1">
                <a:solidFill>
                  <a:srgbClr val="EBEBEB"/>
                </a:solidFill>
              </a:rPr>
              <a:t>intrare</a:t>
            </a:r>
            <a:r>
              <a:rPr lang="en-US" dirty="0">
                <a:solidFill>
                  <a:srgbClr val="EBEBEB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EBEBEB"/>
                </a:solidFill>
              </a:rPr>
              <a:t>Transformam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cele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doua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liste</a:t>
            </a:r>
            <a:r>
              <a:rPr lang="en-US" dirty="0">
                <a:solidFill>
                  <a:srgbClr val="EBEBEB"/>
                </a:solidFill>
              </a:rPr>
              <a:t> in </a:t>
            </a:r>
            <a:r>
              <a:rPr lang="en-US" dirty="0" err="1">
                <a:solidFill>
                  <a:srgbClr val="EBEBEB"/>
                </a:solidFill>
              </a:rPr>
              <a:t>metrici</a:t>
            </a:r>
            <a:r>
              <a:rPr lang="en-US" dirty="0">
                <a:solidFill>
                  <a:srgbClr val="EBEBEB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32844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C1197E-0B40-4D60-BF7E-90F6DDCEA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sz="3900">
                <a:solidFill>
                  <a:srgbClr val="EBEBEB"/>
                </a:solidFill>
              </a:rPr>
              <a:t>Redimensionare</a:t>
            </a:r>
          </a:p>
        </p:txBody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C61112-0010-4B06-B00F-FB4A5E0BB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858745"/>
            <a:ext cx="5449889" cy="5140506"/>
          </a:xfrm>
          <a:prstGeom prst="rect">
            <a:avLst/>
          </a:prstGeom>
          <a:effectLst/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A527C-B9C4-43C8-9DF2-7D9E7ADDF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355" y="185482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Am </a:t>
            </a:r>
            <a:r>
              <a:rPr lang="en-US" dirty="0" err="1">
                <a:solidFill>
                  <a:srgbClr val="EBEBEB"/>
                </a:solidFill>
              </a:rPr>
              <a:t>redimensionat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imaginile</a:t>
            </a:r>
            <a:r>
              <a:rPr lang="en-US" dirty="0">
                <a:solidFill>
                  <a:srgbClr val="EBEBEB"/>
                </a:solidFill>
              </a:rPr>
              <a:t> la 300 x 200 </a:t>
            </a:r>
            <a:r>
              <a:rPr lang="en-US" dirty="0" err="1">
                <a:solidFill>
                  <a:srgbClr val="EBEBEB"/>
                </a:solidFill>
              </a:rPr>
              <a:t>pentru</a:t>
            </a:r>
            <a:r>
              <a:rPr lang="en-US" dirty="0">
                <a:solidFill>
                  <a:srgbClr val="EBEBEB"/>
                </a:solidFill>
              </a:rPr>
              <a:t> a </a:t>
            </a:r>
            <a:r>
              <a:rPr lang="en-US" dirty="0" err="1">
                <a:solidFill>
                  <a:srgbClr val="EBEBEB"/>
                </a:solidFill>
              </a:rPr>
              <a:t>scadea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timpul</a:t>
            </a:r>
            <a:r>
              <a:rPr lang="en-US" dirty="0">
                <a:solidFill>
                  <a:srgbClr val="EBEBEB"/>
                </a:solidFill>
              </a:rPr>
              <a:t> de </a:t>
            </a:r>
            <a:r>
              <a:rPr lang="en-US" dirty="0" err="1">
                <a:solidFill>
                  <a:srgbClr val="EBEBEB"/>
                </a:solidFill>
              </a:rPr>
              <a:t>procesare</a:t>
            </a:r>
            <a:r>
              <a:rPr lang="en-US" dirty="0">
                <a:solidFill>
                  <a:srgbClr val="EBEBEB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rgbClr val="EBEBEB"/>
              </a:solidFill>
            </a:endParaRPr>
          </a:p>
          <a:p>
            <a:r>
              <a:rPr lang="en-US" dirty="0" err="1">
                <a:solidFill>
                  <a:srgbClr val="EBEBEB"/>
                </a:solidFill>
              </a:rPr>
              <a:t>Transformam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imaginile</a:t>
            </a:r>
            <a:r>
              <a:rPr lang="en-US" dirty="0">
                <a:solidFill>
                  <a:srgbClr val="EBEBEB"/>
                </a:solidFill>
              </a:rPr>
              <a:t> in </a:t>
            </a:r>
            <a:r>
              <a:rPr lang="en-US" dirty="0" err="1">
                <a:solidFill>
                  <a:srgbClr val="EBEBEB"/>
                </a:solidFill>
              </a:rPr>
              <a:t>metrici</a:t>
            </a:r>
            <a:r>
              <a:rPr lang="en-US" dirty="0">
                <a:solidFill>
                  <a:srgbClr val="EBEBEB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0006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2BD77-DF9D-416A-B1CD-272F3EA2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Impartire</a:t>
            </a:r>
            <a:r>
              <a:rPr lang="en-US" dirty="0"/>
              <a:t> Train /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ABC41-E1D6-4205-A5F0-EF52676D0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functia</a:t>
            </a:r>
            <a:r>
              <a:rPr lang="en-US" dirty="0"/>
              <a:t> “</a:t>
            </a:r>
            <a:r>
              <a:rPr lang="en-US" dirty="0" err="1"/>
              <a:t>train_test_split</a:t>
            </a:r>
            <a:r>
              <a:rPr lang="en-US" dirty="0"/>
              <a:t>()”.</a:t>
            </a:r>
          </a:p>
          <a:p>
            <a:endParaRPr lang="en-US" dirty="0"/>
          </a:p>
          <a:p>
            <a:r>
              <a:rPr lang="en-US" dirty="0"/>
              <a:t>Ca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proportii</a:t>
            </a:r>
            <a:r>
              <a:rPr lang="en-US" dirty="0"/>
              <a:t> am  </a:t>
            </a:r>
            <a:r>
              <a:rPr lang="en-US" dirty="0" err="1"/>
              <a:t>impartit</a:t>
            </a:r>
            <a:r>
              <a:rPr lang="en-US" dirty="0"/>
              <a:t>  80 % </a:t>
            </a:r>
            <a:r>
              <a:rPr lang="en-US" dirty="0" err="1"/>
              <a:t>antrenare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20 % </a:t>
            </a:r>
            <a:r>
              <a:rPr lang="en-US" dirty="0" err="1"/>
              <a:t>testare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X_train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X_test</a:t>
            </a:r>
            <a:r>
              <a:rPr lang="en-US" dirty="0"/>
              <a:t> </a:t>
            </a:r>
            <a:r>
              <a:rPr lang="en-US" dirty="0" err="1"/>
              <a:t>reprezinta</a:t>
            </a:r>
            <a:r>
              <a:rPr lang="en-US" dirty="0"/>
              <a:t> </a:t>
            </a:r>
            <a:r>
              <a:rPr lang="en-US" dirty="0" err="1"/>
              <a:t>trasaturile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antrenare</a:t>
            </a:r>
            <a:r>
              <a:rPr lang="en-US" dirty="0"/>
              <a:t> </a:t>
            </a:r>
            <a:r>
              <a:rPr lang="en-US" dirty="0" err="1"/>
              <a:t>respecitv</a:t>
            </a:r>
            <a:r>
              <a:rPr lang="en-US" dirty="0"/>
              <a:t> </a:t>
            </a:r>
            <a:r>
              <a:rPr lang="en-US" dirty="0" err="1"/>
              <a:t>testare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Y_train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Y_test</a:t>
            </a:r>
            <a:r>
              <a:rPr lang="en-US" dirty="0"/>
              <a:t> </a:t>
            </a:r>
            <a:r>
              <a:rPr lang="en-US" dirty="0" err="1"/>
              <a:t>reprezinta</a:t>
            </a:r>
            <a:r>
              <a:rPr lang="en-US" dirty="0"/>
              <a:t> </a:t>
            </a:r>
            <a:r>
              <a:rPr lang="en-US" dirty="0" err="1"/>
              <a:t>etichetele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antrenare</a:t>
            </a:r>
            <a:r>
              <a:rPr lang="en-US" dirty="0"/>
              <a:t> respective </a:t>
            </a:r>
            <a:r>
              <a:rPr lang="en-US" dirty="0" err="1"/>
              <a:t>testare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F93228-CAD5-407A-8DF4-610F59AB5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5801261"/>
            <a:ext cx="9581749" cy="38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57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CA8C1-D052-4DB2-9BC5-9B16ACB1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sz="3900" dirty="0"/>
              <a:t>PCA (Principal component analysis)</a:t>
            </a:r>
            <a:br>
              <a:rPr lang="en-US" sz="3900" b="0" i="0" dirty="0">
                <a:effectLst/>
                <a:latin typeface="Linux Libertine"/>
              </a:rPr>
            </a:br>
            <a:endParaRPr lang="en-US" sz="3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59F0D-0D55-4BD7-B582-C5FB2BBF6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3300836" cy="41954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PCA </a:t>
            </a:r>
            <a:r>
              <a:rPr lang="en-US" sz="1700" dirty="0" err="1"/>
              <a:t>reprezinta</a:t>
            </a:r>
            <a:r>
              <a:rPr lang="en-US" sz="1700" dirty="0"/>
              <a:t> un </a:t>
            </a:r>
            <a:r>
              <a:rPr lang="en-US" sz="1700" dirty="0" err="1"/>
              <a:t>algoritm</a:t>
            </a:r>
            <a:r>
              <a:rPr lang="en-US" sz="1700" dirty="0"/>
              <a:t> </a:t>
            </a:r>
            <a:r>
              <a:rPr lang="en-US" sz="1700" dirty="0" err="1"/>
              <a:t>ce</a:t>
            </a:r>
            <a:r>
              <a:rPr lang="en-US" sz="1700" dirty="0"/>
              <a:t> ne </a:t>
            </a:r>
            <a:r>
              <a:rPr lang="en-US" sz="1700" dirty="0" err="1"/>
              <a:t>permite</a:t>
            </a:r>
            <a:r>
              <a:rPr lang="en-US" sz="1700" dirty="0"/>
              <a:t> </a:t>
            </a:r>
            <a:r>
              <a:rPr lang="en-US" sz="1700" dirty="0" err="1"/>
              <a:t>sa</a:t>
            </a:r>
            <a:r>
              <a:rPr lang="en-US" sz="1700" dirty="0"/>
              <a:t> </a:t>
            </a:r>
            <a:r>
              <a:rPr lang="en-US" sz="1700" dirty="0" err="1"/>
              <a:t>reducem</a:t>
            </a:r>
            <a:r>
              <a:rPr lang="en-US" sz="1700" dirty="0"/>
              <a:t> din </a:t>
            </a:r>
            <a:r>
              <a:rPr lang="en-US" sz="1700" dirty="0" err="1"/>
              <a:t>numarul</a:t>
            </a:r>
            <a:r>
              <a:rPr lang="en-US" sz="1700" dirty="0"/>
              <a:t> de </a:t>
            </a:r>
            <a:r>
              <a:rPr lang="en-US" sz="1700" dirty="0" err="1"/>
              <a:t>componente</a:t>
            </a:r>
            <a:r>
              <a:rPr lang="en-US" sz="1700" dirty="0"/>
              <a:t> </a:t>
            </a:r>
            <a:r>
              <a:rPr lang="en-US" sz="1700" dirty="0" err="1"/>
              <a:t>fara</a:t>
            </a:r>
            <a:r>
              <a:rPr lang="en-US" sz="1700" dirty="0"/>
              <a:t> a </a:t>
            </a:r>
            <a:r>
              <a:rPr lang="en-US" sz="1700" dirty="0" err="1"/>
              <a:t>pierde</a:t>
            </a:r>
            <a:r>
              <a:rPr lang="en-US" sz="1700" dirty="0"/>
              <a:t> </a:t>
            </a:r>
            <a:r>
              <a:rPr lang="en-US" sz="1700" dirty="0" err="1"/>
              <a:t>insa</a:t>
            </a:r>
            <a:r>
              <a:rPr lang="en-US" sz="1700" dirty="0"/>
              <a:t> din </a:t>
            </a:r>
            <a:r>
              <a:rPr lang="en-US" sz="1700" dirty="0" err="1"/>
              <a:t>informatia</a:t>
            </a:r>
            <a:r>
              <a:rPr lang="en-US" sz="1700" dirty="0"/>
              <a:t> </a:t>
            </a:r>
            <a:r>
              <a:rPr lang="en-US" sz="1700" dirty="0" err="1"/>
              <a:t>utila</a:t>
            </a:r>
            <a:r>
              <a:rPr lang="en-US" sz="17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Initial </a:t>
            </a:r>
            <a:r>
              <a:rPr lang="en-US" sz="1700" dirty="0" err="1"/>
              <a:t>dispunem</a:t>
            </a:r>
            <a:r>
              <a:rPr lang="en-US" sz="1700" dirty="0"/>
              <a:t> de </a:t>
            </a:r>
            <a:r>
              <a:rPr lang="ro-RO" sz="1700" dirty="0"/>
              <a:t>18</a:t>
            </a:r>
            <a:r>
              <a:rPr lang="en-US" sz="1700" dirty="0"/>
              <a:t>0000 de </a:t>
            </a:r>
            <a:r>
              <a:rPr lang="en-US" sz="1700" dirty="0" err="1"/>
              <a:t>caracteristici</a:t>
            </a:r>
            <a:r>
              <a:rPr lang="en-US" sz="1700" dirty="0"/>
              <a:t> </a:t>
            </a:r>
            <a:r>
              <a:rPr lang="en-US" sz="1700" dirty="0" err="1"/>
              <a:t>pentru</a:t>
            </a:r>
            <a:r>
              <a:rPr lang="en-US" sz="1700" dirty="0"/>
              <a:t> </a:t>
            </a:r>
            <a:r>
              <a:rPr lang="en-US" sz="1700" dirty="0" err="1"/>
              <a:t>fiecare</a:t>
            </a:r>
            <a:r>
              <a:rPr lang="en-US" sz="1700" dirty="0"/>
              <a:t> imagine (300 X 200</a:t>
            </a:r>
            <a:r>
              <a:rPr lang="ro-RO" sz="1700" dirty="0"/>
              <a:t> x3</a:t>
            </a:r>
            <a:r>
              <a:rPr lang="en-US" sz="1700" dirty="0"/>
              <a:t>) din </a:t>
            </a:r>
            <a:r>
              <a:rPr lang="en-US" sz="1700" dirty="0" err="1"/>
              <a:t>acestea</a:t>
            </a:r>
            <a:r>
              <a:rPr lang="en-US" sz="1700" dirty="0"/>
              <a:t> </a:t>
            </a:r>
            <a:r>
              <a:rPr lang="en-US" sz="1700" dirty="0" err="1"/>
              <a:t>vom</a:t>
            </a:r>
            <a:r>
              <a:rPr lang="en-US" sz="1700" dirty="0"/>
              <a:t> </a:t>
            </a:r>
            <a:r>
              <a:rPr lang="en-US" sz="1700" dirty="0" err="1"/>
              <a:t>pastra</a:t>
            </a:r>
            <a:r>
              <a:rPr lang="en-US" sz="1700" dirty="0"/>
              <a:t>  500.</a:t>
            </a:r>
          </a:p>
          <a:p>
            <a:pPr>
              <a:lnSpc>
                <a:spcPct val="90000"/>
              </a:lnSpc>
            </a:pPr>
            <a:r>
              <a:rPr lang="en-US" sz="1700" dirty="0" err="1"/>
              <a:t>Pentru</a:t>
            </a:r>
            <a:r>
              <a:rPr lang="en-US" sz="1700" dirty="0"/>
              <a:t> a </a:t>
            </a:r>
            <a:r>
              <a:rPr lang="en-US" sz="1700" dirty="0" err="1"/>
              <a:t>implementa</a:t>
            </a:r>
            <a:r>
              <a:rPr lang="en-US" sz="1700" dirty="0"/>
              <a:t> </a:t>
            </a:r>
            <a:r>
              <a:rPr lang="en-US" sz="1700" dirty="0" err="1"/>
              <a:t>acest</a:t>
            </a:r>
            <a:r>
              <a:rPr lang="en-US" sz="1700" dirty="0"/>
              <a:t> </a:t>
            </a:r>
            <a:r>
              <a:rPr lang="en-US" sz="1700" dirty="0" err="1"/>
              <a:t>algoritm</a:t>
            </a:r>
            <a:r>
              <a:rPr lang="en-US" sz="1700" dirty="0"/>
              <a:t>, am </a:t>
            </a:r>
            <a:r>
              <a:rPr lang="en-US" sz="1700" dirty="0" err="1"/>
              <a:t>folosit</a:t>
            </a:r>
            <a:r>
              <a:rPr lang="en-US" sz="1700" dirty="0"/>
              <a:t> </a:t>
            </a:r>
            <a:r>
              <a:rPr lang="en-US" sz="1700" dirty="0" err="1"/>
              <a:t>functia</a:t>
            </a:r>
            <a:r>
              <a:rPr lang="en-US" sz="1700" dirty="0"/>
              <a:t> “PCA()” din </a:t>
            </a:r>
            <a:r>
              <a:rPr lang="en-US" sz="1700" dirty="0" err="1"/>
              <a:t>cadrul</a:t>
            </a:r>
            <a:r>
              <a:rPr lang="en-US" sz="1700" dirty="0"/>
              <a:t> </a:t>
            </a:r>
            <a:r>
              <a:rPr lang="en-US" sz="1700" dirty="0" err="1"/>
              <a:t>bibliotecii</a:t>
            </a:r>
            <a:r>
              <a:rPr lang="en-US" sz="1700" dirty="0"/>
              <a:t> “</a:t>
            </a:r>
            <a:r>
              <a:rPr lang="en-US" sz="1700" dirty="0" err="1"/>
              <a:t>sklearn.decomposition</a:t>
            </a:r>
            <a:r>
              <a:rPr lang="en-US" sz="1700" dirty="0"/>
              <a:t>”.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CF8071-1A26-419B-BBE2-0BAE27B5F2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24"/>
          <a:stretch/>
        </p:blipFill>
        <p:spPr>
          <a:xfrm>
            <a:off x="5062400" y="4203998"/>
            <a:ext cx="4983480" cy="2044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C67950-8A8F-487B-8FD2-66DC271BD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2400" y="2236349"/>
            <a:ext cx="5096370" cy="14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49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B87E4204-E93C-417B-9ED0-F81552DE8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068E4A00-82CC-4AD0-B631-F820AEE40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463665DF-25B8-4EE2-8F85-921EF38BE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0359D-46C8-4D47-9E9D-1D146A00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SVM (Support vector machine)</a:t>
            </a:r>
          </a:p>
        </p:txBody>
      </p:sp>
      <p:sp useBgFill="1">
        <p:nvSpPr>
          <p:cNvPr id="21" name="Freeform: Shape 15">
            <a:extLst>
              <a:ext uri="{FF2B5EF4-FFF2-40B4-BE49-F238E27FC236}">
                <a16:creationId xmlns:a16="http://schemas.microsoft.com/office/drawing/2014/main" id="{B3378DC2-950E-4B63-B833-32DE4719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EE00F-43FE-40B2-80B7-2A48ECB40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7153602" cy="365868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900" dirty="0"/>
              <a:t>SVM </a:t>
            </a:r>
            <a:r>
              <a:rPr lang="en-US" sz="1900" dirty="0" err="1"/>
              <a:t>este</a:t>
            </a:r>
            <a:r>
              <a:rPr lang="en-US" sz="1900" dirty="0"/>
              <a:t> un </a:t>
            </a:r>
            <a:r>
              <a:rPr lang="en-US" sz="1900" dirty="0" err="1"/>
              <a:t>algoritm</a:t>
            </a:r>
            <a:r>
              <a:rPr lang="en-US" sz="1900" dirty="0"/>
              <a:t> </a:t>
            </a:r>
            <a:r>
              <a:rPr lang="en-US" sz="1900" dirty="0" err="1"/>
              <a:t>supervizat</a:t>
            </a:r>
            <a:r>
              <a:rPr lang="en-US" sz="1900" dirty="0"/>
              <a:t> </a:t>
            </a:r>
            <a:r>
              <a:rPr lang="en-US" sz="1900" dirty="0" err="1"/>
              <a:t>ce</a:t>
            </a:r>
            <a:r>
              <a:rPr lang="en-US" sz="1900" dirty="0"/>
              <a:t> are </a:t>
            </a:r>
            <a:r>
              <a:rPr lang="en-US" sz="1900" dirty="0" err="1"/>
              <a:t>rolul</a:t>
            </a:r>
            <a:r>
              <a:rPr lang="en-US" sz="1900" dirty="0"/>
              <a:t> de a </a:t>
            </a:r>
            <a:r>
              <a:rPr lang="en-US" sz="1900" dirty="0" err="1"/>
              <a:t>clasifica</a:t>
            </a:r>
            <a:r>
              <a:rPr lang="en-US" sz="1900" dirty="0"/>
              <a:t> </a:t>
            </a:r>
            <a:r>
              <a:rPr lang="en-US" sz="1900" dirty="0" err="1"/>
              <a:t>imaginile</a:t>
            </a:r>
            <a:r>
              <a:rPr lang="en-US" sz="1900" dirty="0"/>
              <a:t> in </a:t>
            </a:r>
            <a:r>
              <a:rPr lang="en-US" sz="1900" dirty="0" err="1"/>
              <a:t>cele</a:t>
            </a:r>
            <a:r>
              <a:rPr lang="en-US" sz="1900" dirty="0"/>
              <a:t> 5 </a:t>
            </a:r>
            <a:r>
              <a:rPr lang="en-US" sz="1900" dirty="0" err="1"/>
              <a:t>categorii</a:t>
            </a:r>
            <a:r>
              <a:rPr lang="en-US" sz="1900" dirty="0"/>
              <a:t> pe </a:t>
            </a:r>
            <a:r>
              <a:rPr lang="en-US" sz="1900" dirty="0" err="1"/>
              <a:t>baza</a:t>
            </a:r>
            <a:r>
              <a:rPr lang="en-US" sz="1900" dirty="0"/>
              <a:t> </a:t>
            </a:r>
            <a:r>
              <a:rPr lang="en-US" sz="1900" dirty="0" err="1"/>
              <a:t>unor</a:t>
            </a:r>
            <a:r>
              <a:rPr lang="en-US" sz="1900" dirty="0"/>
              <a:t> </a:t>
            </a:r>
            <a:r>
              <a:rPr lang="en-US" sz="1900" dirty="0" err="1"/>
              <a:t>modele</a:t>
            </a:r>
            <a:r>
              <a:rPr lang="en-US" sz="1900" dirty="0"/>
              <a:t> date.</a:t>
            </a:r>
          </a:p>
          <a:p>
            <a:pPr>
              <a:lnSpc>
                <a:spcPct val="90000"/>
              </a:lnSpc>
            </a:pPr>
            <a:endParaRPr lang="en-US" sz="1900" dirty="0"/>
          </a:p>
          <a:p>
            <a:pPr>
              <a:lnSpc>
                <a:spcPct val="90000"/>
              </a:lnSpc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900" dirty="0"/>
              <a:t>In </a:t>
            </a:r>
            <a:r>
              <a:rPr lang="en-US" sz="1900" dirty="0" err="1"/>
              <a:t>vederea</a:t>
            </a:r>
            <a:r>
              <a:rPr lang="en-US" sz="1900" dirty="0"/>
              <a:t> </a:t>
            </a:r>
            <a:r>
              <a:rPr lang="en-US" sz="1900" dirty="0" err="1"/>
              <a:t>clasificarii</a:t>
            </a:r>
            <a:r>
              <a:rPr lang="en-US" sz="1900" dirty="0"/>
              <a:t> </a:t>
            </a:r>
            <a:r>
              <a:rPr lang="en-US" sz="1900" dirty="0" err="1"/>
              <a:t>acest</a:t>
            </a:r>
            <a:r>
              <a:rPr lang="en-US" sz="1900" dirty="0"/>
              <a:t> </a:t>
            </a:r>
            <a:r>
              <a:rPr lang="en-US" sz="1900" dirty="0" err="1"/>
              <a:t>algoritm</a:t>
            </a:r>
            <a:r>
              <a:rPr lang="en-US" sz="1900" dirty="0"/>
              <a:t> are </a:t>
            </a:r>
            <a:r>
              <a:rPr lang="en-US" sz="1900" dirty="0" err="1"/>
              <a:t>rolul</a:t>
            </a:r>
            <a:r>
              <a:rPr lang="en-US" sz="1900" dirty="0"/>
              <a:t> de a </a:t>
            </a:r>
            <a:r>
              <a:rPr lang="en-US" sz="1900" dirty="0" err="1"/>
              <a:t>delimita</a:t>
            </a:r>
            <a:r>
              <a:rPr lang="en-US" sz="1900" dirty="0"/>
              <a:t> </a:t>
            </a:r>
            <a:r>
              <a:rPr lang="en-US" sz="1900" dirty="0" err="1"/>
              <a:t>clasele</a:t>
            </a:r>
            <a:r>
              <a:rPr lang="en-US" sz="1900" dirty="0"/>
              <a:t> </a:t>
            </a:r>
            <a:r>
              <a:rPr lang="en-US" sz="1900" dirty="0" err="1"/>
              <a:t>prin</a:t>
            </a:r>
            <a:r>
              <a:rPr lang="en-US" sz="1900" dirty="0"/>
              <a:t> </a:t>
            </a:r>
            <a:r>
              <a:rPr lang="en-US" sz="1900" dirty="0" err="1"/>
              <a:t>intermediul</a:t>
            </a:r>
            <a:r>
              <a:rPr lang="en-US" sz="1900" dirty="0"/>
              <a:t> </a:t>
            </a:r>
            <a:r>
              <a:rPr lang="en-US" sz="1900" dirty="0" err="1"/>
              <a:t>unor</a:t>
            </a:r>
            <a:r>
              <a:rPr lang="en-US" sz="1900" dirty="0"/>
              <a:t> </a:t>
            </a:r>
            <a:r>
              <a:rPr lang="en-US" sz="1900" dirty="0" err="1"/>
              <a:t>hiperplanuri</a:t>
            </a:r>
            <a:r>
              <a:rPr lang="en-US" sz="1900" dirty="0"/>
              <a:t>. </a:t>
            </a:r>
            <a:r>
              <a:rPr lang="en-US" sz="1900" dirty="0" err="1"/>
              <a:t>Acestea</a:t>
            </a:r>
            <a:r>
              <a:rPr lang="en-US" sz="1900" dirty="0"/>
              <a:t> sunt </a:t>
            </a:r>
            <a:r>
              <a:rPr lang="en-US" sz="1900" dirty="0" err="1"/>
              <a:t>trasate</a:t>
            </a:r>
            <a:r>
              <a:rPr lang="en-US" sz="1900" dirty="0"/>
              <a:t> cu </a:t>
            </a:r>
            <a:r>
              <a:rPr lang="en-US" sz="1900" dirty="0" err="1"/>
              <a:t>ajutorul</a:t>
            </a:r>
            <a:r>
              <a:rPr lang="en-US" sz="1900" dirty="0"/>
              <a:t> </a:t>
            </a:r>
            <a:r>
              <a:rPr lang="en-US" sz="1900" dirty="0" err="1"/>
              <a:t>vectorilor</a:t>
            </a:r>
            <a:r>
              <a:rPr lang="en-US" sz="1900" dirty="0"/>
              <a:t> </a:t>
            </a:r>
            <a:r>
              <a:rPr lang="en-US" sz="1900" dirty="0" err="1"/>
              <a:t>suport</a:t>
            </a:r>
            <a:r>
              <a:rPr lang="en-US" sz="1900" dirty="0"/>
              <a:t> </a:t>
            </a:r>
            <a:r>
              <a:rPr lang="en-US" sz="1900" dirty="0" err="1"/>
              <a:t>determinati</a:t>
            </a:r>
            <a:r>
              <a:rPr lang="en-US" sz="1900" dirty="0"/>
              <a:t> pe </a:t>
            </a:r>
            <a:r>
              <a:rPr lang="en-US" sz="1900" dirty="0" err="1"/>
              <a:t>baza</a:t>
            </a:r>
            <a:r>
              <a:rPr lang="en-US" sz="1900" dirty="0"/>
              <a:t> </a:t>
            </a:r>
            <a:r>
              <a:rPr lang="en-US" sz="1900" dirty="0" err="1"/>
              <a:t>punctelor</a:t>
            </a:r>
            <a:r>
              <a:rPr lang="en-US" sz="1900" dirty="0"/>
              <a:t> extreme din </a:t>
            </a:r>
            <a:r>
              <a:rPr lang="en-US" sz="1900" dirty="0" err="1"/>
              <a:t>fiecare</a:t>
            </a:r>
            <a:r>
              <a:rPr lang="en-US" sz="1900" dirty="0"/>
              <a:t> </a:t>
            </a:r>
            <a:r>
              <a:rPr lang="en-US" sz="1900" dirty="0" err="1"/>
              <a:t>categorie</a:t>
            </a:r>
            <a:r>
              <a:rPr lang="en-US" sz="1900" dirty="0"/>
              <a:t>.</a:t>
            </a:r>
          </a:p>
          <a:p>
            <a:pPr>
              <a:lnSpc>
                <a:spcPct val="90000"/>
              </a:lnSpc>
            </a:pPr>
            <a:endParaRPr lang="en-US" sz="1900" dirty="0"/>
          </a:p>
          <a:p>
            <a:pPr>
              <a:lnSpc>
                <a:spcPct val="90000"/>
              </a:lnSpc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900" dirty="0" err="1"/>
              <a:t>Pentru</a:t>
            </a:r>
            <a:r>
              <a:rPr lang="en-US" sz="1900" dirty="0"/>
              <a:t> a </a:t>
            </a:r>
            <a:r>
              <a:rPr lang="en-US" sz="1900" dirty="0" err="1"/>
              <a:t>implementa</a:t>
            </a:r>
            <a:r>
              <a:rPr lang="en-US" sz="1900" dirty="0"/>
              <a:t> </a:t>
            </a:r>
            <a:r>
              <a:rPr lang="en-US" sz="1900" dirty="0" err="1"/>
              <a:t>acest</a:t>
            </a:r>
            <a:r>
              <a:rPr lang="en-US" sz="1900" dirty="0"/>
              <a:t> </a:t>
            </a:r>
            <a:r>
              <a:rPr lang="en-US" sz="1900" dirty="0" err="1"/>
              <a:t>algoritm</a:t>
            </a:r>
            <a:r>
              <a:rPr lang="en-US" sz="1900" dirty="0"/>
              <a:t> am </a:t>
            </a:r>
            <a:r>
              <a:rPr lang="en-US" sz="1900" dirty="0" err="1"/>
              <a:t>utilizat</a:t>
            </a:r>
            <a:r>
              <a:rPr lang="en-US" sz="1900" dirty="0"/>
              <a:t> </a:t>
            </a:r>
            <a:r>
              <a:rPr lang="en-US" sz="1900" dirty="0" err="1"/>
              <a:t>functia</a:t>
            </a:r>
            <a:r>
              <a:rPr lang="en-US" sz="1900" dirty="0"/>
              <a:t>   “SVC()” din </a:t>
            </a:r>
            <a:r>
              <a:rPr lang="en-US" sz="1900" dirty="0" err="1"/>
              <a:t>cadrul</a:t>
            </a:r>
            <a:r>
              <a:rPr lang="en-US" sz="1900" dirty="0"/>
              <a:t> </a:t>
            </a:r>
            <a:r>
              <a:rPr lang="en-US" sz="1900" dirty="0" err="1"/>
              <a:t>bibliotecii</a:t>
            </a:r>
            <a:r>
              <a:rPr lang="en-US" sz="1900" dirty="0"/>
              <a:t> “</a:t>
            </a:r>
            <a:r>
              <a:rPr lang="en-US" sz="1900" dirty="0" err="1"/>
              <a:t>sklearn</a:t>
            </a:r>
            <a:r>
              <a:rPr lang="en-US" sz="1900" dirty="0"/>
              <a:t>”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609200-2227-47EB-9A06-C8EC5C387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872" y="3567502"/>
            <a:ext cx="3413671" cy="162357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06372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680</Words>
  <Application>Microsoft Office PowerPoint</Application>
  <PresentationFormat>Widescreen</PresentationFormat>
  <Paragraphs>113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Century Gothic</vt:lpstr>
      <vt:lpstr>Linux Libertine</vt:lpstr>
      <vt:lpstr>Times New Roman</vt:lpstr>
      <vt:lpstr>Wingdings 3</vt:lpstr>
      <vt:lpstr>Ion</vt:lpstr>
      <vt:lpstr>Proiect IC1</vt:lpstr>
      <vt:lpstr>Cerinta</vt:lpstr>
      <vt:lpstr>Organigrama program</vt:lpstr>
      <vt:lpstr>Citire baza de date</vt:lpstr>
      <vt:lpstr>Atribuire Etichete</vt:lpstr>
      <vt:lpstr>Redimensionare</vt:lpstr>
      <vt:lpstr>Impartire Train / Test</vt:lpstr>
      <vt:lpstr>PCA (Principal component analysis) </vt:lpstr>
      <vt:lpstr>SVM (Support vector machine)</vt:lpstr>
      <vt:lpstr>Rezultate</vt:lpstr>
      <vt:lpstr>Rezultate</vt:lpstr>
      <vt:lpstr>Rezultate</vt:lpstr>
      <vt:lpstr>Rezultate</vt:lpstr>
      <vt:lpstr>Rezultate</vt:lpstr>
      <vt:lpstr>Rezultate</vt:lpstr>
      <vt:lpstr>Rezultate</vt:lpstr>
      <vt:lpstr>Cuncluzii</vt:lpstr>
      <vt:lpstr>Va multumesc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IC1</dc:title>
  <dc:creator>Adrian Titi</dc:creator>
  <cp:lastModifiedBy>Adrian Titi</cp:lastModifiedBy>
  <cp:revision>5</cp:revision>
  <dcterms:created xsi:type="dcterms:W3CDTF">2020-12-04T12:58:40Z</dcterms:created>
  <dcterms:modified xsi:type="dcterms:W3CDTF">2020-12-09T15:12:51Z</dcterms:modified>
</cp:coreProperties>
</file>