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5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94707-C92A-4D89-98FA-E1F44473303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41D4-0EA7-450B-ABAC-32FEF8840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01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41D4-0EA7-450B-ABAC-32FEF88406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B04-04ED-459E-8995-A6EC6F8B3608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1621-E6CD-40E5-8443-DD62BD06AD98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EFC8-8307-4980-8B58-8F66CEF50FC3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3DAA-C386-4636-BB88-A67D8EAF3561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747E-5A25-4813-99ED-18CD58D81D81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6C1B-E4F1-4DF8-A3E0-2C63522AC3F5}" type="datetime1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83A7-EEAC-4067-A7E1-01710A7A3DC7}" type="datetime1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7D5-26F5-430D-82C8-A2DE51129464}" type="datetime1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3729-308B-4FEC-8F94-7CCD842A5BA7}" type="datetime1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5ADE-D296-4E52-8E56-10727C898B53}" type="datetime1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122D78-68D2-46ED-A7D4-813D9AA9D8B6}" type="datetime1">
              <a:rPr lang="ru-RU" smtClean="0"/>
              <a:t>14.05.2019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463372-42E1-41BB-A5DB-0EC69684C76B}" type="datetime1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5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Обработка форм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5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Флажки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i="1" dirty="0"/>
              <a:t>&lt;input type="checkbox" name="</a:t>
            </a:r>
            <a:r>
              <a:rPr lang="en-US" i="1" dirty="0" err="1"/>
              <a:t>имя</a:t>
            </a:r>
            <a:r>
              <a:rPr lang="en-US" i="1" dirty="0"/>
              <a:t>" value="</a:t>
            </a:r>
            <a:r>
              <a:rPr lang="en-US" i="1" dirty="0" err="1"/>
              <a:t>значение</a:t>
            </a:r>
            <a:r>
              <a:rPr lang="en-US" i="1" dirty="0"/>
              <a:t>" checked="checked</a:t>
            </a:r>
            <a:r>
              <a:rPr lang="en-US" i="1" dirty="0" smtClean="0"/>
              <a:t>"&gt;</a:t>
            </a:r>
            <a:endParaRPr lang="ru-RU" i="1" dirty="0" smtClean="0"/>
          </a:p>
          <a:p>
            <a:r>
              <a:rPr lang="ru-RU" dirty="0"/>
              <a:t>Если в этот формат включается атрибут </a:t>
            </a:r>
            <a:r>
              <a:rPr lang="ru-RU" dirty="0" err="1"/>
              <a:t>checked</a:t>
            </a:r>
            <a:r>
              <a:rPr lang="ru-RU" dirty="0"/>
              <a:t> (установлен), флажок появляется в браузере в уже установленном виде. </a:t>
            </a:r>
            <a:endParaRPr lang="ru-RU" dirty="0" smtClean="0"/>
          </a:p>
          <a:p>
            <a:pPr marL="118872" indent="0">
              <a:buNone/>
            </a:pPr>
            <a:r>
              <a:rPr lang="en-US" i="1" dirty="0"/>
              <a:t>Я </a:t>
            </a:r>
            <a:r>
              <a:rPr lang="en-US" i="1" dirty="0" err="1"/>
              <a:t>согласен</a:t>
            </a:r>
            <a:r>
              <a:rPr lang="en-US" i="1" dirty="0"/>
              <a:t> &lt;input type="checkbox" name="agree</a:t>
            </a:r>
            <a:r>
              <a:rPr lang="en-US" i="1" dirty="0" smtClean="0"/>
              <a:t>"&gt;</a:t>
            </a:r>
            <a:endParaRPr lang="ru-RU" i="1" dirty="0" smtClean="0"/>
          </a:p>
          <a:p>
            <a:r>
              <a:rPr lang="ru-RU" dirty="0"/>
              <a:t>Если пользователь не установит флажок, значение передано не будет. </a:t>
            </a:r>
            <a:endParaRPr lang="ru-RU" dirty="0" smtClean="0"/>
          </a:p>
          <a:p>
            <a:pPr marL="118872" indent="0">
              <a:buNone/>
            </a:pPr>
            <a:r>
              <a:rPr lang="en-US" i="1" dirty="0"/>
              <a:t>Я </a:t>
            </a:r>
            <a:r>
              <a:rPr lang="en-US" i="1" dirty="0" err="1"/>
              <a:t>согласен</a:t>
            </a:r>
            <a:r>
              <a:rPr lang="en-US" i="1" dirty="0"/>
              <a:t> &lt;input type="checkbox" name="agree" value="1</a:t>
            </a:r>
            <a:r>
              <a:rPr lang="en-US" i="1" dirty="0" smtClean="0"/>
              <a:t>"&gt;</a:t>
            </a:r>
            <a:endParaRPr lang="ru-RU" i="1" dirty="0" smtClean="0"/>
          </a:p>
          <a:p>
            <a:r>
              <a:rPr lang="ru-RU" dirty="0" smtClean="0"/>
              <a:t>Если Вы </a:t>
            </a:r>
            <a:r>
              <a:rPr lang="ru-RU" dirty="0"/>
              <a:t>хотите при отправке формы предложить своим читателям информационный бюллетень, то может появиться желание отобразить флажок установленным по </a:t>
            </a:r>
            <a:r>
              <a:rPr lang="ru-RU" dirty="0" smtClean="0"/>
              <a:t>умолчанию.</a:t>
            </a:r>
          </a:p>
          <a:p>
            <a:pPr marL="118872" indent="0">
              <a:buNone/>
            </a:pPr>
            <a:r>
              <a:rPr lang="en-US" i="1" dirty="0" err="1"/>
              <a:t>Подписаться</a:t>
            </a:r>
            <a:r>
              <a:rPr lang="en-US" i="1" dirty="0"/>
              <a:t>? &lt;input type="checkbox" name="news" checked="checked"&gt;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9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Переключатели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Переключатели </a:t>
            </a:r>
            <a:r>
              <a:rPr lang="ru-RU" dirty="0" smtClean="0"/>
              <a:t>(</a:t>
            </a:r>
            <a:r>
              <a:rPr lang="en-US" dirty="0" smtClean="0"/>
              <a:t>radio</a:t>
            </a:r>
            <a:r>
              <a:rPr lang="ru-RU" dirty="0" smtClean="0"/>
              <a:t> </a:t>
            </a:r>
            <a:r>
              <a:rPr lang="en-US" dirty="0" smtClean="0"/>
              <a:t>buttons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en-US" dirty="0"/>
              <a:t>«</a:t>
            </a:r>
            <a:r>
              <a:rPr lang="ru-RU" dirty="0"/>
              <a:t>кнопки радиоприемника») названы так по аналогии с утапливаемыми кнопками настройки на фиксированные частоты, которые встречались на многих старых радиоприемниках, где любая ранее утопленная кнопка при нажатии другой кнопки возвращалась в первоначальную позицию. </a:t>
            </a:r>
            <a:endParaRPr lang="ru-RU" dirty="0" smtClean="0"/>
          </a:p>
          <a:p>
            <a:r>
              <a:rPr lang="ru-RU" dirty="0"/>
              <a:t>Переключатели применяются в тех случаях, когда нужно из двух и более вариантов выбрать и вернуть только один.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/>
              <a:t>кнопки группы должны использовать одно и то же имя, и, поскольку возвращается только одно значение, массив передавать не требуется</a:t>
            </a:r>
            <a:r>
              <a:rPr lang="ru-RU" dirty="0" smtClean="0"/>
              <a:t>.</a:t>
            </a:r>
          </a:p>
          <a:p>
            <a:r>
              <a:rPr lang="ru-RU" dirty="0"/>
              <a:t>Наличие значения по умолчанию гарантирует, что пользователь выберет </a:t>
            </a:r>
            <a:r>
              <a:rPr lang="ru-RU" dirty="0" smtClean="0"/>
              <a:t>хотя бы один вариант, который </a:t>
            </a:r>
            <a:r>
              <a:rPr lang="ru-RU" dirty="0"/>
              <a:t>затем может быть </a:t>
            </a:r>
            <a:r>
              <a:rPr lang="ru-RU" dirty="0" smtClean="0"/>
              <a:t>изменен в </a:t>
            </a:r>
            <a:r>
              <a:rPr lang="ru-RU" dirty="0"/>
              <a:t>соответствии с </a:t>
            </a:r>
            <a:r>
              <a:rPr lang="ru-RU" dirty="0" smtClean="0"/>
              <a:t>его </a:t>
            </a:r>
            <a:r>
              <a:rPr lang="ru-RU" dirty="0"/>
              <a:t>предпочтениями.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9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Скрытые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Иногда бывает удобно пользоваться скрытыми полями формы, чтобы получить возможность отслеживать состояние ее ввода. </a:t>
            </a:r>
            <a:endParaRPr lang="en-US" dirty="0" smtClean="0"/>
          </a:p>
          <a:p>
            <a:pPr marL="118872" indent="0">
              <a:buNone/>
            </a:pPr>
            <a:r>
              <a:rPr lang="en-US" i="1" dirty="0"/>
              <a:t>echo '&lt;input type="hidden" name="submitted" value="yes</a:t>
            </a:r>
            <a:r>
              <a:rPr lang="en-US" i="1" dirty="0" smtClean="0"/>
              <a:t>"&gt;’</a:t>
            </a:r>
          </a:p>
          <a:p>
            <a:r>
              <a:rPr lang="ru-RU" dirty="0"/>
              <a:t>Это простая PHP-инструкция </a:t>
            </a:r>
            <a:r>
              <a:rPr lang="ru-RU" dirty="0" err="1"/>
              <a:t>echo</a:t>
            </a:r>
            <a:r>
              <a:rPr lang="ru-RU" dirty="0"/>
              <a:t>, добавленная к полю ввода HTML-формы. 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/>
              <a:t>пользователь отправит форму еще раз, PHP-программа получит </a:t>
            </a:r>
            <a:r>
              <a:rPr lang="ru-RU" dirty="0" smtClean="0"/>
              <a:t>её </a:t>
            </a:r>
            <a:r>
              <a:rPr lang="ru-RU" dirty="0"/>
              <a:t>с полем </a:t>
            </a:r>
            <a:r>
              <a:rPr lang="ru-RU" dirty="0" err="1"/>
              <a:t>submitted</a:t>
            </a:r>
            <a:r>
              <a:rPr lang="ru-RU" dirty="0"/>
              <a:t>, имеющим значение </a:t>
            </a:r>
            <a:r>
              <a:rPr lang="ru-RU" dirty="0" err="1"/>
              <a:t>yes</a:t>
            </a:r>
            <a:r>
              <a:rPr lang="ru-RU" dirty="0" smtClean="0"/>
              <a:t>.</a:t>
            </a:r>
          </a:p>
          <a:p>
            <a:r>
              <a:rPr lang="ru-RU" dirty="0"/>
              <a:t>Скрытые поля могут пригодиться также для хранения других сведений, например идентификационной строки сеанса, которая может быть создана для идентификации пользователя, и т. 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0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&lt;select&gt;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Тег </a:t>
            </a:r>
            <a:r>
              <a:rPr lang="ru-RU" dirty="0" err="1"/>
              <a:t>select</a:t>
            </a:r>
            <a:r>
              <a:rPr lang="ru-RU" dirty="0"/>
              <a:t> позволяет создавать раскрывающийся список, предлагающий выбор одного или нескольких значений. </a:t>
            </a:r>
            <a:endParaRPr lang="ru-RU" dirty="0" smtClean="0"/>
          </a:p>
          <a:p>
            <a:pPr marL="118872" indent="0">
              <a:buNone/>
            </a:pPr>
            <a:r>
              <a:rPr lang="en-US" i="1" dirty="0" smtClean="0"/>
              <a:t>&lt;</a:t>
            </a:r>
            <a:r>
              <a:rPr lang="en-US" i="1" dirty="0"/>
              <a:t>select name="</a:t>
            </a:r>
            <a:r>
              <a:rPr lang="en-US" i="1" dirty="0" err="1"/>
              <a:t>имя</a:t>
            </a:r>
            <a:r>
              <a:rPr lang="en-US" i="1" dirty="0"/>
              <a:t>" size="</a:t>
            </a:r>
            <a:r>
              <a:rPr lang="en-US" i="1" dirty="0" err="1"/>
              <a:t>размер</a:t>
            </a:r>
            <a:r>
              <a:rPr lang="en-US" i="1" dirty="0"/>
              <a:t>" multiple="multiple</a:t>
            </a:r>
            <a:r>
              <a:rPr lang="en-US" i="1" dirty="0" smtClean="0"/>
              <a:t>"&gt;</a:t>
            </a:r>
          </a:p>
          <a:p>
            <a:r>
              <a:rPr lang="ru-RU" dirty="0"/>
              <a:t>Атрибутом </a:t>
            </a:r>
            <a:r>
              <a:rPr lang="ru-RU" dirty="0" err="1"/>
              <a:t>size</a:t>
            </a:r>
            <a:r>
              <a:rPr lang="ru-RU" dirty="0"/>
              <a:t> (размер) задается количество отображаемых строк. </a:t>
            </a:r>
            <a:endParaRPr lang="en-US" dirty="0" smtClean="0"/>
          </a:p>
          <a:p>
            <a:r>
              <a:rPr lang="ru-RU" dirty="0"/>
              <a:t>Если применяется атрибут </a:t>
            </a:r>
            <a:r>
              <a:rPr lang="ru-RU" dirty="0" err="1"/>
              <a:t>multiple</a:t>
            </a:r>
            <a:r>
              <a:rPr lang="ru-RU" dirty="0"/>
              <a:t> (множественный выбор), из списка путем удерживания во время щелчка клавиши </a:t>
            </a:r>
            <a:r>
              <a:rPr lang="ru-RU" dirty="0" err="1"/>
              <a:t>Ctrl</a:t>
            </a:r>
            <a:r>
              <a:rPr lang="ru-RU" dirty="0"/>
              <a:t> могут быть выбраны сразу несколько вариантов. 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Теги </a:t>
            </a:r>
            <a:r>
              <a:rPr lang="en-US" dirty="0" smtClean="0"/>
              <a:t>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эти теги можно заключить элемент формы, обеспечивая его выбор щелчком на любой видимой части, содержащейся между открывающим и закрывающим тегами &lt;</a:t>
            </a:r>
            <a:r>
              <a:rPr lang="ru-RU" dirty="0" err="1"/>
              <a:t>label</a:t>
            </a:r>
            <a:r>
              <a:rPr lang="ru-RU" dirty="0" smtClean="0"/>
              <a:t>&gt;.</a:t>
            </a:r>
            <a:endParaRPr lang="en-US" dirty="0" smtClean="0"/>
          </a:p>
          <a:p>
            <a:r>
              <a:rPr lang="ru-RU" dirty="0"/>
              <a:t>При этом текст не будет подчеркиваться при прохождении над ним указателя мыши, как это происходит с гиперссылкой, но указатель мыши из текстового курсора будет превращаться в стрелку, показывая, что щелкать можно на всем тексте.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8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Кнопка отправки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Чтобы согласовать текст на кнопке отправки с разновидностью отправляемой формы, его можно изменить по своему усмотрению, воспользовавшись атрибутом </a:t>
            </a:r>
            <a:r>
              <a:rPr lang="ru-RU" dirty="0" err="1"/>
              <a:t>value</a:t>
            </a:r>
            <a:r>
              <a:rPr lang="ru-RU" dirty="0"/>
              <a:t>:</a:t>
            </a:r>
          </a:p>
          <a:p>
            <a:pPr marL="118872" indent="0">
              <a:buNone/>
            </a:pPr>
            <a:r>
              <a:rPr lang="en-US" i="1" dirty="0"/>
              <a:t>&lt;input type="submit" value="</a:t>
            </a:r>
            <a:r>
              <a:rPr lang="en-US" i="1" dirty="0" err="1"/>
              <a:t>Поиск</a:t>
            </a:r>
            <a:r>
              <a:rPr lang="en-US" i="1" dirty="0"/>
              <a:t>"&gt;</a:t>
            </a:r>
          </a:p>
          <a:p>
            <a:r>
              <a:rPr lang="ru-RU" dirty="0"/>
              <a:t>Можно также заменить стандартный текст на кнопке выбранным вами графическим изображением, используя следующий код HTML:</a:t>
            </a:r>
          </a:p>
          <a:p>
            <a:pPr marL="118872" indent="0">
              <a:buNone/>
            </a:pPr>
            <a:r>
              <a:rPr lang="en-US" i="1" dirty="0"/>
              <a:t>&lt;input type="image" name="submit" </a:t>
            </a:r>
            <a:r>
              <a:rPr lang="en-US" i="1" dirty="0" err="1"/>
              <a:t>src</a:t>
            </a:r>
            <a:r>
              <a:rPr lang="en-US" i="1" dirty="0"/>
              <a:t>="image.gif"&gt;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9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Обезвреживание введённых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/>
              <a:t>следует доверять какой-либо переменной, извлеченной из массива $_GET или $_POST, до тех пор, пока она не пройдет соответствующую обработку. 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/>
              <a:t>предотвратить внедрение </a:t>
            </a:r>
            <a:r>
              <a:rPr lang="en-US" dirty="0" smtClean="0"/>
              <a:t>escape-</a:t>
            </a:r>
            <a:r>
              <a:rPr lang="ru-RU" dirty="0"/>
              <a:t>символов в строку, которая будет представлена </a:t>
            </a:r>
            <a:r>
              <a:rPr lang="en-US" dirty="0" smtClean="0"/>
              <a:t>MySQL</a:t>
            </a:r>
            <a:r>
              <a:rPr lang="ru-RU" dirty="0" smtClean="0"/>
              <a:t>:</a:t>
            </a:r>
          </a:p>
          <a:p>
            <a:pPr marL="118872" indent="0">
              <a:buNone/>
            </a:pPr>
            <a:r>
              <a:rPr lang="en-US" i="1" dirty="0"/>
              <a:t>$variable = $connection-&gt;</a:t>
            </a:r>
            <a:r>
              <a:rPr lang="en-US" i="1" dirty="0" err="1"/>
              <a:t>real_escape_string</a:t>
            </a:r>
            <a:r>
              <a:rPr lang="en-US" i="1" dirty="0"/>
              <a:t>($variable</a:t>
            </a:r>
            <a:r>
              <a:rPr lang="en-US" i="1" dirty="0" smtClean="0"/>
              <a:t>);</a:t>
            </a:r>
            <a:endParaRPr lang="ru-RU" i="1" dirty="0" smtClean="0"/>
          </a:p>
          <a:p>
            <a:r>
              <a:rPr lang="ru-RU" dirty="0"/>
              <a:t>Чтобы избавиться от нежелательных слеш-символов, например вставленных с помощью уже устаревшей директивы </a:t>
            </a:r>
            <a:r>
              <a:rPr lang="ru-RU" dirty="0" err="1"/>
              <a:t>magic_quotes_gpc</a:t>
            </a:r>
            <a:r>
              <a:rPr lang="ru-RU" dirty="0"/>
              <a:t> </a:t>
            </a:r>
            <a:r>
              <a:rPr lang="ru-RU" dirty="0" smtClean="0"/>
              <a:t>:</a:t>
            </a:r>
          </a:p>
          <a:p>
            <a:pPr marL="118872" indent="0">
              <a:buNone/>
            </a:pPr>
            <a:r>
              <a:rPr lang="en-US" i="1" dirty="0"/>
              <a:t>$variable = </a:t>
            </a:r>
            <a:r>
              <a:rPr lang="en-US" i="1" dirty="0" err="1"/>
              <a:t>stripslashes</a:t>
            </a:r>
            <a:r>
              <a:rPr lang="en-US" i="1" dirty="0"/>
              <a:t>($variable</a:t>
            </a:r>
            <a:r>
              <a:rPr lang="en-US" i="1" dirty="0" smtClean="0"/>
              <a:t>);</a:t>
            </a:r>
            <a:endParaRPr lang="ru-RU" i="1" dirty="0" smtClean="0"/>
          </a:p>
          <a:p>
            <a:r>
              <a:rPr lang="ru-RU" dirty="0" smtClean="0"/>
              <a:t>Для </a:t>
            </a:r>
            <a:r>
              <a:rPr lang="ru-RU" dirty="0"/>
              <a:t>удаления из строки любого </a:t>
            </a:r>
            <a:r>
              <a:rPr lang="ru-RU" dirty="0" smtClean="0"/>
              <a:t>HTML-кода:</a:t>
            </a:r>
          </a:p>
          <a:p>
            <a:pPr marL="118872" indent="0">
              <a:buNone/>
            </a:pPr>
            <a:r>
              <a:rPr lang="en-US" i="1" dirty="0"/>
              <a:t>$variable = </a:t>
            </a:r>
            <a:r>
              <a:rPr lang="en-US" i="1" dirty="0" err="1"/>
              <a:t>htmlentities</a:t>
            </a:r>
            <a:r>
              <a:rPr lang="en-US" i="1" dirty="0"/>
              <a:t>($variable</a:t>
            </a:r>
            <a:r>
              <a:rPr lang="en-US" i="1" dirty="0" smtClean="0"/>
              <a:t>);</a:t>
            </a:r>
            <a:endParaRPr lang="ru-RU" i="1" dirty="0" smtClean="0"/>
          </a:p>
          <a:p>
            <a:r>
              <a:rPr lang="ru-RU" dirty="0" smtClean="0"/>
              <a:t>Если </a:t>
            </a:r>
            <a:r>
              <a:rPr lang="ru-RU" dirty="0"/>
              <a:t>нужно полностью очистить введенные данные </a:t>
            </a:r>
            <a:r>
              <a:rPr lang="ru-RU" dirty="0" smtClean="0"/>
              <a:t>от </a:t>
            </a:r>
            <a:r>
              <a:rPr lang="en-US" dirty="0" smtClean="0"/>
              <a:t>HTML:</a:t>
            </a:r>
          </a:p>
          <a:p>
            <a:pPr marL="118872" indent="0">
              <a:buNone/>
            </a:pPr>
            <a:r>
              <a:rPr lang="en-US" i="1" dirty="0"/>
              <a:t>$variable = </a:t>
            </a:r>
            <a:r>
              <a:rPr lang="en-US" i="1" dirty="0" err="1"/>
              <a:t>strip_tags</a:t>
            </a:r>
            <a:r>
              <a:rPr lang="en-US" i="1" dirty="0"/>
              <a:t>($variable);</a:t>
            </a:r>
            <a:endParaRPr lang="ru-RU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Обработка форм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Основной способ взаимодействия пользователей с PHP и </a:t>
            </a:r>
            <a:r>
              <a:rPr lang="ru-RU" sz="2400" dirty="0" err="1"/>
              <a:t>MySQL</a:t>
            </a:r>
            <a:r>
              <a:rPr lang="ru-RU" sz="2400" dirty="0"/>
              <a:t> — применение HTML-форм. </a:t>
            </a:r>
            <a:endParaRPr lang="ru-RU" sz="2400" dirty="0" smtClean="0"/>
          </a:p>
          <a:p>
            <a:r>
              <a:rPr lang="ru-RU" sz="2400" dirty="0"/>
              <a:t>С</a:t>
            </a:r>
            <a:r>
              <a:rPr lang="ru-RU" sz="2400" dirty="0" smtClean="0"/>
              <a:t> годами HTML-формы </a:t>
            </a:r>
            <a:r>
              <a:rPr lang="ru-RU" sz="2400" dirty="0"/>
              <a:t>совершенствовались, получая дополнительные функциональные возможности обработки </a:t>
            </a:r>
            <a:r>
              <a:rPr lang="ru-RU" sz="2400" dirty="0" smtClean="0"/>
              <a:t>информации. </a:t>
            </a:r>
            <a:endParaRPr lang="ru-RU" sz="2400" dirty="0"/>
          </a:p>
        </p:txBody>
      </p:sp>
      <p:sp>
        <p:nvSpPr>
          <p:cNvPr id="5" name="AutoShape 2" descr="Картинки по запросу обработка форм"/>
          <p:cNvSpPr>
            <a:spLocks noChangeAspect="1" noChangeArrowheads="1"/>
          </p:cNvSpPr>
          <p:nvPr/>
        </p:nvSpPr>
        <p:spPr bwMode="auto">
          <a:xfrm>
            <a:off x="155575" y="-1684338"/>
            <a:ext cx="20859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36" y="3356991"/>
            <a:ext cx="1962910" cy="33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ru-RU" dirty="0"/>
              <a:t>Для создания формы потребуются как минимум следующие элементы: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/>
              <a:t>открывающий и закрывающий теги — &lt;</a:t>
            </a:r>
            <a:r>
              <a:rPr lang="ru-RU" dirty="0" err="1"/>
              <a:t>form</a:t>
            </a:r>
            <a:r>
              <a:rPr lang="ru-RU" dirty="0"/>
              <a:t>&gt; и &lt;/</a:t>
            </a:r>
            <a:r>
              <a:rPr lang="ru-RU" dirty="0" err="1"/>
              <a:t>form</a:t>
            </a:r>
            <a:r>
              <a:rPr lang="ru-RU" dirty="0"/>
              <a:t>&gt; соответственно;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/>
              <a:t>тип передачи данных, задаваемый одним из двух методов — GET или POST;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/>
              <a:t>одно или несколько полей для ввода данных;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/>
              <a:t>URL-адрес назначения, по которому будут отправлены данные формы.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Извлечение отправленных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4400" dirty="0" smtClean="0"/>
              <a:t>Изменения в файле </a:t>
            </a:r>
            <a:r>
              <a:rPr lang="en-US" sz="4400" dirty="0" smtClean="0"/>
              <a:t>formtest2.php</a:t>
            </a:r>
            <a:r>
              <a:rPr lang="ru-RU" sz="4400" dirty="0" smtClean="0"/>
              <a:t> </a:t>
            </a:r>
            <a:r>
              <a:rPr lang="ru-RU" sz="4400" dirty="0"/>
              <a:t>касаются двух строк в начале программы, в которых проверяется, содержит ли ассоциативный массив $_POST отправленное поле </a:t>
            </a:r>
            <a:r>
              <a:rPr lang="en-US" sz="4400" dirty="0" smtClean="0"/>
              <a:t>email</a:t>
            </a:r>
            <a:r>
              <a:rPr lang="ru-RU" sz="4400" dirty="0" smtClean="0"/>
              <a:t>. </a:t>
            </a:r>
            <a:endParaRPr lang="en-US" sz="4400" dirty="0" smtClean="0"/>
          </a:p>
          <a:p>
            <a:r>
              <a:rPr lang="ru-RU" sz="4400" dirty="0"/>
              <a:t>Ассоциативный массив $_POST </a:t>
            </a:r>
            <a:r>
              <a:rPr lang="ru-RU" sz="4400" dirty="0" smtClean="0"/>
              <a:t>включает </a:t>
            </a:r>
            <a:r>
              <a:rPr lang="ru-RU" sz="4400" dirty="0"/>
              <a:t>в себя элемент для каждого поля HTML-формы. </a:t>
            </a:r>
            <a:endParaRPr lang="en-US" sz="4400" dirty="0" smtClean="0"/>
          </a:p>
          <a:p>
            <a:r>
              <a:rPr lang="ru-RU" sz="4400" dirty="0"/>
              <a:t>Д</a:t>
            </a:r>
            <a:r>
              <a:rPr lang="ru-RU" sz="4400" dirty="0" smtClean="0"/>
              <a:t>ля </a:t>
            </a:r>
            <a:r>
              <a:rPr lang="ru-RU" sz="4400" dirty="0"/>
              <a:t>вводимого </a:t>
            </a:r>
            <a:r>
              <a:rPr lang="en-US" sz="4400" dirty="0" smtClean="0"/>
              <a:t>e-mail</a:t>
            </a:r>
            <a:r>
              <a:rPr lang="ru-RU" sz="4400" dirty="0" smtClean="0"/>
              <a:t> </a:t>
            </a:r>
            <a:r>
              <a:rPr lang="ru-RU" sz="4400" dirty="0"/>
              <a:t>использовалось поле </a:t>
            </a:r>
            <a:r>
              <a:rPr lang="en-US" sz="4400" dirty="0" smtClean="0"/>
              <a:t>email</a:t>
            </a:r>
            <a:r>
              <a:rPr lang="ru-RU" sz="4400" dirty="0" smtClean="0"/>
              <a:t>, </a:t>
            </a:r>
            <a:r>
              <a:rPr lang="ru-RU" sz="4400" dirty="0"/>
              <a:t>а для отправки данных формы был избран метод POST, поэтому значение элемента </a:t>
            </a:r>
            <a:r>
              <a:rPr lang="en-US" sz="4400" dirty="0" smtClean="0"/>
              <a:t>email</a:t>
            </a:r>
            <a:r>
              <a:rPr lang="ru-RU" sz="4400" dirty="0" smtClean="0"/>
              <a:t> </a:t>
            </a:r>
            <a:r>
              <a:rPr lang="ru-RU" sz="4400" dirty="0"/>
              <a:t>массива $_POST содержится в элементе массива $_POST</a:t>
            </a:r>
            <a:r>
              <a:rPr lang="ru-RU" sz="4400" dirty="0" smtClean="0"/>
              <a:t>[‘</a:t>
            </a:r>
            <a:r>
              <a:rPr lang="en-US" sz="4400" dirty="0" smtClean="0"/>
              <a:t>email</a:t>
            </a:r>
            <a:r>
              <a:rPr lang="ru-RU" sz="4400" dirty="0" smtClean="0"/>
              <a:t>'].</a:t>
            </a:r>
            <a:endParaRPr lang="en-US" sz="4400" dirty="0" smtClean="0"/>
          </a:p>
          <a:p>
            <a:r>
              <a:rPr lang="ru-RU" sz="4400" dirty="0"/>
              <a:t>PHP-функция </a:t>
            </a:r>
            <a:r>
              <a:rPr lang="ru-RU" sz="4400" dirty="0" err="1"/>
              <a:t>isset</a:t>
            </a:r>
            <a:r>
              <a:rPr lang="ru-RU" sz="4400" dirty="0"/>
              <a:t> используется для проверки наличия значения у элемента $_POST</a:t>
            </a:r>
            <a:r>
              <a:rPr lang="ru-RU" sz="4400" dirty="0" smtClean="0"/>
              <a:t>[‘</a:t>
            </a:r>
            <a:r>
              <a:rPr lang="en-US" sz="4400" dirty="0" smtClean="0"/>
              <a:t>email</a:t>
            </a:r>
            <a:r>
              <a:rPr lang="ru-RU" sz="4400" dirty="0" smtClean="0"/>
              <a:t>'].</a:t>
            </a:r>
            <a:endParaRPr lang="en-US" sz="4400" dirty="0" smtClean="0"/>
          </a:p>
          <a:p>
            <a:r>
              <a:rPr lang="ru-RU" sz="4400" dirty="0"/>
              <a:t>После тега &lt;</a:t>
            </a:r>
            <a:r>
              <a:rPr lang="ru-RU" sz="4400" dirty="0" err="1"/>
              <a:t>body</a:t>
            </a:r>
            <a:r>
              <a:rPr lang="ru-RU" sz="4400" dirty="0"/>
              <a:t>&gt; была введена еще одна строка, предназначенная для отображения значения, сохраненного в переменной </a:t>
            </a:r>
            <a:r>
              <a:rPr lang="ru-RU" sz="4400" dirty="0" smtClean="0"/>
              <a:t>$</a:t>
            </a:r>
            <a:r>
              <a:rPr lang="en-US" sz="4400" dirty="0" smtClean="0"/>
              <a:t>email</a:t>
            </a:r>
            <a:r>
              <a:rPr lang="ru-RU" sz="4400" dirty="0" smtClean="0"/>
              <a:t>. </a:t>
            </a:r>
            <a:endParaRPr lang="en-US" sz="4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7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Register_globals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Еще до того, как вопросы безопасности приобрели столь большое значение, PHP по умолчанию присваивал значения массивов $_POST и $_GET непосредственно PHP-переменным. </a:t>
            </a:r>
            <a:endParaRPr lang="en-US" dirty="0" smtClean="0"/>
          </a:p>
          <a:p>
            <a:r>
              <a:rPr lang="ru-RU" dirty="0"/>
              <a:t>Первоначально (до появления версии </a:t>
            </a:r>
            <a:r>
              <a:rPr lang="ru-RU" dirty="0" smtClean="0"/>
              <a:t>PHP</a:t>
            </a:r>
            <a:r>
              <a:rPr lang="en-US" dirty="0" smtClean="0"/>
              <a:t> </a:t>
            </a:r>
            <a:r>
              <a:rPr lang="ru-RU" dirty="0" smtClean="0"/>
              <a:t>4.2.0</a:t>
            </a:r>
            <a:r>
              <a:rPr lang="ru-RU" dirty="0"/>
              <a:t>) это считалось весьма продуктивной идеей, избавляющей от набора большого объема дополнительного кода, но в данный момент такая практика уже не приветствуется и по умолчанию это свойство отключено. </a:t>
            </a:r>
            <a:endParaRPr lang="en-US" dirty="0" smtClean="0"/>
          </a:p>
          <a:p>
            <a:r>
              <a:rPr lang="ru-RU" dirty="0"/>
              <a:t>Зачем отключать свойство </a:t>
            </a:r>
            <a:r>
              <a:rPr lang="en-US" dirty="0" err="1"/>
              <a:t>register_globals</a:t>
            </a:r>
            <a:r>
              <a:rPr lang="en-US" dirty="0"/>
              <a:t>? </a:t>
            </a:r>
            <a:endParaRPr lang="en-US" dirty="0" smtClean="0"/>
          </a:p>
          <a:p>
            <a:r>
              <a:rPr lang="ru-RU" dirty="0"/>
              <a:t>Оно дает возможность кому угодно ввести GET-запрос в конце URL-адреса, например: http://myserver.com?override=1, и если в вашем коде где-нибудь используется переменная $</a:t>
            </a:r>
            <a:r>
              <a:rPr lang="ru-RU" dirty="0" err="1"/>
              <a:t>override</a:t>
            </a:r>
            <a:r>
              <a:rPr lang="ru-RU" dirty="0"/>
              <a:t> и вы забыли ее инициализировать (воспользовавшись, к примеру, инструкцией $</a:t>
            </a:r>
            <a:r>
              <a:rPr lang="ru-RU" dirty="0" err="1"/>
              <a:t>override</a:t>
            </a:r>
            <a:r>
              <a:rPr lang="ru-RU" dirty="0"/>
              <a:t>=0;), то это действие может поставить работу программы под угрозу.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Значения по 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Иногда представляется удобным предложить посетителям вашего сайта принять в веб-форме значения по умолчанию. </a:t>
            </a:r>
            <a:endParaRPr lang="en-US" dirty="0" smtClean="0"/>
          </a:p>
          <a:p>
            <a:r>
              <a:rPr lang="ru-RU" dirty="0"/>
              <a:t>Обратите внимание на третий и четвертый элементы ввода данных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За счет указания значения для атрибута </a:t>
            </a:r>
            <a:r>
              <a:rPr lang="ru-RU" dirty="0" err="1"/>
              <a:t>value</a:t>
            </a:r>
            <a:r>
              <a:rPr lang="ru-RU" dirty="0"/>
              <a:t> в поле отображается значение по умолчанию, которое пользователи в дальнейшем смогут изменить, если у них появится такое желание. </a:t>
            </a:r>
            <a:endParaRPr lang="en-US" dirty="0" smtClean="0"/>
          </a:p>
          <a:p>
            <a:r>
              <a:rPr lang="ru-RU" dirty="0"/>
              <a:t>Задавая вполне обоснованные значения по умолчанию, можно добиться более дружелюбного поведения от своих веб-форм за счет минимизации необязательного ввода данных.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Значения по умолчанию используются также для скрытых полей, которые применяются тогда, когда вы хотите наряду с данными, введенными пользователем, отправить из веб-страницы в адрес программы какую-нибудь дополнительную информацию.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Типы элементов ввода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50" y="1774825"/>
            <a:ext cx="43867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13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Текстовое 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Типовой формат текстового поля для ввода информации имеет следующий вид:</a:t>
            </a:r>
          </a:p>
          <a:p>
            <a:pPr marL="118872" indent="0">
              <a:buNone/>
            </a:pPr>
            <a:r>
              <a:rPr lang="en-US" sz="2000" i="1" dirty="0"/>
              <a:t>&lt;input type="text" name="</a:t>
            </a:r>
            <a:r>
              <a:rPr lang="ru-RU" sz="2000" i="1" dirty="0"/>
              <a:t>имя" </a:t>
            </a:r>
            <a:r>
              <a:rPr lang="en-US" sz="2000" i="1" dirty="0"/>
              <a:t>size="</a:t>
            </a:r>
            <a:r>
              <a:rPr lang="ru-RU" sz="2000" i="1" dirty="0"/>
              <a:t>размер" </a:t>
            </a:r>
            <a:r>
              <a:rPr lang="en-US" sz="2000" i="1" dirty="0" err="1"/>
              <a:t>maxlength</a:t>
            </a:r>
            <a:r>
              <a:rPr lang="en-US" sz="2000" i="1" dirty="0"/>
              <a:t>="</a:t>
            </a:r>
            <a:r>
              <a:rPr lang="ru-RU" sz="2000" i="1" dirty="0"/>
              <a:t>длина" </a:t>
            </a:r>
            <a:r>
              <a:rPr lang="en-US" sz="2000" i="1" dirty="0"/>
              <a:t>value="</a:t>
            </a:r>
            <a:r>
              <a:rPr lang="ru-RU" sz="2000" i="1" dirty="0"/>
              <a:t>значение"&gt;</a:t>
            </a:r>
          </a:p>
          <a:p>
            <a:r>
              <a:rPr lang="ru-RU" sz="2000" dirty="0"/>
              <a:t>Атрибуты </a:t>
            </a:r>
            <a:r>
              <a:rPr lang="ru-RU" sz="2000" dirty="0" err="1" smtClean="0"/>
              <a:t>name</a:t>
            </a:r>
            <a:r>
              <a:rPr lang="ru-RU" sz="2000" dirty="0" smtClean="0"/>
              <a:t> обозначает имя</a:t>
            </a:r>
            <a:r>
              <a:rPr lang="ru-RU" sz="2000" dirty="0"/>
              <a:t> </a:t>
            </a:r>
            <a:r>
              <a:rPr lang="ru-RU" sz="2000" dirty="0" smtClean="0"/>
              <a:t>элемента, а </a:t>
            </a:r>
            <a:r>
              <a:rPr lang="ru-RU" sz="2000" dirty="0" err="1"/>
              <a:t>value</a:t>
            </a:r>
            <a:r>
              <a:rPr lang="ru-RU" sz="2000" dirty="0"/>
              <a:t> </a:t>
            </a:r>
            <a:r>
              <a:rPr lang="ru-RU" sz="2000" dirty="0" smtClean="0"/>
              <a:t>– значение.</a:t>
            </a:r>
          </a:p>
          <a:p>
            <a:r>
              <a:rPr lang="ru-RU" sz="2000" dirty="0" smtClean="0"/>
              <a:t>Атрибут </a:t>
            </a:r>
            <a:r>
              <a:rPr lang="ru-RU" sz="2000" dirty="0" err="1"/>
              <a:t>size</a:t>
            </a:r>
            <a:r>
              <a:rPr lang="ru-RU" sz="2000" dirty="0"/>
              <a:t> определяет ширину поля в символах текущего шрифта, каким оно появится на экране, а </a:t>
            </a:r>
            <a:r>
              <a:rPr lang="ru-RU" sz="2000" dirty="0" err="1"/>
              <a:t>maxlength</a:t>
            </a:r>
            <a:r>
              <a:rPr lang="ru-RU" sz="2000" dirty="0"/>
              <a:t> определяет максимальное количество символов, которое пользователю разрешено вводить в это поле.</a:t>
            </a:r>
          </a:p>
          <a:p>
            <a:r>
              <a:rPr lang="ru-RU" sz="2000" dirty="0"/>
              <a:t>Единственными обязательными атрибутами являются </a:t>
            </a:r>
            <a:r>
              <a:rPr lang="ru-RU" sz="2000" dirty="0" err="1"/>
              <a:t>type</a:t>
            </a:r>
            <a:r>
              <a:rPr lang="ru-RU" sz="2000" dirty="0"/>
              <a:t> (тип), сообщающий браузеру ожидаемый тип элемента ввода данных, и </a:t>
            </a:r>
            <a:r>
              <a:rPr lang="ru-RU" sz="2000" dirty="0" err="1"/>
              <a:t>name</a:t>
            </a:r>
            <a:r>
              <a:rPr lang="ru-RU" sz="2000" dirty="0"/>
              <a:t> (имя), дающий вводимым данным имя, которое используется в дальнейшем для обработки поля после получения отправленной формы.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6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Текстовая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name="</a:t>
            </a:r>
            <a:r>
              <a:rPr lang="ru-RU" i="1" dirty="0"/>
              <a:t>имя" </a:t>
            </a:r>
            <a:r>
              <a:rPr lang="en-US" i="1" dirty="0"/>
              <a:t>cols="</a:t>
            </a:r>
            <a:r>
              <a:rPr lang="ru-RU" i="1" dirty="0"/>
              <a:t>ширина" </a:t>
            </a:r>
            <a:r>
              <a:rPr lang="en-US" i="1" dirty="0"/>
              <a:t>rows="</a:t>
            </a:r>
            <a:r>
              <a:rPr lang="ru-RU" i="1" dirty="0"/>
              <a:t>высота" </a:t>
            </a:r>
            <a:r>
              <a:rPr lang="en-US" i="1" dirty="0"/>
              <a:t>wrap="</a:t>
            </a:r>
            <a:r>
              <a:rPr lang="ru-RU" i="1" dirty="0"/>
              <a:t>тип</a:t>
            </a:r>
            <a:r>
              <a:rPr lang="ru-RU" i="1" dirty="0" smtClean="0"/>
              <a:t>"&gt; </a:t>
            </a:r>
            <a:r>
              <a:rPr lang="en-US" i="1" dirty="0" smtClean="0"/>
              <a:t>&lt;/</a:t>
            </a:r>
            <a:r>
              <a:rPr lang="en-US" i="1" dirty="0" err="1"/>
              <a:t>textarea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ru-RU" dirty="0"/>
              <a:t>Если есть какой-нибудь текст, который нужно отобразить по </a:t>
            </a:r>
            <a:r>
              <a:rPr lang="ru-RU" dirty="0" smtClean="0"/>
              <a:t>умолчанию:</a:t>
            </a:r>
          </a:p>
          <a:p>
            <a:pPr marL="118872" indent="0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name="</a:t>
            </a:r>
            <a:r>
              <a:rPr lang="ru-RU" i="1" dirty="0"/>
              <a:t>имя" </a:t>
            </a:r>
            <a:r>
              <a:rPr lang="en-US" i="1" dirty="0"/>
              <a:t>cols="</a:t>
            </a:r>
            <a:r>
              <a:rPr lang="ru-RU" i="1" dirty="0"/>
              <a:t>ширина" </a:t>
            </a:r>
            <a:r>
              <a:rPr lang="en-US" i="1" dirty="0"/>
              <a:t>rows="</a:t>
            </a:r>
            <a:r>
              <a:rPr lang="ru-RU" i="1" dirty="0"/>
              <a:t>высота" </a:t>
            </a:r>
            <a:r>
              <a:rPr lang="en-US" i="1" dirty="0"/>
              <a:t>wrap="</a:t>
            </a:r>
            <a:r>
              <a:rPr lang="ru-RU" i="1" dirty="0"/>
              <a:t>тип</a:t>
            </a:r>
            <a:r>
              <a:rPr lang="ru-RU" i="1" dirty="0" smtClean="0"/>
              <a:t>"&gt; Это </a:t>
            </a:r>
            <a:r>
              <a:rPr lang="ru-RU" i="1" dirty="0"/>
              <a:t>текст, отображаемый по умолчанию</a:t>
            </a:r>
            <a:r>
              <a:rPr lang="ru-RU" i="1" dirty="0" smtClean="0"/>
              <a:t>. </a:t>
            </a:r>
            <a:r>
              <a:rPr lang="en-US" i="1" dirty="0" smtClean="0"/>
              <a:t>&lt;/</a:t>
            </a:r>
            <a:r>
              <a:rPr lang="en-US" i="1" dirty="0" err="1"/>
              <a:t>textarea</a:t>
            </a:r>
            <a:r>
              <a:rPr lang="en-US" i="1" dirty="0" smtClean="0"/>
              <a:t>&gt;</a:t>
            </a:r>
            <a:endParaRPr lang="ru-RU" i="1" dirty="0" smtClean="0"/>
          </a:p>
          <a:p>
            <a:r>
              <a:rPr lang="ru-RU" dirty="0"/>
              <a:t>Для управления шириной и высотой текстовой области используются атрибуты </a:t>
            </a:r>
            <a:r>
              <a:rPr lang="ru-RU" dirty="0" err="1"/>
              <a:t>cols</a:t>
            </a:r>
            <a:r>
              <a:rPr lang="ru-RU" dirty="0"/>
              <a:t> (графы) и </a:t>
            </a:r>
            <a:r>
              <a:rPr lang="ru-RU" dirty="0" err="1"/>
              <a:t>rows</a:t>
            </a:r>
            <a:r>
              <a:rPr lang="ru-RU" dirty="0"/>
              <a:t> (строки).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помощью атрибута </a:t>
            </a:r>
            <a:r>
              <a:rPr lang="ru-RU" dirty="0" err="1"/>
              <a:t>wrap</a:t>
            </a:r>
            <a:r>
              <a:rPr lang="ru-RU" dirty="0"/>
              <a:t> (перенос) можно управлять порядком переноса вводимого в область текста (и тем, как этот перенос будет отправляться на сервер). </a:t>
            </a:r>
            <a:endParaRPr lang="ru-RU" dirty="0" smtClean="0"/>
          </a:p>
          <a:p>
            <a:r>
              <a:rPr lang="en-US" dirty="0"/>
              <a:t>o</a:t>
            </a:r>
            <a:r>
              <a:rPr lang="ru-RU" dirty="0" err="1" smtClean="0"/>
              <a:t>ff</a:t>
            </a:r>
            <a:r>
              <a:rPr lang="ru-RU" dirty="0" smtClean="0"/>
              <a:t> -</a:t>
            </a:r>
            <a:r>
              <a:rPr lang="ru-RU" dirty="0"/>
              <a:t> т</a:t>
            </a:r>
            <a:r>
              <a:rPr lang="ru-RU" dirty="0" smtClean="0"/>
              <a:t>екст </a:t>
            </a:r>
            <a:r>
              <a:rPr lang="ru-RU" dirty="0"/>
              <a:t>не переносится, и строки появляются в строгом соответствии с тем, как их вводит </a:t>
            </a:r>
            <a:r>
              <a:rPr lang="ru-RU" dirty="0" smtClean="0"/>
              <a:t>пользователь.</a:t>
            </a:r>
            <a:endParaRPr lang="ru-RU" dirty="0"/>
          </a:p>
          <a:p>
            <a:r>
              <a:rPr lang="en-US" dirty="0" smtClean="0"/>
              <a:t>s</a:t>
            </a:r>
            <a:r>
              <a:rPr lang="ru-RU" dirty="0" err="1" smtClean="0"/>
              <a:t>oft</a:t>
            </a:r>
            <a:r>
              <a:rPr lang="en-US" dirty="0" smtClean="0"/>
              <a:t> - </a:t>
            </a:r>
            <a:r>
              <a:rPr lang="ru-RU" dirty="0" smtClean="0"/>
              <a:t>текст </a:t>
            </a:r>
            <a:r>
              <a:rPr lang="ru-RU" dirty="0"/>
              <a:t>переносится, но отправляется на сервер одной длинной строкой без символов возврата каретки и перевода </a:t>
            </a:r>
            <a:r>
              <a:rPr lang="ru-RU" dirty="0" smtClean="0"/>
              <a:t>строки.</a:t>
            </a:r>
            <a:endParaRPr lang="ru-RU" dirty="0"/>
          </a:p>
          <a:p>
            <a:r>
              <a:rPr lang="en-US" dirty="0"/>
              <a:t>h</a:t>
            </a:r>
            <a:r>
              <a:rPr lang="ru-RU" dirty="0" err="1" smtClean="0"/>
              <a:t>ard</a:t>
            </a:r>
            <a:r>
              <a:rPr lang="ru-RU" dirty="0" smtClean="0"/>
              <a:t> - текст </a:t>
            </a:r>
            <a:r>
              <a:rPr lang="ru-RU" dirty="0"/>
              <a:t>переносится и отправляется на сервер в </a:t>
            </a:r>
            <a:r>
              <a:rPr lang="ru-RU" dirty="0" smtClean="0"/>
              <a:t>формате.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630</TotalTime>
  <Words>1347</Words>
  <Application>Microsoft Office PowerPoint</Application>
  <PresentationFormat>Экран (4:3)</PresentationFormat>
  <Paragraphs>103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Модульная</vt:lpstr>
      <vt:lpstr>Лекция 5</vt:lpstr>
      <vt:lpstr>Обработка форм</vt:lpstr>
      <vt:lpstr>Создание форм</vt:lpstr>
      <vt:lpstr>Извлечение отправленных данных</vt:lpstr>
      <vt:lpstr>Register_globals</vt:lpstr>
      <vt:lpstr>Значения по умолчанию</vt:lpstr>
      <vt:lpstr>Типы элементов ввода данных</vt:lpstr>
      <vt:lpstr>Текстовое поле</vt:lpstr>
      <vt:lpstr>Текстовая область</vt:lpstr>
      <vt:lpstr>Флажки</vt:lpstr>
      <vt:lpstr>Переключатели</vt:lpstr>
      <vt:lpstr>Скрытые поля</vt:lpstr>
      <vt:lpstr>&lt;select&gt;</vt:lpstr>
      <vt:lpstr>Теги label</vt:lpstr>
      <vt:lpstr>Кнопка отправки</vt:lpstr>
      <vt:lpstr>Обезвреживание введённых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graph</dc:creator>
  <cp:lastModifiedBy>Teacher</cp:lastModifiedBy>
  <cp:revision>249</cp:revision>
  <dcterms:created xsi:type="dcterms:W3CDTF">2019-02-18T15:36:08Z</dcterms:created>
  <dcterms:modified xsi:type="dcterms:W3CDTF">2019-05-14T14:06:55Z</dcterms:modified>
</cp:coreProperties>
</file>