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6" r:id="rId3"/>
    <p:sldId id="257" r:id="rId4"/>
    <p:sldId id="258" r:id="rId5"/>
    <p:sldId id="259" r:id="rId6"/>
    <p:sldId id="260" r:id="rId7"/>
    <p:sldId id="261"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7" d="100"/>
          <a:sy n="77" d="100"/>
        </p:scale>
        <p:origin x="161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B94D-2287-7689-C77D-57F3ABA06DAF}"/>
              </a:ext>
            </a:extLst>
          </p:cNvPr>
          <p:cNvSpPr>
            <a:spLocks noGrp="1"/>
          </p:cNvSpPr>
          <p:nvPr>
            <p:ph type="ctrTitle"/>
          </p:nvPr>
        </p:nvSpPr>
        <p:spPr/>
        <p:txBody>
          <a:bodyPr/>
          <a:lstStyle/>
          <a:p>
            <a:r>
              <a:rPr lang="en-IN" b="1" dirty="0"/>
              <a:t>COMPREHENSIVE CRICKET TEAM ANALYSIS</a:t>
            </a:r>
            <a:endParaRPr lang="en-IN" dirty="0"/>
          </a:p>
        </p:txBody>
      </p:sp>
      <p:sp>
        <p:nvSpPr>
          <p:cNvPr id="3" name="Subtitle 2">
            <a:extLst>
              <a:ext uri="{FF2B5EF4-FFF2-40B4-BE49-F238E27FC236}">
                <a16:creationId xmlns:a16="http://schemas.microsoft.com/office/drawing/2014/main" id="{97702F1C-B42E-62BF-4BC7-BE72E1E9612F}"/>
              </a:ext>
            </a:extLst>
          </p:cNvPr>
          <p:cNvSpPr>
            <a:spLocks noGrp="1"/>
          </p:cNvSpPr>
          <p:nvPr>
            <p:ph type="subTitle" idx="1"/>
          </p:nvPr>
        </p:nvSpPr>
        <p:spPr/>
        <p:txBody>
          <a:bodyPr/>
          <a:lstStyle/>
          <a:p>
            <a:r>
              <a:rPr lang="en-IN" dirty="0"/>
              <a:t>-</a:t>
            </a:r>
            <a:r>
              <a:rPr lang="en-IN" dirty="0" err="1"/>
              <a:t>Titiksha</a:t>
            </a:r>
            <a:r>
              <a:rPr lang="en-IN" dirty="0"/>
              <a:t> Kumari</a:t>
            </a:r>
          </a:p>
        </p:txBody>
      </p:sp>
    </p:spTree>
    <p:extLst>
      <p:ext uri="{BB962C8B-B14F-4D97-AF65-F5344CB8AC3E}">
        <p14:creationId xmlns:p14="http://schemas.microsoft.com/office/powerpoint/2010/main" val="305156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4" name="Content Placeholder 3">
            <a:extLst>
              <a:ext uri="{FF2B5EF4-FFF2-40B4-BE49-F238E27FC236}">
                <a16:creationId xmlns:a16="http://schemas.microsoft.com/office/drawing/2014/main" id="{467A24A2-8460-CB70-52C1-2C302C1CEE7F}"/>
              </a:ext>
            </a:extLst>
          </p:cNvPr>
          <p:cNvSpPr>
            <a:spLocks noGrp="1"/>
          </p:cNvSpPr>
          <p:nvPr>
            <p:ph idx="1"/>
          </p:nvPr>
        </p:nvSpPr>
        <p:spPr/>
        <p:txBody>
          <a:bodyPr/>
          <a:lstStyle/>
          <a:p>
            <a:r>
              <a:rPr lang="en-US" dirty="0"/>
              <a:t>To build a data-driven cricket team model that consistently scores 180 runs on average and has the ability to defend at least 150 runs. Players are classified into specific roles (Openers, Anchors, Finishers, All-Rounders, Fast Bowlers) using clear performance-based criteria. This ensures fair, transparent, and strategic selection of the final playing XI.</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OPENERS</a:t>
            </a:r>
          </a:p>
        </p:txBody>
      </p:sp>
      <p:graphicFrame>
        <p:nvGraphicFramePr>
          <p:cNvPr id="3" name="Table 2"/>
          <p:cNvGraphicFramePr>
            <a:graphicFrameLocks noGrp="1"/>
          </p:cNvGraphicFramePr>
          <p:nvPr/>
        </p:nvGraphicFramePr>
        <p:xfrm>
          <a:off x="457200" y="1371600"/>
          <a:ext cx="8229600" cy="2377439"/>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96239">
                <a:tc>
                  <a:txBody>
                    <a:bodyPr/>
                    <a:lstStyle/>
                    <a:p>
                      <a:pPr>
                        <a:defRPr sz="1200" b="1"/>
                      </a:pPr>
                      <a:r>
                        <a:t>Parameter</a:t>
                      </a:r>
                    </a:p>
                  </a:txBody>
                  <a:tcPr>
                    <a:solidFill>
                      <a:srgbClr val="ADD8E6"/>
                    </a:solidFill>
                  </a:tcPr>
                </a:tc>
                <a:tc>
                  <a:txBody>
                    <a:bodyPr/>
                    <a:lstStyle/>
                    <a:p>
                      <a:pPr>
                        <a:defRPr sz="1200" b="1"/>
                      </a:pPr>
                      <a:r>
                        <a:t>Description</a:t>
                      </a:r>
                    </a:p>
                  </a:txBody>
                  <a:tcPr>
                    <a:solidFill>
                      <a:srgbClr val="ADD8E6"/>
                    </a:solidFill>
                  </a:tcPr>
                </a:tc>
                <a:tc>
                  <a:txBody>
                    <a:bodyPr/>
                    <a:lstStyle/>
                    <a:p>
                      <a:pPr>
                        <a:defRPr sz="1200" b="1"/>
                      </a:pPr>
                      <a:r>
                        <a:t>Criteria</a:t>
                      </a:r>
                    </a:p>
                  </a:txBody>
                  <a:tcPr>
                    <a:solidFill>
                      <a:srgbClr val="ADD8E6"/>
                    </a:solidFill>
                  </a:tcPr>
                </a:tc>
                <a:extLst>
                  <a:ext uri="{0D108BD9-81ED-4DB2-BD59-A6C34878D82A}">
                    <a16:rowId xmlns:a16="http://schemas.microsoft.com/office/drawing/2014/main" val="10000"/>
                  </a:ext>
                </a:extLst>
              </a:tr>
              <a:tr h="396239">
                <a:tc>
                  <a:txBody>
                    <a:bodyPr/>
                    <a:lstStyle/>
                    <a:p>
                      <a:pPr>
                        <a:defRPr sz="1200"/>
                      </a:pPr>
                      <a:r>
                        <a:t>Batting Average</a:t>
                      </a:r>
                    </a:p>
                  </a:txBody>
                  <a:tcPr>
                    <a:solidFill>
                      <a:srgbClr val="ADD8E6"/>
                    </a:solidFill>
                  </a:tcPr>
                </a:tc>
                <a:tc>
                  <a:txBody>
                    <a:bodyPr/>
                    <a:lstStyle/>
                    <a:p>
                      <a:pPr>
                        <a:defRPr sz="1200"/>
                      </a:pPr>
                      <a:r>
                        <a:t>Average runs scored in an innings</a:t>
                      </a:r>
                    </a:p>
                  </a:txBody>
                  <a:tcPr>
                    <a:solidFill>
                      <a:srgbClr val="ADD8E6"/>
                    </a:solidFill>
                  </a:tcPr>
                </a:tc>
                <a:tc>
                  <a:txBody>
                    <a:bodyPr/>
                    <a:lstStyle/>
                    <a:p>
                      <a:pPr>
                        <a:defRPr sz="1200"/>
                      </a:pPr>
                      <a:r>
                        <a:t>&gt; 30</a:t>
                      </a:r>
                    </a:p>
                  </a:txBody>
                  <a:tcPr>
                    <a:solidFill>
                      <a:srgbClr val="ADD8E6"/>
                    </a:solidFill>
                  </a:tcPr>
                </a:tc>
                <a:extLst>
                  <a:ext uri="{0D108BD9-81ED-4DB2-BD59-A6C34878D82A}">
                    <a16:rowId xmlns:a16="http://schemas.microsoft.com/office/drawing/2014/main" val="10001"/>
                  </a:ext>
                </a:extLst>
              </a:tr>
              <a:tr h="396239">
                <a:tc>
                  <a:txBody>
                    <a:bodyPr/>
                    <a:lstStyle/>
                    <a:p>
                      <a:pPr>
                        <a:defRPr sz="1200"/>
                      </a:pPr>
                      <a:r>
                        <a:t>Strike Rate</a:t>
                      </a:r>
                    </a:p>
                  </a:txBody>
                  <a:tcPr>
                    <a:solidFill>
                      <a:srgbClr val="ADD8E6"/>
                    </a:solidFill>
                  </a:tcPr>
                </a:tc>
                <a:tc>
                  <a:txBody>
                    <a:bodyPr/>
                    <a:lstStyle/>
                    <a:p>
                      <a:pPr>
                        <a:defRPr sz="1200"/>
                      </a:pPr>
                      <a:r>
                        <a:t>Runs scored per 100 balls</a:t>
                      </a:r>
                    </a:p>
                  </a:txBody>
                  <a:tcPr>
                    <a:solidFill>
                      <a:srgbClr val="ADD8E6"/>
                    </a:solidFill>
                  </a:tcPr>
                </a:tc>
                <a:tc>
                  <a:txBody>
                    <a:bodyPr/>
                    <a:lstStyle/>
                    <a:p>
                      <a:pPr>
                        <a:defRPr sz="1200"/>
                      </a:pPr>
                      <a:r>
                        <a:t>&gt; 140</a:t>
                      </a:r>
                    </a:p>
                  </a:txBody>
                  <a:tcPr>
                    <a:solidFill>
                      <a:srgbClr val="ADD8E6"/>
                    </a:solidFill>
                  </a:tcPr>
                </a:tc>
                <a:extLst>
                  <a:ext uri="{0D108BD9-81ED-4DB2-BD59-A6C34878D82A}">
                    <a16:rowId xmlns:a16="http://schemas.microsoft.com/office/drawing/2014/main" val="10002"/>
                  </a:ext>
                </a:extLst>
              </a:tr>
              <a:tr h="396239">
                <a:tc>
                  <a:txBody>
                    <a:bodyPr/>
                    <a:lstStyle/>
                    <a:p>
                      <a:pPr>
                        <a:defRPr sz="1200"/>
                      </a:pPr>
                      <a:r>
                        <a:t>Innings Batted</a:t>
                      </a:r>
                    </a:p>
                  </a:txBody>
                  <a:tcPr>
                    <a:solidFill>
                      <a:srgbClr val="ADD8E6"/>
                    </a:solidFill>
                  </a:tcPr>
                </a:tc>
                <a:tc>
                  <a:txBody>
                    <a:bodyPr/>
                    <a:lstStyle/>
                    <a:p>
                      <a:pPr>
                        <a:defRPr sz="1200"/>
                      </a:pPr>
                      <a:r>
                        <a:t>Total innings batted</a:t>
                      </a:r>
                    </a:p>
                  </a:txBody>
                  <a:tcPr>
                    <a:solidFill>
                      <a:srgbClr val="ADD8E6"/>
                    </a:solidFill>
                  </a:tcPr>
                </a:tc>
                <a:tc>
                  <a:txBody>
                    <a:bodyPr/>
                    <a:lstStyle/>
                    <a:p>
                      <a:pPr>
                        <a:defRPr sz="1200"/>
                      </a:pPr>
                      <a:r>
                        <a:t>23</a:t>
                      </a:r>
                    </a:p>
                  </a:txBody>
                  <a:tcPr>
                    <a:solidFill>
                      <a:srgbClr val="ADD8E6"/>
                    </a:solidFill>
                  </a:tcPr>
                </a:tc>
                <a:extLst>
                  <a:ext uri="{0D108BD9-81ED-4DB2-BD59-A6C34878D82A}">
                    <a16:rowId xmlns:a16="http://schemas.microsoft.com/office/drawing/2014/main" val="10003"/>
                  </a:ext>
                </a:extLst>
              </a:tr>
              <a:tr h="396239">
                <a:tc>
                  <a:txBody>
                    <a:bodyPr/>
                    <a:lstStyle/>
                    <a:p>
                      <a:pPr>
                        <a:defRPr sz="1200"/>
                      </a:pPr>
                      <a:r>
                        <a:t>Boundary %</a:t>
                      </a:r>
                    </a:p>
                  </a:txBody>
                  <a:tcPr>
                    <a:solidFill>
                      <a:srgbClr val="ADD8E6"/>
                    </a:solidFill>
                  </a:tcPr>
                </a:tc>
                <a:tc>
                  <a:txBody>
                    <a:bodyPr/>
                    <a:lstStyle/>
                    <a:p>
                      <a:pPr>
                        <a:defRPr sz="1200"/>
                      </a:pPr>
                      <a:r>
                        <a:t>% of runs scored in boundaries</a:t>
                      </a:r>
                    </a:p>
                  </a:txBody>
                  <a:tcPr>
                    <a:solidFill>
                      <a:srgbClr val="ADD8E6"/>
                    </a:solidFill>
                  </a:tcPr>
                </a:tc>
                <a:tc>
                  <a:txBody>
                    <a:bodyPr/>
                    <a:lstStyle/>
                    <a:p>
                      <a:pPr>
                        <a:defRPr sz="1200"/>
                      </a:pPr>
                      <a:r>
                        <a:t>&gt; 50</a:t>
                      </a:r>
                    </a:p>
                  </a:txBody>
                  <a:tcPr>
                    <a:solidFill>
                      <a:srgbClr val="ADD8E6"/>
                    </a:solidFill>
                  </a:tcPr>
                </a:tc>
                <a:extLst>
                  <a:ext uri="{0D108BD9-81ED-4DB2-BD59-A6C34878D82A}">
                    <a16:rowId xmlns:a16="http://schemas.microsoft.com/office/drawing/2014/main" val="10004"/>
                  </a:ext>
                </a:extLst>
              </a:tr>
              <a:tr h="396244">
                <a:tc>
                  <a:txBody>
                    <a:bodyPr/>
                    <a:lstStyle/>
                    <a:p>
                      <a:pPr>
                        <a:defRPr sz="1200"/>
                      </a:pPr>
                      <a:r>
                        <a:t>Batting Position</a:t>
                      </a:r>
                    </a:p>
                  </a:txBody>
                  <a:tcPr>
                    <a:solidFill>
                      <a:srgbClr val="ADD8E6"/>
                    </a:solidFill>
                  </a:tcPr>
                </a:tc>
                <a:tc>
                  <a:txBody>
                    <a:bodyPr/>
                    <a:lstStyle/>
                    <a:p>
                      <a:pPr>
                        <a:defRPr sz="1200"/>
                      </a:pPr>
                      <a:r>
                        <a:t>Order in which the batter played</a:t>
                      </a:r>
                    </a:p>
                  </a:txBody>
                  <a:tcPr>
                    <a:solidFill>
                      <a:srgbClr val="ADD8E6"/>
                    </a:solidFill>
                  </a:tcPr>
                </a:tc>
                <a:tc>
                  <a:txBody>
                    <a:bodyPr/>
                    <a:lstStyle/>
                    <a:p>
                      <a:pPr>
                        <a:defRPr sz="1200"/>
                      </a:pPr>
                      <a:r>
                        <a:t>&lt; 4</a:t>
                      </a:r>
                    </a:p>
                  </a:txBody>
                  <a:tcPr>
                    <a:solidFill>
                      <a:srgbClr val="ADD8E6"/>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ANCHORS / MIDDLE ORDER</a:t>
            </a:r>
          </a:p>
        </p:txBody>
      </p:sp>
      <p:graphicFrame>
        <p:nvGraphicFramePr>
          <p:cNvPr id="3" name="Table 2"/>
          <p:cNvGraphicFramePr>
            <a:graphicFrameLocks noGrp="1"/>
          </p:cNvGraphicFramePr>
          <p:nvPr/>
        </p:nvGraphicFramePr>
        <p:xfrm>
          <a:off x="457200" y="1371600"/>
          <a:ext cx="8229600" cy="2377439"/>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96239">
                <a:tc>
                  <a:txBody>
                    <a:bodyPr/>
                    <a:lstStyle/>
                    <a:p>
                      <a:pPr>
                        <a:defRPr sz="1200" b="1"/>
                      </a:pPr>
                      <a:r>
                        <a:t>Parameter</a:t>
                      </a:r>
                    </a:p>
                  </a:txBody>
                  <a:tcPr>
                    <a:solidFill>
                      <a:srgbClr val="90EE90"/>
                    </a:solidFill>
                  </a:tcPr>
                </a:tc>
                <a:tc>
                  <a:txBody>
                    <a:bodyPr/>
                    <a:lstStyle/>
                    <a:p>
                      <a:pPr>
                        <a:defRPr sz="1200" b="1"/>
                      </a:pPr>
                      <a:r>
                        <a:t>Description</a:t>
                      </a:r>
                    </a:p>
                  </a:txBody>
                  <a:tcPr>
                    <a:solidFill>
                      <a:srgbClr val="90EE90"/>
                    </a:solidFill>
                  </a:tcPr>
                </a:tc>
                <a:tc>
                  <a:txBody>
                    <a:bodyPr/>
                    <a:lstStyle/>
                    <a:p>
                      <a:pPr>
                        <a:defRPr sz="1200" b="1"/>
                      </a:pPr>
                      <a:r>
                        <a:t>Criteria</a:t>
                      </a:r>
                    </a:p>
                  </a:txBody>
                  <a:tcPr>
                    <a:solidFill>
                      <a:srgbClr val="90EE90"/>
                    </a:solidFill>
                  </a:tcPr>
                </a:tc>
                <a:extLst>
                  <a:ext uri="{0D108BD9-81ED-4DB2-BD59-A6C34878D82A}">
                    <a16:rowId xmlns:a16="http://schemas.microsoft.com/office/drawing/2014/main" val="10000"/>
                  </a:ext>
                </a:extLst>
              </a:tr>
              <a:tr h="396239">
                <a:tc>
                  <a:txBody>
                    <a:bodyPr/>
                    <a:lstStyle/>
                    <a:p>
                      <a:pPr>
                        <a:defRPr sz="1200"/>
                      </a:pPr>
                      <a:r>
                        <a:t>Batting Average</a:t>
                      </a:r>
                    </a:p>
                  </a:txBody>
                  <a:tcPr>
                    <a:solidFill>
                      <a:srgbClr val="90EE90"/>
                    </a:solidFill>
                  </a:tcPr>
                </a:tc>
                <a:tc>
                  <a:txBody>
                    <a:bodyPr/>
                    <a:lstStyle/>
                    <a:p>
                      <a:pPr>
                        <a:defRPr sz="1200"/>
                      </a:pPr>
                      <a:r>
                        <a:t>Average runs scored in an innings</a:t>
                      </a:r>
                    </a:p>
                  </a:txBody>
                  <a:tcPr>
                    <a:solidFill>
                      <a:srgbClr val="90EE90"/>
                    </a:solidFill>
                  </a:tcPr>
                </a:tc>
                <a:tc>
                  <a:txBody>
                    <a:bodyPr/>
                    <a:lstStyle/>
                    <a:p>
                      <a:pPr>
                        <a:defRPr sz="1200"/>
                      </a:pPr>
                      <a:r>
                        <a:t>&gt; 40</a:t>
                      </a:r>
                    </a:p>
                  </a:txBody>
                  <a:tcPr>
                    <a:solidFill>
                      <a:srgbClr val="90EE90"/>
                    </a:solidFill>
                  </a:tcPr>
                </a:tc>
                <a:extLst>
                  <a:ext uri="{0D108BD9-81ED-4DB2-BD59-A6C34878D82A}">
                    <a16:rowId xmlns:a16="http://schemas.microsoft.com/office/drawing/2014/main" val="10001"/>
                  </a:ext>
                </a:extLst>
              </a:tr>
              <a:tr h="396239">
                <a:tc>
                  <a:txBody>
                    <a:bodyPr/>
                    <a:lstStyle/>
                    <a:p>
                      <a:pPr>
                        <a:defRPr sz="1200"/>
                      </a:pPr>
                      <a:r>
                        <a:t>Strike Rate</a:t>
                      </a:r>
                    </a:p>
                  </a:txBody>
                  <a:tcPr>
                    <a:solidFill>
                      <a:srgbClr val="90EE90"/>
                    </a:solidFill>
                  </a:tcPr>
                </a:tc>
                <a:tc>
                  <a:txBody>
                    <a:bodyPr/>
                    <a:lstStyle/>
                    <a:p>
                      <a:pPr>
                        <a:defRPr sz="1200"/>
                      </a:pPr>
                      <a:r>
                        <a:t>Runs scored per 100 balls</a:t>
                      </a:r>
                    </a:p>
                  </a:txBody>
                  <a:tcPr>
                    <a:solidFill>
                      <a:srgbClr val="90EE90"/>
                    </a:solidFill>
                  </a:tcPr>
                </a:tc>
                <a:tc>
                  <a:txBody>
                    <a:bodyPr/>
                    <a:lstStyle/>
                    <a:p>
                      <a:pPr>
                        <a:defRPr sz="1200"/>
                      </a:pPr>
                      <a:r>
                        <a:t>&gt; 125</a:t>
                      </a:r>
                    </a:p>
                  </a:txBody>
                  <a:tcPr>
                    <a:solidFill>
                      <a:srgbClr val="90EE90"/>
                    </a:solidFill>
                  </a:tcPr>
                </a:tc>
                <a:extLst>
                  <a:ext uri="{0D108BD9-81ED-4DB2-BD59-A6C34878D82A}">
                    <a16:rowId xmlns:a16="http://schemas.microsoft.com/office/drawing/2014/main" val="10002"/>
                  </a:ext>
                </a:extLst>
              </a:tr>
              <a:tr h="396239">
                <a:tc>
                  <a:txBody>
                    <a:bodyPr/>
                    <a:lstStyle/>
                    <a:p>
                      <a:pPr>
                        <a:defRPr sz="1200"/>
                      </a:pPr>
                      <a:r>
                        <a:t>Innings Batted</a:t>
                      </a:r>
                    </a:p>
                  </a:txBody>
                  <a:tcPr>
                    <a:solidFill>
                      <a:srgbClr val="90EE90"/>
                    </a:solidFill>
                  </a:tcPr>
                </a:tc>
                <a:tc>
                  <a:txBody>
                    <a:bodyPr/>
                    <a:lstStyle/>
                    <a:p>
                      <a:pPr>
                        <a:defRPr sz="1200"/>
                      </a:pPr>
                      <a:r>
                        <a:t>Total innings batted</a:t>
                      </a:r>
                    </a:p>
                  </a:txBody>
                  <a:tcPr>
                    <a:solidFill>
                      <a:srgbClr val="90EE90"/>
                    </a:solidFill>
                  </a:tcPr>
                </a:tc>
                <a:tc>
                  <a:txBody>
                    <a:bodyPr/>
                    <a:lstStyle/>
                    <a:p>
                      <a:pPr>
                        <a:defRPr sz="1200"/>
                      </a:pPr>
                      <a:r>
                        <a:t>&gt; 3</a:t>
                      </a:r>
                    </a:p>
                  </a:txBody>
                  <a:tcPr>
                    <a:solidFill>
                      <a:srgbClr val="90EE90"/>
                    </a:solidFill>
                  </a:tcPr>
                </a:tc>
                <a:extLst>
                  <a:ext uri="{0D108BD9-81ED-4DB2-BD59-A6C34878D82A}">
                    <a16:rowId xmlns:a16="http://schemas.microsoft.com/office/drawing/2014/main" val="10003"/>
                  </a:ext>
                </a:extLst>
              </a:tr>
              <a:tr h="396239">
                <a:tc>
                  <a:txBody>
                    <a:bodyPr/>
                    <a:lstStyle/>
                    <a:p>
                      <a:pPr>
                        <a:defRPr sz="1200"/>
                      </a:pPr>
                      <a:r>
                        <a:t>Average Balls Faced</a:t>
                      </a:r>
                    </a:p>
                  </a:txBody>
                  <a:tcPr>
                    <a:solidFill>
                      <a:srgbClr val="90EE90"/>
                    </a:solidFill>
                  </a:tcPr>
                </a:tc>
                <a:tc>
                  <a:txBody>
                    <a:bodyPr/>
                    <a:lstStyle/>
                    <a:p>
                      <a:pPr>
                        <a:defRPr sz="1200"/>
                      </a:pPr>
                      <a:r>
                        <a:t>Average balls faced in an innings</a:t>
                      </a:r>
                    </a:p>
                  </a:txBody>
                  <a:tcPr>
                    <a:solidFill>
                      <a:srgbClr val="90EE90"/>
                    </a:solidFill>
                  </a:tcPr>
                </a:tc>
                <a:tc>
                  <a:txBody>
                    <a:bodyPr/>
                    <a:lstStyle/>
                    <a:p>
                      <a:pPr>
                        <a:defRPr sz="1200"/>
                      </a:pPr>
                      <a:r>
                        <a:t>&gt; 20</a:t>
                      </a:r>
                    </a:p>
                  </a:txBody>
                  <a:tcPr>
                    <a:solidFill>
                      <a:srgbClr val="90EE90"/>
                    </a:solidFill>
                  </a:tcPr>
                </a:tc>
                <a:extLst>
                  <a:ext uri="{0D108BD9-81ED-4DB2-BD59-A6C34878D82A}">
                    <a16:rowId xmlns:a16="http://schemas.microsoft.com/office/drawing/2014/main" val="10004"/>
                  </a:ext>
                </a:extLst>
              </a:tr>
              <a:tr h="396244">
                <a:tc>
                  <a:txBody>
                    <a:bodyPr/>
                    <a:lstStyle/>
                    <a:p>
                      <a:pPr>
                        <a:defRPr sz="1200"/>
                      </a:pPr>
                      <a:r>
                        <a:t>Batting Position</a:t>
                      </a:r>
                    </a:p>
                  </a:txBody>
                  <a:tcPr>
                    <a:solidFill>
                      <a:srgbClr val="90EE90"/>
                    </a:solidFill>
                  </a:tcPr>
                </a:tc>
                <a:tc>
                  <a:txBody>
                    <a:bodyPr/>
                    <a:lstStyle/>
                    <a:p>
                      <a:pPr>
                        <a:defRPr sz="1200"/>
                      </a:pPr>
                      <a:r>
                        <a:t>Order in which the batter played</a:t>
                      </a:r>
                    </a:p>
                  </a:txBody>
                  <a:tcPr>
                    <a:solidFill>
                      <a:srgbClr val="90EE90"/>
                    </a:solidFill>
                  </a:tcPr>
                </a:tc>
                <a:tc>
                  <a:txBody>
                    <a:bodyPr/>
                    <a:lstStyle/>
                    <a:p>
                      <a:pPr>
                        <a:defRPr sz="1200"/>
                      </a:pPr>
                      <a:r>
                        <a:t>&gt; 2</a:t>
                      </a:r>
                    </a:p>
                  </a:txBody>
                  <a:tcPr>
                    <a:solidFill>
                      <a:srgbClr val="90EE90"/>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FINISHERS / LOWER ORDER ANCHOR</a:t>
            </a:r>
          </a:p>
        </p:txBody>
      </p:sp>
      <p:graphicFrame>
        <p:nvGraphicFramePr>
          <p:cNvPr id="3" name="Table 2"/>
          <p:cNvGraphicFramePr>
            <a:graphicFrameLocks noGrp="1"/>
          </p:cNvGraphicFramePr>
          <p:nvPr/>
        </p:nvGraphicFramePr>
        <p:xfrm>
          <a:off x="457200" y="1371600"/>
          <a:ext cx="8229600" cy="26517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8822">
                <a:tc>
                  <a:txBody>
                    <a:bodyPr/>
                    <a:lstStyle/>
                    <a:p>
                      <a:pPr>
                        <a:defRPr sz="1200" b="1"/>
                      </a:pPr>
                      <a:r>
                        <a:t>Parameter</a:t>
                      </a:r>
                    </a:p>
                  </a:txBody>
                  <a:tcPr>
                    <a:solidFill>
                      <a:srgbClr val="FFA500"/>
                    </a:solidFill>
                  </a:tcPr>
                </a:tc>
                <a:tc>
                  <a:txBody>
                    <a:bodyPr/>
                    <a:lstStyle/>
                    <a:p>
                      <a:pPr>
                        <a:defRPr sz="1200" b="1"/>
                      </a:pPr>
                      <a:r>
                        <a:t>Description</a:t>
                      </a:r>
                    </a:p>
                  </a:txBody>
                  <a:tcPr>
                    <a:solidFill>
                      <a:srgbClr val="FFA500"/>
                    </a:solidFill>
                  </a:tcPr>
                </a:tc>
                <a:tc>
                  <a:txBody>
                    <a:bodyPr/>
                    <a:lstStyle/>
                    <a:p>
                      <a:pPr>
                        <a:defRPr sz="1200" b="1"/>
                      </a:pPr>
                      <a:r>
                        <a:t>Criteria</a:t>
                      </a:r>
                    </a:p>
                  </a:txBody>
                  <a:tcPr>
                    <a:solidFill>
                      <a:srgbClr val="FFA500"/>
                    </a:solidFill>
                  </a:tcPr>
                </a:tc>
                <a:extLst>
                  <a:ext uri="{0D108BD9-81ED-4DB2-BD59-A6C34878D82A}">
                    <a16:rowId xmlns:a16="http://schemas.microsoft.com/office/drawing/2014/main" val="10000"/>
                  </a:ext>
                </a:extLst>
              </a:tr>
              <a:tr h="378822">
                <a:tc>
                  <a:txBody>
                    <a:bodyPr/>
                    <a:lstStyle/>
                    <a:p>
                      <a:pPr>
                        <a:defRPr sz="1200"/>
                      </a:pPr>
                      <a:r>
                        <a:t>Batting Average</a:t>
                      </a:r>
                    </a:p>
                  </a:txBody>
                  <a:tcPr>
                    <a:solidFill>
                      <a:srgbClr val="FFA500"/>
                    </a:solidFill>
                  </a:tcPr>
                </a:tc>
                <a:tc>
                  <a:txBody>
                    <a:bodyPr/>
                    <a:lstStyle/>
                    <a:p>
                      <a:pPr>
                        <a:defRPr sz="1200"/>
                      </a:pPr>
                      <a:r>
                        <a:t>Average runs scored in an innings</a:t>
                      </a:r>
                    </a:p>
                  </a:txBody>
                  <a:tcPr>
                    <a:solidFill>
                      <a:srgbClr val="FFA500"/>
                    </a:solidFill>
                  </a:tcPr>
                </a:tc>
                <a:tc>
                  <a:txBody>
                    <a:bodyPr/>
                    <a:lstStyle/>
                    <a:p>
                      <a:pPr>
                        <a:defRPr sz="1200"/>
                      </a:pPr>
                      <a:r>
                        <a:t>-</a:t>
                      </a:r>
                    </a:p>
                  </a:txBody>
                  <a:tcPr>
                    <a:solidFill>
                      <a:srgbClr val="FFA500"/>
                    </a:solidFill>
                  </a:tcPr>
                </a:tc>
                <a:extLst>
                  <a:ext uri="{0D108BD9-81ED-4DB2-BD59-A6C34878D82A}">
                    <a16:rowId xmlns:a16="http://schemas.microsoft.com/office/drawing/2014/main" val="10001"/>
                  </a:ext>
                </a:extLst>
              </a:tr>
              <a:tr h="378822">
                <a:tc>
                  <a:txBody>
                    <a:bodyPr/>
                    <a:lstStyle/>
                    <a:p>
                      <a:pPr>
                        <a:defRPr sz="1200"/>
                      </a:pPr>
                      <a:r>
                        <a:t>Strike Rate</a:t>
                      </a:r>
                    </a:p>
                  </a:txBody>
                  <a:tcPr>
                    <a:solidFill>
                      <a:srgbClr val="FFA500"/>
                    </a:solidFill>
                  </a:tcPr>
                </a:tc>
                <a:tc>
                  <a:txBody>
                    <a:bodyPr/>
                    <a:lstStyle/>
                    <a:p>
                      <a:pPr>
                        <a:defRPr sz="1200"/>
                      </a:pPr>
                      <a:r>
                        <a:t>Runs scored per 100 balls</a:t>
                      </a:r>
                    </a:p>
                  </a:txBody>
                  <a:tcPr>
                    <a:solidFill>
                      <a:srgbClr val="FFA500"/>
                    </a:solidFill>
                  </a:tcPr>
                </a:tc>
                <a:tc>
                  <a:txBody>
                    <a:bodyPr/>
                    <a:lstStyle/>
                    <a:p>
                      <a:pPr>
                        <a:defRPr sz="1200"/>
                      </a:pPr>
                      <a:r>
                        <a:t>-</a:t>
                      </a:r>
                    </a:p>
                  </a:txBody>
                  <a:tcPr>
                    <a:solidFill>
                      <a:srgbClr val="FFA500"/>
                    </a:solidFill>
                  </a:tcPr>
                </a:tc>
                <a:extLst>
                  <a:ext uri="{0D108BD9-81ED-4DB2-BD59-A6C34878D82A}">
                    <a16:rowId xmlns:a16="http://schemas.microsoft.com/office/drawing/2014/main" val="10002"/>
                  </a:ext>
                </a:extLst>
              </a:tr>
              <a:tr h="378822">
                <a:tc>
                  <a:txBody>
                    <a:bodyPr/>
                    <a:lstStyle/>
                    <a:p>
                      <a:pPr>
                        <a:defRPr sz="1200"/>
                      </a:pPr>
                      <a:r>
                        <a:t>Innings Batted</a:t>
                      </a:r>
                    </a:p>
                  </a:txBody>
                  <a:tcPr>
                    <a:solidFill>
                      <a:srgbClr val="FFA500"/>
                    </a:solidFill>
                  </a:tcPr>
                </a:tc>
                <a:tc>
                  <a:txBody>
                    <a:bodyPr/>
                    <a:lstStyle/>
                    <a:p>
                      <a:pPr>
                        <a:defRPr sz="1200"/>
                      </a:pPr>
                      <a:r>
                        <a:t>Total innings batted</a:t>
                      </a:r>
                    </a:p>
                  </a:txBody>
                  <a:tcPr>
                    <a:solidFill>
                      <a:srgbClr val="FFA500"/>
                    </a:solidFill>
                  </a:tcPr>
                </a:tc>
                <a:tc>
                  <a:txBody>
                    <a:bodyPr/>
                    <a:lstStyle/>
                    <a:p>
                      <a:pPr>
                        <a:defRPr sz="1200"/>
                      </a:pPr>
                      <a:r>
                        <a:t>-</a:t>
                      </a:r>
                    </a:p>
                  </a:txBody>
                  <a:tcPr>
                    <a:solidFill>
                      <a:srgbClr val="FFA500"/>
                    </a:solidFill>
                  </a:tcPr>
                </a:tc>
                <a:extLst>
                  <a:ext uri="{0D108BD9-81ED-4DB2-BD59-A6C34878D82A}">
                    <a16:rowId xmlns:a16="http://schemas.microsoft.com/office/drawing/2014/main" val="10003"/>
                  </a:ext>
                </a:extLst>
              </a:tr>
              <a:tr h="378822">
                <a:tc>
                  <a:txBody>
                    <a:bodyPr/>
                    <a:lstStyle/>
                    <a:p>
                      <a:pPr>
                        <a:defRPr sz="1200"/>
                      </a:pPr>
                      <a:r>
                        <a:t>Average Balls Faced</a:t>
                      </a:r>
                    </a:p>
                  </a:txBody>
                  <a:tcPr>
                    <a:solidFill>
                      <a:srgbClr val="FFA500"/>
                    </a:solidFill>
                  </a:tcPr>
                </a:tc>
                <a:tc>
                  <a:txBody>
                    <a:bodyPr/>
                    <a:lstStyle/>
                    <a:p>
                      <a:pPr>
                        <a:defRPr sz="1200"/>
                      </a:pPr>
                      <a:r>
                        <a:t>Average balls faced in an innings</a:t>
                      </a:r>
                    </a:p>
                  </a:txBody>
                  <a:tcPr>
                    <a:solidFill>
                      <a:srgbClr val="FFA500"/>
                    </a:solidFill>
                  </a:tcPr>
                </a:tc>
                <a:tc>
                  <a:txBody>
                    <a:bodyPr/>
                    <a:lstStyle/>
                    <a:p>
                      <a:pPr>
                        <a:defRPr sz="1200"/>
                      </a:pPr>
                      <a:r>
                        <a:t>-</a:t>
                      </a:r>
                    </a:p>
                  </a:txBody>
                  <a:tcPr>
                    <a:solidFill>
                      <a:srgbClr val="FFA500"/>
                    </a:solidFill>
                  </a:tcPr>
                </a:tc>
                <a:extLst>
                  <a:ext uri="{0D108BD9-81ED-4DB2-BD59-A6C34878D82A}">
                    <a16:rowId xmlns:a16="http://schemas.microsoft.com/office/drawing/2014/main" val="10004"/>
                  </a:ext>
                </a:extLst>
              </a:tr>
              <a:tr h="378822">
                <a:tc>
                  <a:txBody>
                    <a:bodyPr/>
                    <a:lstStyle/>
                    <a:p>
                      <a:pPr>
                        <a:defRPr sz="1200"/>
                      </a:pPr>
                      <a:r>
                        <a:t>Batting Position</a:t>
                      </a:r>
                    </a:p>
                  </a:txBody>
                  <a:tcPr>
                    <a:solidFill>
                      <a:srgbClr val="FFA500"/>
                    </a:solidFill>
                  </a:tcPr>
                </a:tc>
                <a:tc>
                  <a:txBody>
                    <a:bodyPr/>
                    <a:lstStyle/>
                    <a:p>
                      <a:pPr>
                        <a:defRPr sz="1200"/>
                      </a:pPr>
                      <a:r>
                        <a:t>Order in which the batter played</a:t>
                      </a:r>
                    </a:p>
                  </a:txBody>
                  <a:tcPr>
                    <a:solidFill>
                      <a:srgbClr val="FFA500"/>
                    </a:solidFill>
                  </a:tcPr>
                </a:tc>
                <a:tc>
                  <a:txBody>
                    <a:bodyPr/>
                    <a:lstStyle/>
                    <a:p>
                      <a:pPr>
                        <a:defRPr sz="1200"/>
                      </a:pPr>
                      <a:r>
                        <a:t>-</a:t>
                      </a:r>
                    </a:p>
                  </a:txBody>
                  <a:tcPr>
                    <a:solidFill>
                      <a:srgbClr val="FFA500"/>
                    </a:solidFill>
                  </a:tcPr>
                </a:tc>
                <a:extLst>
                  <a:ext uri="{0D108BD9-81ED-4DB2-BD59-A6C34878D82A}">
                    <a16:rowId xmlns:a16="http://schemas.microsoft.com/office/drawing/2014/main" val="10005"/>
                  </a:ext>
                </a:extLst>
              </a:tr>
              <a:tr h="378828">
                <a:tc>
                  <a:txBody>
                    <a:bodyPr/>
                    <a:lstStyle/>
                    <a:p>
                      <a:pPr>
                        <a:defRPr sz="1200"/>
                      </a:pPr>
                      <a:r>
                        <a:t>Innings Bowled</a:t>
                      </a:r>
                    </a:p>
                  </a:txBody>
                  <a:tcPr>
                    <a:solidFill>
                      <a:srgbClr val="FFA500"/>
                    </a:solidFill>
                  </a:tcPr>
                </a:tc>
                <a:tc>
                  <a:txBody>
                    <a:bodyPr/>
                    <a:lstStyle/>
                    <a:p>
                      <a:pPr>
                        <a:defRPr sz="1200"/>
                      </a:pPr>
                      <a:r>
                        <a:t>Total innings bowled</a:t>
                      </a:r>
                    </a:p>
                  </a:txBody>
                  <a:tcPr>
                    <a:solidFill>
                      <a:srgbClr val="FFA500"/>
                    </a:solidFill>
                  </a:tcPr>
                </a:tc>
                <a:tc>
                  <a:txBody>
                    <a:bodyPr/>
                    <a:lstStyle/>
                    <a:p>
                      <a:pPr>
                        <a:defRPr sz="1200"/>
                      </a:pPr>
                      <a:r>
                        <a:t>&gt; 1</a:t>
                      </a:r>
                    </a:p>
                  </a:txBody>
                  <a:tcPr>
                    <a:solidFill>
                      <a:srgbClr val="FFA500"/>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ALL-ROUNDERS / LOWER ORDER</a:t>
            </a:r>
          </a:p>
        </p:txBody>
      </p:sp>
      <p:graphicFrame>
        <p:nvGraphicFramePr>
          <p:cNvPr id="3" name="Table 2"/>
          <p:cNvGraphicFramePr>
            <a:graphicFrameLocks noGrp="1"/>
          </p:cNvGraphicFramePr>
          <p:nvPr/>
        </p:nvGraphicFramePr>
        <p:xfrm>
          <a:off x="457200" y="1371600"/>
          <a:ext cx="8229600" cy="29260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65760">
                <a:tc>
                  <a:txBody>
                    <a:bodyPr/>
                    <a:lstStyle/>
                    <a:p>
                      <a:pPr>
                        <a:defRPr sz="1200" b="1"/>
                      </a:pPr>
                      <a:r>
                        <a:t>Parameter</a:t>
                      </a:r>
                    </a:p>
                  </a:txBody>
                  <a:tcPr>
                    <a:solidFill>
                      <a:srgbClr val="D8BFD8"/>
                    </a:solidFill>
                  </a:tcPr>
                </a:tc>
                <a:tc>
                  <a:txBody>
                    <a:bodyPr/>
                    <a:lstStyle/>
                    <a:p>
                      <a:pPr>
                        <a:defRPr sz="1200" b="1"/>
                      </a:pPr>
                      <a:r>
                        <a:t>Description</a:t>
                      </a:r>
                    </a:p>
                  </a:txBody>
                  <a:tcPr>
                    <a:solidFill>
                      <a:srgbClr val="D8BFD8"/>
                    </a:solidFill>
                  </a:tcPr>
                </a:tc>
                <a:tc>
                  <a:txBody>
                    <a:bodyPr/>
                    <a:lstStyle/>
                    <a:p>
                      <a:pPr>
                        <a:defRPr sz="1200" b="1"/>
                      </a:pPr>
                      <a:r>
                        <a:t>Criteria</a:t>
                      </a:r>
                    </a:p>
                  </a:txBody>
                  <a:tcPr>
                    <a:solidFill>
                      <a:srgbClr val="D8BFD8"/>
                    </a:solidFill>
                  </a:tcPr>
                </a:tc>
                <a:extLst>
                  <a:ext uri="{0D108BD9-81ED-4DB2-BD59-A6C34878D82A}">
                    <a16:rowId xmlns:a16="http://schemas.microsoft.com/office/drawing/2014/main" val="10000"/>
                  </a:ext>
                </a:extLst>
              </a:tr>
              <a:tr h="365760">
                <a:tc>
                  <a:txBody>
                    <a:bodyPr/>
                    <a:lstStyle/>
                    <a:p>
                      <a:pPr>
                        <a:defRPr sz="1200"/>
                      </a:pPr>
                      <a:r>
                        <a:t>Batting Average</a:t>
                      </a:r>
                    </a:p>
                  </a:txBody>
                  <a:tcPr>
                    <a:solidFill>
                      <a:srgbClr val="D8BFD8"/>
                    </a:solidFill>
                  </a:tcPr>
                </a:tc>
                <a:tc>
                  <a:txBody>
                    <a:bodyPr/>
                    <a:lstStyle/>
                    <a:p>
                      <a:pPr>
                        <a:defRPr sz="1200"/>
                      </a:pPr>
                      <a:r>
                        <a:t>Average runs scored in an innings</a:t>
                      </a:r>
                    </a:p>
                  </a:txBody>
                  <a:tcPr>
                    <a:solidFill>
                      <a:srgbClr val="D8BFD8"/>
                    </a:solidFill>
                  </a:tcPr>
                </a:tc>
                <a:tc>
                  <a:txBody>
                    <a:bodyPr/>
                    <a:lstStyle/>
                    <a:p>
                      <a:pPr>
                        <a:defRPr sz="1200"/>
                      </a:pPr>
                      <a:r>
                        <a:t>&gt; 15</a:t>
                      </a:r>
                    </a:p>
                  </a:txBody>
                  <a:tcPr>
                    <a:solidFill>
                      <a:srgbClr val="D8BFD8"/>
                    </a:solidFill>
                  </a:tcPr>
                </a:tc>
                <a:extLst>
                  <a:ext uri="{0D108BD9-81ED-4DB2-BD59-A6C34878D82A}">
                    <a16:rowId xmlns:a16="http://schemas.microsoft.com/office/drawing/2014/main" val="10001"/>
                  </a:ext>
                </a:extLst>
              </a:tr>
              <a:tr h="365760">
                <a:tc>
                  <a:txBody>
                    <a:bodyPr/>
                    <a:lstStyle/>
                    <a:p>
                      <a:pPr>
                        <a:defRPr sz="1200"/>
                      </a:pPr>
                      <a:r>
                        <a:t>Strike Rate</a:t>
                      </a:r>
                    </a:p>
                  </a:txBody>
                  <a:tcPr>
                    <a:solidFill>
                      <a:srgbClr val="D8BFD8"/>
                    </a:solidFill>
                  </a:tcPr>
                </a:tc>
                <a:tc>
                  <a:txBody>
                    <a:bodyPr/>
                    <a:lstStyle/>
                    <a:p>
                      <a:pPr>
                        <a:defRPr sz="1200"/>
                      </a:pPr>
                      <a:r>
                        <a:t>Runs scored per 100 balls</a:t>
                      </a:r>
                    </a:p>
                  </a:txBody>
                  <a:tcPr>
                    <a:solidFill>
                      <a:srgbClr val="D8BFD8"/>
                    </a:solidFill>
                  </a:tcPr>
                </a:tc>
                <a:tc>
                  <a:txBody>
                    <a:bodyPr/>
                    <a:lstStyle/>
                    <a:p>
                      <a:pPr>
                        <a:defRPr sz="1200"/>
                      </a:pPr>
                      <a:r>
                        <a:t>&gt; 140</a:t>
                      </a:r>
                    </a:p>
                  </a:txBody>
                  <a:tcPr>
                    <a:solidFill>
                      <a:srgbClr val="D8BFD8"/>
                    </a:solidFill>
                  </a:tcPr>
                </a:tc>
                <a:extLst>
                  <a:ext uri="{0D108BD9-81ED-4DB2-BD59-A6C34878D82A}">
                    <a16:rowId xmlns:a16="http://schemas.microsoft.com/office/drawing/2014/main" val="10002"/>
                  </a:ext>
                </a:extLst>
              </a:tr>
              <a:tr h="365760">
                <a:tc>
                  <a:txBody>
                    <a:bodyPr/>
                    <a:lstStyle/>
                    <a:p>
                      <a:pPr>
                        <a:defRPr sz="1200"/>
                      </a:pPr>
                      <a:r>
                        <a:t>Innings Batted</a:t>
                      </a:r>
                    </a:p>
                  </a:txBody>
                  <a:tcPr>
                    <a:solidFill>
                      <a:srgbClr val="D8BFD8"/>
                    </a:solidFill>
                  </a:tcPr>
                </a:tc>
                <a:tc>
                  <a:txBody>
                    <a:bodyPr/>
                    <a:lstStyle/>
                    <a:p>
                      <a:pPr>
                        <a:defRPr sz="1200"/>
                      </a:pPr>
                      <a:r>
                        <a:t>Total innings batted</a:t>
                      </a:r>
                    </a:p>
                  </a:txBody>
                  <a:tcPr>
                    <a:solidFill>
                      <a:srgbClr val="D8BFD8"/>
                    </a:solidFill>
                  </a:tcPr>
                </a:tc>
                <a:tc>
                  <a:txBody>
                    <a:bodyPr/>
                    <a:lstStyle/>
                    <a:p>
                      <a:pPr>
                        <a:defRPr sz="1200"/>
                      </a:pPr>
                      <a:r>
                        <a:t>&gt; 2</a:t>
                      </a:r>
                    </a:p>
                  </a:txBody>
                  <a:tcPr>
                    <a:solidFill>
                      <a:srgbClr val="D8BFD8"/>
                    </a:solidFill>
                  </a:tcPr>
                </a:tc>
                <a:extLst>
                  <a:ext uri="{0D108BD9-81ED-4DB2-BD59-A6C34878D82A}">
                    <a16:rowId xmlns:a16="http://schemas.microsoft.com/office/drawing/2014/main" val="10003"/>
                  </a:ext>
                </a:extLst>
              </a:tr>
              <a:tr h="365760">
                <a:tc>
                  <a:txBody>
                    <a:bodyPr/>
                    <a:lstStyle/>
                    <a:p>
                      <a:pPr>
                        <a:defRPr sz="1200"/>
                      </a:pPr>
                      <a:r>
                        <a:t>Batting Position</a:t>
                      </a:r>
                    </a:p>
                  </a:txBody>
                  <a:tcPr>
                    <a:solidFill>
                      <a:srgbClr val="D8BFD8"/>
                    </a:solidFill>
                  </a:tcPr>
                </a:tc>
                <a:tc>
                  <a:txBody>
                    <a:bodyPr/>
                    <a:lstStyle/>
                    <a:p>
                      <a:pPr>
                        <a:defRPr sz="1200"/>
                      </a:pPr>
                      <a:r>
                        <a:t>Order in which the batter played</a:t>
                      </a:r>
                    </a:p>
                  </a:txBody>
                  <a:tcPr>
                    <a:solidFill>
                      <a:srgbClr val="D8BFD8"/>
                    </a:solidFill>
                  </a:tcPr>
                </a:tc>
                <a:tc>
                  <a:txBody>
                    <a:bodyPr/>
                    <a:lstStyle/>
                    <a:p>
                      <a:pPr>
                        <a:defRPr sz="1200"/>
                      </a:pPr>
                      <a:r>
                        <a:t>&gt; 4</a:t>
                      </a:r>
                    </a:p>
                  </a:txBody>
                  <a:tcPr>
                    <a:solidFill>
                      <a:srgbClr val="D8BFD8"/>
                    </a:solidFill>
                  </a:tcPr>
                </a:tc>
                <a:extLst>
                  <a:ext uri="{0D108BD9-81ED-4DB2-BD59-A6C34878D82A}">
                    <a16:rowId xmlns:a16="http://schemas.microsoft.com/office/drawing/2014/main" val="10004"/>
                  </a:ext>
                </a:extLst>
              </a:tr>
              <a:tr h="365760">
                <a:tc>
                  <a:txBody>
                    <a:bodyPr/>
                    <a:lstStyle/>
                    <a:p>
                      <a:pPr>
                        <a:defRPr sz="1200"/>
                      </a:pPr>
                      <a:r>
                        <a:t>Innings Bowled</a:t>
                      </a:r>
                    </a:p>
                  </a:txBody>
                  <a:tcPr>
                    <a:solidFill>
                      <a:srgbClr val="D8BFD8"/>
                    </a:solidFill>
                  </a:tcPr>
                </a:tc>
                <a:tc>
                  <a:txBody>
                    <a:bodyPr/>
                    <a:lstStyle/>
                    <a:p>
                      <a:pPr>
                        <a:defRPr sz="1200"/>
                      </a:pPr>
                      <a:r>
                        <a:t>Total innings bowled</a:t>
                      </a:r>
                    </a:p>
                  </a:txBody>
                  <a:tcPr>
                    <a:solidFill>
                      <a:srgbClr val="D8BFD8"/>
                    </a:solidFill>
                  </a:tcPr>
                </a:tc>
                <a:tc>
                  <a:txBody>
                    <a:bodyPr/>
                    <a:lstStyle/>
                    <a:p>
                      <a:pPr>
                        <a:defRPr sz="1200"/>
                      </a:pPr>
                      <a:r>
                        <a:t>&gt; 2</a:t>
                      </a:r>
                    </a:p>
                  </a:txBody>
                  <a:tcPr>
                    <a:solidFill>
                      <a:srgbClr val="D8BFD8"/>
                    </a:solidFill>
                  </a:tcPr>
                </a:tc>
                <a:extLst>
                  <a:ext uri="{0D108BD9-81ED-4DB2-BD59-A6C34878D82A}">
                    <a16:rowId xmlns:a16="http://schemas.microsoft.com/office/drawing/2014/main" val="10005"/>
                  </a:ext>
                </a:extLst>
              </a:tr>
              <a:tr h="365760">
                <a:tc>
                  <a:txBody>
                    <a:bodyPr/>
                    <a:lstStyle/>
                    <a:p>
                      <a:pPr>
                        <a:defRPr sz="1200"/>
                      </a:pPr>
                      <a:r>
                        <a:t>Bowling Economy</a:t>
                      </a:r>
                    </a:p>
                  </a:txBody>
                  <a:tcPr>
                    <a:solidFill>
                      <a:srgbClr val="D8BFD8"/>
                    </a:solidFill>
                  </a:tcPr>
                </a:tc>
                <a:tc>
                  <a:txBody>
                    <a:bodyPr/>
                    <a:lstStyle/>
                    <a:p>
                      <a:pPr>
                        <a:defRPr sz="1200"/>
                      </a:pPr>
                      <a:r>
                        <a:t>Average runs allowed per over</a:t>
                      </a:r>
                    </a:p>
                  </a:txBody>
                  <a:tcPr>
                    <a:solidFill>
                      <a:srgbClr val="D8BFD8"/>
                    </a:solidFill>
                  </a:tcPr>
                </a:tc>
                <a:tc>
                  <a:txBody>
                    <a:bodyPr/>
                    <a:lstStyle/>
                    <a:p>
                      <a:pPr>
                        <a:defRPr sz="1200"/>
                      </a:pPr>
                      <a:r>
                        <a:t>&lt; 7</a:t>
                      </a:r>
                    </a:p>
                  </a:txBody>
                  <a:tcPr>
                    <a:solidFill>
                      <a:srgbClr val="D8BFD8"/>
                    </a:solidFill>
                  </a:tcPr>
                </a:tc>
                <a:extLst>
                  <a:ext uri="{0D108BD9-81ED-4DB2-BD59-A6C34878D82A}">
                    <a16:rowId xmlns:a16="http://schemas.microsoft.com/office/drawing/2014/main" val="10006"/>
                  </a:ext>
                </a:extLst>
              </a:tr>
              <a:tr h="365760">
                <a:tc>
                  <a:txBody>
                    <a:bodyPr/>
                    <a:lstStyle/>
                    <a:p>
                      <a:pPr>
                        <a:defRPr sz="1200"/>
                      </a:pPr>
                      <a:r>
                        <a:t>Bowling Strike Rate</a:t>
                      </a:r>
                    </a:p>
                  </a:txBody>
                  <a:tcPr>
                    <a:solidFill>
                      <a:srgbClr val="D8BFD8"/>
                    </a:solidFill>
                  </a:tcPr>
                </a:tc>
                <a:tc>
                  <a:txBody>
                    <a:bodyPr/>
                    <a:lstStyle/>
                    <a:p>
                      <a:pPr>
                        <a:defRPr sz="1200"/>
                      </a:pPr>
                      <a:r>
                        <a:t>Average balls required to take a wicket</a:t>
                      </a:r>
                    </a:p>
                  </a:txBody>
                  <a:tcPr>
                    <a:solidFill>
                      <a:srgbClr val="D8BFD8"/>
                    </a:solidFill>
                  </a:tcPr>
                </a:tc>
                <a:tc>
                  <a:txBody>
                    <a:bodyPr/>
                    <a:lstStyle/>
                    <a:p>
                      <a:pPr>
                        <a:defRPr sz="1200"/>
                      </a:pPr>
                      <a:r>
                        <a:t>&lt; -</a:t>
                      </a:r>
                    </a:p>
                  </a:txBody>
                  <a:tcPr>
                    <a:solidFill>
                      <a:srgbClr val="D8BFD8"/>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SPECIALIST FAST BOWLERS</a:t>
            </a:r>
          </a:p>
        </p:txBody>
      </p:sp>
      <p:graphicFrame>
        <p:nvGraphicFramePr>
          <p:cNvPr id="3" name="Table 2"/>
          <p:cNvGraphicFramePr>
            <a:graphicFrameLocks noGrp="1"/>
          </p:cNvGraphicFramePr>
          <p:nvPr/>
        </p:nvGraphicFramePr>
        <p:xfrm>
          <a:off x="457200" y="1371600"/>
          <a:ext cx="8229600" cy="26517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8822">
                <a:tc>
                  <a:txBody>
                    <a:bodyPr/>
                    <a:lstStyle/>
                    <a:p>
                      <a:pPr>
                        <a:defRPr sz="1200" b="1"/>
                      </a:pPr>
                      <a:r>
                        <a:t>Parameter</a:t>
                      </a:r>
                    </a:p>
                  </a:txBody>
                  <a:tcPr>
                    <a:solidFill>
                      <a:srgbClr val="FF6347"/>
                    </a:solidFill>
                  </a:tcPr>
                </a:tc>
                <a:tc>
                  <a:txBody>
                    <a:bodyPr/>
                    <a:lstStyle/>
                    <a:p>
                      <a:pPr>
                        <a:defRPr sz="1200" b="1"/>
                      </a:pPr>
                      <a:r>
                        <a:t>Description</a:t>
                      </a:r>
                    </a:p>
                  </a:txBody>
                  <a:tcPr>
                    <a:solidFill>
                      <a:srgbClr val="FF6347"/>
                    </a:solidFill>
                  </a:tcPr>
                </a:tc>
                <a:tc>
                  <a:txBody>
                    <a:bodyPr/>
                    <a:lstStyle/>
                    <a:p>
                      <a:pPr>
                        <a:defRPr sz="1200" b="1"/>
                      </a:pPr>
                      <a:r>
                        <a:t>Criteria</a:t>
                      </a:r>
                    </a:p>
                  </a:txBody>
                  <a:tcPr>
                    <a:solidFill>
                      <a:srgbClr val="FF6347"/>
                    </a:solidFill>
                  </a:tcPr>
                </a:tc>
                <a:extLst>
                  <a:ext uri="{0D108BD9-81ED-4DB2-BD59-A6C34878D82A}">
                    <a16:rowId xmlns:a16="http://schemas.microsoft.com/office/drawing/2014/main" val="10000"/>
                  </a:ext>
                </a:extLst>
              </a:tr>
              <a:tr h="378822">
                <a:tc>
                  <a:txBody>
                    <a:bodyPr/>
                    <a:lstStyle/>
                    <a:p>
                      <a:pPr>
                        <a:defRPr sz="1200"/>
                      </a:pPr>
                      <a:r>
                        <a:t>Innings Bowled</a:t>
                      </a:r>
                    </a:p>
                  </a:txBody>
                  <a:tcPr>
                    <a:solidFill>
                      <a:srgbClr val="FF6347"/>
                    </a:solidFill>
                  </a:tcPr>
                </a:tc>
                <a:tc>
                  <a:txBody>
                    <a:bodyPr/>
                    <a:lstStyle/>
                    <a:p>
                      <a:pPr>
                        <a:defRPr sz="1200"/>
                      </a:pPr>
                      <a:r>
                        <a:t>Total innings bowled</a:t>
                      </a:r>
                    </a:p>
                  </a:txBody>
                  <a:tcPr>
                    <a:solidFill>
                      <a:srgbClr val="FF6347"/>
                    </a:solidFill>
                  </a:tcPr>
                </a:tc>
                <a:tc>
                  <a:txBody>
                    <a:bodyPr/>
                    <a:lstStyle/>
                    <a:p>
                      <a:pPr>
                        <a:defRPr sz="1200"/>
                      </a:pPr>
                      <a:r>
                        <a:t>&gt; 4</a:t>
                      </a:r>
                    </a:p>
                  </a:txBody>
                  <a:tcPr>
                    <a:solidFill>
                      <a:srgbClr val="FF6347"/>
                    </a:solidFill>
                  </a:tcPr>
                </a:tc>
                <a:extLst>
                  <a:ext uri="{0D108BD9-81ED-4DB2-BD59-A6C34878D82A}">
                    <a16:rowId xmlns:a16="http://schemas.microsoft.com/office/drawing/2014/main" val="10001"/>
                  </a:ext>
                </a:extLst>
              </a:tr>
              <a:tr h="378822">
                <a:tc>
                  <a:txBody>
                    <a:bodyPr/>
                    <a:lstStyle/>
                    <a:p>
                      <a:pPr>
                        <a:defRPr sz="1200"/>
                      </a:pPr>
                      <a:r>
                        <a:t>Bowling Economy</a:t>
                      </a:r>
                    </a:p>
                  </a:txBody>
                  <a:tcPr>
                    <a:solidFill>
                      <a:srgbClr val="FF6347"/>
                    </a:solidFill>
                  </a:tcPr>
                </a:tc>
                <a:tc>
                  <a:txBody>
                    <a:bodyPr/>
                    <a:lstStyle/>
                    <a:p>
                      <a:pPr>
                        <a:defRPr sz="1200"/>
                      </a:pPr>
                      <a:r>
                        <a:t>Average runs allowed per over</a:t>
                      </a:r>
                    </a:p>
                  </a:txBody>
                  <a:tcPr>
                    <a:solidFill>
                      <a:srgbClr val="FF6347"/>
                    </a:solidFill>
                  </a:tcPr>
                </a:tc>
                <a:tc>
                  <a:txBody>
                    <a:bodyPr/>
                    <a:lstStyle/>
                    <a:p>
                      <a:pPr>
                        <a:defRPr sz="1200"/>
                      </a:pPr>
                      <a:r>
                        <a:t>&lt; 7</a:t>
                      </a:r>
                    </a:p>
                  </a:txBody>
                  <a:tcPr>
                    <a:solidFill>
                      <a:srgbClr val="FF6347"/>
                    </a:solidFill>
                  </a:tcPr>
                </a:tc>
                <a:extLst>
                  <a:ext uri="{0D108BD9-81ED-4DB2-BD59-A6C34878D82A}">
                    <a16:rowId xmlns:a16="http://schemas.microsoft.com/office/drawing/2014/main" val="10002"/>
                  </a:ext>
                </a:extLst>
              </a:tr>
              <a:tr h="378822">
                <a:tc>
                  <a:txBody>
                    <a:bodyPr/>
                    <a:lstStyle/>
                    <a:p>
                      <a:pPr>
                        <a:defRPr sz="1200"/>
                      </a:pPr>
                      <a:r>
                        <a:t>Bowling Strike Rate</a:t>
                      </a:r>
                    </a:p>
                  </a:txBody>
                  <a:tcPr>
                    <a:solidFill>
                      <a:srgbClr val="FF6347"/>
                    </a:solidFill>
                  </a:tcPr>
                </a:tc>
                <a:tc>
                  <a:txBody>
                    <a:bodyPr/>
                    <a:lstStyle/>
                    <a:p>
                      <a:pPr>
                        <a:defRPr sz="1200"/>
                      </a:pPr>
                      <a:r>
                        <a:t>Balls required to take a wicket</a:t>
                      </a:r>
                    </a:p>
                  </a:txBody>
                  <a:tcPr>
                    <a:solidFill>
                      <a:srgbClr val="FF6347"/>
                    </a:solidFill>
                  </a:tcPr>
                </a:tc>
                <a:tc>
                  <a:txBody>
                    <a:bodyPr/>
                    <a:lstStyle/>
                    <a:p>
                      <a:pPr>
                        <a:defRPr sz="1200"/>
                      </a:pPr>
                      <a:r>
                        <a:t>&lt; 16</a:t>
                      </a:r>
                    </a:p>
                  </a:txBody>
                  <a:tcPr>
                    <a:solidFill>
                      <a:srgbClr val="FF6347"/>
                    </a:solidFill>
                  </a:tcPr>
                </a:tc>
                <a:extLst>
                  <a:ext uri="{0D108BD9-81ED-4DB2-BD59-A6C34878D82A}">
                    <a16:rowId xmlns:a16="http://schemas.microsoft.com/office/drawing/2014/main" val="10003"/>
                  </a:ext>
                </a:extLst>
              </a:tr>
              <a:tr h="378822">
                <a:tc>
                  <a:txBody>
                    <a:bodyPr/>
                    <a:lstStyle/>
                    <a:p>
                      <a:pPr>
                        <a:defRPr sz="1200"/>
                      </a:pPr>
                      <a:r>
                        <a:t>Bowling Style</a:t>
                      </a:r>
                    </a:p>
                  </a:txBody>
                  <a:tcPr>
                    <a:solidFill>
                      <a:srgbClr val="FF6347"/>
                    </a:solidFill>
                  </a:tcPr>
                </a:tc>
                <a:tc>
                  <a:txBody>
                    <a:bodyPr/>
                    <a:lstStyle/>
                    <a:p>
                      <a:pPr>
                        <a:defRPr sz="1200"/>
                      </a:pPr>
                      <a:r>
                        <a:t>Bowling style of the player</a:t>
                      </a:r>
                    </a:p>
                  </a:txBody>
                  <a:tcPr>
                    <a:solidFill>
                      <a:srgbClr val="FF6347"/>
                    </a:solidFill>
                  </a:tcPr>
                </a:tc>
                <a:tc>
                  <a:txBody>
                    <a:bodyPr/>
                    <a:lstStyle/>
                    <a:p>
                      <a:pPr>
                        <a:defRPr sz="1200"/>
                      </a:pPr>
                      <a:r>
                        <a:t>= "%Fast%"</a:t>
                      </a:r>
                    </a:p>
                  </a:txBody>
                  <a:tcPr>
                    <a:solidFill>
                      <a:srgbClr val="FF6347"/>
                    </a:solidFill>
                  </a:tcPr>
                </a:tc>
                <a:extLst>
                  <a:ext uri="{0D108BD9-81ED-4DB2-BD59-A6C34878D82A}">
                    <a16:rowId xmlns:a16="http://schemas.microsoft.com/office/drawing/2014/main" val="10004"/>
                  </a:ext>
                </a:extLst>
              </a:tr>
              <a:tr h="378822">
                <a:tc>
                  <a:txBody>
                    <a:bodyPr/>
                    <a:lstStyle/>
                    <a:p>
                      <a:pPr>
                        <a:defRPr sz="1200"/>
                      </a:pPr>
                      <a:r>
                        <a:t>Bowling Average</a:t>
                      </a:r>
                    </a:p>
                  </a:txBody>
                  <a:tcPr>
                    <a:solidFill>
                      <a:srgbClr val="FF6347"/>
                    </a:solidFill>
                  </a:tcPr>
                </a:tc>
                <a:tc>
                  <a:txBody>
                    <a:bodyPr/>
                    <a:lstStyle/>
                    <a:p>
                      <a:pPr>
                        <a:defRPr sz="1200"/>
                      </a:pPr>
                      <a:r>
                        <a:t>Runs allowed per wicket</a:t>
                      </a:r>
                    </a:p>
                  </a:txBody>
                  <a:tcPr>
                    <a:solidFill>
                      <a:srgbClr val="FF6347"/>
                    </a:solidFill>
                  </a:tcPr>
                </a:tc>
                <a:tc>
                  <a:txBody>
                    <a:bodyPr/>
                    <a:lstStyle/>
                    <a:p>
                      <a:pPr>
                        <a:defRPr sz="1200"/>
                      </a:pPr>
                      <a:r>
                        <a:t>&lt; 20</a:t>
                      </a:r>
                    </a:p>
                  </a:txBody>
                  <a:tcPr>
                    <a:solidFill>
                      <a:srgbClr val="FF6347"/>
                    </a:solidFill>
                  </a:tcPr>
                </a:tc>
                <a:extLst>
                  <a:ext uri="{0D108BD9-81ED-4DB2-BD59-A6C34878D82A}">
                    <a16:rowId xmlns:a16="http://schemas.microsoft.com/office/drawing/2014/main" val="10005"/>
                  </a:ext>
                </a:extLst>
              </a:tr>
              <a:tr h="378828">
                <a:tc>
                  <a:txBody>
                    <a:bodyPr/>
                    <a:lstStyle/>
                    <a:p>
                      <a:pPr>
                        <a:defRPr sz="1200"/>
                      </a:pPr>
                      <a:r>
                        <a:t>Dot Ball %</a:t>
                      </a:r>
                    </a:p>
                  </a:txBody>
                  <a:tcPr>
                    <a:solidFill>
                      <a:srgbClr val="FF6347"/>
                    </a:solidFill>
                  </a:tcPr>
                </a:tc>
                <a:tc>
                  <a:txBody>
                    <a:bodyPr/>
                    <a:lstStyle/>
                    <a:p>
                      <a:pPr>
                        <a:defRPr sz="1200"/>
                      </a:pPr>
                      <a:r>
                        <a:t>% of dot balls bowled</a:t>
                      </a:r>
                    </a:p>
                  </a:txBody>
                  <a:tcPr>
                    <a:solidFill>
                      <a:srgbClr val="FF6347"/>
                    </a:solidFill>
                  </a:tcPr>
                </a:tc>
                <a:tc>
                  <a:txBody>
                    <a:bodyPr/>
                    <a:lstStyle/>
                    <a:p>
                      <a:pPr>
                        <a:defRPr sz="1200"/>
                      </a:pPr>
                      <a:r>
                        <a:t>&gt; 40</a:t>
                      </a:r>
                    </a:p>
                  </a:txBody>
                  <a:tcPr>
                    <a:solidFill>
                      <a:srgbClr val="FF6347"/>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8873D4-208A-3F4A-45A8-D5FB348AAAA3}"/>
              </a:ext>
            </a:extLst>
          </p:cNvPr>
          <p:cNvPicPr>
            <a:picLocks noChangeAspect="1"/>
          </p:cNvPicPr>
          <p:nvPr/>
        </p:nvPicPr>
        <p:blipFill>
          <a:blip r:embed="rId2"/>
          <a:stretch>
            <a:fillRect/>
          </a:stretch>
        </p:blipFill>
        <p:spPr>
          <a:xfrm>
            <a:off x="0" y="559076"/>
            <a:ext cx="9144000" cy="5792028"/>
          </a:xfrm>
          <a:prstGeom prst="rect">
            <a:avLst/>
          </a:prstGeom>
        </p:spPr>
      </p:pic>
    </p:spTree>
    <p:extLst>
      <p:ext uri="{BB962C8B-B14F-4D97-AF65-F5344CB8AC3E}">
        <p14:creationId xmlns:p14="http://schemas.microsoft.com/office/powerpoint/2010/main" val="251859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2206E7-0120-7B16-F2A3-794BD80B72CB}"/>
              </a:ext>
            </a:extLst>
          </p:cNvPr>
          <p:cNvPicPr>
            <a:picLocks noChangeAspect="1"/>
          </p:cNvPicPr>
          <p:nvPr/>
        </p:nvPicPr>
        <p:blipFill>
          <a:blip r:embed="rId2"/>
          <a:stretch>
            <a:fillRect/>
          </a:stretch>
        </p:blipFill>
        <p:spPr>
          <a:xfrm>
            <a:off x="0" y="616225"/>
            <a:ext cx="9144000" cy="5565913"/>
          </a:xfrm>
          <a:prstGeom prst="rect">
            <a:avLst/>
          </a:prstGeom>
        </p:spPr>
      </p:pic>
    </p:spTree>
    <p:extLst>
      <p:ext uri="{BB962C8B-B14F-4D97-AF65-F5344CB8AC3E}">
        <p14:creationId xmlns:p14="http://schemas.microsoft.com/office/powerpoint/2010/main" val="1608521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TotalTime>
  <Words>364</Words>
  <Application>Microsoft Office PowerPoint</Application>
  <PresentationFormat>On-screen Show (4:3)</PresentationFormat>
  <Paragraphs>111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COMPREHENSIVE CRICKET TEAM ANALYSIS</vt:lpstr>
      <vt:lpstr>Objective</vt:lpstr>
      <vt:lpstr>OPENERS</vt:lpstr>
      <vt:lpstr>ANCHORS / MIDDLE ORDER</vt:lpstr>
      <vt:lpstr>FINISHERS / LOWER ORDER ANCHOR</vt:lpstr>
      <vt:lpstr>ALL-ROUNDERS / LOWER ORDER</vt:lpstr>
      <vt:lpstr>SPECIALIST FAST BOWLERS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kumarititiksha107@gmail.com</cp:lastModifiedBy>
  <cp:revision>2</cp:revision>
  <dcterms:created xsi:type="dcterms:W3CDTF">2013-01-27T09:14:16Z</dcterms:created>
  <dcterms:modified xsi:type="dcterms:W3CDTF">2025-09-02T06:36:24Z</dcterms:modified>
  <cp:category/>
</cp:coreProperties>
</file>