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7" r:id="rId2"/>
    <p:sldId id="259" r:id="rId3"/>
    <p:sldId id="266" r:id="rId4"/>
    <p:sldId id="264" r:id="rId5"/>
    <p:sldId id="265" r:id="rId6"/>
    <p:sldId id="260" r:id="rId7"/>
    <p:sldId id="262" r:id="rId8"/>
    <p:sldId id="267" r:id="rId9"/>
    <p:sldId id="269" r:id="rId10"/>
    <p:sldId id="270" r:id="rId11"/>
    <p:sldId id="268" r:id="rId12"/>
    <p:sldId id="258" r:id="rId13"/>
    <p:sldId id="271" r:id="rId14"/>
    <p:sldId id="272" r:id="rId15"/>
    <p:sldId id="273" r:id="rId16"/>
    <p:sldId id="274" r:id="rId17"/>
    <p:sldId id="289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4" r:id="rId26"/>
    <p:sldId id="287" r:id="rId27"/>
    <p:sldId id="288" r:id="rId28"/>
    <p:sldId id="283" r:id="rId29"/>
    <p:sldId id="282" r:id="rId30"/>
    <p:sldId id="285" r:id="rId31"/>
    <p:sldId id="286" r:id="rId32"/>
    <p:sldId id="290" r:id="rId33"/>
    <p:sldId id="291" r:id="rId34"/>
    <p:sldId id="29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6" d="100"/>
          <a:sy n="56" d="100"/>
        </p:scale>
        <p:origin x="-46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96067C-705B-47B1-B5DF-EF7C6296939D}" type="doc">
      <dgm:prSet loTypeId="urn:microsoft.com/office/officeart/2005/8/layout/radial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9C91CC-2535-468C-B905-A602C5DB9492}">
      <dgm:prSet phldrT="[Text]" custT="1"/>
      <dgm:spPr/>
      <dgm:t>
        <a:bodyPr/>
        <a:lstStyle/>
        <a:p>
          <a:r>
            <a:rPr lang="en-US" sz="1600" b="1" dirty="0" smtClean="0">
              <a:latin typeface="Arial" pitchFamily="34" charset="0"/>
              <a:cs typeface="Arial" pitchFamily="34" charset="0"/>
            </a:rPr>
            <a:t>Constrains</a:t>
          </a:r>
          <a:endParaRPr lang="en-US" sz="1600" b="1" dirty="0">
            <a:latin typeface="Arial" pitchFamily="34" charset="0"/>
            <a:cs typeface="Arial" pitchFamily="34" charset="0"/>
          </a:endParaRPr>
        </a:p>
      </dgm:t>
    </dgm:pt>
    <dgm:pt modelId="{71564B0D-93EC-47F5-834D-9FDB58DF0BDB}" type="parTrans" cxnId="{AC3B44BC-C077-4D20-B56A-3126EBBB6ACB}">
      <dgm:prSet/>
      <dgm:spPr/>
      <dgm:t>
        <a:bodyPr/>
        <a:lstStyle/>
        <a:p>
          <a:endParaRPr lang="en-US"/>
        </a:p>
      </dgm:t>
    </dgm:pt>
    <dgm:pt modelId="{60A761AB-9D68-41D6-ABC8-CFFD37ACEE10}" type="sibTrans" cxnId="{AC3B44BC-C077-4D20-B56A-3126EBBB6ACB}">
      <dgm:prSet/>
      <dgm:spPr/>
      <dgm:t>
        <a:bodyPr/>
        <a:lstStyle/>
        <a:p>
          <a:endParaRPr lang="en-US"/>
        </a:p>
      </dgm:t>
    </dgm:pt>
    <dgm:pt modelId="{B1DB4D15-5031-40E5-ADD8-2362592708EF}">
      <dgm:prSet phldrT="[Text]" custT="1"/>
      <dgm:spPr/>
      <dgm:t>
        <a:bodyPr/>
        <a:lstStyle/>
        <a:p>
          <a:r>
            <a:rPr lang="en-US" sz="1400" b="1" dirty="0" smtClean="0">
              <a:latin typeface="Arial" pitchFamily="34" charset="0"/>
              <a:cs typeface="Arial" pitchFamily="34" charset="0"/>
            </a:rPr>
            <a:t>GE’s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DC6D33AE-9ED3-4BA1-8EEB-338435532041}" type="parTrans" cxnId="{B419F7F5-553A-4E4C-9941-133B525BEDBD}">
      <dgm:prSet/>
      <dgm:spPr/>
      <dgm:t>
        <a:bodyPr/>
        <a:lstStyle/>
        <a:p>
          <a:endParaRPr lang="en-US"/>
        </a:p>
      </dgm:t>
    </dgm:pt>
    <dgm:pt modelId="{D02F29E4-C44E-409B-90D4-9F91F01149A3}" type="sibTrans" cxnId="{B419F7F5-553A-4E4C-9941-133B525BEDBD}">
      <dgm:prSet/>
      <dgm:spPr/>
      <dgm:t>
        <a:bodyPr/>
        <a:lstStyle/>
        <a:p>
          <a:endParaRPr lang="en-US"/>
        </a:p>
      </dgm:t>
    </dgm:pt>
    <dgm:pt modelId="{17ABED7F-B180-4651-A1A1-B263A9C5C660}">
      <dgm:prSet phldrT="[Text]" custT="1"/>
      <dgm:spPr/>
      <dgm:t>
        <a:bodyPr/>
        <a:lstStyle/>
        <a:p>
          <a:r>
            <a:rPr lang="en-US" sz="1400" b="1" dirty="0" smtClean="0">
              <a:latin typeface="Arial" pitchFamily="34" charset="0"/>
              <a:cs typeface="Arial" pitchFamily="34" charset="0"/>
            </a:rPr>
            <a:t>Memory Requirement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9DFDA769-9043-485F-96E6-735299D3460A}" type="parTrans" cxnId="{EE21606E-0963-43AD-BE66-77EFB79E447B}">
      <dgm:prSet/>
      <dgm:spPr/>
      <dgm:t>
        <a:bodyPr/>
        <a:lstStyle/>
        <a:p>
          <a:endParaRPr lang="en-US"/>
        </a:p>
      </dgm:t>
    </dgm:pt>
    <dgm:pt modelId="{77586DA2-6F58-450B-8F46-8135DB3D37D1}" type="sibTrans" cxnId="{EE21606E-0963-43AD-BE66-77EFB79E447B}">
      <dgm:prSet/>
      <dgm:spPr/>
      <dgm:t>
        <a:bodyPr/>
        <a:lstStyle/>
        <a:p>
          <a:endParaRPr lang="en-US"/>
        </a:p>
      </dgm:t>
    </dgm:pt>
    <dgm:pt modelId="{FE1DC936-3490-4BFD-B800-4DB6C93B8E16}">
      <dgm:prSet phldrT="[Text]" custT="1"/>
      <dgm:spPr/>
      <dgm:t>
        <a:bodyPr/>
        <a:lstStyle/>
        <a:p>
          <a:r>
            <a:rPr lang="en-US" sz="1400" b="1" dirty="0" smtClean="0">
              <a:latin typeface="Arial" pitchFamily="34" charset="0"/>
              <a:cs typeface="Arial" pitchFamily="34" charset="0"/>
            </a:rPr>
            <a:t>Power Consumption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DC2F3C38-5FE6-4D8A-9FF7-CDA4124580F4}" type="parTrans" cxnId="{93F16FCE-32B0-4322-BB76-4944F099F615}">
      <dgm:prSet/>
      <dgm:spPr/>
      <dgm:t>
        <a:bodyPr/>
        <a:lstStyle/>
        <a:p>
          <a:endParaRPr lang="en-US"/>
        </a:p>
      </dgm:t>
    </dgm:pt>
    <dgm:pt modelId="{064C7914-02D2-47A1-8FF5-186794462E07}" type="sibTrans" cxnId="{93F16FCE-32B0-4322-BB76-4944F099F615}">
      <dgm:prSet/>
      <dgm:spPr/>
      <dgm:t>
        <a:bodyPr/>
        <a:lstStyle/>
        <a:p>
          <a:endParaRPr lang="en-US"/>
        </a:p>
      </dgm:t>
    </dgm:pt>
    <dgm:pt modelId="{D1A661EA-27D5-4D90-9192-6FC1A6421EBA}">
      <dgm:prSet phldrT="[Text]" custT="1"/>
      <dgm:spPr/>
      <dgm:t>
        <a:bodyPr/>
        <a:lstStyle/>
        <a:p>
          <a:r>
            <a:rPr lang="en-US" sz="1400" b="1" dirty="0" smtClean="0">
              <a:latin typeface="Arial" pitchFamily="34" charset="0"/>
              <a:cs typeface="Arial" pitchFamily="34" charset="0"/>
            </a:rPr>
            <a:t>Throughput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92D2BA3D-83AB-4DEB-80C3-46830C0DB19A}" type="parTrans" cxnId="{A28A75CD-1386-4B63-AAEF-B52E2F243ECC}">
      <dgm:prSet/>
      <dgm:spPr/>
      <dgm:t>
        <a:bodyPr/>
        <a:lstStyle/>
        <a:p>
          <a:endParaRPr lang="en-US"/>
        </a:p>
      </dgm:t>
    </dgm:pt>
    <dgm:pt modelId="{285F87D8-DC35-4C09-895B-E7325798461C}" type="sibTrans" cxnId="{A28A75CD-1386-4B63-AAEF-B52E2F243ECC}">
      <dgm:prSet/>
      <dgm:spPr/>
      <dgm:t>
        <a:bodyPr/>
        <a:lstStyle/>
        <a:p>
          <a:endParaRPr lang="en-US"/>
        </a:p>
      </dgm:t>
    </dgm:pt>
    <dgm:pt modelId="{25A8C898-B53A-44E4-9C3C-917D785B9F25}">
      <dgm:prSet phldrT="[Text]" custT="1"/>
      <dgm:spPr/>
      <dgm:t>
        <a:bodyPr/>
        <a:lstStyle/>
        <a:p>
          <a:r>
            <a:rPr lang="en-US" sz="1400" b="1" dirty="0" smtClean="0">
              <a:latin typeface="Arial" pitchFamily="34" charset="0"/>
              <a:cs typeface="Arial" pitchFamily="34" charset="0"/>
            </a:rPr>
            <a:t>Security 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BB9EFC81-6A37-4C92-81FC-A3CB67433DE2}" type="parTrans" cxnId="{6A288DE4-E671-4E0E-8CAD-8E359ED07A21}">
      <dgm:prSet/>
      <dgm:spPr/>
      <dgm:t>
        <a:bodyPr/>
        <a:lstStyle/>
        <a:p>
          <a:endParaRPr lang="en-US"/>
        </a:p>
      </dgm:t>
    </dgm:pt>
    <dgm:pt modelId="{A9F725C7-A87C-4260-B578-0CA2227CFE1B}" type="sibTrans" cxnId="{6A288DE4-E671-4E0E-8CAD-8E359ED07A21}">
      <dgm:prSet/>
      <dgm:spPr/>
      <dgm:t>
        <a:bodyPr/>
        <a:lstStyle/>
        <a:p>
          <a:endParaRPr lang="en-US"/>
        </a:p>
      </dgm:t>
    </dgm:pt>
    <dgm:pt modelId="{250C0B25-CD0E-4F1D-8666-C31E8802753B}" type="pres">
      <dgm:prSet presAssocID="{6E96067C-705B-47B1-B5DF-EF7C6296939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74FB31-72EE-4A8C-BBB7-31713BAB7D07}" type="pres">
      <dgm:prSet presAssocID="{2A9C91CC-2535-468C-B905-A602C5DB9492}" presName="centerShape" presStyleLbl="node0" presStyleIdx="0" presStyleCnt="1" custScaleX="111696" custScaleY="123881"/>
      <dgm:spPr/>
      <dgm:t>
        <a:bodyPr/>
        <a:lstStyle/>
        <a:p>
          <a:endParaRPr lang="en-US"/>
        </a:p>
      </dgm:t>
    </dgm:pt>
    <dgm:pt modelId="{473E8428-193B-4F71-AF97-40536A2C10A5}" type="pres">
      <dgm:prSet presAssocID="{DC6D33AE-9ED3-4BA1-8EEB-338435532041}" presName="parTrans" presStyleLbl="sibTrans2D1" presStyleIdx="0" presStyleCnt="5"/>
      <dgm:spPr/>
      <dgm:t>
        <a:bodyPr/>
        <a:lstStyle/>
        <a:p>
          <a:endParaRPr lang="en-US"/>
        </a:p>
      </dgm:t>
    </dgm:pt>
    <dgm:pt modelId="{9ED203FB-DF68-4CE5-AEC6-0C2663A173ED}" type="pres">
      <dgm:prSet presAssocID="{DC6D33AE-9ED3-4BA1-8EEB-33843553204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D268528-FB0B-4E33-A152-CF40EF19A4A5}" type="pres">
      <dgm:prSet presAssocID="{B1DB4D15-5031-40E5-ADD8-2362592708E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C68105-AA49-4F9B-ADAA-AC945560F76F}" type="pres">
      <dgm:prSet presAssocID="{9DFDA769-9043-485F-96E6-735299D3460A}" presName="parTrans" presStyleLbl="sibTrans2D1" presStyleIdx="1" presStyleCnt="5"/>
      <dgm:spPr/>
      <dgm:t>
        <a:bodyPr/>
        <a:lstStyle/>
        <a:p>
          <a:endParaRPr lang="en-US"/>
        </a:p>
      </dgm:t>
    </dgm:pt>
    <dgm:pt modelId="{0035511B-7B40-4E4F-AFA8-3C625AC537D1}" type="pres">
      <dgm:prSet presAssocID="{9DFDA769-9043-485F-96E6-735299D3460A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2D4DF03-7045-403E-B986-4DF5681F4E6A}" type="pres">
      <dgm:prSet presAssocID="{17ABED7F-B180-4651-A1A1-B263A9C5C66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AA3B09-E800-4AC5-9974-1B1E2BD403BA}" type="pres">
      <dgm:prSet presAssocID="{DC2F3C38-5FE6-4D8A-9FF7-CDA4124580F4}" presName="parTrans" presStyleLbl="sibTrans2D1" presStyleIdx="2" presStyleCnt="5"/>
      <dgm:spPr/>
      <dgm:t>
        <a:bodyPr/>
        <a:lstStyle/>
        <a:p>
          <a:endParaRPr lang="en-US"/>
        </a:p>
      </dgm:t>
    </dgm:pt>
    <dgm:pt modelId="{9894C91E-78B2-435B-9AE7-4E32EE64B690}" type="pres">
      <dgm:prSet presAssocID="{DC2F3C38-5FE6-4D8A-9FF7-CDA4124580F4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B898B94-7494-4B96-B4F9-B262458A66A4}" type="pres">
      <dgm:prSet presAssocID="{FE1DC936-3490-4BFD-B800-4DB6C93B8E1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F4630C-964F-4F90-B67E-C090EECADF24}" type="pres">
      <dgm:prSet presAssocID="{92D2BA3D-83AB-4DEB-80C3-46830C0DB19A}" presName="parTrans" presStyleLbl="sibTrans2D1" presStyleIdx="3" presStyleCnt="5"/>
      <dgm:spPr/>
      <dgm:t>
        <a:bodyPr/>
        <a:lstStyle/>
        <a:p>
          <a:endParaRPr lang="en-US"/>
        </a:p>
      </dgm:t>
    </dgm:pt>
    <dgm:pt modelId="{444DBBA7-E61C-4D85-80A6-8F418D3C8E7F}" type="pres">
      <dgm:prSet presAssocID="{92D2BA3D-83AB-4DEB-80C3-46830C0DB19A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BD0E762B-7B2B-4DA3-87E5-4042ABC1B311}" type="pres">
      <dgm:prSet presAssocID="{D1A661EA-27D5-4D90-9192-6FC1A6421EB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0394A-1DC1-4829-8368-078021006C99}" type="pres">
      <dgm:prSet presAssocID="{BB9EFC81-6A37-4C92-81FC-A3CB67433DE2}" presName="parTrans" presStyleLbl="sibTrans2D1" presStyleIdx="4" presStyleCnt="5"/>
      <dgm:spPr/>
      <dgm:t>
        <a:bodyPr/>
        <a:lstStyle/>
        <a:p>
          <a:endParaRPr lang="en-US"/>
        </a:p>
      </dgm:t>
    </dgm:pt>
    <dgm:pt modelId="{BB3FF4F4-B075-4806-9718-3D44B13F4F13}" type="pres">
      <dgm:prSet presAssocID="{BB9EFC81-6A37-4C92-81FC-A3CB67433DE2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45CA67AE-8CF7-4AFC-B222-89F3B6A9E51E}" type="pres">
      <dgm:prSet presAssocID="{25A8C898-B53A-44E4-9C3C-917D785B9F2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F42646-F63F-45E4-B1F6-62EB3FAC6935}" type="presOf" srcId="{92D2BA3D-83AB-4DEB-80C3-46830C0DB19A}" destId="{06F4630C-964F-4F90-B67E-C090EECADF24}" srcOrd="0" destOrd="0" presId="urn:microsoft.com/office/officeart/2005/8/layout/radial5"/>
    <dgm:cxn modelId="{A28A75CD-1386-4B63-AAEF-B52E2F243ECC}" srcId="{2A9C91CC-2535-468C-B905-A602C5DB9492}" destId="{D1A661EA-27D5-4D90-9192-6FC1A6421EBA}" srcOrd="3" destOrd="0" parTransId="{92D2BA3D-83AB-4DEB-80C3-46830C0DB19A}" sibTransId="{285F87D8-DC35-4C09-895B-E7325798461C}"/>
    <dgm:cxn modelId="{0DFBE3F3-B2CA-493D-B461-E9DDB76BDB25}" type="presOf" srcId="{92D2BA3D-83AB-4DEB-80C3-46830C0DB19A}" destId="{444DBBA7-E61C-4D85-80A6-8F418D3C8E7F}" srcOrd="1" destOrd="0" presId="urn:microsoft.com/office/officeart/2005/8/layout/radial5"/>
    <dgm:cxn modelId="{B419F7F5-553A-4E4C-9941-133B525BEDBD}" srcId="{2A9C91CC-2535-468C-B905-A602C5DB9492}" destId="{B1DB4D15-5031-40E5-ADD8-2362592708EF}" srcOrd="0" destOrd="0" parTransId="{DC6D33AE-9ED3-4BA1-8EEB-338435532041}" sibTransId="{D02F29E4-C44E-409B-90D4-9F91F01149A3}"/>
    <dgm:cxn modelId="{EF37AA96-44DE-437C-B395-61F91B10AD3E}" type="presOf" srcId="{6E96067C-705B-47B1-B5DF-EF7C6296939D}" destId="{250C0B25-CD0E-4F1D-8666-C31E8802753B}" srcOrd="0" destOrd="0" presId="urn:microsoft.com/office/officeart/2005/8/layout/radial5"/>
    <dgm:cxn modelId="{CD4598AE-5CC3-47DA-B0F6-B177B8E1D377}" type="presOf" srcId="{BB9EFC81-6A37-4C92-81FC-A3CB67433DE2}" destId="{BB3FF4F4-B075-4806-9718-3D44B13F4F13}" srcOrd="1" destOrd="0" presId="urn:microsoft.com/office/officeart/2005/8/layout/radial5"/>
    <dgm:cxn modelId="{F0B789BB-3371-41FE-86E2-6B954620AFC8}" type="presOf" srcId="{DC6D33AE-9ED3-4BA1-8EEB-338435532041}" destId="{9ED203FB-DF68-4CE5-AEC6-0C2663A173ED}" srcOrd="1" destOrd="0" presId="urn:microsoft.com/office/officeart/2005/8/layout/radial5"/>
    <dgm:cxn modelId="{DF07BC53-1482-4AF4-AA14-6410021F24BF}" type="presOf" srcId="{25A8C898-B53A-44E4-9C3C-917D785B9F25}" destId="{45CA67AE-8CF7-4AFC-B222-89F3B6A9E51E}" srcOrd="0" destOrd="0" presId="urn:microsoft.com/office/officeart/2005/8/layout/radial5"/>
    <dgm:cxn modelId="{86AF0913-E154-4317-BFB0-D2B6C777E55F}" type="presOf" srcId="{B1DB4D15-5031-40E5-ADD8-2362592708EF}" destId="{ED268528-FB0B-4E33-A152-CF40EF19A4A5}" srcOrd="0" destOrd="0" presId="urn:microsoft.com/office/officeart/2005/8/layout/radial5"/>
    <dgm:cxn modelId="{4BC9FB13-E6A3-431D-90C5-44282E462D4D}" type="presOf" srcId="{DC2F3C38-5FE6-4D8A-9FF7-CDA4124580F4}" destId="{9894C91E-78B2-435B-9AE7-4E32EE64B690}" srcOrd="1" destOrd="0" presId="urn:microsoft.com/office/officeart/2005/8/layout/radial5"/>
    <dgm:cxn modelId="{FE584CB4-FD09-4AB8-B3FC-D7EB1CA45EFF}" type="presOf" srcId="{DC6D33AE-9ED3-4BA1-8EEB-338435532041}" destId="{473E8428-193B-4F71-AF97-40536A2C10A5}" srcOrd="0" destOrd="0" presId="urn:microsoft.com/office/officeart/2005/8/layout/radial5"/>
    <dgm:cxn modelId="{FD623C10-5516-4416-96C5-B0B9009C5B89}" type="presOf" srcId="{BB9EFC81-6A37-4C92-81FC-A3CB67433DE2}" destId="{94C0394A-1DC1-4829-8368-078021006C99}" srcOrd="0" destOrd="0" presId="urn:microsoft.com/office/officeart/2005/8/layout/radial5"/>
    <dgm:cxn modelId="{A66C01C3-14C7-446C-9EEB-20AD908C7B9A}" type="presOf" srcId="{DC2F3C38-5FE6-4D8A-9FF7-CDA4124580F4}" destId="{7BAA3B09-E800-4AC5-9974-1B1E2BD403BA}" srcOrd="0" destOrd="0" presId="urn:microsoft.com/office/officeart/2005/8/layout/radial5"/>
    <dgm:cxn modelId="{8381277B-CE9E-4721-9DB6-FF00FE0A25A7}" type="presOf" srcId="{2A9C91CC-2535-468C-B905-A602C5DB9492}" destId="{3874FB31-72EE-4A8C-BBB7-31713BAB7D07}" srcOrd="0" destOrd="0" presId="urn:microsoft.com/office/officeart/2005/8/layout/radial5"/>
    <dgm:cxn modelId="{80D930EE-5680-4AB3-9500-6C8F95AE8085}" type="presOf" srcId="{17ABED7F-B180-4651-A1A1-B263A9C5C660}" destId="{12D4DF03-7045-403E-B986-4DF5681F4E6A}" srcOrd="0" destOrd="0" presId="urn:microsoft.com/office/officeart/2005/8/layout/radial5"/>
    <dgm:cxn modelId="{93F16FCE-32B0-4322-BB76-4944F099F615}" srcId="{2A9C91CC-2535-468C-B905-A602C5DB9492}" destId="{FE1DC936-3490-4BFD-B800-4DB6C93B8E16}" srcOrd="2" destOrd="0" parTransId="{DC2F3C38-5FE6-4D8A-9FF7-CDA4124580F4}" sibTransId="{064C7914-02D2-47A1-8FF5-186794462E07}"/>
    <dgm:cxn modelId="{AC3B44BC-C077-4D20-B56A-3126EBBB6ACB}" srcId="{6E96067C-705B-47B1-B5DF-EF7C6296939D}" destId="{2A9C91CC-2535-468C-B905-A602C5DB9492}" srcOrd="0" destOrd="0" parTransId="{71564B0D-93EC-47F5-834D-9FDB58DF0BDB}" sibTransId="{60A761AB-9D68-41D6-ABC8-CFFD37ACEE10}"/>
    <dgm:cxn modelId="{6A288DE4-E671-4E0E-8CAD-8E359ED07A21}" srcId="{2A9C91CC-2535-468C-B905-A602C5DB9492}" destId="{25A8C898-B53A-44E4-9C3C-917D785B9F25}" srcOrd="4" destOrd="0" parTransId="{BB9EFC81-6A37-4C92-81FC-A3CB67433DE2}" sibTransId="{A9F725C7-A87C-4260-B578-0CA2227CFE1B}"/>
    <dgm:cxn modelId="{D5E00CDC-5477-44F4-9BAB-E356D15225BC}" type="presOf" srcId="{9DFDA769-9043-485F-96E6-735299D3460A}" destId="{38C68105-AA49-4F9B-ADAA-AC945560F76F}" srcOrd="0" destOrd="0" presId="urn:microsoft.com/office/officeart/2005/8/layout/radial5"/>
    <dgm:cxn modelId="{32AB50D6-AD54-4474-873D-A6E29304C238}" type="presOf" srcId="{D1A661EA-27D5-4D90-9192-6FC1A6421EBA}" destId="{BD0E762B-7B2B-4DA3-87E5-4042ABC1B311}" srcOrd="0" destOrd="0" presId="urn:microsoft.com/office/officeart/2005/8/layout/radial5"/>
    <dgm:cxn modelId="{EE21606E-0963-43AD-BE66-77EFB79E447B}" srcId="{2A9C91CC-2535-468C-B905-A602C5DB9492}" destId="{17ABED7F-B180-4651-A1A1-B263A9C5C660}" srcOrd="1" destOrd="0" parTransId="{9DFDA769-9043-485F-96E6-735299D3460A}" sibTransId="{77586DA2-6F58-450B-8F46-8135DB3D37D1}"/>
    <dgm:cxn modelId="{CE5464B0-26A2-456D-8D83-FE37641B1AC4}" type="presOf" srcId="{FE1DC936-3490-4BFD-B800-4DB6C93B8E16}" destId="{BB898B94-7494-4B96-B4F9-B262458A66A4}" srcOrd="0" destOrd="0" presId="urn:microsoft.com/office/officeart/2005/8/layout/radial5"/>
    <dgm:cxn modelId="{C42F2980-4BB1-4EEA-B950-9CFC6461C6A9}" type="presOf" srcId="{9DFDA769-9043-485F-96E6-735299D3460A}" destId="{0035511B-7B40-4E4F-AFA8-3C625AC537D1}" srcOrd="1" destOrd="0" presId="urn:microsoft.com/office/officeart/2005/8/layout/radial5"/>
    <dgm:cxn modelId="{72F35C00-2FF8-4324-9E1E-BDAD993075CF}" type="presParOf" srcId="{250C0B25-CD0E-4F1D-8666-C31E8802753B}" destId="{3874FB31-72EE-4A8C-BBB7-31713BAB7D07}" srcOrd="0" destOrd="0" presId="urn:microsoft.com/office/officeart/2005/8/layout/radial5"/>
    <dgm:cxn modelId="{54A4FF57-770C-4922-BE51-99FBD9B0E93C}" type="presParOf" srcId="{250C0B25-CD0E-4F1D-8666-C31E8802753B}" destId="{473E8428-193B-4F71-AF97-40536A2C10A5}" srcOrd="1" destOrd="0" presId="urn:microsoft.com/office/officeart/2005/8/layout/radial5"/>
    <dgm:cxn modelId="{4CEC5318-323A-4A00-BBBF-F60FE899DC26}" type="presParOf" srcId="{473E8428-193B-4F71-AF97-40536A2C10A5}" destId="{9ED203FB-DF68-4CE5-AEC6-0C2663A173ED}" srcOrd="0" destOrd="0" presId="urn:microsoft.com/office/officeart/2005/8/layout/radial5"/>
    <dgm:cxn modelId="{8E591805-234A-469F-AA1F-84500F2C3753}" type="presParOf" srcId="{250C0B25-CD0E-4F1D-8666-C31E8802753B}" destId="{ED268528-FB0B-4E33-A152-CF40EF19A4A5}" srcOrd="2" destOrd="0" presId="urn:microsoft.com/office/officeart/2005/8/layout/radial5"/>
    <dgm:cxn modelId="{10EAD5D9-13E0-411E-A3C6-F22D6671BBB6}" type="presParOf" srcId="{250C0B25-CD0E-4F1D-8666-C31E8802753B}" destId="{38C68105-AA49-4F9B-ADAA-AC945560F76F}" srcOrd="3" destOrd="0" presId="urn:microsoft.com/office/officeart/2005/8/layout/radial5"/>
    <dgm:cxn modelId="{6B53C8CD-6FE5-48AE-A56B-E8A6F20B49BD}" type="presParOf" srcId="{38C68105-AA49-4F9B-ADAA-AC945560F76F}" destId="{0035511B-7B40-4E4F-AFA8-3C625AC537D1}" srcOrd="0" destOrd="0" presId="urn:microsoft.com/office/officeart/2005/8/layout/radial5"/>
    <dgm:cxn modelId="{F46D81FD-B8FC-4CD6-A0EB-D62BA957479A}" type="presParOf" srcId="{250C0B25-CD0E-4F1D-8666-C31E8802753B}" destId="{12D4DF03-7045-403E-B986-4DF5681F4E6A}" srcOrd="4" destOrd="0" presId="urn:microsoft.com/office/officeart/2005/8/layout/radial5"/>
    <dgm:cxn modelId="{4EE3C340-40D8-43B6-9139-BDC46F83EE7C}" type="presParOf" srcId="{250C0B25-CD0E-4F1D-8666-C31E8802753B}" destId="{7BAA3B09-E800-4AC5-9974-1B1E2BD403BA}" srcOrd="5" destOrd="0" presId="urn:microsoft.com/office/officeart/2005/8/layout/radial5"/>
    <dgm:cxn modelId="{83203856-9B7E-4D80-8B77-A7416D99FD09}" type="presParOf" srcId="{7BAA3B09-E800-4AC5-9974-1B1E2BD403BA}" destId="{9894C91E-78B2-435B-9AE7-4E32EE64B690}" srcOrd="0" destOrd="0" presId="urn:microsoft.com/office/officeart/2005/8/layout/radial5"/>
    <dgm:cxn modelId="{802EE43A-58C4-4B66-BD84-DD47F9AD5166}" type="presParOf" srcId="{250C0B25-CD0E-4F1D-8666-C31E8802753B}" destId="{BB898B94-7494-4B96-B4F9-B262458A66A4}" srcOrd="6" destOrd="0" presId="urn:microsoft.com/office/officeart/2005/8/layout/radial5"/>
    <dgm:cxn modelId="{B7096569-E6C7-4667-B9BB-881595E6003D}" type="presParOf" srcId="{250C0B25-CD0E-4F1D-8666-C31E8802753B}" destId="{06F4630C-964F-4F90-B67E-C090EECADF24}" srcOrd="7" destOrd="0" presId="urn:microsoft.com/office/officeart/2005/8/layout/radial5"/>
    <dgm:cxn modelId="{FABEA675-0042-4D36-898F-658A73B40038}" type="presParOf" srcId="{06F4630C-964F-4F90-B67E-C090EECADF24}" destId="{444DBBA7-E61C-4D85-80A6-8F418D3C8E7F}" srcOrd="0" destOrd="0" presId="urn:microsoft.com/office/officeart/2005/8/layout/radial5"/>
    <dgm:cxn modelId="{180B81B4-5F4E-49C3-BAE4-E6EE8C84DA87}" type="presParOf" srcId="{250C0B25-CD0E-4F1D-8666-C31E8802753B}" destId="{BD0E762B-7B2B-4DA3-87E5-4042ABC1B311}" srcOrd="8" destOrd="0" presId="urn:microsoft.com/office/officeart/2005/8/layout/radial5"/>
    <dgm:cxn modelId="{E921D731-E0D8-4986-96C3-EA662DE370C9}" type="presParOf" srcId="{250C0B25-CD0E-4F1D-8666-C31E8802753B}" destId="{94C0394A-1DC1-4829-8368-078021006C99}" srcOrd="9" destOrd="0" presId="urn:microsoft.com/office/officeart/2005/8/layout/radial5"/>
    <dgm:cxn modelId="{BD9F257A-00C3-461E-AA24-B6FC2A11F909}" type="presParOf" srcId="{94C0394A-1DC1-4829-8368-078021006C99}" destId="{BB3FF4F4-B075-4806-9718-3D44B13F4F13}" srcOrd="0" destOrd="0" presId="urn:microsoft.com/office/officeart/2005/8/layout/radial5"/>
    <dgm:cxn modelId="{95E2BF11-7CFD-4819-B2AE-FEB2D69A08C4}" type="presParOf" srcId="{250C0B25-CD0E-4F1D-8666-C31E8802753B}" destId="{45CA67AE-8CF7-4AFC-B222-89F3B6A9E51E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96067C-705B-47B1-B5DF-EF7C6296939D}" type="doc">
      <dgm:prSet loTypeId="urn:microsoft.com/office/officeart/2005/8/layout/radial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9C91CC-2535-468C-B905-A602C5DB9492}">
      <dgm:prSet phldrT="[Text]" custT="1"/>
      <dgm:spPr/>
      <dgm:t>
        <a:bodyPr/>
        <a:lstStyle/>
        <a:p>
          <a:r>
            <a:rPr lang="en-US" sz="1600" b="1" dirty="0" smtClean="0">
              <a:latin typeface="Arial" pitchFamily="34" charset="0"/>
              <a:cs typeface="Arial" pitchFamily="34" charset="0"/>
            </a:rPr>
            <a:t>Constrains</a:t>
          </a:r>
          <a:endParaRPr lang="en-US" sz="1600" b="1" dirty="0">
            <a:latin typeface="Arial" pitchFamily="34" charset="0"/>
            <a:cs typeface="Arial" pitchFamily="34" charset="0"/>
          </a:endParaRPr>
        </a:p>
      </dgm:t>
    </dgm:pt>
    <dgm:pt modelId="{71564B0D-93EC-47F5-834D-9FDB58DF0BDB}" type="parTrans" cxnId="{AC3B44BC-C077-4D20-B56A-3126EBBB6ACB}">
      <dgm:prSet/>
      <dgm:spPr/>
      <dgm:t>
        <a:bodyPr/>
        <a:lstStyle/>
        <a:p>
          <a:endParaRPr lang="en-US"/>
        </a:p>
      </dgm:t>
    </dgm:pt>
    <dgm:pt modelId="{60A761AB-9D68-41D6-ABC8-CFFD37ACEE10}" type="sibTrans" cxnId="{AC3B44BC-C077-4D20-B56A-3126EBBB6ACB}">
      <dgm:prSet/>
      <dgm:spPr/>
      <dgm:t>
        <a:bodyPr/>
        <a:lstStyle/>
        <a:p>
          <a:endParaRPr lang="en-US"/>
        </a:p>
      </dgm:t>
    </dgm:pt>
    <dgm:pt modelId="{B1DB4D15-5031-40E5-ADD8-2362592708EF}">
      <dgm:prSet phldrT="[Text]" custT="1"/>
      <dgm:spPr/>
      <dgm:t>
        <a:bodyPr/>
        <a:lstStyle/>
        <a:p>
          <a:r>
            <a:rPr lang="en-US" sz="1400" b="1" dirty="0" smtClean="0">
              <a:latin typeface="Arial" pitchFamily="34" charset="0"/>
              <a:cs typeface="Arial" pitchFamily="34" charset="0"/>
            </a:rPr>
            <a:t>GE’s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DC6D33AE-9ED3-4BA1-8EEB-338435532041}" type="parTrans" cxnId="{B419F7F5-553A-4E4C-9941-133B525BEDBD}">
      <dgm:prSet/>
      <dgm:spPr/>
      <dgm:t>
        <a:bodyPr/>
        <a:lstStyle/>
        <a:p>
          <a:endParaRPr lang="en-US"/>
        </a:p>
      </dgm:t>
    </dgm:pt>
    <dgm:pt modelId="{D02F29E4-C44E-409B-90D4-9F91F01149A3}" type="sibTrans" cxnId="{B419F7F5-553A-4E4C-9941-133B525BEDBD}">
      <dgm:prSet/>
      <dgm:spPr/>
      <dgm:t>
        <a:bodyPr/>
        <a:lstStyle/>
        <a:p>
          <a:endParaRPr lang="en-US"/>
        </a:p>
      </dgm:t>
    </dgm:pt>
    <dgm:pt modelId="{17ABED7F-B180-4651-A1A1-B263A9C5C660}">
      <dgm:prSet phldrT="[Text]" custT="1"/>
      <dgm:spPr/>
      <dgm:t>
        <a:bodyPr/>
        <a:lstStyle/>
        <a:p>
          <a:r>
            <a:rPr lang="en-US" sz="1400" b="1" dirty="0" smtClean="0">
              <a:latin typeface="Arial" pitchFamily="34" charset="0"/>
              <a:cs typeface="Arial" pitchFamily="34" charset="0"/>
            </a:rPr>
            <a:t>Memory Requirement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9DFDA769-9043-485F-96E6-735299D3460A}" type="parTrans" cxnId="{EE21606E-0963-43AD-BE66-77EFB79E447B}">
      <dgm:prSet/>
      <dgm:spPr/>
      <dgm:t>
        <a:bodyPr/>
        <a:lstStyle/>
        <a:p>
          <a:endParaRPr lang="en-US"/>
        </a:p>
      </dgm:t>
    </dgm:pt>
    <dgm:pt modelId="{77586DA2-6F58-450B-8F46-8135DB3D37D1}" type="sibTrans" cxnId="{EE21606E-0963-43AD-BE66-77EFB79E447B}">
      <dgm:prSet/>
      <dgm:spPr/>
      <dgm:t>
        <a:bodyPr/>
        <a:lstStyle/>
        <a:p>
          <a:endParaRPr lang="en-US"/>
        </a:p>
      </dgm:t>
    </dgm:pt>
    <dgm:pt modelId="{FE1DC936-3490-4BFD-B800-4DB6C93B8E16}">
      <dgm:prSet phldrT="[Text]" custT="1"/>
      <dgm:spPr/>
      <dgm:t>
        <a:bodyPr/>
        <a:lstStyle/>
        <a:p>
          <a:r>
            <a:rPr lang="en-US" sz="1400" b="1" dirty="0" smtClean="0">
              <a:latin typeface="Arial" pitchFamily="34" charset="0"/>
              <a:cs typeface="Arial" pitchFamily="34" charset="0"/>
            </a:rPr>
            <a:t>Power Consumption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DC2F3C38-5FE6-4D8A-9FF7-CDA4124580F4}" type="parTrans" cxnId="{93F16FCE-32B0-4322-BB76-4944F099F615}">
      <dgm:prSet/>
      <dgm:spPr/>
      <dgm:t>
        <a:bodyPr/>
        <a:lstStyle/>
        <a:p>
          <a:endParaRPr lang="en-US"/>
        </a:p>
      </dgm:t>
    </dgm:pt>
    <dgm:pt modelId="{064C7914-02D2-47A1-8FF5-186794462E07}" type="sibTrans" cxnId="{93F16FCE-32B0-4322-BB76-4944F099F615}">
      <dgm:prSet/>
      <dgm:spPr/>
      <dgm:t>
        <a:bodyPr/>
        <a:lstStyle/>
        <a:p>
          <a:endParaRPr lang="en-US"/>
        </a:p>
      </dgm:t>
    </dgm:pt>
    <dgm:pt modelId="{D1A661EA-27D5-4D90-9192-6FC1A6421EBA}">
      <dgm:prSet phldrT="[Text]" custT="1"/>
      <dgm:spPr/>
      <dgm:t>
        <a:bodyPr/>
        <a:lstStyle/>
        <a:p>
          <a:r>
            <a:rPr lang="en-US" sz="1400" b="1" dirty="0" smtClean="0">
              <a:latin typeface="Arial" pitchFamily="34" charset="0"/>
              <a:cs typeface="Arial" pitchFamily="34" charset="0"/>
            </a:rPr>
            <a:t>Throughput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92D2BA3D-83AB-4DEB-80C3-46830C0DB19A}" type="parTrans" cxnId="{A28A75CD-1386-4B63-AAEF-B52E2F243ECC}">
      <dgm:prSet/>
      <dgm:spPr/>
      <dgm:t>
        <a:bodyPr/>
        <a:lstStyle/>
        <a:p>
          <a:endParaRPr lang="en-US"/>
        </a:p>
      </dgm:t>
    </dgm:pt>
    <dgm:pt modelId="{285F87D8-DC35-4C09-895B-E7325798461C}" type="sibTrans" cxnId="{A28A75CD-1386-4B63-AAEF-B52E2F243ECC}">
      <dgm:prSet/>
      <dgm:spPr/>
      <dgm:t>
        <a:bodyPr/>
        <a:lstStyle/>
        <a:p>
          <a:endParaRPr lang="en-US"/>
        </a:p>
      </dgm:t>
    </dgm:pt>
    <dgm:pt modelId="{25A8C898-B53A-44E4-9C3C-917D785B9F25}">
      <dgm:prSet phldrT="[Text]" custT="1"/>
      <dgm:spPr/>
      <dgm:t>
        <a:bodyPr/>
        <a:lstStyle/>
        <a:p>
          <a:r>
            <a:rPr lang="en-US" sz="1400" b="1" dirty="0" smtClean="0">
              <a:latin typeface="Arial" pitchFamily="34" charset="0"/>
              <a:cs typeface="Arial" pitchFamily="34" charset="0"/>
            </a:rPr>
            <a:t>Security </a:t>
          </a:r>
          <a:endParaRPr lang="en-US" sz="1400" b="1" dirty="0">
            <a:latin typeface="Arial" pitchFamily="34" charset="0"/>
            <a:cs typeface="Arial" pitchFamily="34" charset="0"/>
          </a:endParaRPr>
        </a:p>
      </dgm:t>
    </dgm:pt>
    <dgm:pt modelId="{BB9EFC81-6A37-4C92-81FC-A3CB67433DE2}" type="parTrans" cxnId="{6A288DE4-E671-4E0E-8CAD-8E359ED07A21}">
      <dgm:prSet/>
      <dgm:spPr/>
      <dgm:t>
        <a:bodyPr/>
        <a:lstStyle/>
        <a:p>
          <a:endParaRPr lang="en-US"/>
        </a:p>
      </dgm:t>
    </dgm:pt>
    <dgm:pt modelId="{A9F725C7-A87C-4260-B578-0CA2227CFE1B}" type="sibTrans" cxnId="{6A288DE4-E671-4E0E-8CAD-8E359ED07A21}">
      <dgm:prSet/>
      <dgm:spPr/>
      <dgm:t>
        <a:bodyPr/>
        <a:lstStyle/>
        <a:p>
          <a:endParaRPr lang="en-US"/>
        </a:p>
      </dgm:t>
    </dgm:pt>
    <dgm:pt modelId="{250C0B25-CD0E-4F1D-8666-C31E8802753B}" type="pres">
      <dgm:prSet presAssocID="{6E96067C-705B-47B1-B5DF-EF7C6296939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74FB31-72EE-4A8C-BBB7-31713BAB7D07}" type="pres">
      <dgm:prSet presAssocID="{2A9C91CC-2535-468C-B905-A602C5DB9492}" presName="centerShape" presStyleLbl="node0" presStyleIdx="0" presStyleCnt="1" custScaleX="111696" custScaleY="123881"/>
      <dgm:spPr/>
      <dgm:t>
        <a:bodyPr/>
        <a:lstStyle/>
        <a:p>
          <a:endParaRPr lang="en-US"/>
        </a:p>
      </dgm:t>
    </dgm:pt>
    <dgm:pt modelId="{473E8428-193B-4F71-AF97-40536A2C10A5}" type="pres">
      <dgm:prSet presAssocID="{DC6D33AE-9ED3-4BA1-8EEB-338435532041}" presName="parTrans" presStyleLbl="sibTrans2D1" presStyleIdx="0" presStyleCnt="5"/>
      <dgm:spPr/>
      <dgm:t>
        <a:bodyPr/>
        <a:lstStyle/>
        <a:p>
          <a:endParaRPr lang="en-US"/>
        </a:p>
      </dgm:t>
    </dgm:pt>
    <dgm:pt modelId="{9ED203FB-DF68-4CE5-AEC6-0C2663A173ED}" type="pres">
      <dgm:prSet presAssocID="{DC6D33AE-9ED3-4BA1-8EEB-33843553204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D268528-FB0B-4E33-A152-CF40EF19A4A5}" type="pres">
      <dgm:prSet presAssocID="{B1DB4D15-5031-40E5-ADD8-2362592708E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C68105-AA49-4F9B-ADAA-AC945560F76F}" type="pres">
      <dgm:prSet presAssocID="{9DFDA769-9043-485F-96E6-735299D3460A}" presName="parTrans" presStyleLbl="sibTrans2D1" presStyleIdx="1" presStyleCnt="5"/>
      <dgm:spPr/>
      <dgm:t>
        <a:bodyPr/>
        <a:lstStyle/>
        <a:p>
          <a:endParaRPr lang="en-US"/>
        </a:p>
      </dgm:t>
    </dgm:pt>
    <dgm:pt modelId="{0035511B-7B40-4E4F-AFA8-3C625AC537D1}" type="pres">
      <dgm:prSet presAssocID="{9DFDA769-9043-485F-96E6-735299D3460A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2D4DF03-7045-403E-B986-4DF5681F4E6A}" type="pres">
      <dgm:prSet presAssocID="{17ABED7F-B180-4651-A1A1-B263A9C5C66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AA3B09-E800-4AC5-9974-1B1E2BD403BA}" type="pres">
      <dgm:prSet presAssocID="{DC2F3C38-5FE6-4D8A-9FF7-CDA4124580F4}" presName="parTrans" presStyleLbl="sibTrans2D1" presStyleIdx="2" presStyleCnt="5"/>
      <dgm:spPr/>
      <dgm:t>
        <a:bodyPr/>
        <a:lstStyle/>
        <a:p>
          <a:endParaRPr lang="en-US"/>
        </a:p>
      </dgm:t>
    </dgm:pt>
    <dgm:pt modelId="{9894C91E-78B2-435B-9AE7-4E32EE64B690}" type="pres">
      <dgm:prSet presAssocID="{DC2F3C38-5FE6-4D8A-9FF7-CDA4124580F4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B898B94-7494-4B96-B4F9-B262458A66A4}" type="pres">
      <dgm:prSet presAssocID="{FE1DC936-3490-4BFD-B800-4DB6C93B8E1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F4630C-964F-4F90-B67E-C090EECADF24}" type="pres">
      <dgm:prSet presAssocID="{92D2BA3D-83AB-4DEB-80C3-46830C0DB19A}" presName="parTrans" presStyleLbl="sibTrans2D1" presStyleIdx="3" presStyleCnt="5"/>
      <dgm:spPr/>
      <dgm:t>
        <a:bodyPr/>
        <a:lstStyle/>
        <a:p>
          <a:endParaRPr lang="en-US"/>
        </a:p>
      </dgm:t>
    </dgm:pt>
    <dgm:pt modelId="{444DBBA7-E61C-4D85-80A6-8F418D3C8E7F}" type="pres">
      <dgm:prSet presAssocID="{92D2BA3D-83AB-4DEB-80C3-46830C0DB19A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BD0E762B-7B2B-4DA3-87E5-4042ABC1B311}" type="pres">
      <dgm:prSet presAssocID="{D1A661EA-27D5-4D90-9192-6FC1A6421EB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0394A-1DC1-4829-8368-078021006C99}" type="pres">
      <dgm:prSet presAssocID="{BB9EFC81-6A37-4C92-81FC-A3CB67433DE2}" presName="parTrans" presStyleLbl="sibTrans2D1" presStyleIdx="4" presStyleCnt="5"/>
      <dgm:spPr/>
      <dgm:t>
        <a:bodyPr/>
        <a:lstStyle/>
        <a:p>
          <a:endParaRPr lang="en-US"/>
        </a:p>
      </dgm:t>
    </dgm:pt>
    <dgm:pt modelId="{BB3FF4F4-B075-4806-9718-3D44B13F4F13}" type="pres">
      <dgm:prSet presAssocID="{BB9EFC81-6A37-4C92-81FC-A3CB67433DE2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45CA67AE-8CF7-4AFC-B222-89F3B6A9E51E}" type="pres">
      <dgm:prSet presAssocID="{25A8C898-B53A-44E4-9C3C-917D785B9F2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8A75CD-1386-4B63-AAEF-B52E2F243ECC}" srcId="{2A9C91CC-2535-468C-B905-A602C5DB9492}" destId="{D1A661EA-27D5-4D90-9192-6FC1A6421EBA}" srcOrd="3" destOrd="0" parTransId="{92D2BA3D-83AB-4DEB-80C3-46830C0DB19A}" sibTransId="{285F87D8-DC35-4C09-895B-E7325798461C}"/>
    <dgm:cxn modelId="{B419F7F5-553A-4E4C-9941-133B525BEDBD}" srcId="{2A9C91CC-2535-468C-B905-A602C5DB9492}" destId="{B1DB4D15-5031-40E5-ADD8-2362592708EF}" srcOrd="0" destOrd="0" parTransId="{DC6D33AE-9ED3-4BA1-8EEB-338435532041}" sibTransId="{D02F29E4-C44E-409B-90D4-9F91F01149A3}"/>
    <dgm:cxn modelId="{B07F8259-8936-4D05-B96A-FA44F76FBE61}" type="presOf" srcId="{92D2BA3D-83AB-4DEB-80C3-46830C0DB19A}" destId="{06F4630C-964F-4F90-B67E-C090EECADF24}" srcOrd="0" destOrd="0" presId="urn:microsoft.com/office/officeart/2005/8/layout/radial5"/>
    <dgm:cxn modelId="{7ADD5385-4C71-41CB-9334-757AD4FEA04E}" type="presOf" srcId="{DC2F3C38-5FE6-4D8A-9FF7-CDA4124580F4}" destId="{9894C91E-78B2-435B-9AE7-4E32EE64B690}" srcOrd="1" destOrd="0" presId="urn:microsoft.com/office/officeart/2005/8/layout/radial5"/>
    <dgm:cxn modelId="{5BF22663-D3FD-45B3-AE96-5E1BA3A88B17}" type="presOf" srcId="{D1A661EA-27D5-4D90-9192-6FC1A6421EBA}" destId="{BD0E762B-7B2B-4DA3-87E5-4042ABC1B311}" srcOrd="0" destOrd="0" presId="urn:microsoft.com/office/officeart/2005/8/layout/radial5"/>
    <dgm:cxn modelId="{638C0EDF-749B-4EE0-8509-72399E52629A}" type="presOf" srcId="{BB9EFC81-6A37-4C92-81FC-A3CB67433DE2}" destId="{94C0394A-1DC1-4829-8368-078021006C99}" srcOrd="0" destOrd="0" presId="urn:microsoft.com/office/officeart/2005/8/layout/radial5"/>
    <dgm:cxn modelId="{B636AD84-4016-4B9F-A9BA-D25B9BF76473}" type="presOf" srcId="{9DFDA769-9043-485F-96E6-735299D3460A}" destId="{38C68105-AA49-4F9B-ADAA-AC945560F76F}" srcOrd="0" destOrd="0" presId="urn:microsoft.com/office/officeart/2005/8/layout/radial5"/>
    <dgm:cxn modelId="{A5CD12F4-6C49-41DA-9F48-58EC6BC23747}" type="presOf" srcId="{25A8C898-B53A-44E4-9C3C-917D785B9F25}" destId="{45CA67AE-8CF7-4AFC-B222-89F3B6A9E51E}" srcOrd="0" destOrd="0" presId="urn:microsoft.com/office/officeart/2005/8/layout/radial5"/>
    <dgm:cxn modelId="{5BD83773-206D-49E3-B9F1-A67CA822CB3E}" type="presOf" srcId="{DC2F3C38-5FE6-4D8A-9FF7-CDA4124580F4}" destId="{7BAA3B09-E800-4AC5-9974-1B1E2BD403BA}" srcOrd="0" destOrd="0" presId="urn:microsoft.com/office/officeart/2005/8/layout/radial5"/>
    <dgm:cxn modelId="{3B29E70A-E84B-4B48-99BC-DD44C8372F7F}" type="presOf" srcId="{17ABED7F-B180-4651-A1A1-B263A9C5C660}" destId="{12D4DF03-7045-403E-B986-4DF5681F4E6A}" srcOrd="0" destOrd="0" presId="urn:microsoft.com/office/officeart/2005/8/layout/radial5"/>
    <dgm:cxn modelId="{2EE46CA1-177F-45FB-85DE-D40DE599785D}" type="presOf" srcId="{BB9EFC81-6A37-4C92-81FC-A3CB67433DE2}" destId="{BB3FF4F4-B075-4806-9718-3D44B13F4F13}" srcOrd="1" destOrd="0" presId="urn:microsoft.com/office/officeart/2005/8/layout/radial5"/>
    <dgm:cxn modelId="{D447A11F-9701-4C1C-A8CD-0C94B05EBEDE}" type="presOf" srcId="{DC6D33AE-9ED3-4BA1-8EEB-338435532041}" destId="{9ED203FB-DF68-4CE5-AEC6-0C2663A173ED}" srcOrd="1" destOrd="0" presId="urn:microsoft.com/office/officeart/2005/8/layout/radial5"/>
    <dgm:cxn modelId="{C95BAB92-97DD-4BCA-AA32-35A077AD1929}" type="presOf" srcId="{B1DB4D15-5031-40E5-ADD8-2362592708EF}" destId="{ED268528-FB0B-4E33-A152-CF40EF19A4A5}" srcOrd="0" destOrd="0" presId="urn:microsoft.com/office/officeart/2005/8/layout/radial5"/>
    <dgm:cxn modelId="{61C88ABF-AE90-49B9-8E05-3AED3FEBBFCE}" type="presOf" srcId="{FE1DC936-3490-4BFD-B800-4DB6C93B8E16}" destId="{BB898B94-7494-4B96-B4F9-B262458A66A4}" srcOrd="0" destOrd="0" presId="urn:microsoft.com/office/officeart/2005/8/layout/radial5"/>
    <dgm:cxn modelId="{36EC0904-0501-4C20-A2DA-152D3D8E4DA3}" type="presOf" srcId="{6E96067C-705B-47B1-B5DF-EF7C6296939D}" destId="{250C0B25-CD0E-4F1D-8666-C31E8802753B}" srcOrd="0" destOrd="0" presId="urn:microsoft.com/office/officeart/2005/8/layout/radial5"/>
    <dgm:cxn modelId="{2DEC5C8E-77B2-4958-8C8A-36A5A2C227D6}" type="presOf" srcId="{DC6D33AE-9ED3-4BA1-8EEB-338435532041}" destId="{473E8428-193B-4F71-AF97-40536A2C10A5}" srcOrd="0" destOrd="0" presId="urn:microsoft.com/office/officeart/2005/8/layout/radial5"/>
    <dgm:cxn modelId="{93F16FCE-32B0-4322-BB76-4944F099F615}" srcId="{2A9C91CC-2535-468C-B905-A602C5DB9492}" destId="{FE1DC936-3490-4BFD-B800-4DB6C93B8E16}" srcOrd="2" destOrd="0" parTransId="{DC2F3C38-5FE6-4D8A-9FF7-CDA4124580F4}" sibTransId="{064C7914-02D2-47A1-8FF5-186794462E07}"/>
    <dgm:cxn modelId="{AC3B44BC-C077-4D20-B56A-3126EBBB6ACB}" srcId="{6E96067C-705B-47B1-B5DF-EF7C6296939D}" destId="{2A9C91CC-2535-468C-B905-A602C5DB9492}" srcOrd="0" destOrd="0" parTransId="{71564B0D-93EC-47F5-834D-9FDB58DF0BDB}" sibTransId="{60A761AB-9D68-41D6-ABC8-CFFD37ACEE10}"/>
    <dgm:cxn modelId="{6A288DE4-E671-4E0E-8CAD-8E359ED07A21}" srcId="{2A9C91CC-2535-468C-B905-A602C5DB9492}" destId="{25A8C898-B53A-44E4-9C3C-917D785B9F25}" srcOrd="4" destOrd="0" parTransId="{BB9EFC81-6A37-4C92-81FC-A3CB67433DE2}" sibTransId="{A9F725C7-A87C-4260-B578-0CA2227CFE1B}"/>
    <dgm:cxn modelId="{99797AF6-B5C2-41ED-BA75-4BCF5CECE7A2}" type="presOf" srcId="{92D2BA3D-83AB-4DEB-80C3-46830C0DB19A}" destId="{444DBBA7-E61C-4D85-80A6-8F418D3C8E7F}" srcOrd="1" destOrd="0" presId="urn:microsoft.com/office/officeart/2005/8/layout/radial5"/>
    <dgm:cxn modelId="{2CDFA04A-EE4E-474F-9FD7-3993B5E297FA}" type="presOf" srcId="{9DFDA769-9043-485F-96E6-735299D3460A}" destId="{0035511B-7B40-4E4F-AFA8-3C625AC537D1}" srcOrd="1" destOrd="0" presId="urn:microsoft.com/office/officeart/2005/8/layout/radial5"/>
    <dgm:cxn modelId="{EE21606E-0963-43AD-BE66-77EFB79E447B}" srcId="{2A9C91CC-2535-468C-B905-A602C5DB9492}" destId="{17ABED7F-B180-4651-A1A1-B263A9C5C660}" srcOrd="1" destOrd="0" parTransId="{9DFDA769-9043-485F-96E6-735299D3460A}" sibTransId="{77586DA2-6F58-450B-8F46-8135DB3D37D1}"/>
    <dgm:cxn modelId="{84328B65-3740-4A44-AA8D-0FA56651B1A1}" type="presOf" srcId="{2A9C91CC-2535-468C-B905-A602C5DB9492}" destId="{3874FB31-72EE-4A8C-BBB7-31713BAB7D07}" srcOrd="0" destOrd="0" presId="urn:microsoft.com/office/officeart/2005/8/layout/radial5"/>
    <dgm:cxn modelId="{C051EBB1-05C4-4CF2-969D-B4ED9582B4A0}" type="presParOf" srcId="{250C0B25-CD0E-4F1D-8666-C31E8802753B}" destId="{3874FB31-72EE-4A8C-BBB7-31713BAB7D07}" srcOrd="0" destOrd="0" presId="urn:microsoft.com/office/officeart/2005/8/layout/radial5"/>
    <dgm:cxn modelId="{65147FB6-E21E-4F9D-8076-5D9143CDBBE5}" type="presParOf" srcId="{250C0B25-CD0E-4F1D-8666-C31E8802753B}" destId="{473E8428-193B-4F71-AF97-40536A2C10A5}" srcOrd="1" destOrd="0" presId="urn:microsoft.com/office/officeart/2005/8/layout/radial5"/>
    <dgm:cxn modelId="{2C8E5BA4-1206-46D0-BB58-C60C4131A123}" type="presParOf" srcId="{473E8428-193B-4F71-AF97-40536A2C10A5}" destId="{9ED203FB-DF68-4CE5-AEC6-0C2663A173ED}" srcOrd="0" destOrd="0" presId="urn:microsoft.com/office/officeart/2005/8/layout/radial5"/>
    <dgm:cxn modelId="{EB0B91A0-10DA-4B29-BB6A-6E2DB4328981}" type="presParOf" srcId="{250C0B25-CD0E-4F1D-8666-C31E8802753B}" destId="{ED268528-FB0B-4E33-A152-CF40EF19A4A5}" srcOrd="2" destOrd="0" presId="urn:microsoft.com/office/officeart/2005/8/layout/radial5"/>
    <dgm:cxn modelId="{689126AE-30C0-4688-84E3-BFA9CFE9DBD5}" type="presParOf" srcId="{250C0B25-CD0E-4F1D-8666-C31E8802753B}" destId="{38C68105-AA49-4F9B-ADAA-AC945560F76F}" srcOrd="3" destOrd="0" presId="urn:microsoft.com/office/officeart/2005/8/layout/radial5"/>
    <dgm:cxn modelId="{B1B55EFB-674C-4F12-9B70-357673D9F41F}" type="presParOf" srcId="{38C68105-AA49-4F9B-ADAA-AC945560F76F}" destId="{0035511B-7B40-4E4F-AFA8-3C625AC537D1}" srcOrd="0" destOrd="0" presId="urn:microsoft.com/office/officeart/2005/8/layout/radial5"/>
    <dgm:cxn modelId="{4F9151E8-2B88-4673-9266-93E98EFB272D}" type="presParOf" srcId="{250C0B25-CD0E-4F1D-8666-C31E8802753B}" destId="{12D4DF03-7045-403E-B986-4DF5681F4E6A}" srcOrd="4" destOrd="0" presId="urn:microsoft.com/office/officeart/2005/8/layout/radial5"/>
    <dgm:cxn modelId="{D378007A-AF15-4500-BC68-741C2EB6FFF6}" type="presParOf" srcId="{250C0B25-CD0E-4F1D-8666-C31E8802753B}" destId="{7BAA3B09-E800-4AC5-9974-1B1E2BD403BA}" srcOrd="5" destOrd="0" presId="urn:microsoft.com/office/officeart/2005/8/layout/radial5"/>
    <dgm:cxn modelId="{9CB325B3-E98A-4131-9572-A8E501AC4C70}" type="presParOf" srcId="{7BAA3B09-E800-4AC5-9974-1B1E2BD403BA}" destId="{9894C91E-78B2-435B-9AE7-4E32EE64B690}" srcOrd="0" destOrd="0" presId="urn:microsoft.com/office/officeart/2005/8/layout/radial5"/>
    <dgm:cxn modelId="{2AEC2CC8-EC1A-4F5B-86EC-DC25DB12E2E8}" type="presParOf" srcId="{250C0B25-CD0E-4F1D-8666-C31E8802753B}" destId="{BB898B94-7494-4B96-B4F9-B262458A66A4}" srcOrd="6" destOrd="0" presId="urn:microsoft.com/office/officeart/2005/8/layout/radial5"/>
    <dgm:cxn modelId="{DE1A59CB-3015-4A00-A992-6558FA32E92F}" type="presParOf" srcId="{250C0B25-CD0E-4F1D-8666-C31E8802753B}" destId="{06F4630C-964F-4F90-B67E-C090EECADF24}" srcOrd="7" destOrd="0" presId="urn:microsoft.com/office/officeart/2005/8/layout/radial5"/>
    <dgm:cxn modelId="{93671225-6029-47C3-9282-38135D3F36E9}" type="presParOf" srcId="{06F4630C-964F-4F90-B67E-C090EECADF24}" destId="{444DBBA7-E61C-4D85-80A6-8F418D3C8E7F}" srcOrd="0" destOrd="0" presId="urn:microsoft.com/office/officeart/2005/8/layout/radial5"/>
    <dgm:cxn modelId="{7F8E8B24-0B21-4F88-96A9-581016679852}" type="presParOf" srcId="{250C0B25-CD0E-4F1D-8666-C31E8802753B}" destId="{BD0E762B-7B2B-4DA3-87E5-4042ABC1B311}" srcOrd="8" destOrd="0" presId="urn:microsoft.com/office/officeart/2005/8/layout/radial5"/>
    <dgm:cxn modelId="{469C1FDF-E3B3-4CFA-A99D-0D6A333D690E}" type="presParOf" srcId="{250C0B25-CD0E-4F1D-8666-C31E8802753B}" destId="{94C0394A-1DC1-4829-8368-078021006C99}" srcOrd="9" destOrd="0" presId="urn:microsoft.com/office/officeart/2005/8/layout/radial5"/>
    <dgm:cxn modelId="{EC3F2AB5-A694-438C-96FD-B822470F6F0C}" type="presParOf" srcId="{94C0394A-1DC1-4829-8368-078021006C99}" destId="{BB3FF4F4-B075-4806-9718-3D44B13F4F13}" srcOrd="0" destOrd="0" presId="urn:microsoft.com/office/officeart/2005/8/layout/radial5"/>
    <dgm:cxn modelId="{5D079F62-4E47-4206-8DA8-6067DE8109A1}" type="presParOf" srcId="{250C0B25-CD0E-4F1D-8666-C31E8802753B}" destId="{45CA67AE-8CF7-4AFC-B222-89F3B6A9E51E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4FB31-72EE-4A8C-BBB7-31713BAB7D07}">
      <dsp:nvSpPr>
        <dsp:cNvPr id="0" name=""/>
        <dsp:cNvSpPr/>
      </dsp:nvSpPr>
      <dsp:spPr>
        <a:xfrm>
          <a:off x="3973114" y="1990697"/>
          <a:ext cx="1731171" cy="19200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" pitchFamily="34" charset="0"/>
              <a:cs typeface="Arial" pitchFamily="34" charset="0"/>
            </a:rPr>
            <a:t>Constrains</a:t>
          </a:r>
          <a:endParaRPr lang="en-US" sz="1600" b="1" kern="1200" dirty="0">
            <a:latin typeface="Arial" pitchFamily="34" charset="0"/>
            <a:cs typeface="Arial" pitchFamily="34" charset="0"/>
          </a:endParaRPr>
        </a:p>
      </dsp:txBody>
      <dsp:txXfrm>
        <a:off x="4226638" y="2271878"/>
        <a:ext cx="1224123" cy="1357664"/>
      </dsp:txXfrm>
    </dsp:sp>
    <dsp:sp modelId="{473E8428-193B-4F71-AF97-40536A2C10A5}">
      <dsp:nvSpPr>
        <dsp:cNvPr id="0" name=""/>
        <dsp:cNvSpPr/>
      </dsp:nvSpPr>
      <dsp:spPr>
        <a:xfrm rot="16200000">
          <a:off x="4722597" y="1514725"/>
          <a:ext cx="232205" cy="5269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4757428" y="1654949"/>
        <a:ext cx="162544" cy="316178"/>
      </dsp:txXfrm>
    </dsp:sp>
    <dsp:sp modelId="{ED268528-FB0B-4E33-A152-CF40EF19A4A5}">
      <dsp:nvSpPr>
        <dsp:cNvPr id="0" name=""/>
        <dsp:cNvSpPr/>
      </dsp:nvSpPr>
      <dsp:spPr>
        <a:xfrm>
          <a:off x="4063751" y="2677"/>
          <a:ext cx="1549896" cy="15498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itchFamily="34" charset="0"/>
              <a:cs typeface="Arial" pitchFamily="34" charset="0"/>
            </a:rPr>
            <a:t>GE’s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4290728" y="229654"/>
        <a:ext cx="1095942" cy="1095942"/>
      </dsp:txXfrm>
    </dsp:sp>
    <dsp:sp modelId="{38C68105-AA49-4F9B-ADAA-AC945560F76F}">
      <dsp:nvSpPr>
        <dsp:cNvPr id="0" name=""/>
        <dsp:cNvSpPr/>
      </dsp:nvSpPr>
      <dsp:spPr>
        <a:xfrm rot="20520000">
          <a:off x="5772355" y="2338685"/>
          <a:ext cx="278099" cy="5269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774397" y="2456969"/>
        <a:ext cx="194669" cy="316178"/>
      </dsp:txXfrm>
    </dsp:sp>
    <dsp:sp modelId="{12D4DF03-7045-403E-B986-4DF5681F4E6A}">
      <dsp:nvSpPr>
        <dsp:cNvPr id="0" name=""/>
        <dsp:cNvSpPr/>
      </dsp:nvSpPr>
      <dsp:spPr>
        <a:xfrm>
          <a:off x="6130478" y="1504242"/>
          <a:ext cx="1549896" cy="15498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itchFamily="34" charset="0"/>
              <a:cs typeface="Arial" pitchFamily="34" charset="0"/>
            </a:rPr>
            <a:t>Memory Requirement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6357455" y="1731219"/>
        <a:ext cx="1095942" cy="1095942"/>
      </dsp:txXfrm>
    </dsp:sp>
    <dsp:sp modelId="{7BAA3B09-E800-4AC5-9974-1B1E2BD403BA}">
      <dsp:nvSpPr>
        <dsp:cNvPr id="0" name=""/>
        <dsp:cNvSpPr/>
      </dsp:nvSpPr>
      <dsp:spPr>
        <a:xfrm rot="3240000">
          <a:off x="5391327" y="3620795"/>
          <a:ext cx="251297" cy="5269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406865" y="3695693"/>
        <a:ext cx="175908" cy="316178"/>
      </dsp:txXfrm>
    </dsp:sp>
    <dsp:sp modelId="{BB898B94-7494-4B96-B4F9-B262458A66A4}">
      <dsp:nvSpPr>
        <dsp:cNvPr id="0" name=""/>
        <dsp:cNvSpPr/>
      </dsp:nvSpPr>
      <dsp:spPr>
        <a:xfrm>
          <a:off x="5341059" y="3933826"/>
          <a:ext cx="1549896" cy="15498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itchFamily="34" charset="0"/>
              <a:cs typeface="Arial" pitchFamily="34" charset="0"/>
            </a:rPr>
            <a:t>Power Consumption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5568036" y="4160803"/>
        <a:ext cx="1095942" cy="1095942"/>
      </dsp:txXfrm>
    </dsp:sp>
    <dsp:sp modelId="{06F4630C-964F-4F90-B67E-C090EECADF24}">
      <dsp:nvSpPr>
        <dsp:cNvPr id="0" name=""/>
        <dsp:cNvSpPr/>
      </dsp:nvSpPr>
      <dsp:spPr>
        <a:xfrm rot="7560000">
          <a:off x="4034775" y="3620795"/>
          <a:ext cx="251297" cy="5269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0800000">
        <a:off x="4094626" y="3695693"/>
        <a:ext cx="175908" cy="316178"/>
      </dsp:txXfrm>
    </dsp:sp>
    <dsp:sp modelId="{BD0E762B-7B2B-4DA3-87E5-4042ABC1B311}">
      <dsp:nvSpPr>
        <dsp:cNvPr id="0" name=""/>
        <dsp:cNvSpPr/>
      </dsp:nvSpPr>
      <dsp:spPr>
        <a:xfrm>
          <a:off x="2786444" y="3933826"/>
          <a:ext cx="1549896" cy="15498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itchFamily="34" charset="0"/>
              <a:cs typeface="Arial" pitchFamily="34" charset="0"/>
            </a:rPr>
            <a:t>Throughput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3013421" y="4160803"/>
        <a:ext cx="1095942" cy="1095942"/>
      </dsp:txXfrm>
    </dsp:sp>
    <dsp:sp modelId="{94C0394A-1DC1-4829-8368-078021006C99}">
      <dsp:nvSpPr>
        <dsp:cNvPr id="0" name=""/>
        <dsp:cNvSpPr/>
      </dsp:nvSpPr>
      <dsp:spPr>
        <a:xfrm rot="11880000">
          <a:off x="3626945" y="2338685"/>
          <a:ext cx="278099" cy="5269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0800000">
        <a:off x="3708333" y="2456969"/>
        <a:ext cx="194669" cy="316178"/>
      </dsp:txXfrm>
    </dsp:sp>
    <dsp:sp modelId="{45CA67AE-8CF7-4AFC-B222-89F3B6A9E51E}">
      <dsp:nvSpPr>
        <dsp:cNvPr id="0" name=""/>
        <dsp:cNvSpPr/>
      </dsp:nvSpPr>
      <dsp:spPr>
        <a:xfrm>
          <a:off x="1997025" y="1504242"/>
          <a:ext cx="1549896" cy="15498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itchFamily="34" charset="0"/>
              <a:cs typeface="Arial" pitchFamily="34" charset="0"/>
            </a:rPr>
            <a:t>Security 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2224002" y="1731219"/>
        <a:ext cx="1095942" cy="1095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4FB31-72EE-4A8C-BBB7-31713BAB7D07}">
      <dsp:nvSpPr>
        <dsp:cNvPr id="0" name=""/>
        <dsp:cNvSpPr/>
      </dsp:nvSpPr>
      <dsp:spPr>
        <a:xfrm>
          <a:off x="3896259" y="1989709"/>
          <a:ext cx="1732481" cy="19214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Arial" pitchFamily="34" charset="0"/>
              <a:cs typeface="Arial" pitchFamily="34" charset="0"/>
            </a:rPr>
            <a:t>Constrains</a:t>
          </a:r>
          <a:endParaRPr lang="en-US" sz="1600" b="1" kern="1200" dirty="0">
            <a:latin typeface="Arial" pitchFamily="34" charset="0"/>
            <a:cs typeface="Arial" pitchFamily="34" charset="0"/>
          </a:endParaRPr>
        </a:p>
      </dsp:txBody>
      <dsp:txXfrm>
        <a:off x="4149975" y="2271103"/>
        <a:ext cx="1225049" cy="1358690"/>
      </dsp:txXfrm>
    </dsp:sp>
    <dsp:sp modelId="{473E8428-193B-4F71-AF97-40536A2C10A5}">
      <dsp:nvSpPr>
        <dsp:cNvPr id="0" name=""/>
        <dsp:cNvSpPr/>
      </dsp:nvSpPr>
      <dsp:spPr>
        <a:xfrm rot="16200000">
          <a:off x="4647473" y="1515507"/>
          <a:ext cx="230052" cy="5273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4681981" y="1655488"/>
        <a:ext cx="161036" cy="316417"/>
      </dsp:txXfrm>
    </dsp:sp>
    <dsp:sp modelId="{ED268528-FB0B-4E33-A152-CF40EF19A4A5}">
      <dsp:nvSpPr>
        <dsp:cNvPr id="0" name=""/>
        <dsp:cNvSpPr/>
      </dsp:nvSpPr>
      <dsp:spPr>
        <a:xfrm>
          <a:off x="3986965" y="4579"/>
          <a:ext cx="1551068" cy="15510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itchFamily="34" charset="0"/>
              <a:cs typeface="Arial" pitchFamily="34" charset="0"/>
            </a:rPr>
            <a:t>GE’s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4214114" y="231728"/>
        <a:ext cx="1096770" cy="1096770"/>
      </dsp:txXfrm>
    </dsp:sp>
    <dsp:sp modelId="{38C68105-AA49-4F9B-ADAA-AC945560F76F}">
      <dsp:nvSpPr>
        <dsp:cNvPr id="0" name=""/>
        <dsp:cNvSpPr/>
      </dsp:nvSpPr>
      <dsp:spPr>
        <a:xfrm rot="20520000">
          <a:off x="5695998" y="2338618"/>
          <a:ext cx="275981" cy="5273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698024" y="2456883"/>
        <a:ext cx="193187" cy="316417"/>
      </dsp:txXfrm>
    </dsp:sp>
    <dsp:sp modelId="{12D4DF03-7045-403E-B986-4DF5681F4E6A}">
      <dsp:nvSpPr>
        <dsp:cNvPr id="0" name=""/>
        <dsp:cNvSpPr/>
      </dsp:nvSpPr>
      <dsp:spPr>
        <a:xfrm>
          <a:off x="6051077" y="1504244"/>
          <a:ext cx="1551068" cy="15510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itchFamily="34" charset="0"/>
              <a:cs typeface="Arial" pitchFamily="34" charset="0"/>
            </a:rPr>
            <a:t>Memory Requirement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6278226" y="1731393"/>
        <a:ext cx="1096770" cy="1096770"/>
      </dsp:txXfrm>
    </dsp:sp>
    <dsp:sp modelId="{7BAA3B09-E800-4AC5-9974-1B1E2BD403BA}">
      <dsp:nvSpPr>
        <dsp:cNvPr id="0" name=""/>
        <dsp:cNvSpPr/>
      </dsp:nvSpPr>
      <dsp:spPr>
        <a:xfrm rot="3240000">
          <a:off x="5315456" y="3619315"/>
          <a:ext cx="249159" cy="5273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330862" y="3694552"/>
        <a:ext cx="174411" cy="316417"/>
      </dsp:txXfrm>
    </dsp:sp>
    <dsp:sp modelId="{BB898B94-7494-4B96-B4F9-B262458A66A4}">
      <dsp:nvSpPr>
        <dsp:cNvPr id="0" name=""/>
        <dsp:cNvSpPr/>
      </dsp:nvSpPr>
      <dsp:spPr>
        <a:xfrm>
          <a:off x="5262656" y="3930752"/>
          <a:ext cx="1551068" cy="15510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itchFamily="34" charset="0"/>
              <a:cs typeface="Arial" pitchFamily="34" charset="0"/>
            </a:rPr>
            <a:t>Power Consumption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5489805" y="4157901"/>
        <a:ext cx="1096770" cy="1096770"/>
      </dsp:txXfrm>
    </dsp:sp>
    <dsp:sp modelId="{06F4630C-964F-4F90-B67E-C090EECADF24}">
      <dsp:nvSpPr>
        <dsp:cNvPr id="0" name=""/>
        <dsp:cNvSpPr/>
      </dsp:nvSpPr>
      <dsp:spPr>
        <a:xfrm rot="7560000">
          <a:off x="3960384" y="3619315"/>
          <a:ext cx="249159" cy="5273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0800000">
        <a:off x="4019726" y="3694552"/>
        <a:ext cx="174411" cy="316417"/>
      </dsp:txXfrm>
    </dsp:sp>
    <dsp:sp modelId="{BD0E762B-7B2B-4DA3-87E5-4042ABC1B311}">
      <dsp:nvSpPr>
        <dsp:cNvPr id="0" name=""/>
        <dsp:cNvSpPr/>
      </dsp:nvSpPr>
      <dsp:spPr>
        <a:xfrm>
          <a:off x="2711274" y="3930752"/>
          <a:ext cx="1551068" cy="15510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itchFamily="34" charset="0"/>
              <a:cs typeface="Arial" pitchFamily="34" charset="0"/>
            </a:rPr>
            <a:t>Throughput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2938423" y="4157901"/>
        <a:ext cx="1096770" cy="1096770"/>
      </dsp:txXfrm>
    </dsp:sp>
    <dsp:sp modelId="{94C0394A-1DC1-4829-8368-078021006C99}">
      <dsp:nvSpPr>
        <dsp:cNvPr id="0" name=""/>
        <dsp:cNvSpPr/>
      </dsp:nvSpPr>
      <dsp:spPr>
        <a:xfrm rot="11880000">
          <a:off x="3553020" y="2338618"/>
          <a:ext cx="275981" cy="5273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0800000">
        <a:off x="3633788" y="2456883"/>
        <a:ext cx="193187" cy="316417"/>
      </dsp:txXfrm>
    </dsp:sp>
    <dsp:sp modelId="{45CA67AE-8CF7-4AFC-B222-89F3B6A9E51E}">
      <dsp:nvSpPr>
        <dsp:cNvPr id="0" name=""/>
        <dsp:cNvSpPr/>
      </dsp:nvSpPr>
      <dsp:spPr>
        <a:xfrm>
          <a:off x="1922854" y="1504244"/>
          <a:ext cx="1551068" cy="15510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5000"/>
                <a:satMod val="26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38000"/>
                <a:satMod val="260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tint val="55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Arial" pitchFamily="34" charset="0"/>
              <a:cs typeface="Arial" pitchFamily="34" charset="0"/>
            </a:rPr>
            <a:t>Security </a:t>
          </a:r>
          <a:endParaRPr lang="en-US" sz="1400" b="1" kern="1200" dirty="0">
            <a:latin typeface="Arial" pitchFamily="34" charset="0"/>
            <a:cs typeface="Arial" pitchFamily="34" charset="0"/>
          </a:endParaRPr>
        </a:p>
      </dsp:txBody>
      <dsp:txXfrm>
        <a:off x="2150003" y="1731393"/>
        <a:ext cx="1096770" cy="1096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BEEF7-37F4-4E30-BC75-7AB8198049F0}" type="datetimeFigureOut">
              <a:rPr lang="en-US" smtClean="0"/>
              <a:pPr/>
              <a:t>26-May-17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183BF-69D1-4D80-AFB8-B9F5D9F156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80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44D784-B867-40C6-800D-116887AD98C1}" type="slidenum">
              <a:rPr lang="en-US" altLang="en-US" smtClean="0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altLang="en-US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3484D77-5CE2-4D6B-8D11-9E247BC89939}" type="datetimeFigureOut">
              <a:rPr lang="en-US" smtClean="0"/>
              <a:pPr/>
              <a:t>26-May-17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4A4953C-AB40-4A19-AD28-2587C75E5D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4D77-5CE2-4D6B-8D11-9E247BC89939}" type="datetimeFigureOut">
              <a:rPr lang="en-US" smtClean="0"/>
              <a:pPr/>
              <a:t>26-May-17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953C-AB40-4A19-AD28-2587C75E5D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4D77-5CE2-4D6B-8D11-9E247BC89939}" type="datetimeFigureOut">
              <a:rPr lang="en-US" smtClean="0"/>
              <a:pPr/>
              <a:t>26-May-17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953C-AB40-4A19-AD28-2587C75E5D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3484D77-5CE2-4D6B-8D11-9E247BC89939}" type="datetimeFigureOut">
              <a:rPr lang="en-US" smtClean="0"/>
              <a:pPr/>
              <a:t>26-May-17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4A4953C-AB40-4A19-AD28-2587C75E5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3484D77-5CE2-4D6B-8D11-9E247BC89939}" type="datetimeFigureOut">
              <a:rPr lang="en-US" smtClean="0"/>
              <a:pPr/>
              <a:t>26-May-17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4A4953C-AB40-4A19-AD28-2587C75E5D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4D77-5CE2-4D6B-8D11-9E247BC89939}" type="datetimeFigureOut">
              <a:rPr lang="en-US" smtClean="0"/>
              <a:pPr/>
              <a:t>26-May-17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953C-AB40-4A19-AD28-2587C75E5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4D77-5CE2-4D6B-8D11-9E247BC89939}" type="datetimeFigureOut">
              <a:rPr lang="en-US" smtClean="0"/>
              <a:pPr/>
              <a:t>26-May-17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953C-AB40-4A19-AD28-2587C75E5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3484D77-5CE2-4D6B-8D11-9E247BC89939}" type="datetimeFigureOut">
              <a:rPr lang="en-US" smtClean="0"/>
              <a:pPr/>
              <a:t>26-May-17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4A4953C-AB40-4A19-AD28-2587C75E5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4D77-5CE2-4D6B-8D11-9E247BC89939}" type="datetimeFigureOut">
              <a:rPr lang="en-US" smtClean="0"/>
              <a:pPr/>
              <a:t>26-May-17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953C-AB40-4A19-AD28-2587C75E5D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3484D77-5CE2-4D6B-8D11-9E247BC89939}" type="datetimeFigureOut">
              <a:rPr lang="en-US" smtClean="0"/>
              <a:pPr/>
              <a:t>26-May-17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4A4953C-AB40-4A19-AD28-2587C75E5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3484D77-5CE2-4D6B-8D11-9E247BC89939}" type="datetimeFigureOut">
              <a:rPr lang="en-US" smtClean="0"/>
              <a:pPr/>
              <a:t>26-May-17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4A4953C-AB40-4A19-AD28-2587C75E5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3484D77-5CE2-4D6B-8D11-9E247BC89939}" type="datetimeFigureOut">
              <a:rPr lang="en-US" smtClean="0"/>
              <a:pPr/>
              <a:t>26-May-17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4A4953C-AB40-4A19-AD28-2587C75E5D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67" y="1524000"/>
            <a:ext cx="5554133" cy="3124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29000" y="4609981"/>
            <a:ext cx="3429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Dr. Gaurav Bansod</a:t>
            </a:r>
          </a:p>
          <a:p>
            <a:r>
              <a:rPr lang="en-US" dirty="0" smtClean="0"/>
              <a:t>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5722203"/>
            <a:ext cx="8153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Department of Electronics and Telecommunications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Pune Institute of Computer Technology, Pune, 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Maharashtra, India.</a:t>
            </a: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G:\Project\Presentations and Reports\Gaurav Sir Program ppt\logo_PIC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0" y="76200"/>
            <a:ext cx="1371600" cy="13716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981200" y="304800"/>
            <a:ext cx="598170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IoT Security: Problems, Challenges and Solutions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6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0"/>
            <a:ext cx="7467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743200" y="59436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Generalized Feistel Structure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2" y="2362200"/>
          <a:ext cx="7696201" cy="3886200"/>
        </p:xfrm>
        <a:graphic>
          <a:graphicData uri="http://schemas.openxmlformats.org/drawingml/2006/table">
            <a:tbl>
              <a:tblPr/>
              <a:tblGrid>
                <a:gridCol w="1201697"/>
                <a:gridCol w="1025448"/>
                <a:gridCol w="1025448"/>
                <a:gridCol w="1025448"/>
                <a:gridCol w="1025448"/>
                <a:gridCol w="1025448"/>
                <a:gridCol w="1367264"/>
              </a:tblGrid>
              <a:tr h="971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Algorithms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Block</a:t>
                      </a:r>
                      <a:b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Size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Key</a:t>
                      </a:r>
                      <a:b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Size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Structure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GE's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Memory</a:t>
                      </a:r>
                      <a:b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(Bytes)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Power (mW)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PRESENT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SIMON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Feistel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SPECK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Feistel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3876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Rectangle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CLEFIA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GFN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4708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609600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Existing Block Ciphers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1501914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Table gives the some important parameter comparison for existing block ciphers.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09600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Main Blocks In Cipher Designs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some blocks which are required to design the Ciphers. E.g. S – Box, X – Or, Block Permutation, Bit permutation and Shifting.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362200"/>
            <a:ext cx="426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 S – Box </a:t>
            </a:r>
            <a:endParaRPr lang="en-US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254544"/>
              </p:ext>
            </p:extLst>
          </p:nvPr>
        </p:nvGraphicFramePr>
        <p:xfrm>
          <a:off x="1143000" y="3048000"/>
          <a:ext cx="6858001" cy="762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70328"/>
                <a:gridCol w="344619"/>
                <a:gridCol w="397931"/>
                <a:gridCol w="397931"/>
                <a:gridCol w="397931"/>
                <a:gridCol w="396407"/>
                <a:gridCol w="397931"/>
                <a:gridCol w="396407"/>
                <a:gridCol w="393358"/>
                <a:gridCol w="393358"/>
                <a:gridCol w="393358"/>
                <a:gridCol w="396407"/>
                <a:gridCol w="396407"/>
                <a:gridCol w="396407"/>
                <a:gridCol w="396407"/>
                <a:gridCol w="396407"/>
                <a:gridCol w="396407"/>
              </a:tblGrid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ndara" pitchFamily="34" charset="0"/>
                        </a:rPr>
                        <a:t>X</a:t>
                      </a:r>
                      <a:endParaRPr lang="en-US" sz="2400" b="1" dirty="0">
                        <a:effectLst/>
                        <a:latin typeface="Candara" pitchFamily="34" charset="0"/>
                        <a:ea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ndara" pitchFamily="34" charset="0"/>
                        </a:rPr>
                        <a:t>0</a:t>
                      </a:r>
                      <a:endParaRPr lang="en-US" sz="2400" b="1" dirty="0">
                        <a:effectLst/>
                        <a:latin typeface="Candara" pitchFamily="34" charset="0"/>
                        <a:ea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ndara" pitchFamily="34" charset="0"/>
                        </a:rPr>
                        <a:t>1</a:t>
                      </a:r>
                      <a:endParaRPr lang="en-US" sz="2400" b="1" dirty="0">
                        <a:effectLst/>
                        <a:latin typeface="Candara" pitchFamily="34" charset="0"/>
                        <a:ea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ndara" pitchFamily="34" charset="0"/>
                        </a:rPr>
                        <a:t>2</a:t>
                      </a:r>
                      <a:endParaRPr lang="en-US" sz="2400" b="1">
                        <a:effectLst/>
                        <a:latin typeface="Candara" pitchFamily="34" charset="0"/>
                        <a:ea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ndara" pitchFamily="34" charset="0"/>
                        </a:rPr>
                        <a:t>3</a:t>
                      </a:r>
                      <a:endParaRPr lang="en-US" sz="2400" b="1">
                        <a:effectLst/>
                        <a:latin typeface="Candara" pitchFamily="34" charset="0"/>
                        <a:ea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ndara" pitchFamily="34" charset="0"/>
                        </a:rPr>
                        <a:t>4</a:t>
                      </a:r>
                      <a:endParaRPr lang="en-US" sz="2400" b="1">
                        <a:effectLst/>
                        <a:latin typeface="Candara" pitchFamily="34" charset="0"/>
                        <a:ea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ndara" pitchFamily="34" charset="0"/>
                        </a:rPr>
                        <a:t>5</a:t>
                      </a:r>
                      <a:endParaRPr lang="en-US" sz="2400" b="1">
                        <a:effectLst/>
                        <a:latin typeface="Candara" pitchFamily="34" charset="0"/>
                        <a:ea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ndara" pitchFamily="34" charset="0"/>
                        </a:rPr>
                        <a:t>6</a:t>
                      </a:r>
                      <a:endParaRPr lang="en-US" sz="2400" b="1">
                        <a:effectLst/>
                        <a:latin typeface="Candara" pitchFamily="34" charset="0"/>
                        <a:ea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ndara" pitchFamily="34" charset="0"/>
                        </a:rPr>
                        <a:t>7</a:t>
                      </a:r>
                      <a:endParaRPr lang="en-US" sz="2400" b="1">
                        <a:effectLst/>
                        <a:latin typeface="Candara" pitchFamily="34" charset="0"/>
                        <a:ea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ndara" pitchFamily="34" charset="0"/>
                        </a:rPr>
                        <a:t>8</a:t>
                      </a:r>
                      <a:endParaRPr lang="en-US" sz="2400" b="1">
                        <a:effectLst/>
                        <a:latin typeface="Candara" pitchFamily="34" charset="0"/>
                        <a:ea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ndara" pitchFamily="34" charset="0"/>
                        </a:rPr>
                        <a:t>9</a:t>
                      </a:r>
                      <a:endParaRPr lang="en-US" sz="2400" b="1">
                        <a:effectLst/>
                        <a:latin typeface="Candara" pitchFamily="34" charset="0"/>
                        <a:ea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ndara" pitchFamily="34" charset="0"/>
                        </a:rPr>
                        <a:t>A</a:t>
                      </a:r>
                      <a:endParaRPr lang="en-US" sz="2400" b="1">
                        <a:effectLst/>
                        <a:latin typeface="Candara" pitchFamily="34" charset="0"/>
                        <a:ea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ndara" pitchFamily="34" charset="0"/>
                        </a:rPr>
                        <a:t>B</a:t>
                      </a:r>
                      <a:endParaRPr lang="en-US" sz="2400" b="1">
                        <a:effectLst/>
                        <a:latin typeface="Candara" pitchFamily="34" charset="0"/>
                        <a:ea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ndara" pitchFamily="34" charset="0"/>
                        </a:rPr>
                        <a:t>C</a:t>
                      </a:r>
                      <a:endParaRPr lang="en-US" sz="2400" b="1">
                        <a:effectLst/>
                        <a:latin typeface="Candara" pitchFamily="34" charset="0"/>
                        <a:ea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ndara" pitchFamily="34" charset="0"/>
                        </a:rPr>
                        <a:t>D</a:t>
                      </a:r>
                      <a:endParaRPr lang="en-US" sz="2400" b="1">
                        <a:effectLst/>
                        <a:latin typeface="Candara" pitchFamily="34" charset="0"/>
                        <a:ea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ndara" pitchFamily="34" charset="0"/>
                        </a:rPr>
                        <a:t>E</a:t>
                      </a:r>
                      <a:endParaRPr lang="en-US" sz="2400" b="1">
                        <a:effectLst/>
                        <a:latin typeface="Candara" pitchFamily="34" charset="0"/>
                        <a:ea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ndara" pitchFamily="34" charset="0"/>
                        </a:rPr>
                        <a:t>F</a:t>
                      </a:r>
                      <a:endParaRPr lang="en-US" sz="2400" b="1">
                        <a:effectLst/>
                        <a:latin typeface="Candara" pitchFamily="34" charset="0"/>
                        <a:ea typeface="Times New Roman"/>
                      </a:endParaRPr>
                    </a:p>
                  </a:txBody>
                  <a:tcPr marL="7620" marR="7620" marT="7620" marB="0" anchor="ctr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ndara" pitchFamily="34" charset="0"/>
                        </a:rPr>
                        <a:t>S(x)</a:t>
                      </a:r>
                      <a:endParaRPr lang="en-US" sz="2400" b="1" dirty="0">
                        <a:effectLst/>
                        <a:latin typeface="Candara" pitchFamily="34" charset="0"/>
                        <a:ea typeface="Times New Roman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Candara" pitchFamily="34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2400" b="1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Candara" pitchFamily="34" charset="0"/>
                          <a:ea typeface="Times New Roman"/>
                          <a:cs typeface="Times New Roman"/>
                        </a:rPr>
                        <a:t>F</a:t>
                      </a:r>
                      <a:endParaRPr lang="en-US" sz="2400" b="1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Candara" pitchFamily="34" charset="0"/>
                          <a:ea typeface="Times New Roman"/>
                          <a:cs typeface="Times New Roman"/>
                        </a:rPr>
                        <a:t>E</a:t>
                      </a:r>
                      <a:endParaRPr lang="en-US" sz="2400" b="1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Candara" pitchFamily="34" charset="0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b="1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Candara" pitchFamily="34" charset="0"/>
                          <a:ea typeface="Times New Roman"/>
                          <a:cs typeface="Times New Roman"/>
                        </a:rPr>
                        <a:t>0</a:t>
                      </a:r>
                      <a:endParaRPr lang="en-US" sz="2400" b="1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Candara" pitchFamily="34" charset="0"/>
                          <a:ea typeface="Times New Roman"/>
                          <a:cs typeface="Times New Roman"/>
                        </a:rPr>
                        <a:t>A</a:t>
                      </a:r>
                      <a:endParaRPr lang="en-US" sz="2400" b="1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Candara" pitchFamily="34" charset="0"/>
                          <a:ea typeface="Times New Roman"/>
                          <a:cs typeface="Times New Roman"/>
                        </a:rPr>
                        <a:t>5</a:t>
                      </a:r>
                      <a:endParaRPr lang="en-US" sz="2400" b="1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Candara" pitchFamily="34" charset="0"/>
                          <a:ea typeface="Times New Roman"/>
                          <a:cs typeface="Times New Roman"/>
                        </a:rPr>
                        <a:t>8</a:t>
                      </a:r>
                      <a:endParaRPr lang="en-US" sz="2400" b="1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Candara" pitchFamily="34" charset="0"/>
                          <a:ea typeface="Times New Roman"/>
                          <a:cs typeface="Times New Roman"/>
                        </a:rPr>
                        <a:t>C</a:t>
                      </a:r>
                      <a:endParaRPr lang="en-US" sz="2400" b="1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Candara" pitchFamily="34" charset="0"/>
                          <a:ea typeface="Times New Roman"/>
                          <a:cs typeface="Times New Roman"/>
                        </a:rPr>
                        <a:t>4</a:t>
                      </a:r>
                      <a:endParaRPr lang="en-US" sz="2400" b="1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Candara" pitchFamily="34" charset="0"/>
                          <a:ea typeface="Times New Roman"/>
                          <a:cs typeface="Times New Roman"/>
                        </a:rPr>
                        <a:t>B</a:t>
                      </a:r>
                      <a:endParaRPr lang="en-US" sz="2400" b="1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Candara" pitchFamily="34" charset="0"/>
                          <a:ea typeface="Times New Roman"/>
                          <a:cs typeface="Times New Roman"/>
                        </a:rPr>
                        <a:t>2</a:t>
                      </a:r>
                      <a:endParaRPr lang="en-US" sz="2400" b="1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Candara" pitchFamily="34" charset="0"/>
                          <a:ea typeface="Times New Roman"/>
                          <a:cs typeface="Times New Roman"/>
                        </a:rPr>
                        <a:t>9</a:t>
                      </a:r>
                      <a:endParaRPr lang="en-US" sz="2400" b="1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Candara" pitchFamily="34" charset="0"/>
                          <a:ea typeface="Times New Roman"/>
                          <a:cs typeface="Times New Roman"/>
                        </a:rPr>
                        <a:t>7</a:t>
                      </a:r>
                      <a:endParaRPr lang="en-US" sz="2400" b="1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Candara" pitchFamily="34" charset="0"/>
                          <a:ea typeface="Times New Roman"/>
                          <a:cs typeface="Times New Roman"/>
                        </a:rPr>
                        <a:t>6</a:t>
                      </a:r>
                      <a:endParaRPr lang="en-US" sz="2400" b="1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Candara" pitchFamily="34" charset="0"/>
                          <a:ea typeface="Times New Roman"/>
                          <a:cs typeface="Times New Roman"/>
                        </a:rPr>
                        <a:t>D</a:t>
                      </a:r>
                      <a:endParaRPr lang="en-US" sz="2400" b="1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1676400" y="3962400"/>
            <a:ext cx="5943600" cy="2472588"/>
            <a:chOff x="1524000" y="1846941"/>
            <a:chExt cx="5791200" cy="3843088"/>
          </a:xfrm>
        </p:grpSpPr>
        <p:grpSp>
          <p:nvGrpSpPr>
            <p:cNvPr id="25" name="Group 13"/>
            <p:cNvGrpSpPr/>
            <p:nvPr/>
          </p:nvGrpSpPr>
          <p:grpSpPr>
            <a:xfrm>
              <a:off x="3200400" y="2590800"/>
              <a:ext cx="2667000" cy="2209800"/>
              <a:chOff x="3124200" y="1981200"/>
              <a:chExt cx="2667000" cy="22098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124200" y="2590800"/>
                <a:ext cx="26670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4 bit S-Box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rot="16200000" flipH="1">
                <a:off x="3201194" y="2285206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rot="16200000" flipH="1">
                <a:off x="3810794" y="2285206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rot="16200000" flipH="1">
                <a:off x="4420394" y="2285206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rot="16200000" flipH="1">
                <a:off x="5029994" y="2285206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rot="16200000" flipH="1">
                <a:off x="3201194" y="3885406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rot="16200000" flipH="1">
                <a:off x="3810794" y="3885406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rot="16200000" flipH="1">
                <a:off x="4420394" y="3885406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rot="16200000" flipH="1">
                <a:off x="5029994" y="3885406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5943600" y="1981199"/>
              <a:ext cx="1295400" cy="7175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0  hex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19800" y="4876800"/>
              <a:ext cx="1295400" cy="81322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3  hex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24000" y="1846941"/>
              <a:ext cx="4343400" cy="813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Binary            0      0       0      0         </a:t>
              </a:r>
              <a:endParaRPr lang="en-US" sz="4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00200" y="4876800"/>
              <a:ext cx="4267200" cy="813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 Binary         0     0      1     1         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74357"/>
            <a:ext cx="426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Bit Permutation </a:t>
            </a:r>
            <a:endParaRPr lang="en-US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38400" y="1219200"/>
          <a:ext cx="4191000" cy="81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  <a:gridCol w="838200"/>
                <a:gridCol w="8382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P(X)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219200" y="2433935"/>
            <a:ext cx="6886657" cy="3814465"/>
            <a:chOff x="1524000" y="2057400"/>
            <a:chExt cx="6886657" cy="3814465"/>
          </a:xfrm>
        </p:grpSpPr>
        <p:grpSp>
          <p:nvGrpSpPr>
            <p:cNvPr id="7" name="Group 6"/>
            <p:cNvGrpSpPr/>
            <p:nvPr/>
          </p:nvGrpSpPr>
          <p:grpSpPr>
            <a:xfrm>
              <a:off x="2667000" y="2590800"/>
              <a:ext cx="3886200" cy="2743200"/>
              <a:chOff x="3124200" y="1981200"/>
              <a:chExt cx="2667000" cy="22098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124200" y="2590800"/>
                <a:ext cx="26670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rot="16200000" flipH="1">
                <a:off x="3201194" y="2285206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rot="16200000" flipH="1">
                <a:off x="3810794" y="2285206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rot="16200000" flipH="1">
                <a:off x="4420394" y="2285206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rot="16200000" flipH="1">
                <a:off x="5029994" y="2285206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rot="16200000" flipH="1">
                <a:off x="3201194" y="3885406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rot="16200000" flipH="1">
                <a:off x="3810794" y="3885406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rot="16200000" flipH="1">
                <a:off x="4420394" y="3885406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rot="16200000" flipH="1">
                <a:off x="5029994" y="3885406"/>
                <a:ext cx="609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6553200" y="2057400"/>
              <a:ext cx="1295400" cy="46166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e  hex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29400" y="5410200"/>
              <a:ext cx="1295400" cy="46166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3  hex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24000" y="2057400"/>
              <a:ext cx="472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Binary      1        1         1         0         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0" y="5410200"/>
              <a:ext cx="502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Binary      1        0         1         1         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629400" y="3657600"/>
              <a:ext cx="17812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4 bit  P-layer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200400" y="3429000"/>
              <a:ext cx="1828800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114800" y="3429000"/>
              <a:ext cx="1828800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0800000" flipV="1">
              <a:off x="3200400" y="3429000"/>
              <a:ext cx="1828800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0800000" flipV="1">
              <a:off x="4114800" y="3429000"/>
              <a:ext cx="1828800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74357"/>
            <a:ext cx="426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3) Block Permutation </a:t>
            </a:r>
            <a:endParaRPr lang="en-US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3200400"/>
            <a:ext cx="7924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16200000" flipH="1">
            <a:off x="5341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6200000" flipH="1">
            <a:off x="6865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H="1">
            <a:off x="8389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H="1">
            <a:off x="9913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00400" y="1447800"/>
            <a:ext cx="27432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12345678    hex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0400" y="5410200"/>
            <a:ext cx="274320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34127856     hex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14485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16009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17533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19057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23629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25153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26677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28201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33535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35059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36583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38107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44203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45727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47251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48775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53347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54871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56395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57919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62491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H="1">
            <a:off x="64015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65539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H="1">
            <a:off x="67063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72397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73921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75445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7696994" y="2894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5341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6865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H="1">
            <a:off x="8389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 flipH="1">
            <a:off x="9913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H="1">
            <a:off x="14485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16009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17533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H="1">
            <a:off x="19057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H="1">
            <a:off x="23629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6200000" flipH="1">
            <a:off x="25153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H="1">
            <a:off x="26677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H="1">
            <a:off x="28201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33535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H="1">
            <a:off x="35059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H="1">
            <a:off x="36583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H="1">
            <a:off x="38107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H="1">
            <a:off x="44203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H="1">
            <a:off x="45727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H="1">
            <a:off x="47251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H="1">
            <a:off x="48775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6200000" flipH="1">
            <a:off x="53347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H="1">
            <a:off x="54871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56395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57919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H="1">
            <a:off x="62491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64015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6200000" flipH="1">
            <a:off x="65539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H="1">
            <a:off x="67063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H="1">
            <a:off x="72397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H="1">
            <a:off x="73921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6200000" flipH="1">
            <a:off x="75445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6200000" flipH="1">
            <a:off x="7696994" y="44950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Left Brace 70"/>
          <p:cNvSpPr/>
          <p:nvPr/>
        </p:nvSpPr>
        <p:spPr>
          <a:xfrm rot="16200000">
            <a:off x="3314700" y="2628900"/>
            <a:ext cx="152400" cy="14478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Left Brace 71"/>
          <p:cNvSpPr/>
          <p:nvPr/>
        </p:nvSpPr>
        <p:spPr>
          <a:xfrm rot="16200000">
            <a:off x="1485900" y="2628900"/>
            <a:ext cx="152400" cy="14478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Left Brace 72"/>
          <p:cNvSpPr/>
          <p:nvPr/>
        </p:nvSpPr>
        <p:spPr>
          <a:xfrm rot="16200000">
            <a:off x="7200900" y="2628900"/>
            <a:ext cx="152400" cy="14478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Left Brace 73"/>
          <p:cNvSpPr/>
          <p:nvPr/>
        </p:nvSpPr>
        <p:spPr>
          <a:xfrm rot="16200000">
            <a:off x="5372100" y="2628900"/>
            <a:ext cx="152400" cy="14478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Left Brace 74"/>
          <p:cNvSpPr/>
          <p:nvPr/>
        </p:nvSpPr>
        <p:spPr>
          <a:xfrm rot="16200000" flipH="1">
            <a:off x="3314700" y="3314700"/>
            <a:ext cx="152400" cy="14478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Left Brace 75"/>
          <p:cNvSpPr/>
          <p:nvPr/>
        </p:nvSpPr>
        <p:spPr>
          <a:xfrm rot="16200000" flipH="1">
            <a:off x="1485900" y="3314700"/>
            <a:ext cx="152400" cy="14478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Left Brace 76"/>
          <p:cNvSpPr/>
          <p:nvPr/>
        </p:nvSpPr>
        <p:spPr>
          <a:xfrm rot="16200000" flipH="1">
            <a:off x="7200900" y="3314700"/>
            <a:ext cx="152400" cy="14478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Left Brace 77"/>
          <p:cNvSpPr/>
          <p:nvPr/>
        </p:nvSpPr>
        <p:spPr>
          <a:xfrm rot="16200000" flipH="1">
            <a:off x="5372100" y="3314700"/>
            <a:ext cx="152400" cy="14478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rot="10800000" flipV="1">
            <a:off x="1524000" y="3505200"/>
            <a:ext cx="1828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10800000" flipV="1">
            <a:off x="5410200" y="3505200"/>
            <a:ext cx="1828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1"/>
          </p:cNvCxnSpPr>
          <p:nvPr/>
        </p:nvCxnSpPr>
        <p:spPr>
          <a:xfrm rot="16200000" flipH="1">
            <a:off x="2266950" y="2724150"/>
            <a:ext cx="457200" cy="186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6200000" flipH="1">
            <a:off x="6115050" y="2800350"/>
            <a:ext cx="457200" cy="186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3400" y="21336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1          2          3       4          5         6        7        8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33400" y="481078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3       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1        2          7         8        5        6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74357"/>
            <a:ext cx="571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4) Circular Shifting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(Left shift by 2)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447800" y="1143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524000" y="3200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Arc 21"/>
          <p:cNvSpPr/>
          <p:nvPr/>
        </p:nvSpPr>
        <p:spPr>
          <a:xfrm>
            <a:off x="1066800" y="2667000"/>
            <a:ext cx="7086600" cy="1828800"/>
          </a:xfrm>
          <a:prstGeom prst="arc">
            <a:avLst>
              <a:gd name="adj1" fmla="val 10313170"/>
              <a:gd name="adj2" fmla="val 5294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62400" y="26670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0"/>
          </p:cNvCxnSpPr>
          <p:nvPr/>
        </p:nvCxnSpPr>
        <p:spPr>
          <a:xfrm rot="5400000" flipH="1">
            <a:off x="1219022" y="3733978"/>
            <a:ext cx="213569" cy="365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676400" y="5410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Arc 28"/>
          <p:cNvSpPr/>
          <p:nvPr/>
        </p:nvSpPr>
        <p:spPr>
          <a:xfrm>
            <a:off x="990600" y="4800600"/>
            <a:ext cx="7391400" cy="1828800"/>
          </a:xfrm>
          <a:prstGeom prst="arc">
            <a:avLst>
              <a:gd name="adj1" fmla="val 10212138"/>
              <a:gd name="adj2" fmla="val 5518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267200" y="4800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>
            <a:off x="1371600" y="60960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74357"/>
            <a:ext cx="426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5) X - OR </a:t>
            </a:r>
            <a:endParaRPr lang="en-US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209800" y="838200"/>
            <a:ext cx="3200400" cy="2286000"/>
            <a:chOff x="1447800" y="990600"/>
            <a:chExt cx="3886200" cy="2579132"/>
          </a:xfrm>
        </p:grpSpPr>
        <p:cxnSp>
          <p:nvCxnSpPr>
            <p:cNvPr id="6" name="Straight Arrow Connector 5"/>
            <p:cNvCxnSpPr/>
            <p:nvPr/>
          </p:nvCxnSpPr>
          <p:spPr>
            <a:xfrm rot="5400000">
              <a:off x="3733800" y="1676400"/>
              <a:ext cx="76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3886200" y="2057400"/>
              <a:ext cx="533400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endCxn id="7" idx="2"/>
            </p:cNvCxnSpPr>
            <p:nvPr/>
          </p:nvCxnSpPr>
          <p:spPr>
            <a:xfrm>
              <a:off x="2895600" y="2209800"/>
              <a:ext cx="9906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>
              <a:off x="3734594" y="2818606"/>
              <a:ext cx="76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2"/>
              <a:endCxn id="7" idx="6"/>
            </p:cNvCxnSpPr>
            <p:nvPr/>
          </p:nvCxnSpPr>
          <p:spPr>
            <a:xfrm rot="10800000" flipH="1">
              <a:off x="3886200" y="2247900"/>
              <a:ext cx="533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0"/>
              <a:endCxn id="7" idx="4"/>
            </p:cNvCxnSpPr>
            <p:nvPr/>
          </p:nvCxnSpPr>
          <p:spPr>
            <a:xfrm rot="16200000" flipH="1">
              <a:off x="3962400" y="2247900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276600" y="9906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1 0 1 0 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7800" y="18288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0 1 0 1 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0400" y="32004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1 1 1 1 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90600" y="34290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alibri" pitchFamily="34" charset="0"/>
              </a:rPr>
              <a:t>Why Only X – OR is used in design why not AND, OR …… ?</a:t>
            </a:r>
            <a:endParaRPr lang="en-US" sz="24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981200" y="4267200"/>
          <a:ext cx="4038600" cy="902994"/>
        </p:xfrm>
        <a:graphic>
          <a:graphicData uri="http://schemas.openxmlformats.org/drawingml/2006/table">
            <a:tbl>
              <a:tblPr/>
              <a:tblGrid>
                <a:gridCol w="807720"/>
                <a:gridCol w="807720"/>
                <a:gridCol w="807720"/>
                <a:gridCol w="807720"/>
                <a:gridCol w="807720"/>
              </a:tblGrid>
              <a:tr h="300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Plain Text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Key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Cipher Tex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2057400" y="4953000"/>
            <a:ext cx="411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981200" y="5421606"/>
          <a:ext cx="4038600" cy="902994"/>
        </p:xfrm>
        <a:graphic>
          <a:graphicData uri="http://schemas.openxmlformats.org/drawingml/2006/table">
            <a:tbl>
              <a:tblPr/>
              <a:tblGrid>
                <a:gridCol w="807720"/>
                <a:gridCol w="807720"/>
                <a:gridCol w="807720"/>
                <a:gridCol w="807720"/>
                <a:gridCol w="807720"/>
              </a:tblGrid>
              <a:tr h="300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Cipher Text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Key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Plain Text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2057400" y="6094412"/>
            <a:ext cx="411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29400" y="4343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29400" y="57266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Decryption</a:t>
            </a:r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 rot="2076246">
            <a:off x="911526" y="4379263"/>
            <a:ext cx="1992658" cy="1684023"/>
          </a:xfrm>
          <a:custGeom>
            <a:avLst/>
            <a:gdLst>
              <a:gd name="connsiteX0" fmla="*/ 523301 w 1399142"/>
              <a:gd name="connsiteY0" fmla="*/ 0 h 1801257"/>
              <a:gd name="connsiteX1" fmla="*/ 203812 w 1399142"/>
              <a:gd name="connsiteY1" fmla="*/ 275421 h 1801257"/>
              <a:gd name="connsiteX2" fmla="*/ 49576 w 1399142"/>
              <a:gd name="connsiteY2" fmla="*/ 672029 h 1801257"/>
              <a:gd name="connsiteX3" fmla="*/ 38559 w 1399142"/>
              <a:gd name="connsiteY3" fmla="*/ 760164 h 1801257"/>
              <a:gd name="connsiteX4" fmla="*/ 93643 w 1399142"/>
              <a:gd name="connsiteY4" fmla="*/ 1079653 h 1801257"/>
              <a:gd name="connsiteX5" fmla="*/ 600419 w 1399142"/>
              <a:gd name="connsiteY5" fmla="*/ 1619479 h 1801257"/>
              <a:gd name="connsiteX6" fmla="*/ 1272448 w 1399142"/>
              <a:gd name="connsiteY6" fmla="*/ 1773715 h 1801257"/>
              <a:gd name="connsiteX7" fmla="*/ 1360583 w 1399142"/>
              <a:gd name="connsiteY7" fmla="*/ 1784732 h 1801257"/>
              <a:gd name="connsiteX8" fmla="*/ 1349566 w 1399142"/>
              <a:gd name="connsiteY8" fmla="*/ 1784732 h 180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9142" h="1801257">
                <a:moveTo>
                  <a:pt x="523301" y="0"/>
                </a:moveTo>
                <a:cubicBezTo>
                  <a:pt x="403033" y="81708"/>
                  <a:pt x="282766" y="163416"/>
                  <a:pt x="203812" y="275421"/>
                </a:cubicBezTo>
                <a:cubicBezTo>
                  <a:pt x="124858" y="387426"/>
                  <a:pt x="77118" y="591239"/>
                  <a:pt x="49576" y="672029"/>
                </a:cubicBezTo>
                <a:cubicBezTo>
                  <a:pt x="22034" y="752819"/>
                  <a:pt x="31215" y="692227"/>
                  <a:pt x="38559" y="760164"/>
                </a:cubicBezTo>
                <a:cubicBezTo>
                  <a:pt x="45904" y="828101"/>
                  <a:pt x="0" y="936434"/>
                  <a:pt x="93643" y="1079653"/>
                </a:cubicBezTo>
                <a:cubicBezTo>
                  <a:pt x="187286" y="1222872"/>
                  <a:pt x="403951" y="1503802"/>
                  <a:pt x="600419" y="1619479"/>
                </a:cubicBezTo>
                <a:cubicBezTo>
                  <a:pt x="796887" y="1735156"/>
                  <a:pt x="1145754" y="1746173"/>
                  <a:pt x="1272448" y="1773715"/>
                </a:cubicBezTo>
                <a:cubicBezTo>
                  <a:pt x="1399142" y="1801257"/>
                  <a:pt x="1347730" y="1782896"/>
                  <a:pt x="1360583" y="1784732"/>
                </a:cubicBezTo>
                <a:cubicBezTo>
                  <a:pt x="1373436" y="1786568"/>
                  <a:pt x="1361501" y="1785650"/>
                  <a:pt x="1349566" y="178473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rot="16200000" flipH="1">
            <a:off x="876300" y="5448300"/>
            <a:ext cx="228600" cy="1524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066800" y="5029200"/>
            <a:ext cx="838200" cy="6096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3048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alibri" pitchFamily="34" charset="0"/>
              </a:rPr>
              <a:t>AND Gate and OR Gate Explanation </a:t>
            </a:r>
            <a:endParaRPr lang="en-US" sz="24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1295400"/>
          <a:ext cx="4038600" cy="902994"/>
        </p:xfrm>
        <a:graphic>
          <a:graphicData uri="http://schemas.openxmlformats.org/drawingml/2006/table">
            <a:tbl>
              <a:tblPr/>
              <a:tblGrid>
                <a:gridCol w="807720"/>
                <a:gridCol w="807720"/>
                <a:gridCol w="807720"/>
                <a:gridCol w="807720"/>
                <a:gridCol w="807720"/>
              </a:tblGrid>
              <a:tr h="300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Plain Text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Key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Cipher Tex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438400" y="1981200"/>
            <a:ext cx="411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2089730" y="1524000"/>
            <a:ext cx="653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AND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1800" y="1524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81800" y="29072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Decryption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514600" y="2667000"/>
          <a:ext cx="4038600" cy="902994"/>
        </p:xfrm>
        <a:graphic>
          <a:graphicData uri="http://schemas.openxmlformats.org/drawingml/2006/table">
            <a:tbl>
              <a:tblPr/>
              <a:tblGrid>
                <a:gridCol w="807720"/>
                <a:gridCol w="807720"/>
                <a:gridCol w="807720"/>
                <a:gridCol w="807720"/>
                <a:gridCol w="807720"/>
              </a:tblGrid>
              <a:tr h="300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Cipher Text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Key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Plain Text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2590800" y="3339806"/>
            <a:ext cx="411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2165930" y="2819400"/>
            <a:ext cx="653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AND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reeform 12"/>
          <p:cNvSpPr/>
          <p:nvPr/>
        </p:nvSpPr>
        <p:spPr>
          <a:xfrm rot="2076246">
            <a:off x="1328778" y="1480514"/>
            <a:ext cx="1992658" cy="1684023"/>
          </a:xfrm>
          <a:custGeom>
            <a:avLst/>
            <a:gdLst>
              <a:gd name="connsiteX0" fmla="*/ 523301 w 1399142"/>
              <a:gd name="connsiteY0" fmla="*/ 0 h 1801257"/>
              <a:gd name="connsiteX1" fmla="*/ 203812 w 1399142"/>
              <a:gd name="connsiteY1" fmla="*/ 275421 h 1801257"/>
              <a:gd name="connsiteX2" fmla="*/ 49576 w 1399142"/>
              <a:gd name="connsiteY2" fmla="*/ 672029 h 1801257"/>
              <a:gd name="connsiteX3" fmla="*/ 38559 w 1399142"/>
              <a:gd name="connsiteY3" fmla="*/ 760164 h 1801257"/>
              <a:gd name="connsiteX4" fmla="*/ 93643 w 1399142"/>
              <a:gd name="connsiteY4" fmla="*/ 1079653 h 1801257"/>
              <a:gd name="connsiteX5" fmla="*/ 600419 w 1399142"/>
              <a:gd name="connsiteY5" fmla="*/ 1619479 h 1801257"/>
              <a:gd name="connsiteX6" fmla="*/ 1272448 w 1399142"/>
              <a:gd name="connsiteY6" fmla="*/ 1773715 h 1801257"/>
              <a:gd name="connsiteX7" fmla="*/ 1360583 w 1399142"/>
              <a:gd name="connsiteY7" fmla="*/ 1784732 h 1801257"/>
              <a:gd name="connsiteX8" fmla="*/ 1349566 w 1399142"/>
              <a:gd name="connsiteY8" fmla="*/ 1784732 h 180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9142" h="1801257">
                <a:moveTo>
                  <a:pt x="523301" y="0"/>
                </a:moveTo>
                <a:cubicBezTo>
                  <a:pt x="403033" y="81708"/>
                  <a:pt x="282766" y="163416"/>
                  <a:pt x="203812" y="275421"/>
                </a:cubicBezTo>
                <a:cubicBezTo>
                  <a:pt x="124858" y="387426"/>
                  <a:pt x="77118" y="591239"/>
                  <a:pt x="49576" y="672029"/>
                </a:cubicBezTo>
                <a:cubicBezTo>
                  <a:pt x="22034" y="752819"/>
                  <a:pt x="31215" y="692227"/>
                  <a:pt x="38559" y="760164"/>
                </a:cubicBezTo>
                <a:cubicBezTo>
                  <a:pt x="45904" y="828101"/>
                  <a:pt x="0" y="936434"/>
                  <a:pt x="93643" y="1079653"/>
                </a:cubicBezTo>
                <a:cubicBezTo>
                  <a:pt x="187286" y="1222872"/>
                  <a:pt x="403951" y="1503802"/>
                  <a:pt x="600419" y="1619479"/>
                </a:cubicBezTo>
                <a:cubicBezTo>
                  <a:pt x="796887" y="1735156"/>
                  <a:pt x="1145754" y="1746173"/>
                  <a:pt x="1272448" y="1773715"/>
                </a:cubicBezTo>
                <a:cubicBezTo>
                  <a:pt x="1399142" y="1801257"/>
                  <a:pt x="1347730" y="1782896"/>
                  <a:pt x="1360583" y="1784732"/>
                </a:cubicBezTo>
                <a:cubicBezTo>
                  <a:pt x="1373436" y="1786568"/>
                  <a:pt x="1361501" y="1785650"/>
                  <a:pt x="1349566" y="178473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10800000" flipV="1">
            <a:off x="1295400" y="2133600"/>
            <a:ext cx="685800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19200" y="2209800"/>
            <a:ext cx="838200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362200" y="4114800"/>
          <a:ext cx="4038600" cy="902994"/>
        </p:xfrm>
        <a:graphic>
          <a:graphicData uri="http://schemas.openxmlformats.org/drawingml/2006/table">
            <a:tbl>
              <a:tblPr/>
              <a:tblGrid>
                <a:gridCol w="807720"/>
                <a:gridCol w="807720"/>
                <a:gridCol w="807720"/>
                <a:gridCol w="807720"/>
                <a:gridCol w="807720"/>
              </a:tblGrid>
              <a:tr h="300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Plain Text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Key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Cipher Tex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2438400" y="4800600"/>
            <a:ext cx="411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2089730" y="4343400"/>
            <a:ext cx="653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81800" y="4343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81800" y="57266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Decryption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514600" y="5486400"/>
          <a:ext cx="4038600" cy="902994"/>
        </p:xfrm>
        <a:graphic>
          <a:graphicData uri="http://schemas.openxmlformats.org/drawingml/2006/table">
            <a:tbl>
              <a:tblPr/>
              <a:tblGrid>
                <a:gridCol w="807720"/>
                <a:gridCol w="807720"/>
                <a:gridCol w="807720"/>
                <a:gridCol w="807720"/>
                <a:gridCol w="807720"/>
              </a:tblGrid>
              <a:tr h="300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Cipher Text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Key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Plain Text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2590800" y="6159206"/>
            <a:ext cx="411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2165930" y="5638800"/>
            <a:ext cx="653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reeform 25"/>
          <p:cNvSpPr/>
          <p:nvPr/>
        </p:nvSpPr>
        <p:spPr>
          <a:xfrm rot="2076246">
            <a:off x="1328778" y="4299914"/>
            <a:ext cx="1992658" cy="1684023"/>
          </a:xfrm>
          <a:custGeom>
            <a:avLst/>
            <a:gdLst>
              <a:gd name="connsiteX0" fmla="*/ 523301 w 1399142"/>
              <a:gd name="connsiteY0" fmla="*/ 0 h 1801257"/>
              <a:gd name="connsiteX1" fmla="*/ 203812 w 1399142"/>
              <a:gd name="connsiteY1" fmla="*/ 275421 h 1801257"/>
              <a:gd name="connsiteX2" fmla="*/ 49576 w 1399142"/>
              <a:gd name="connsiteY2" fmla="*/ 672029 h 1801257"/>
              <a:gd name="connsiteX3" fmla="*/ 38559 w 1399142"/>
              <a:gd name="connsiteY3" fmla="*/ 760164 h 1801257"/>
              <a:gd name="connsiteX4" fmla="*/ 93643 w 1399142"/>
              <a:gd name="connsiteY4" fmla="*/ 1079653 h 1801257"/>
              <a:gd name="connsiteX5" fmla="*/ 600419 w 1399142"/>
              <a:gd name="connsiteY5" fmla="*/ 1619479 h 1801257"/>
              <a:gd name="connsiteX6" fmla="*/ 1272448 w 1399142"/>
              <a:gd name="connsiteY6" fmla="*/ 1773715 h 1801257"/>
              <a:gd name="connsiteX7" fmla="*/ 1360583 w 1399142"/>
              <a:gd name="connsiteY7" fmla="*/ 1784732 h 1801257"/>
              <a:gd name="connsiteX8" fmla="*/ 1349566 w 1399142"/>
              <a:gd name="connsiteY8" fmla="*/ 1784732 h 180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9142" h="1801257">
                <a:moveTo>
                  <a:pt x="523301" y="0"/>
                </a:moveTo>
                <a:cubicBezTo>
                  <a:pt x="403033" y="81708"/>
                  <a:pt x="282766" y="163416"/>
                  <a:pt x="203812" y="275421"/>
                </a:cubicBezTo>
                <a:cubicBezTo>
                  <a:pt x="124858" y="387426"/>
                  <a:pt x="77118" y="591239"/>
                  <a:pt x="49576" y="672029"/>
                </a:cubicBezTo>
                <a:cubicBezTo>
                  <a:pt x="22034" y="752819"/>
                  <a:pt x="31215" y="692227"/>
                  <a:pt x="38559" y="760164"/>
                </a:cubicBezTo>
                <a:cubicBezTo>
                  <a:pt x="45904" y="828101"/>
                  <a:pt x="0" y="936434"/>
                  <a:pt x="93643" y="1079653"/>
                </a:cubicBezTo>
                <a:cubicBezTo>
                  <a:pt x="187286" y="1222872"/>
                  <a:pt x="403951" y="1503802"/>
                  <a:pt x="600419" y="1619479"/>
                </a:cubicBezTo>
                <a:cubicBezTo>
                  <a:pt x="796887" y="1735156"/>
                  <a:pt x="1145754" y="1746173"/>
                  <a:pt x="1272448" y="1773715"/>
                </a:cubicBezTo>
                <a:cubicBezTo>
                  <a:pt x="1399142" y="1801257"/>
                  <a:pt x="1347730" y="1782896"/>
                  <a:pt x="1360583" y="1784732"/>
                </a:cubicBezTo>
                <a:cubicBezTo>
                  <a:pt x="1373436" y="1786568"/>
                  <a:pt x="1361501" y="1785650"/>
                  <a:pt x="1349566" y="178473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10800000" flipV="1">
            <a:off x="1295400" y="4953000"/>
            <a:ext cx="685800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219200" y="5029200"/>
            <a:ext cx="838200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0" dur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 animBg="1"/>
      <p:bldP spid="20" grpId="0"/>
      <p:bldP spid="21" grpId="0"/>
      <p:bldP spid="22" grpId="0"/>
      <p:bldP spid="25" grpId="0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0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Existing Cipher Designs Till date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879157"/>
            <a:ext cx="8229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 PRESENT (An ISO Certified Cipher) </a:t>
            </a:r>
            <a:endParaRPr lang="en-US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371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PRESETN is an ISO certified SP Network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40877"/>
            <a:ext cx="6629400" cy="4383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229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 BORON (SP Network) </a:t>
            </a:r>
            <a:endParaRPr lang="en-US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6825" y="1235309"/>
            <a:ext cx="5819775" cy="5622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14400" y="609600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is Cryptography 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1905000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Encryption Process :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L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Transforming data</a:t>
            </a:r>
          </a:p>
          <a:p>
            <a:pPr marL="342900" indent="-342900">
              <a:buAutoNum type="alphaL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Using the algorithm</a:t>
            </a:r>
          </a:p>
          <a:p>
            <a:pPr marL="342900" indent="-342900">
              <a:buAutoNum type="alphaL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make it unreadable to anyone </a:t>
            </a:r>
          </a:p>
          <a:p>
            <a:pPr marL="342900" indent="-342900">
              <a:buAutoNum type="alphaL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Except those possessing the key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4419600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Kerckhoff’s Principle : (1883)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A cryptosystem should be secure even if the attackers knows all the details about the system with exception of the secret key.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229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3) ANU (Feistel Structure) </a:t>
            </a:r>
            <a:endParaRPr lang="en-US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066800"/>
            <a:ext cx="5486400" cy="4437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229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4) LBlock (Feistel Structure) </a:t>
            </a:r>
            <a:endParaRPr lang="en-US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990600"/>
            <a:ext cx="3524250" cy="4979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81000"/>
            <a:ext cx="8229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5) CLEFIA (Generalized Feistel Structure) </a:t>
            </a:r>
            <a:endParaRPr lang="en-US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066800"/>
            <a:ext cx="4876800" cy="5762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229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6) PICCOLO (Generalized Feistel Structure) </a:t>
            </a:r>
            <a:endParaRPr lang="en-US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202" y="990601"/>
            <a:ext cx="831809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Merits and Demerits of SP, Feistel and GFS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838200"/>
            <a:ext cx="77724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 Network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SP Network has very strong in terms of security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It uses 64 bit of permutation so throughput is less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It requires more GE’s 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Feistel Structure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Due to the use of block shuffling it has high throughput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Requires les number of GE’s as compared to other networks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Gives best security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Due to data divide uses less memory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Generalized Feistel Structure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It has more throughput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It has less memory requirement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Due to number of blocks the key scheduling is also divided 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Might be gives low security assurance. 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 and Key 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3048000"/>
            <a:ext cx="32766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- OR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742406" y="2133600"/>
            <a:ext cx="2743994" cy="914400"/>
            <a:chOff x="2742406" y="2133600"/>
            <a:chExt cx="2743994" cy="914400"/>
          </a:xfrm>
        </p:grpSpPr>
        <p:cxnSp>
          <p:nvCxnSpPr>
            <p:cNvPr id="7" name="Straight Arrow Connector 6"/>
            <p:cNvCxnSpPr/>
            <p:nvPr/>
          </p:nvCxnSpPr>
          <p:spPr>
            <a:xfrm rot="5400000">
              <a:off x="2286000" y="259000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5028406" y="259000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>
              <a:off x="4496594" y="259000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048000" y="2373868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……………………………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209800" y="1676400"/>
            <a:ext cx="3810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P</a:t>
            </a:r>
            <a:r>
              <a:rPr lang="en-US" baseline="-25000" dirty="0" smtClean="0"/>
              <a:t>63</a:t>
            </a:r>
            <a:r>
              <a:rPr lang="en-US" dirty="0" smtClean="0"/>
              <a:t>                 P</a:t>
            </a:r>
            <a:r>
              <a:rPr lang="en-US" baseline="-25000" dirty="0" smtClean="0"/>
              <a:t>1</a:t>
            </a:r>
            <a:r>
              <a:rPr lang="en-US" dirty="0" smtClean="0"/>
              <a:t>  P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19400" y="12954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64 Bit Plain Text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5715000" y="3276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2819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K</a:t>
            </a:r>
            <a:r>
              <a:rPr lang="en-US" baseline="-25000" dirty="0" smtClean="0"/>
              <a:t>127</a:t>
            </a:r>
            <a:r>
              <a:rPr lang="en-US" dirty="0" smtClean="0"/>
              <a:t> ……………  K</a:t>
            </a:r>
            <a:r>
              <a:rPr lang="en-US" baseline="-25000" dirty="0" smtClean="0"/>
              <a:t>1</a:t>
            </a:r>
            <a:r>
              <a:rPr lang="en-US" dirty="0" smtClean="0"/>
              <a:t>  K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72200" y="3352800"/>
            <a:ext cx="251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128 Bit Key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that take only 64 bit key as per key scheduling algorithm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8400" y="4114800"/>
            <a:ext cx="32766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Box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743200" y="3581400"/>
            <a:ext cx="2743994" cy="533400"/>
            <a:chOff x="2742406" y="2133600"/>
            <a:chExt cx="2743994" cy="914400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2286000" y="259000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>
              <a:off x="5028406" y="259000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>
              <a:off x="4496594" y="259000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048000" y="2373868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……………………………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743200" y="5334000"/>
            <a:ext cx="2743994" cy="914400"/>
            <a:chOff x="2742406" y="2133600"/>
            <a:chExt cx="2743994" cy="914400"/>
          </a:xfrm>
        </p:grpSpPr>
        <p:cxnSp>
          <p:nvCxnSpPr>
            <p:cNvPr id="27" name="Straight Arrow Connector 26"/>
            <p:cNvCxnSpPr/>
            <p:nvPr/>
          </p:nvCxnSpPr>
          <p:spPr>
            <a:xfrm rot="5400000">
              <a:off x="2286000" y="259000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>
              <a:off x="5028406" y="259000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>
              <a:off x="4496594" y="259000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048000" y="2373868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……………………………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286000" y="6248400"/>
            <a:ext cx="3810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C</a:t>
            </a:r>
            <a:r>
              <a:rPr lang="en-US" baseline="-25000" dirty="0" smtClean="0"/>
              <a:t>63</a:t>
            </a:r>
            <a:r>
              <a:rPr lang="en-US" dirty="0" smtClean="0"/>
              <a:t>                 C</a:t>
            </a:r>
            <a:r>
              <a:rPr lang="en-US" baseline="-25000" dirty="0" smtClean="0"/>
              <a:t>1</a:t>
            </a:r>
            <a:r>
              <a:rPr lang="en-US" dirty="0" smtClean="0"/>
              <a:t>  C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819400" y="6396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64 Bit Cipher Text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rot="10800000">
            <a:off x="990600" y="60960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-952500" y="4152900"/>
            <a:ext cx="388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90600" y="2208212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7200" y="33528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Rotate Same Round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  <p:bldP spid="17" grpId="0"/>
      <p:bldP spid="18" grpId="0"/>
      <p:bldP spid="19" grpId="0" animBg="1"/>
      <p:bldP spid="31" grpId="0"/>
      <p:bldP spid="32" grpId="0"/>
      <p:bldP spid="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Key is Generated?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742406" y="1752600"/>
            <a:ext cx="2743994" cy="914400"/>
            <a:chOff x="2742406" y="2133600"/>
            <a:chExt cx="2743994" cy="914400"/>
          </a:xfrm>
        </p:grpSpPr>
        <p:cxnSp>
          <p:nvCxnSpPr>
            <p:cNvPr id="12" name="Straight Arrow Connector 11"/>
            <p:cNvCxnSpPr/>
            <p:nvPr/>
          </p:nvCxnSpPr>
          <p:spPr>
            <a:xfrm rot="5400000">
              <a:off x="2286000" y="259000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5028406" y="259000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>
              <a:off x="4496594" y="259000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48000" y="2373868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……………………………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209800" y="1295400"/>
            <a:ext cx="3810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K</a:t>
            </a:r>
            <a:r>
              <a:rPr lang="en-US" baseline="-25000" dirty="0" smtClean="0"/>
              <a:t>128</a:t>
            </a:r>
            <a:r>
              <a:rPr lang="en-US" dirty="0" smtClean="0"/>
              <a:t>                 K</a:t>
            </a:r>
            <a:r>
              <a:rPr lang="en-US" baseline="-25000" dirty="0" smtClean="0"/>
              <a:t>1</a:t>
            </a:r>
            <a:r>
              <a:rPr lang="en-US" dirty="0" smtClean="0"/>
              <a:t>  K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19400" y="9144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128 Bit Plain Text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38400" y="2667000"/>
            <a:ext cx="34290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Scheduling Algorithm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742406" y="4191000"/>
            <a:ext cx="2743994" cy="914400"/>
            <a:chOff x="2742406" y="2133600"/>
            <a:chExt cx="2743994" cy="914400"/>
          </a:xfrm>
        </p:grpSpPr>
        <p:cxnSp>
          <p:nvCxnSpPr>
            <p:cNvPr id="20" name="Straight Arrow Connector 19"/>
            <p:cNvCxnSpPr/>
            <p:nvPr/>
          </p:nvCxnSpPr>
          <p:spPr>
            <a:xfrm rot="5400000">
              <a:off x="2286000" y="259000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5028406" y="259000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>
              <a:off x="4496594" y="259000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048000" y="2373868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……………………………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209800" y="5105400"/>
            <a:ext cx="3810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K</a:t>
            </a:r>
            <a:r>
              <a:rPr lang="en-US" baseline="-25000" dirty="0" smtClean="0"/>
              <a:t>128</a:t>
            </a:r>
            <a:r>
              <a:rPr lang="en-US" dirty="0" smtClean="0"/>
              <a:t>                 K</a:t>
            </a:r>
            <a:r>
              <a:rPr lang="en-US" baseline="-25000" dirty="0" smtClean="0"/>
              <a:t>1</a:t>
            </a:r>
            <a:r>
              <a:rPr lang="en-US" dirty="0" smtClean="0"/>
              <a:t>  K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rot="10800000">
            <a:off x="990600" y="5487988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-952500" y="3544888"/>
            <a:ext cx="388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90600" y="16002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" y="2744788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Rotate Same Round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6800" y="57150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applying key scheduling algorithm we can use 64 bit, 32 bit or 16 bit key from 128 bit key which is based on your design.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Key Scheduling Algorithm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42406" y="1752600"/>
            <a:ext cx="2743994" cy="914400"/>
            <a:chOff x="2742406" y="2133600"/>
            <a:chExt cx="2743994" cy="914400"/>
          </a:xfrm>
        </p:grpSpPr>
        <p:cxnSp>
          <p:nvCxnSpPr>
            <p:cNvPr id="6" name="Straight Arrow Connector 5"/>
            <p:cNvCxnSpPr/>
            <p:nvPr/>
          </p:nvCxnSpPr>
          <p:spPr>
            <a:xfrm rot="5400000">
              <a:off x="2286000" y="259000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>
              <a:off x="5028406" y="259000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4496594" y="259000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48000" y="2373868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……………………………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09800" y="1295400"/>
            <a:ext cx="3810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K</a:t>
            </a:r>
            <a:r>
              <a:rPr lang="en-US" baseline="-25000" dirty="0" smtClean="0"/>
              <a:t>128</a:t>
            </a:r>
            <a:r>
              <a:rPr lang="en-US" dirty="0" smtClean="0"/>
              <a:t>                 K</a:t>
            </a:r>
            <a:r>
              <a:rPr lang="en-US" baseline="-25000" dirty="0" smtClean="0"/>
              <a:t>1</a:t>
            </a:r>
            <a:r>
              <a:rPr lang="en-US" dirty="0" smtClean="0"/>
              <a:t>  K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24200" y="9144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128 Bit Key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38400" y="2667000"/>
            <a:ext cx="3429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left circular shift by 13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742406" y="4648200"/>
            <a:ext cx="2743994" cy="914400"/>
            <a:chOff x="2742406" y="2133600"/>
            <a:chExt cx="2743994" cy="914400"/>
          </a:xfrm>
        </p:grpSpPr>
        <p:cxnSp>
          <p:nvCxnSpPr>
            <p:cNvPr id="14" name="Straight Arrow Connector 13"/>
            <p:cNvCxnSpPr/>
            <p:nvPr/>
          </p:nvCxnSpPr>
          <p:spPr>
            <a:xfrm rot="5400000">
              <a:off x="2286000" y="259000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5028406" y="259000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4496594" y="259000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048000" y="2373868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……………………………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209800" y="5562600"/>
            <a:ext cx="3810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K</a:t>
            </a:r>
            <a:r>
              <a:rPr lang="en-US" baseline="-25000" dirty="0" smtClean="0"/>
              <a:t>128</a:t>
            </a:r>
            <a:r>
              <a:rPr lang="en-US" dirty="0" smtClean="0"/>
              <a:t>                 K</a:t>
            </a:r>
            <a:r>
              <a:rPr lang="en-US" baseline="-25000" dirty="0" smtClean="0"/>
              <a:t>1</a:t>
            </a:r>
            <a:r>
              <a:rPr lang="en-US" dirty="0" smtClean="0"/>
              <a:t>  K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438400" y="3429000"/>
            <a:ext cx="3429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Apply S – box on left most 8 bit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743200" y="3048000"/>
            <a:ext cx="2743994" cy="381000"/>
            <a:chOff x="2742406" y="1905000"/>
            <a:chExt cx="2743994" cy="1143000"/>
          </a:xfrm>
        </p:grpSpPr>
        <p:cxnSp>
          <p:nvCxnSpPr>
            <p:cNvPr id="21" name="Straight Arrow Connector 20"/>
            <p:cNvCxnSpPr/>
            <p:nvPr/>
          </p:nvCxnSpPr>
          <p:spPr>
            <a:xfrm rot="5400000">
              <a:off x="2286000" y="259000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>
              <a:off x="5028406" y="259000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>
              <a:off x="4496594" y="259000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048000" y="1905000"/>
              <a:ext cx="20574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……………………………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2438400" y="4191000"/>
            <a:ext cx="3429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 Round Counter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743200" y="3810000"/>
            <a:ext cx="2743994" cy="381000"/>
            <a:chOff x="2742406" y="1905000"/>
            <a:chExt cx="2743994" cy="1143000"/>
          </a:xfrm>
        </p:grpSpPr>
        <p:cxnSp>
          <p:nvCxnSpPr>
            <p:cNvPr id="28" name="Straight Arrow Connector 27"/>
            <p:cNvCxnSpPr/>
            <p:nvPr/>
          </p:nvCxnSpPr>
          <p:spPr>
            <a:xfrm rot="5400000">
              <a:off x="2286000" y="259000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>
              <a:off x="5028406" y="259000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4496594" y="2590006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48000" y="1905000"/>
              <a:ext cx="20574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……………………………</a:t>
              </a:r>
              <a:endParaRPr lang="en-US" dirty="0"/>
            </a:p>
          </p:txBody>
        </p:sp>
      </p:grpSp>
      <p:cxnSp>
        <p:nvCxnSpPr>
          <p:cNvPr id="32" name="Straight Connector 31"/>
          <p:cNvCxnSpPr/>
          <p:nvPr/>
        </p:nvCxnSpPr>
        <p:spPr>
          <a:xfrm rot="10800000">
            <a:off x="990600" y="5487988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-952500" y="3544888"/>
            <a:ext cx="388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90600" y="16002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7200" y="2744788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Rotate Same Round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5867400" y="5562600"/>
            <a:ext cx="1371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553200" y="46482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Extract 128 bit, 64 bit, 32 bit or 16 bit Key as per your design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8" grpId="0"/>
      <p:bldP spid="19" grpId="0" animBg="1"/>
      <p:bldP spid="25" grpId="0" animBg="1"/>
      <p:bldP spid="35" grpId="0"/>
      <p:bldP spid="36" grpId="0" animBg="1"/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Structure</a:t>
            </a:r>
          </a:p>
        </p:txBody>
      </p:sp>
      <p:pic>
        <p:nvPicPr>
          <p:cNvPr id="1433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1100" y="1409700"/>
            <a:ext cx="4775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/>
          <p:cNvCxnSpPr/>
          <p:nvPr/>
        </p:nvCxnSpPr>
        <p:spPr>
          <a:xfrm>
            <a:off x="2590800" y="1905000"/>
            <a:ext cx="0" cy="38100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714625" y="2286000"/>
            <a:ext cx="17145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6315075" y="1895475"/>
            <a:ext cx="17145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6315075" y="2524125"/>
            <a:ext cx="17145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13500" y="2971800"/>
            <a:ext cx="0" cy="38100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78475" y="4403725"/>
            <a:ext cx="730250" cy="92075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746375" y="4473575"/>
            <a:ext cx="731838" cy="92075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1676400" y="1905000"/>
            <a:ext cx="5562600" cy="289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743200" y="2743200"/>
            <a:ext cx="17145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710363" y="2819400"/>
            <a:ext cx="19050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6391275" y="4210050"/>
            <a:ext cx="17145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2570163" y="4295775"/>
            <a:ext cx="17145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6391275" y="4905375"/>
            <a:ext cx="17145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2570163" y="4867275"/>
            <a:ext cx="17145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3.33333E-6 0.2611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36875 -3.33333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0.0458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125 L 0 0.0319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4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36875 -3.33333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5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-0.03594 -1.11111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6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55 L -0.00139 0.0944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333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3.33333E-6 0.03333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-0.34323 0.0511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" y="2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222E-6 L 0.35139 0.0409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" y="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3.33333E-6 0.01805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0.0222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6500"/>
                            </p:stCondLst>
                            <p:childTnLst>
                              <p:par>
                                <p:cTn id="97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27000"/>
                            </p:stCondLst>
                            <p:childTnLst>
                              <p:par>
                                <p:cTn id="15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to make Design Lightweight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762000"/>
            <a:ext cx="7772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Memory Aspect: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Reduce the number of the variable in code 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Use maximum local variables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Use the functions which help to reduce the code size</a:t>
            </a:r>
          </a:p>
          <a:p>
            <a:pPr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Power Aspect: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Power is controlled by use of minimum rounds but security should not be compromised</a:t>
            </a:r>
          </a:p>
          <a:p>
            <a:pPr>
              <a:buFont typeface="Courier New" pitchFamily="49" charset="0"/>
              <a:buChar char="o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GE’s 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Use minimum number of S – Boxes because it requires GE’s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Use minimum number of X – OR operations 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Use more number of permutations because permutation doesn’t require GE’s but with increasing in permutation throughput gets increased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09600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is Encryption System?</a:t>
            </a:r>
          </a:p>
        </p:txBody>
      </p:sp>
      <p:sp>
        <p:nvSpPr>
          <p:cNvPr id="6" name="Cloud 5"/>
          <p:cNvSpPr/>
          <p:nvPr/>
        </p:nvSpPr>
        <p:spPr>
          <a:xfrm>
            <a:off x="3733800" y="3048000"/>
            <a:ext cx="2057400" cy="6858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Insecure Channel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0" y="3200400"/>
            <a:ext cx="990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3200400"/>
            <a:ext cx="990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D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1143000" y="34290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19400" y="3429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15000" y="3429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96200" y="3429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800" y="31242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200" y="29718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0" y="30480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30480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6200000" flipV="1">
            <a:off x="2020094" y="39997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6896894" y="39997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3600" y="44196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86600" y="44196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Minus 33"/>
          <p:cNvSpPr/>
          <p:nvPr/>
        </p:nvSpPr>
        <p:spPr>
          <a:xfrm>
            <a:off x="3429000" y="4648200"/>
            <a:ext cx="2667000" cy="1371600"/>
          </a:xfrm>
          <a:prstGeom prst="mathMin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Secure Channel</a:t>
            </a:r>
            <a:endParaRPr lang="en-US" dirty="0"/>
          </a:p>
        </p:txBody>
      </p:sp>
      <p:sp>
        <p:nvSpPr>
          <p:cNvPr id="37" name="Bent-Up Arrow 36"/>
          <p:cNvSpPr/>
          <p:nvPr/>
        </p:nvSpPr>
        <p:spPr>
          <a:xfrm flipH="1">
            <a:off x="2286000" y="4953000"/>
            <a:ext cx="12192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Bent-Up Arrow 37"/>
          <p:cNvSpPr/>
          <p:nvPr/>
        </p:nvSpPr>
        <p:spPr>
          <a:xfrm>
            <a:off x="6172200" y="4876800"/>
            <a:ext cx="11430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38600" y="1905000"/>
            <a:ext cx="1524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Hacker</a:t>
            </a:r>
            <a:endParaRPr lang="en-US" dirty="0"/>
          </a:p>
        </p:txBody>
      </p:sp>
      <p:cxnSp>
        <p:nvCxnSpPr>
          <p:cNvPr id="44" name="Straight Arrow Connector 43"/>
          <p:cNvCxnSpPr>
            <a:endCxn id="39" idx="2"/>
          </p:cNvCxnSpPr>
          <p:nvPr/>
        </p:nvCxnSpPr>
        <p:spPr>
          <a:xfrm rot="16200000" flipV="1">
            <a:off x="4495801" y="2743199"/>
            <a:ext cx="60960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76800" y="25146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Blocks which require GE’s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9144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Mainly the GE’s are required for the S – Box, Storing Element and X – Or.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2209800"/>
          <a:ext cx="3206749" cy="4471980"/>
        </p:xfrm>
        <a:graphic>
          <a:graphicData uri="http://schemas.openxmlformats.org/drawingml/2006/table">
            <a:tbl>
              <a:tblPr/>
              <a:tblGrid>
                <a:gridCol w="381980"/>
                <a:gridCol w="433855"/>
                <a:gridCol w="414991"/>
                <a:gridCol w="381980"/>
                <a:gridCol w="438570"/>
                <a:gridCol w="381980"/>
                <a:gridCol w="414991"/>
                <a:gridCol w="358402"/>
              </a:tblGrid>
              <a:tr h="3479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lang="en-US" sz="1400" b="1" i="0" u="none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lang="en-US" sz="1400" b="1" i="0" u="none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lang="en-US" sz="1400" b="1" i="0" u="none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lang="en-US" sz="1400" b="1" i="0" u="none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r>
                        <a:rPr lang="en-US" sz="1400" b="1" i="0" u="none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r>
                        <a:rPr lang="en-US" sz="1400" b="1" i="0" u="none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r>
                        <a:rPr lang="en-US" sz="1400" b="1" i="0" u="none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r>
                        <a:rPr lang="en-US" sz="1400" b="1" i="0" u="none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1371600"/>
            <a:ext cx="175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 S - Box </a:t>
            </a:r>
            <a:endParaRPr lang="en-US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5" name="Picture 1" descr="C:\Users\Jagdish\Documents\Bluetooth Folder\IMG_20170524_2119453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981200"/>
            <a:ext cx="3962400" cy="1981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114800" y="15240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 – Map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2400" y="3962400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Can Calculate other equitation's also by using the K – Map 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AND, OR and NOT require physical memory to store the bits.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One 4 bit S – Box requires 28 GEs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175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 X - OR </a:t>
            </a:r>
            <a:endParaRPr lang="en-US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12389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 – Or requires data register to store the bit so it requires 2 GE’s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752600"/>
            <a:ext cx="7772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3) Bit Permutation, Block Permutation and Shifting</a:t>
            </a:r>
            <a:endParaRPr lang="en-US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2860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Bit permutation, Block permutation and circular shifting doesn’t  requires GE’s. It requires only wires so use of permutation and shifting will save the GE.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352800"/>
            <a:ext cx="7772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ASIC Technology Table</a:t>
            </a:r>
            <a:endParaRPr lang="en-US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370873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calculation of GE we used standard library of IBM 8RF with 0.13um technology.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352800" y="4419600"/>
          <a:ext cx="2457450" cy="1920240"/>
        </p:xfrm>
        <a:graphic>
          <a:graphicData uri="http://schemas.openxmlformats.org/drawingml/2006/table">
            <a:tbl>
              <a:tblPr/>
              <a:tblGrid>
                <a:gridCol w="1428750"/>
                <a:gridCol w="10287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Gates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No. of GE’s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NOT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0.75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AND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1.25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OR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1.25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XOR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2.00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2:1 MUX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2.25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D flip flop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4.25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838200"/>
            <a:ext cx="67817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19200" y="381000"/>
            <a:ext cx="6096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64 Bit data register = 64*4.25 = 272 GE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21730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GE Required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14400" y="1620520"/>
            <a:ext cx="1936750" cy="436880"/>
          </a:xfrm>
          <a:custGeom>
            <a:avLst/>
            <a:gdLst>
              <a:gd name="connsiteX0" fmla="*/ 0 w 1936750"/>
              <a:gd name="connsiteY0" fmla="*/ 436880 h 436880"/>
              <a:gd name="connsiteX1" fmla="*/ 472440 w 1936750"/>
              <a:gd name="connsiteY1" fmla="*/ 33020 h 436880"/>
              <a:gd name="connsiteX2" fmla="*/ 1722120 w 1936750"/>
              <a:gd name="connsiteY2" fmla="*/ 238760 h 436880"/>
              <a:gd name="connsiteX3" fmla="*/ 1760220 w 1936750"/>
              <a:gd name="connsiteY3" fmla="*/ 254000 h 43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6750" h="436880">
                <a:moveTo>
                  <a:pt x="0" y="436880"/>
                </a:moveTo>
                <a:cubicBezTo>
                  <a:pt x="92710" y="251460"/>
                  <a:pt x="185420" y="66040"/>
                  <a:pt x="472440" y="33020"/>
                </a:cubicBezTo>
                <a:cubicBezTo>
                  <a:pt x="759460" y="0"/>
                  <a:pt x="1507490" y="201930"/>
                  <a:pt x="1722120" y="238760"/>
                </a:cubicBezTo>
                <a:cubicBezTo>
                  <a:pt x="1936750" y="275590"/>
                  <a:pt x="1848485" y="264795"/>
                  <a:pt x="1760220" y="2540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flipV="1">
            <a:off x="838200" y="2895600"/>
            <a:ext cx="1936750" cy="762000"/>
          </a:xfrm>
          <a:custGeom>
            <a:avLst/>
            <a:gdLst>
              <a:gd name="connsiteX0" fmla="*/ 0 w 1936750"/>
              <a:gd name="connsiteY0" fmla="*/ 436880 h 436880"/>
              <a:gd name="connsiteX1" fmla="*/ 472440 w 1936750"/>
              <a:gd name="connsiteY1" fmla="*/ 33020 h 436880"/>
              <a:gd name="connsiteX2" fmla="*/ 1722120 w 1936750"/>
              <a:gd name="connsiteY2" fmla="*/ 238760 h 436880"/>
              <a:gd name="connsiteX3" fmla="*/ 1760220 w 1936750"/>
              <a:gd name="connsiteY3" fmla="*/ 254000 h 43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6750" h="436880">
                <a:moveTo>
                  <a:pt x="0" y="436880"/>
                </a:moveTo>
                <a:cubicBezTo>
                  <a:pt x="92710" y="251460"/>
                  <a:pt x="185420" y="66040"/>
                  <a:pt x="472440" y="33020"/>
                </a:cubicBezTo>
                <a:cubicBezTo>
                  <a:pt x="759460" y="0"/>
                  <a:pt x="1507490" y="201930"/>
                  <a:pt x="1722120" y="238760"/>
                </a:cubicBezTo>
                <a:cubicBezTo>
                  <a:pt x="1936750" y="275590"/>
                  <a:pt x="1848485" y="264795"/>
                  <a:pt x="1760220" y="2540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19600" y="990600"/>
            <a:ext cx="17526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Approximately for 4 bit S – Box 28GE are required = 28*8 = 224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19600" y="3657600"/>
            <a:ext cx="17526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Approximately for 4 bit S – Box 28GE are required = 28*8 = 224</a:t>
            </a:r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 rot="16200000" flipV="1">
            <a:off x="4972050" y="3333750"/>
            <a:ext cx="3810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</p:cNvCxnSpPr>
          <p:nvPr/>
        </p:nvCxnSpPr>
        <p:spPr>
          <a:xfrm rot="5400000">
            <a:off x="5048250" y="1581150"/>
            <a:ext cx="304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162800" y="1524000"/>
            <a:ext cx="17526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X – Or 2 GE’s are required = 32*2 =64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62800" y="3200400"/>
            <a:ext cx="17526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X – Or 2 GE’s are required = 32*2 =64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0800000" flipV="1">
            <a:off x="6858000" y="20574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V="1">
            <a:off x="6819900" y="30099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91400" y="2209800"/>
            <a:ext cx="17526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Complete Key scheduling algorithm requires  500GE’s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14400" y="4267200"/>
            <a:ext cx="7086600" cy="144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81400" y="42672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GE Required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4" grpId="0" animBg="1"/>
      <p:bldP spid="25" grpId="0" animBg="1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Main Objective 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-685800" y="1143000"/>
          <a:ext cx="9525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815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Why we used 64 bit plain Text and 128 bit Key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0668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 Brute Force Attack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2286000"/>
            <a:ext cx="8229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By taking A to Z letters with each combinations 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26 * 25 * 24 * ……..*1 = 26 ! = 2 ^ 88 = 2 ^ 56 * 2^ 32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cubana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Machine can find the data of 2^56 in one day so for other 2^32 data it requires some years nearly equal to 99 years.</a:t>
            </a:r>
          </a:p>
          <a:p>
            <a:pPr>
              <a:buFont typeface="Courier New" pitchFamily="49" charset="0"/>
              <a:buChar char="o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So we used large key space i.e. 128 bit key.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533400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Lightweight Cryptography ?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7408333" cy="326813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endorses algorithms  which are best suited for constrained environment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e.g. RFID Tags, sensors, contactless smart card, health-care devices and so 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GE’S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should be less than 2200.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endParaRPr lang="en-US" dirty="0"/>
          </a:p>
        </p:txBody>
      </p:sp>
      <p:grpSp>
        <p:nvGrpSpPr>
          <p:cNvPr id="2" name="Group 16"/>
          <p:cNvGrpSpPr/>
          <p:nvPr/>
        </p:nvGrpSpPr>
        <p:grpSpPr>
          <a:xfrm>
            <a:off x="1054576" y="3934159"/>
            <a:ext cx="6837116" cy="2771441"/>
            <a:chOff x="1054576" y="3934159"/>
            <a:chExt cx="6837116" cy="2771441"/>
          </a:xfrm>
        </p:grpSpPr>
        <p:pic>
          <p:nvPicPr>
            <p:cNvPr id="1027" name="Picture 3" descr="G:\Project\Presentations and Reports\Gaurav Sir Program ppt\k17151673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19400" y="4114800"/>
              <a:ext cx="3200400" cy="2590800"/>
            </a:xfrm>
            <a:prstGeom prst="rect">
              <a:avLst/>
            </a:prstGeom>
            <a:noFill/>
          </p:spPr>
        </p:pic>
        <p:sp>
          <p:nvSpPr>
            <p:cNvPr id="15" name="Cloud Callout 14"/>
            <p:cNvSpPr/>
            <p:nvPr/>
          </p:nvSpPr>
          <p:spPr>
            <a:xfrm rot="905459">
              <a:off x="5605692" y="3934159"/>
              <a:ext cx="2286000" cy="1219200"/>
            </a:xfrm>
            <a:prstGeom prst="cloudCallou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r>
                <a:rPr lang="en-US" sz="1600" b="1" dirty="0" smtClean="0"/>
                <a:t>Lightweight Cryptography</a:t>
              </a:r>
              <a:endParaRPr lang="en-US" b="1" dirty="0"/>
            </a:p>
          </p:txBody>
        </p:sp>
        <p:sp>
          <p:nvSpPr>
            <p:cNvPr id="16" name="Cloud Callout 15"/>
            <p:cNvSpPr/>
            <p:nvPr/>
          </p:nvSpPr>
          <p:spPr>
            <a:xfrm rot="20499371" flipH="1">
              <a:off x="1054576" y="4861077"/>
              <a:ext cx="2033908" cy="1219200"/>
            </a:xfrm>
            <a:prstGeom prst="cloudCallo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 Heavy Security Algorithm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-533400" y="1143000"/>
          <a:ext cx="96774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19200" y="253425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Parameters in Lightweight Cryptography 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09600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</a:p>
        </p:txBody>
      </p:sp>
      <p:sp>
        <p:nvSpPr>
          <p:cNvPr id="5" name="Explosion 2 4"/>
          <p:cNvSpPr/>
          <p:nvPr/>
        </p:nvSpPr>
        <p:spPr>
          <a:xfrm>
            <a:off x="2895600" y="1219200"/>
            <a:ext cx="3429000" cy="1524000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Security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30288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Cryptology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0800" y="3810000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Cryptography         Cryptanalysis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4800600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Symmetric Key      Asymmetric Key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60960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Block Cipher          Stream Cipher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3543300" y="34671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1905000" y="54864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3352800" y="42672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2590800" y="43434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2933700" y="54483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4457700" y="34671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4000500" y="27051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09600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Stream Cipher Vs Block Cipher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295400"/>
            <a:ext cx="7772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Stream Cipher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Pseudo Random bits are used for encryption and decryption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Practical Issue: Can generate the pseudorandom bits offline and decrypt very quickly without buffering.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E.g. Linear Feedback Shift Register (LFSR) but not secure.</a:t>
            </a:r>
          </a:p>
          <a:p>
            <a:pPr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Block Cipher: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Main goal of these ciphers are Security.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Permutation can be happened in Block cipher.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Permutation can be possible in Block Cipher which gives more diffusion layer.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E.g. AES, DES, PRESENT, FeW, etc.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09600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 Ciphers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273314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Block Ciphers are further classified into three types i.e. Feistel Structure , SP Network and Generalized Feistel Structure.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G:\Project\Presentations and Reports\Feistel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1336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581400" y="62484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Feistel Structure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:\symbiosis\semister 3\GB PROJECT\ALL PRESENTATIONS\rough stuff of presentation\Capture.JPG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25"/>
          <a:stretch/>
        </p:blipFill>
        <p:spPr bwMode="auto">
          <a:xfrm>
            <a:off x="1828800" y="838200"/>
            <a:ext cx="4800600" cy="4648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43200" y="59436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 Network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809</TotalTime>
  <Words>1619</Words>
  <Application>Microsoft Office PowerPoint</Application>
  <PresentationFormat>On-screen Show (4:3)</PresentationFormat>
  <Paragraphs>610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Jagdish</dc:creator>
  <cp:lastModifiedBy>ADMIN</cp:lastModifiedBy>
  <cp:revision>66</cp:revision>
  <dcterms:created xsi:type="dcterms:W3CDTF">2017-05-24T16:55:53Z</dcterms:created>
  <dcterms:modified xsi:type="dcterms:W3CDTF">2017-05-26T02:49:30Z</dcterms:modified>
</cp:coreProperties>
</file>