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5" r:id="rId4"/>
    <p:sldId id="257" r:id="rId5"/>
    <p:sldId id="258" r:id="rId6"/>
    <p:sldId id="259" r:id="rId7"/>
    <p:sldId id="260" r:id="rId8"/>
    <p:sldId id="266" r:id="rId9"/>
    <p:sldId id="264" r:id="rId10"/>
    <p:sldId id="263" r:id="rId11"/>
    <p:sldId id="269" r:id="rId12"/>
    <p:sldId id="261" r:id="rId13"/>
    <p:sldId id="267" r:id="rId14"/>
    <p:sldId id="271" r:id="rId15"/>
    <p:sldId id="270" r:id="rId16"/>
    <p:sldId id="272" r:id="rId17"/>
    <p:sldId id="273" r:id="rId18"/>
    <p:sldId id="274"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梯梯网架构方案</a:t>
            </a:r>
            <a:endParaRPr lang="zh-CN" altLang="en-US" dirty="0"/>
          </a:p>
        </p:txBody>
      </p:sp>
      <p:sp>
        <p:nvSpPr>
          <p:cNvPr id="3" name="副标题 2"/>
          <p:cNvSpPr>
            <a:spLocks noGrp="1"/>
          </p:cNvSpPr>
          <p:nvPr>
            <p:ph type="subTitle" idx="1"/>
          </p:nvPr>
        </p:nvSpPr>
        <p:spPr/>
        <p:txBody>
          <a:bodyPr/>
          <a:lstStyle/>
          <a:p>
            <a:r>
              <a:rPr lang="zh-CN" altLang="en-US" dirty="0"/>
              <a:t>讨论稿</a:t>
            </a:r>
          </a:p>
        </p:txBody>
      </p:sp>
    </p:spTree>
    <p:extLst>
      <p:ext uri="{BB962C8B-B14F-4D97-AF65-F5344CB8AC3E}">
        <p14:creationId xmlns:p14="http://schemas.microsoft.com/office/powerpoint/2010/main" val="2925413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组件逻辑关系图</a:t>
            </a:r>
            <a:endParaRPr lang="zh-CN"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173" y="3006360"/>
            <a:ext cx="7917669"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55576" y="1451723"/>
            <a:ext cx="7776864" cy="1615827"/>
          </a:xfrm>
          <a:prstGeom prst="rect">
            <a:avLst/>
          </a:prstGeom>
          <a:noFill/>
        </p:spPr>
        <p:txBody>
          <a:bodyPr wrap="square" rtlCol="0">
            <a:spAutoFit/>
          </a:bodyPr>
          <a:lstStyle/>
          <a:p>
            <a:pPr>
              <a:lnSpc>
                <a:spcPct val="150000"/>
              </a:lnSpc>
            </a:pPr>
            <a:r>
              <a:rPr lang="zh-CN" altLang="en-US" dirty="0" smtClean="0"/>
              <a:t>        由于是按功能解耦，所以各个功能的</a:t>
            </a:r>
            <a:r>
              <a:rPr lang="en-US" altLang="zh-CN" dirty="0" smtClean="0"/>
              <a:t>console</a:t>
            </a:r>
            <a:r>
              <a:rPr lang="zh-CN" altLang="en-US" dirty="0" smtClean="0"/>
              <a:t>是完全独立的，开发也就互不影响，提高了生产效率。</a:t>
            </a:r>
            <a:endParaRPr lang="en-US" altLang="zh-CN" dirty="0" smtClean="0"/>
          </a:p>
          <a:p>
            <a:pPr>
              <a:lnSpc>
                <a:spcPct val="150000"/>
              </a:lnSpc>
            </a:pPr>
            <a:r>
              <a:rPr lang="zh-CN" altLang="en-US" dirty="0" smtClean="0"/>
              <a:t>        下面是以某一个功能为例说明组件逻辑关系：</a:t>
            </a:r>
            <a:endParaRPr lang="en-US" altLang="zh-CN" dirty="0" smtClean="0"/>
          </a:p>
          <a:p>
            <a:r>
              <a:rPr lang="en-US" altLang="zh-CN" dirty="0"/>
              <a:t> </a:t>
            </a:r>
            <a:r>
              <a:rPr lang="en-US" altLang="zh-CN" dirty="0" smtClean="0"/>
              <a:t>       </a:t>
            </a:r>
            <a:endParaRPr lang="zh-CN" altLang="en-US" dirty="0"/>
          </a:p>
        </p:txBody>
      </p:sp>
    </p:spTree>
    <p:extLst>
      <p:ext uri="{BB962C8B-B14F-4D97-AF65-F5344CB8AC3E}">
        <p14:creationId xmlns:p14="http://schemas.microsoft.com/office/powerpoint/2010/main" val="1521531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组件关系图</a:t>
            </a:r>
            <a:endParaRPr lang="zh-CN"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7600950" cy="5098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4434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556792"/>
            <a:ext cx="7200900" cy="4677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a:spLocks noGrp="1"/>
          </p:cNvSpPr>
          <p:nvPr>
            <p:ph type="title"/>
          </p:nvPr>
        </p:nvSpPr>
        <p:spPr>
          <a:xfrm>
            <a:off x="457200" y="274638"/>
            <a:ext cx="8229600" cy="1143000"/>
          </a:xfrm>
        </p:spPr>
        <p:txBody>
          <a:bodyPr/>
          <a:lstStyle/>
          <a:p>
            <a:r>
              <a:rPr lang="zh-CN" altLang="en-US" dirty="0" smtClean="0"/>
              <a:t>用例序列化图</a:t>
            </a:r>
            <a:endParaRPr lang="zh-CN" altLang="en-US" dirty="0"/>
          </a:p>
        </p:txBody>
      </p:sp>
    </p:spTree>
    <p:extLst>
      <p:ext uri="{BB962C8B-B14F-4D97-AF65-F5344CB8AC3E}">
        <p14:creationId xmlns:p14="http://schemas.microsoft.com/office/powerpoint/2010/main" val="1553462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3648" y="2132856"/>
            <a:ext cx="244827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Wingdings" panose="05000000000000000000" pitchFamily="2" charset="2"/>
              <a:buChar char="n"/>
            </a:pPr>
            <a:r>
              <a:rPr lang="zh-CN" altLang="en-US" sz="3200" b="1" dirty="0" smtClean="0"/>
              <a:t>架构思想</a:t>
            </a:r>
            <a:endParaRPr lang="zh-CN" altLang="en-US" sz="3200" b="1" dirty="0"/>
          </a:p>
        </p:txBody>
      </p:sp>
      <p:sp>
        <p:nvSpPr>
          <p:cNvPr id="5" name="TextBox 4"/>
          <p:cNvSpPr txBox="1"/>
          <p:nvPr/>
        </p:nvSpPr>
        <p:spPr>
          <a:xfrm>
            <a:off x="1403648" y="3140968"/>
            <a:ext cx="244827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Wingdings" panose="05000000000000000000" pitchFamily="2" charset="2"/>
              <a:buChar char="n"/>
            </a:pPr>
            <a:r>
              <a:rPr lang="zh-CN" altLang="en-US" sz="3200" b="1" dirty="0" smtClean="0"/>
              <a:t>技术方案</a:t>
            </a:r>
            <a:endParaRPr lang="zh-CN" altLang="en-US" sz="3200" b="1" dirty="0"/>
          </a:p>
        </p:txBody>
      </p:sp>
      <p:sp>
        <p:nvSpPr>
          <p:cNvPr id="6" name="TextBox 5"/>
          <p:cNvSpPr txBox="1"/>
          <p:nvPr/>
        </p:nvSpPr>
        <p:spPr>
          <a:xfrm>
            <a:off x="1403648" y="4221088"/>
            <a:ext cx="2448272" cy="58477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pPr marL="457200" indent="-457200">
              <a:buFont typeface="Wingdings" panose="05000000000000000000" pitchFamily="2" charset="2"/>
              <a:buChar char="n"/>
            </a:pPr>
            <a:r>
              <a:rPr lang="zh-CN" altLang="en-US" sz="3200" b="1" dirty="0"/>
              <a:t>部署</a:t>
            </a:r>
            <a:r>
              <a:rPr lang="zh-CN" altLang="en-US" sz="3200" b="1" dirty="0" smtClean="0"/>
              <a:t>方案</a:t>
            </a:r>
            <a:endParaRPr lang="zh-CN" altLang="en-US" sz="3200" b="1" dirty="0"/>
          </a:p>
        </p:txBody>
      </p:sp>
    </p:spTree>
    <p:extLst>
      <p:ext uri="{BB962C8B-B14F-4D97-AF65-F5344CB8AC3E}">
        <p14:creationId xmlns:p14="http://schemas.microsoft.com/office/powerpoint/2010/main" val="1407316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部署与运维</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         全自动化部署，各个服务提供安装、启停、卸载脚本，通过</a:t>
            </a:r>
            <a:r>
              <a:rPr lang="en-US" altLang="zh-CN" dirty="0" err="1" smtClean="0"/>
              <a:t>ansible</a:t>
            </a:r>
            <a:r>
              <a:rPr lang="zh-CN" altLang="en-US" dirty="0" smtClean="0"/>
              <a:t>统一调用，实现一键式部署</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212976"/>
            <a:ext cx="6984776"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0203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物理部署图</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9" y="1700808"/>
            <a:ext cx="9144000"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3405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83964" y="2967335"/>
            <a:ext cx="1576073" cy="923330"/>
          </a:xfrm>
          <a:prstGeom prst="rect">
            <a:avLst/>
          </a:prstGeom>
          <a:noFill/>
        </p:spPr>
        <p:txBody>
          <a:bodyPr wrap="none" lIns="91440" tIns="45720" rIns="91440" bIns="45720">
            <a:spAutoFit/>
          </a:bodyPr>
          <a:lstStyle/>
          <a:p>
            <a:pPr algn="ctr"/>
            <a:r>
              <a:rPr lang="zh-CN" alt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谢谢</a:t>
            </a:r>
            <a:endParaRPr lang="zh-CN" alt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1800756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479751772"/>
              </p:ext>
            </p:extLst>
          </p:nvPr>
        </p:nvGraphicFramePr>
        <p:xfrm>
          <a:off x="1547664" y="764704"/>
          <a:ext cx="6096000" cy="53390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zh-CN" altLang="en-US" dirty="0"/>
                    </a:p>
                  </a:txBody>
                  <a:tcPr/>
                </a:tc>
                <a:tc>
                  <a:txBody>
                    <a:bodyPr/>
                    <a:lstStyle/>
                    <a:p>
                      <a:r>
                        <a:rPr lang="en-US" altLang="zh-CN" dirty="0" err="1" smtClean="0"/>
                        <a:t>jetx</a:t>
                      </a:r>
                      <a:endParaRPr lang="zh-CN" altLang="en-US" dirty="0"/>
                    </a:p>
                  </a:txBody>
                  <a:tcPr/>
                </a:tc>
                <a:tc>
                  <a:txBody>
                    <a:bodyPr/>
                    <a:lstStyle/>
                    <a:p>
                      <a:r>
                        <a:rPr lang="en-US" altLang="zh-CN" dirty="0" smtClean="0"/>
                        <a:t>Angular</a:t>
                      </a:r>
                      <a:endParaRPr lang="zh-CN" altLang="en-US" dirty="0"/>
                    </a:p>
                  </a:txBody>
                  <a:tcPr/>
                </a:tc>
              </a:tr>
              <a:tr h="370840">
                <a:tc>
                  <a:txBody>
                    <a:bodyPr/>
                    <a:lstStyle/>
                    <a:p>
                      <a:pPr marL="0" algn="l" defTabSz="914400" rtl="0" eaLnBrk="1" latinLnBrk="0" hangingPunct="1"/>
                      <a:r>
                        <a:rPr lang="zh-CN" altLang="en-US" sz="1800" b="1" kern="1200" dirty="0" smtClean="0">
                          <a:solidFill>
                            <a:srgbClr val="7030A0"/>
                          </a:solidFill>
                          <a:latin typeface="+mn-lt"/>
                          <a:ea typeface="+mn-ea"/>
                          <a:cs typeface="+mn-cs"/>
                        </a:rPr>
                        <a:t>路由</a:t>
                      </a:r>
                      <a:endParaRPr lang="zh-CN" altLang="en-US" sz="1800" b="1" kern="1200" dirty="0">
                        <a:solidFill>
                          <a:srgbClr val="7030A0"/>
                        </a:solidFill>
                        <a:latin typeface="+mn-lt"/>
                        <a:ea typeface="+mn-ea"/>
                        <a:cs typeface="+mn-cs"/>
                      </a:endParaRPr>
                    </a:p>
                  </a:txBody>
                  <a:tcPr/>
                </a:tc>
                <a:tc>
                  <a:txBody>
                    <a:bodyPr/>
                    <a:lstStyle/>
                    <a:p>
                      <a:r>
                        <a:rPr lang="zh-CN" altLang="en-US" sz="1600" dirty="0" smtClean="0"/>
                        <a:t>后端路由</a:t>
                      </a:r>
                      <a:endParaRPr lang="zh-CN" altLang="en-US" sz="1600" dirty="0"/>
                    </a:p>
                  </a:txBody>
                  <a:tcPr/>
                </a:tc>
                <a:tc>
                  <a:txBody>
                    <a:bodyPr/>
                    <a:lstStyle/>
                    <a:p>
                      <a:r>
                        <a:rPr lang="zh-CN" altLang="en-US" sz="1600" dirty="0" smtClean="0"/>
                        <a:t>前端路由</a:t>
                      </a:r>
                      <a:endParaRPr lang="zh-CN" altLang="en-US" sz="1600" dirty="0"/>
                    </a:p>
                  </a:txBody>
                  <a:tcPr/>
                </a:tc>
              </a:tr>
              <a:tr h="370840">
                <a:tc>
                  <a:txBody>
                    <a:bodyPr/>
                    <a:lstStyle/>
                    <a:p>
                      <a:pPr marL="0" algn="l" defTabSz="914400" rtl="0" eaLnBrk="1" latinLnBrk="0" hangingPunct="1"/>
                      <a:r>
                        <a:rPr lang="zh-CN" altLang="en-US" sz="1800" b="1" kern="1200" dirty="0" smtClean="0">
                          <a:solidFill>
                            <a:srgbClr val="7030A0"/>
                          </a:solidFill>
                          <a:latin typeface="+mn-lt"/>
                          <a:ea typeface="+mn-ea"/>
                          <a:cs typeface="+mn-cs"/>
                        </a:rPr>
                        <a:t>动静分离</a:t>
                      </a:r>
                      <a:endParaRPr lang="zh-CN" altLang="en-US" sz="1800" b="1" kern="1200" dirty="0">
                        <a:solidFill>
                          <a:srgbClr val="7030A0"/>
                        </a:solidFill>
                        <a:latin typeface="+mn-lt"/>
                        <a:ea typeface="+mn-ea"/>
                        <a:cs typeface="+mn-cs"/>
                      </a:endParaRPr>
                    </a:p>
                  </a:txBody>
                  <a:tcPr/>
                </a:tc>
                <a:tc>
                  <a:txBody>
                    <a:bodyPr/>
                    <a:lstStyle/>
                    <a:p>
                      <a:pPr marL="0" algn="l" defTabSz="914400" rtl="0" eaLnBrk="1" latinLnBrk="0" hangingPunct="1"/>
                      <a:r>
                        <a:rPr lang="zh-CN" altLang="en-US" sz="1600" kern="1200" dirty="0" smtClean="0">
                          <a:solidFill>
                            <a:schemeClr val="dk1"/>
                          </a:solidFill>
                          <a:latin typeface="+mn-lt"/>
                          <a:ea typeface="+mn-ea"/>
                          <a:cs typeface="+mn-cs"/>
                        </a:rPr>
                        <a:t>不支持</a:t>
                      </a:r>
                      <a:endParaRPr lang="zh-CN" altLang="en-US" sz="1600" kern="1200" dirty="0">
                        <a:solidFill>
                          <a:schemeClr val="dk1"/>
                        </a:solidFill>
                        <a:latin typeface="+mn-lt"/>
                        <a:ea typeface="+mn-ea"/>
                        <a:cs typeface="+mn-cs"/>
                      </a:endParaRPr>
                    </a:p>
                  </a:txBody>
                  <a:tcPr/>
                </a:tc>
                <a:tc>
                  <a:txBody>
                    <a:bodyPr/>
                    <a:lstStyle/>
                    <a:p>
                      <a:pPr marL="0" algn="l" defTabSz="914400" rtl="0" eaLnBrk="1" latinLnBrk="0" hangingPunct="1"/>
                      <a:r>
                        <a:rPr lang="zh-CN" altLang="en-US" sz="1600" kern="1200" dirty="0" smtClean="0">
                          <a:solidFill>
                            <a:schemeClr val="dk1"/>
                          </a:solidFill>
                          <a:latin typeface="+mn-lt"/>
                          <a:ea typeface="+mn-ea"/>
                          <a:cs typeface="+mn-cs"/>
                        </a:rPr>
                        <a:t>支持</a:t>
                      </a:r>
                      <a:endParaRPr lang="zh-CN" altLang="en-US" sz="1600" kern="1200" dirty="0">
                        <a:solidFill>
                          <a:schemeClr val="dk1"/>
                        </a:solidFill>
                        <a:latin typeface="+mn-lt"/>
                        <a:ea typeface="+mn-ea"/>
                        <a:cs typeface="+mn-cs"/>
                      </a:endParaRPr>
                    </a:p>
                  </a:txBody>
                  <a:tcPr/>
                </a:tc>
              </a:tr>
              <a:tr h="370840">
                <a:tc>
                  <a:txBody>
                    <a:bodyPr/>
                    <a:lstStyle/>
                    <a:p>
                      <a:pPr marL="0" algn="l" defTabSz="914400" rtl="0" eaLnBrk="1" latinLnBrk="0" hangingPunct="1"/>
                      <a:r>
                        <a:rPr lang="zh-CN" altLang="en-US" sz="1600" b="1" kern="1200" dirty="0" smtClean="0">
                          <a:solidFill>
                            <a:srgbClr val="7030A0"/>
                          </a:solidFill>
                          <a:latin typeface="+mn-lt"/>
                          <a:ea typeface="+mn-ea"/>
                          <a:cs typeface="+mn-cs"/>
                        </a:rPr>
                        <a:t>可测试性</a:t>
                      </a:r>
                      <a:endParaRPr lang="zh-CN" altLang="en-US" sz="1600" b="1" kern="1200" dirty="0">
                        <a:solidFill>
                          <a:srgbClr val="7030A0"/>
                        </a:solidFill>
                        <a:latin typeface="+mn-lt"/>
                        <a:ea typeface="+mn-ea"/>
                        <a:cs typeface="+mn-cs"/>
                      </a:endParaRPr>
                    </a:p>
                  </a:txBody>
                  <a:tcPr/>
                </a:tc>
                <a:tc>
                  <a:txBody>
                    <a:bodyPr/>
                    <a:lstStyle/>
                    <a:p>
                      <a:pPr marL="0" algn="l" defTabSz="914400" rtl="0" eaLnBrk="1" latinLnBrk="0" hangingPunct="1"/>
                      <a:r>
                        <a:rPr lang="zh-CN" altLang="en-US" sz="1600" kern="1200" dirty="0" smtClean="0">
                          <a:solidFill>
                            <a:schemeClr val="dk1"/>
                          </a:solidFill>
                          <a:latin typeface="+mn-lt"/>
                          <a:ea typeface="+mn-ea"/>
                          <a:cs typeface="+mn-cs"/>
                        </a:rPr>
                        <a:t>不可测试</a:t>
                      </a:r>
                      <a:endParaRPr lang="zh-CN" altLang="en-US" sz="1600" kern="1200" dirty="0">
                        <a:solidFill>
                          <a:schemeClr val="dk1"/>
                        </a:solidFill>
                        <a:latin typeface="+mn-lt"/>
                        <a:ea typeface="+mn-ea"/>
                        <a:cs typeface="+mn-cs"/>
                      </a:endParaRPr>
                    </a:p>
                  </a:txBody>
                  <a:tcPr/>
                </a:tc>
                <a:tc>
                  <a:txBody>
                    <a:bodyPr/>
                    <a:lstStyle/>
                    <a:p>
                      <a:pPr marL="0" algn="l" defTabSz="914400" rtl="0" eaLnBrk="1" latinLnBrk="0" hangingPunct="1"/>
                      <a:r>
                        <a:rPr lang="zh-CN" altLang="en-US" sz="1600" kern="1200" dirty="0" smtClean="0">
                          <a:solidFill>
                            <a:schemeClr val="dk1"/>
                          </a:solidFill>
                          <a:latin typeface="+mn-lt"/>
                          <a:ea typeface="+mn-ea"/>
                          <a:cs typeface="+mn-cs"/>
                        </a:rPr>
                        <a:t>可测试</a:t>
                      </a:r>
                      <a:endParaRPr lang="zh-CN" altLang="en-US" sz="1600" kern="1200" dirty="0">
                        <a:solidFill>
                          <a:schemeClr val="dk1"/>
                        </a:solidFill>
                        <a:latin typeface="+mn-lt"/>
                        <a:ea typeface="+mn-ea"/>
                        <a:cs typeface="+mn-cs"/>
                      </a:endParaRPr>
                    </a:p>
                  </a:txBody>
                  <a:tcPr/>
                </a:tc>
              </a:tr>
              <a:tr h="370840">
                <a:tc>
                  <a:txBody>
                    <a:bodyPr/>
                    <a:lstStyle/>
                    <a:p>
                      <a:r>
                        <a:rPr lang="en-US" altLang="zh-CN" b="1" dirty="0" smtClean="0">
                          <a:solidFill>
                            <a:srgbClr val="7030A0"/>
                          </a:solidFill>
                        </a:rPr>
                        <a:t>IDE</a:t>
                      </a:r>
                      <a:r>
                        <a:rPr lang="zh-CN" altLang="en-US" b="1" dirty="0" smtClean="0">
                          <a:solidFill>
                            <a:srgbClr val="7030A0"/>
                          </a:solidFill>
                        </a:rPr>
                        <a:t>友好性</a:t>
                      </a:r>
                      <a:endParaRPr lang="zh-CN" altLang="en-US" b="1" dirty="0">
                        <a:solidFill>
                          <a:srgbClr val="7030A0"/>
                        </a:solidFill>
                      </a:endParaRPr>
                    </a:p>
                  </a:txBody>
                  <a:tcPr/>
                </a:tc>
                <a:tc>
                  <a:txBody>
                    <a:bodyPr/>
                    <a:lstStyle/>
                    <a:p>
                      <a:r>
                        <a:rPr lang="en-US" altLang="zh-CN" dirty="0" err="1" smtClean="0"/>
                        <a:t>Jetx</a:t>
                      </a:r>
                      <a:r>
                        <a:rPr lang="zh-CN" altLang="en-US" dirty="0" smtClean="0"/>
                        <a:t>模板</a:t>
                      </a:r>
                      <a:endParaRPr lang="zh-CN" altLang="en-US" dirty="0"/>
                    </a:p>
                  </a:txBody>
                  <a:tcPr/>
                </a:tc>
                <a:tc>
                  <a:txBody>
                    <a:bodyPr/>
                    <a:lstStyle/>
                    <a:p>
                      <a:r>
                        <a:rPr lang="en-US" altLang="zh-CN" dirty="0" smtClean="0"/>
                        <a:t>Html</a:t>
                      </a:r>
                      <a:r>
                        <a:rPr lang="zh-CN" altLang="en-US" dirty="0" smtClean="0"/>
                        <a:t>模本</a:t>
                      </a:r>
                      <a:endParaRPr lang="zh-CN" altLang="en-US" dirty="0"/>
                    </a:p>
                  </a:txBody>
                  <a:tcPr/>
                </a:tc>
              </a:tr>
              <a:tr h="370840">
                <a:tc>
                  <a:txBody>
                    <a:bodyPr/>
                    <a:lstStyle/>
                    <a:p>
                      <a:r>
                        <a:rPr lang="en-US" altLang="zh-CN" b="1" dirty="0" smtClean="0">
                          <a:solidFill>
                            <a:srgbClr val="7030A0"/>
                          </a:solidFill>
                        </a:rPr>
                        <a:t>Spring</a:t>
                      </a:r>
                      <a:r>
                        <a:rPr lang="zh-CN" altLang="en-US" b="1" dirty="0" smtClean="0">
                          <a:solidFill>
                            <a:srgbClr val="7030A0"/>
                          </a:solidFill>
                        </a:rPr>
                        <a:t>支持</a:t>
                      </a:r>
                      <a:endParaRPr lang="zh-CN" altLang="en-US" b="1" dirty="0">
                        <a:solidFill>
                          <a:srgbClr val="7030A0"/>
                        </a:solidFill>
                      </a:endParaRPr>
                    </a:p>
                  </a:txBody>
                  <a:tcPr/>
                </a:tc>
                <a:tc>
                  <a:txBody>
                    <a:bodyPr/>
                    <a:lstStyle/>
                    <a:p>
                      <a:r>
                        <a:rPr lang="zh-CN" altLang="en-US" dirty="0" smtClean="0"/>
                        <a:t>支持</a:t>
                      </a:r>
                      <a:endParaRPr lang="zh-CN" altLang="en-US" dirty="0"/>
                    </a:p>
                  </a:txBody>
                  <a:tcPr/>
                </a:tc>
                <a:tc>
                  <a:txBody>
                    <a:bodyPr/>
                    <a:lstStyle/>
                    <a:p>
                      <a:r>
                        <a:rPr lang="zh-CN" altLang="en-US" dirty="0" smtClean="0"/>
                        <a:t>不支持</a:t>
                      </a:r>
                      <a:endParaRPr lang="zh-CN" altLang="en-US" dirty="0"/>
                    </a:p>
                  </a:txBody>
                  <a:tcPr/>
                </a:tc>
              </a:tr>
              <a:tr h="370840">
                <a:tc>
                  <a:txBody>
                    <a:bodyPr/>
                    <a:lstStyle/>
                    <a:p>
                      <a:r>
                        <a:rPr lang="en-US" altLang="zh-CN" b="1" dirty="0" smtClean="0">
                          <a:solidFill>
                            <a:srgbClr val="7030A0"/>
                          </a:solidFill>
                        </a:rPr>
                        <a:t>Restful</a:t>
                      </a:r>
                      <a:endParaRPr lang="zh-CN" altLang="en-US" b="1" dirty="0">
                        <a:solidFill>
                          <a:srgbClr val="7030A0"/>
                        </a:solidFill>
                      </a:endParaRPr>
                    </a:p>
                  </a:txBody>
                  <a:tcPr/>
                </a:tc>
                <a:tc>
                  <a:txBody>
                    <a:bodyPr/>
                    <a:lstStyle/>
                    <a:p>
                      <a:r>
                        <a:rPr lang="zh-CN" altLang="en-US" dirty="0" smtClean="0"/>
                        <a:t>不友好</a:t>
                      </a:r>
                      <a:endParaRPr lang="zh-CN" altLang="en-US" dirty="0"/>
                    </a:p>
                  </a:txBody>
                  <a:tcPr/>
                </a:tc>
                <a:tc>
                  <a:txBody>
                    <a:bodyPr/>
                    <a:lstStyle/>
                    <a:p>
                      <a:r>
                        <a:rPr lang="zh-CN" altLang="en-US" dirty="0" smtClean="0"/>
                        <a:t>友好</a:t>
                      </a:r>
                      <a:endParaRPr lang="zh-CN" altLang="en-US" dirty="0"/>
                    </a:p>
                  </a:txBody>
                  <a:tcPr/>
                </a:tc>
              </a:tr>
              <a:tr h="370840">
                <a:tc>
                  <a:txBody>
                    <a:bodyPr/>
                    <a:lstStyle/>
                    <a:p>
                      <a:r>
                        <a:rPr lang="zh-CN" altLang="en-US" b="1" dirty="0" smtClean="0">
                          <a:solidFill>
                            <a:srgbClr val="7030A0"/>
                          </a:solidFill>
                        </a:rPr>
                        <a:t>生态链</a:t>
                      </a:r>
                      <a:endParaRPr lang="zh-CN" altLang="en-US" b="1" dirty="0">
                        <a:solidFill>
                          <a:srgbClr val="7030A0"/>
                        </a:solidFill>
                      </a:endParaRPr>
                    </a:p>
                  </a:txBody>
                  <a:tcPr/>
                </a:tc>
                <a:tc>
                  <a:txBody>
                    <a:bodyPr/>
                    <a:lstStyle/>
                    <a:p>
                      <a:r>
                        <a:rPr lang="en-US" altLang="zh-CN" dirty="0" smtClean="0"/>
                        <a:t>Java</a:t>
                      </a:r>
                      <a:r>
                        <a:rPr lang="zh-CN" altLang="en-US" dirty="0" smtClean="0"/>
                        <a:t>模板，无缝结合</a:t>
                      </a:r>
                      <a:r>
                        <a:rPr lang="en-US" altLang="zh-CN" dirty="0" smtClean="0"/>
                        <a:t>java</a:t>
                      </a:r>
                      <a:r>
                        <a:rPr lang="zh-CN" altLang="en-US" dirty="0" smtClean="0"/>
                        <a:t>框架</a:t>
                      </a:r>
                      <a:endParaRPr lang="zh-CN" altLang="en-US" dirty="0"/>
                    </a:p>
                  </a:txBody>
                  <a:tcPr/>
                </a:tc>
                <a:tc>
                  <a:txBody>
                    <a:bodyPr/>
                    <a:lstStyle/>
                    <a:p>
                      <a:r>
                        <a:rPr lang="zh-CN" altLang="en-US" dirty="0" smtClean="0"/>
                        <a:t>良好的</a:t>
                      </a:r>
                      <a:r>
                        <a:rPr lang="en-US" altLang="zh-CN" dirty="0" err="1" smtClean="0"/>
                        <a:t>js</a:t>
                      </a:r>
                      <a:r>
                        <a:rPr lang="zh-CN" altLang="en-US" dirty="0" smtClean="0"/>
                        <a:t>生态链</a:t>
                      </a:r>
                      <a:endParaRPr lang="zh-CN" altLang="en-US" dirty="0"/>
                    </a:p>
                  </a:txBody>
                  <a:tcPr/>
                </a:tc>
              </a:tr>
              <a:tr h="370840">
                <a:tc>
                  <a:txBody>
                    <a:bodyPr/>
                    <a:lstStyle/>
                    <a:p>
                      <a:r>
                        <a:rPr lang="zh-CN" altLang="en-US" b="1" dirty="0" smtClean="0">
                          <a:solidFill>
                            <a:srgbClr val="7030A0"/>
                          </a:solidFill>
                        </a:rPr>
                        <a:t>性能</a:t>
                      </a:r>
                      <a:endParaRPr lang="zh-CN" altLang="en-US" b="1" dirty="0">
                        <a:solidFill>
                          <a:srgbClr val="7030A0"/>
                        </a:solidFill>
                      </a:endParaRPr>
                    </a:p>
                  </a:txBody>
                  <a:tcPr/>
                </a:tc>
                <a:tc>
                  <a:txBody>
                    <a:bodyPr/>
                    <a:lstStyle/>
                    <a:p>
                      <a:r>
                        <a:rPr lang="zh-CN" altLang="en-US" dirty="0" smtClean="0"/>
                        <a:t>整页刷新，后端渲染，效率高，</a:t>
                      </a:r>
                      <a:r>
                        <a:rPr lang="en-US" altLang="zh-CN" dirty="0" smtClean="0"/>
                        <a:t>SEO</a:t>
                      </a:r>
                      <a:r>
                        <a:rPr lang="zh-CN" altLang="en-US" dirty="0" smtClean="0"/>
                        <a:t>友好，耗费服务端资源。</a:t>
                      </a:r>
                      <a:endParaRPr lang="zh-CN" altLang="en-US" dirty="0"/>
                    </a:p>
                  </a:txBody>
                  <a:tcPr/>
                </a:tc>
                <a:tc>
                  <a:txBody>
                    <a:bodyPr/>
                    <a:lstStyle/>
                    <a:p>
                      <a:r>
                        <a:rPr lang="zh-CN" altLang="en-US" dirty="0" smtClean="0"/>
                        <a:t>单页面深链接，可操作性和用户体验更好，依赖浏览器渲染能力，</a:t>
                      </a:r>
                      <a:r>
                        <a:rPr lang="en-US" altLang="zh-CN" dirty="0" smtClean="0"/>
                        <a:t>SEO</a:t>
                      </a:r>
                      <a:r>
                        <a:rPr lang="zh-CN" altLang="en-US" dirty="0" smtClean="0"/>
                        <a:t>不友好。</a:t>
                      </a:r>
                      <a:endParaRPr lang="zh-CN" altLang="en-US" dirty="0"/>
                    </a:p>
                  </a:txBody>
                  <a:tcPr/>
                </a:tc>
              </a:tr>
              <a:tr h="370840">
                <a:tc>
                  <a:txBody>
                    <a:bodyPr/>
                    <a:lstStyle/>
                    <a:p>
                      <a:r>
                        <a:rPr lang="zh-CN" altLang="en-US" b="1" dirty="0" smtClean="0">
                          <a:solidFill>
                            <a:srgbClr val="7030A0"/>
                          </a:solidFill>
                        </a:rPr>
                        <a:t>可移植性</a:t>
                      </a:r>
                      <a:endParaRPr lang="zh-CN" altLang="en-US" b="1" dirty="0">
                        <a:solidFill>
                          <a:srgbClr val="7030A0"/>
                        </a:solidFill>
                      </a:endParaRPr>
                    </a:p>
                  </a:txBody>
                  <a:tcPr/>
                </a:tc>
                <a:tc>
                  <a:txBody>
                    <a:bodyPr/>
                    <a:lstStyle/>
                    <a:p>
                      <a:r>
                        <a:rPr lang="zh-CN" altLang="en-US" dirty="0" smtClean="0"/>
                        <a:t>不可移植</a:t>
                      </a:r>
                      <a:endParaRPr lang="zh-CN" altLang="en-US" dirty="0"/>
                    </a:p>
                  </a:txBody>
                  <a:tcPr/>
                </a:tc>
                <a:tc>
                  <a:txBody>
                    <a:bodyPr/>
                    <a:lstStyle/>
                    <a:p>
                      <a:r>
                        <a:rPr lang="zh-CN" altLang="en-US" dirty="0" smtClean="0"/>
                        <a:t>可移植，不关心服务端的实现</a:t>
                      </a:r>
                      <a:endParaRPr lang="zh-CN" altLang="en-US" dirty="0"/>
                    </a:p>
                  </a:txBody>
                  <a:tcPr/>
                </a:tc>
              </a:tr>
            </a:tbl>
          </a:graphicData>
        </a:graphic>
      </p:graphicFrame>
    </p:spTree>
    <p:extLst>
      <p:ext uri="{BB962C8B-B14F-4D97-AF65-F5344CB8AC3E}">
        <p14:creationId xmlns:p14="http://schemas.microsoft.com/office/powerpoint/2010/main" val="2588764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1556792"/>
            <a:ext cx="7344816" cy="1754326"/>
          </a:xfrm>
          <a:prstGeom prst="rect">
            <a:avLst/>
          </a:prstGeom>
          <a:noFill/>
        </p:spPr>
        <p:txBody>
          <a:bodyPr wrap="square" rtlCol="0">
            <a:spAutoFit/>
          </a:bodyPr>
          <a:lstStyle/>
          <a:p>
            <a:r>
              <a:rPr lang="zh-CN" altLang="en-US" dirty="0" smtClean="0"/>
              <a:t>为什么要做？</a:t>
            </a:r>
            <a:endParaRPr lang="en-US" altLang="zh-CN" dirty="0" smtClean="0"/>
          </a:p>
          <a:p>
            <a:r>
              <a:rPr lang="en-US" altLang="zh-CN" dirty="0" smtClean="0"/>
              <a:t>1</a:t>
            </a:r>
            <a:r>
              <a:rPr lang="zh-CN" altLang="en-US" dirty="0" smtClean="0"/>
              <a:t>、</a:t>
            </a:r>
            <a:r>
              <a:rPr lang="en-US" altLang="zh-CN" dirty="0" smtClean="0"/>
              <a:t>2016</a:t>
            </a:r>
            <a:r>
              <a:rPr lang="zh-CN" altLang="en-US" dirty="0" smtClean="0"/>
              <a:t>年时间相对充裕</a:t>
            </a:r>
            <a:endParaRPr lang="en-US" altLang="zh-CN" dirty="0" smtClean="0"/>
          </a:p>
          <a:p>
            <a:r>
              <a:rPr lang="en-US" altLang="zh-CN" dirty="0" smtClean="0"/>
              <a:t>2</a:t>
            </a:r>
            <a:r>
              <a:rPr lang="zh-CN" altLang="en-US" dirty="0" smtClean="0"/>
              <a:t>、纵观云服务提供商，基本是单页面深链接的方式来提高云服务的可操作性和体验的流畅感</a:t>
            </a:r>
            <a:endParaRPr lang="en-US" altLang="zh-CN" dirty="0" smtClean="0"/>
          </a:p>
          <a:p>
            <a:r>
              <a:rPr lang="en-US" altLang="zh-CN" dirty="0" smtClean="0"/>
              <a:t>3</a:t>
            </a:r>
            <a:r>
              <a:rPr lang="zh-CN" altLang="en-US" dirty="0" smtClean="0"/>
              <a:t>、提高前端开发效率</a:t>
            </a:r>
            <a:endParaRPr lang="en-US" altLang="zh-CN" dirty="0" smtClean="0"/>
          </a:p>
          <a:p>
            <a:r>
              <a:rPr lang="en-US" altLang="zh-CN" dirty="0" smtClean="0"/>
              <a:t>4</a:t>
            </a:r>
            <a:r>
              <a:rPr lang="zh-CN" altLang="en-US" dirty="0" smtClean="0"/>
              <a:t>、之前有一定的经验</a:t>
            </a:r>
            <a:endParaRPr lang="en-US" altLang="zh-CN" dirty="0" smtClean="0"/>
          </a:p>
        </p:txBody>
      </p:sp>
    </p:spTree>
    <p:extLst>
      <p:ext uri="{BB962C8B-B14F-4D97-AF65-F5344CB8AC3E}">
        <p14:creationId xmlns:p14="http://schemas.microsoft.com/office/powerpoint/2010/main" val="159165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3648" y="2161141"/>
            <a:ext cx="244827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Wingdings" panose="05000000000000000000" pitchFamily="2" charset="2"/>
              <a:buChar char="n"/>
            </a:pPr>
            <a:r>
              <a:rPr lang="zh-CN" altLang="en-US" sz="3200" b="1" dirty="0" smtClean="0"/>
              <a:t>架构思想</a:t>
            </a:r>
            <a:endParaRPr lang="zh-CN" altLang="en-US" sz="3200" b="1" dirty="0"/>
          </a:p>
        </p:txBody>
      </p:sp>
      <p:sp>
        <p:nvSpPr>
          <p:cNvPr id="5" name="TextBox 4"/>
          <p:cNvSpPr txBox="1"/>
          <p:nvPr/>
        </p:nvSpPr>
        <p:spPr>
          <a:xfrm>
            <a:off x="1403648" y="3140968"/>
            <a:ext cx="244827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Wingdings" panose="05000000000000000000" pitchFamily="2" charset="2"/>
              <a:buChar char="n"/>
            </a:pPr>
            <a:r>
              <a:rPr lang="zh-CN" altLang="en-US" sz="3200" b="1" dirty="0" smtClean="0"/>
              <a:t>技术方案</a:t>
            </a:r>
            <a:endParaRPr lang="zh-CN" altLang="en-US" sz="3200" b="1" dirty="0"/>
          </a:p>
        </p:txBody>
      </p:sp>
      <p:sp>
        <p:nvSpPr>
          <p:cNvPr id="6" name="TextBox 5"/>
          <p:cNvSpPr txBox="1"/>
          <p:nvPr/>
        </p:nvSpPr>
        <p:spPr>
          <a:xfrm>
            <a:off x="1403648" y="4221088"/>
            <a:ext cx="244827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Wingdings" panose="05000000000000000000" pitchFamily="2" charset="2"/>
              <a:buChar char="n"/>
            </a:pPr>
            <a:r>
              <a:rPr lang="zh-CN" altLang="en-US" sz="3200" b="1" dirty="0"/>
              <a:t>部署</a:t>
            </a:r>
            <a:r>
              <a:rPr lang="zh-CN" altLang="en-US" sz="3200" b="1" dirty="0" smtClean="0"/>
              <a:t>方案</a:t>
            </a:r>
            <a:endParaRPr lang="zh-CN" altLang="en-US" sz="3200" b="1" dirty="0"/>
          </a:p>
        </p:txBody>
      </p:sp>
    </p:spTree>
    <p:extLst>
      <p:ext uri="{BB962C8B-B14F-4D97-AF65-F5344CB8AC3E}">
        <p14:creationId xmlns:p14="http://schemas.microsoft.com/office/powerpoint/2010/main" val="3693826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3648" y="2132856"/>
            <a:ext cx="2448272" cy="584775"/>
          </a:xfrm>
          <a:prstGeom prst="rect">
            <a:avLst/>
          </a:prstGeom>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marL="457200" indent="-457200">
              <a:buFont typeface="Wingdings" panose="05000000000000000000" pitchFamily="2" charset="2"/>
              <a:buChar char="n"/>
            </a:pPr>
            <a:r>
              <a:rPr lang="zh-CN" altLang="en-US" sz="3200" b="1" dirty="0" smtClean="0"/>
              <a:t>架构思想</a:t>
            </a:r>
            <a:endParaRPr lang="zh-CN" altLang="en-US" sz="3200" b="1" dirty="0"/>
          </a:p>
        </p:txBody>
      </p:sp>
      <p:sp>
        <p:nvSpPr>
          <p:cNvPr id="5" name="TextBox 4"/>
          <p:cNvSpPr txBox="1"/>
          <p:nvPr/>
        </p:nvSpPr>
        <p:spPr>
          <a:xfrm>
            <a:off x="1403648" y="3140968"/>
            <a:ext cx="244827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Wingdings" panose="05000000000000000000" pitchFamily="2" charset="2"/>
              <a:buChar char="n"/>
            </a:pPr>
            <a:r>
              <a:rPr lang="zh-CN" altLang="en-US" sz="3200" b="1" dirty="0" smtClean="0"/>
              <a:t>技术方案</a:t>
            </a:r>
            <a:endParaRPr lang="zh-CN" altLang="en-US" sz="3200" b="1" dirty="0"/>
          </a:p>
        </p:txBody>
      </p:sp>
      <p:sp>
        <p:nvSpPr>
          <p:cNvPr id="6" name="TextBox 5"/>
          <p:cNvSpPr txBox="1"/>
          <p:nvPr/>
        </p:nvSpPr>
        <p:spPr>
          <a:xfrm>
            <a:off x="1403648" y="4221088"/>
            <a:ext cx="244827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Wingdings" panose="05000000000000000000" pitchFamily="2" charset="2"/>
              <a:buChar char="n"/>
            </a:pPr>
            <a:r>
              <a:rPr lang="zh-CN" altLang="en-US" sz="3200" b="1" dirty="0"/>
              <a:t>部署</a:t>
            </a:r>
            <a:r>
              <a:rPr lang="zh-CN" altLang="en-US" sz="3200" b="1" dirty="0" smtClean="0"/>
              <a:t>方案</a:t>
            </a:r>
            <a:endParaRPr lang="zh-CN" altLang="en-US" sz="3200" b="1" dirty="0"/>
          </a:p>
        </p:txBody>
      </p:sp>
    </p:spTree>
    <p:extLst>
      <p:ext uri="{BB962C8B-B14F-4D97-AF65-F5344CB8AC3E}">
        <p14:creationId xmlns:p14="http://schemas.microsoft.com/office/powerpoint/2010/main" val="2089540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总体架构思想</a:t>
            </a:r>
            <a:endParaRPr lang="zh-CN" altLang="en-US" dirty="0"/>
          </a:p>
        </p:txBody>
      </p:sp>
      <p:sp>
        <p:nvSpPr>
          <p:cNvPr id="3" name="内容占位符 2"/>
          <p:cNvSpPr>
            <a:spLocks noGrp="1"/>
          </p:cNvSpPr>
          <p:nvPr>
            <p:ph idx="1"/>
          </p:nvPr>
        </p:nvSpPr>
        <p:spPr/>
        <p:txBody>
          <a:bodyPr/>
          <a:lstStyle/>
          <a:p>
            <a:r>
              <a:rPr lang="zh-CN" altLang="en-US" dirty="0" smtClean="0"/>
              <a:t>微服务架构</a:t>
            </a:r>
            <a:endParaRPr lang="en-US" altLang="zh-CN" dirty="0" smtClean="0"/>
          </a:p>
          <a:p>
            <a:r>
              <a:rPr lang="zh-CN" altLang="en-US" dirty="0" smtClean="0"/>
              <a:t>单页面深链接</a:t>
            </a:r>
            <a:endParaRPr lang="en-US" altLang="zh-CN" dirty="0" smtClean="0"/>
          </a:p>
          <a:p>
            <a:r>
              <a:rPr lang="zh-CN" altLang="en-US" dirty="0"/>
              <a:t>单点</a:t>
            </a:r>
            <a:r>
              <a:rPr lang="zh-CN" altLang="en-US" dirty="0" smtClean="0"/>
              <a:t>登录，功能解耦</a:t>
            </a:r>
            <a:endParaRPr lang="en-US" altLang="zh-CN" dirty="0" smtClean="0"/>
          </a:p>
          <a:p>
            <a:r>
              <a:rPr lang="zh-CN" altLang="en-US" dirty="0" smtClean="0"/>
              <a:t>分布式集群</a:t>
            </a:r>
            <a:endParaRPr lang="en-US" altLang="zh-CN" dirty="0" smtClean="0"/>
          </a:p>
          <a:p>
            <a:r>
              <a:rPr lang="zh-CN" altLang="en-US" dirty="0"/>
              <a:t>高</a:t>
            </a:r>
            <a:r>
              <a:rPr lang="zh-CN" altLang="en-US" dirty="0" smtClean="0"/>
              <a:t>可用性、高可靠性</a:t>
            </a:r>
            <a:endParaRPr lang="en-US" altLang="zh-CN" dirty="0" smtClean="0"/>
          </a:p>
          <a:p>
            <a:r>
              <a:rPr lang="zh-CN" altLang="en-US" dirty="0" smtClean="0"/>
              <a:t>自动化部署与运维</a:t>
            </a:r>
            <a:endParaRPr lang="zh-CN" altLang="en-US" dirty="0"/>
          </a:p>
        </p:txBody>
      </p:sp>
    </p:spTree>
    <p:extLst>
      <p:ext uri="{BB962C8B-B14F-4D97-AF65-F5344CB8AC3E}">
        <p14:creationId xmlns:p14="http://schemas.microsoft.com/office/powerpoint/2010/main" val="224746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微服务架构</a:t>
            </a:r>
            <a:endParaRPr lang="zh-CN" altLang="en-US" dirty="0"/>
          </a:p>
        </p:txBody>
      </p:sp>
      <p:sp>
        <p:nvSpPr>
          <p:cNvPr id="4" name="TextBox 3"/>
          <p:cNvSpPr txBox="1"/>
          <p:nvPr/>
        </p:nvSpPr>
        <p:spPr>
          <a:xfrm>
            <a:off x="755576" y="1451723"/>
            <a:ext cx="7776864" cy="1291379"/>
          </a:xfrm>
          <a:prstGeom prst="rect">
            <a:avLst/>
          </a:prstGeom>
          <a:noFill/>
        </p:spPr>
        <p:txBody>
          <a:bodyPr wrap="square" rtlCol="0">
            <a:spAutoFit/>
          </a:bodyPr>
          <a:lstStyle/>
          <a:p>
            <a:pPr>
              <a:lnSpc>
                <a:spcPct val="150000"/>
              </a:lnSpc>
            </a:pPr>
            <a:r>
              <a:rPr lang="zh-CN" altLang="en-US" dirty="0" smtClean="0"/>
              <a:t>        将功能分解到各个离散的服务中去，降低系统耦合性，提供更加灵活的服务支持。所有的功能都是基于服务开发，对外暴露</a:t>
            </a:r>
            <a:r>
              <a:rPr lang="en-US" altLang="zh-CN" dirty="0" smtClean="0"/>
              <a:t>REST</a:t>
            </a:r>
            <a:r>
              <a:rPr lang="zh-CN" altLang="en-US" dirty="0" smtClean="0"/>
              <a:t>接口，服务之间是对等关系。</a:t>
            </a:r>
            <a:endParaRPr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3068960"/>
            <a:ext cx="687705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2304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单页面深链接</a:t>
            </a:r>
            <a:endParaRPr lang="zh-CN" altLang="en-US" dirty="0"/>
          </a:p>
        </p:txBody>
      </p:sp>
      <p:sp>
        <p:nvSpPr>
          <p:cNvPr id="4" name="TextBox 3"/>
          <p:cNvSpPr txBox="1"/>
          <p:nvPr/>
        </p:nvSpPr>
        <p:spPr>
          <a:xfrm>
            <a:off x="755576" y="1451723"/>
            <a:ext cx="7776864" cy="1200329"/>
          </a:xfrm>
          <a:prstGeom prst="rect">
            <a:avLst/>
          </a:prstGeom>
          <a:noFill/>
        </p:spPr>
        <p:txBody>
          <a:bodyPr wrap="square" rtlCol="0">
            <a:spAutoFit/>
          </a:bodyPr>
          <a:lstStyle/>
          <a:p>
            <a:pPr>
              <a:lnSpc>
                <a:spcPct val="150000"/>
              </a:lnSpc>
            </a:pPr>
            <a:r>
              <a:rPr lang="zh-CN" altLang="en-US" dirty="0" smtClean="0"/>
              <a:t>        基于</a:t>
            </a:r>
            <a:r>
              <a:rPr lang="en-US" altLang="zh-CN" dirty="0" smtClean="0"/>
              <a:t>HTML5</a:t>
            </a:r>
            <a:r>
              <a:rPr lang="zh-CN" altLang="en-US" dirty="0" smtClean="0"/>
              <a:t>和</a:t>
            </a:r>
            <a:r>
              <a:rPr lang="en-US" altLang="zh-CN" dirty="0" smtClean="0"/>
              <a:t>CSS3</a:t>
            </a:r>
            <a:r>
              <a:rPr lang="zh-CN" altLang="en-US" dirty="0" smtClean="0"/>
              <a:t>开发基于单页面的</a:t>
            </a:r>
            <a:r>
              <a:rPr lang="en-US" altLang="zh-CN" dirty="0" err="1" smtClean="0"/>
              <a:t>webapp</a:t>
            </a:r>
            <a:r>
              <a:rPr lang="zh-CN" altLang="en-US" dirty="0" smtClean="0"/>
              <a:t>，所有功能操作基于</a:t>
            </a:r>
            <a:r>
              <a:rPr lang="en-US" altLang="zh-CN" dirty="0" smtClean="0"/>
              <a:t>Ajax</a:t>
            </a:r>
            <a:r>
              <a:rPr lang="zh-CN" altLang="en-US" dirty="0" smtClean="0"/>
              <a:t>请求。前台通过打桩，解耦后台依赖。</a:t>
            </a:r>
            <a:endParaRPr lang="en-US" altLang="zh-CN" dirty="0" smtClean="0"/>
          </a:p>
          <a:p>
            <a:r>
              <a:rPr lang="en-US" altLang="zh-CN" dirty="0"/>
              <a:t> </a:t>
            </a:r>
            <a:r>
              <a:rPr lang="en-US" altLang="zh-CN" dirty="0" smtClean="0"/>
              <a:t>       </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8" y="2636912"/>
            <a:ext cx="721042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802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单点登录，功能解耦</a:t>
            </a:r>
            <a:endParaRPr lang="zh-CN" altLang="en-US" dirty="0"/>
          </a:p>
        </p:txBody>
      </p:sp>
      <p:sp>
        <p:nvSpPr>
          <p:cNvPr id="5" name="TextBox 4"/>
          <p:cNvSpPr txBox="1"/>
          <p:nvPr/>
        </p:nvSpPr>
        <p:spPr>
          <a:xfrm>
            <a:off x="755576" y="1451723"/>
            <a:ext cx="7776864" cy="1200329"/>
          </a:xfrm>
          <a:prstGeom prst="rect">
            <a:avLst/>
          </a:prstGeom>
          <a:noFill/>
        </p:spPr>
        <p:txBody>
          <a:bodyPr wrap="square" rtlCol="0">
            <a:spAutoFit/>
          </a:bodyPr>
          <a:lstStyle/>
          <a:p>
            <a:pPr>
              <a:lnSpc>
                <a:spcPct val="150000"/>
              </a:lnSpc>
            </a:pPr>
            <a:r>
              <a:rPr lang="zh-CN" altLang="en-US" dirty="0" smtClean="0"/>
              <a:t>        从功能纬度划分服务，每个功能管理自己的</a:t>
            </a:r>
            <a:r>
              <a:rPr lang="en-US" altLang="zh-CN" dirty="0" err="1" smtClean="0"/>
              <a:t>webapp</a:t>
            </a:r>
            <a:r>
              <a:rPr lang="zh-CN" altLang="en-US" dirty="0" smtClean="0"/>
              <a:t>，自成一体。通过单</a:t>
            </a:r>
            <a:endParaRPr lang="en-US" altLang="zh-CN" dirty="0" smtClean="0"/>
          </a:p>
          <a:p>
            <a:pPr>
              <a:lnSpc>
                <a:spcPct val="150000"/>
              </a:lnSpc>
            </a:pPr>
            <a:r>
              <a:rPr lang="zh-CN" altLang="en-US" dirty="0" smtClean="0"/>
              <a:t>点登录把这些功能串接起来。</a:t>
            </a:r>
            <a:endParaRPr lang="en-US" altLang="zh-CN" dirty="0" smtClean="0"/>
          </a:p>
          <a:p>
            <a:r>
              <a:rPr lang="en-US" altLang="zh-CN" dirty="0"/>
              <a:t> </a:t>
            </a:r>
            <a:r>
              <a:rPr lang="en-US" altLang="zh-CN" dirty="0" smtClean="0"/>
              <a:t>       </a:t>
            </a:r>
            <a:endParaRPr lang="zh-CN" alt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34405"/>
            <a:ext cx="7560840" cy="3363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705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3648" y="2132856"/>
            <a:ext cx="244827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Wingdings" panose="05000000000000000000" pitchFamily="2" charset="2"/>
              <a:buChar char="n"/>
            </a:pPr>
            <a:r>
              <a:rPr lang="zh-CN" altLang="en-US" sz="3200" b="1" dirty="0" smtClean="0"/>
              <a:t>架构思想</a:t>
            </a:r>
            <a:endParaRPr lang="zh-CN" altLang="en-US" sz="3200" b="1" dirty="0"/>
          </a:p>
        </p:txBody>
      </p:sp>
      <p:sp>
        <p:nvSpPr>
          <p:cNvPr id="5" name="TextBox 4"/>
          <p:cNvSpPr txBox="1"/>
          <p:nvPr/>
        </p:nvSpPr>
        <p:spPr>
          <a:xfrm>
            <a:off x="1403648" y="3140968"/>
            <a:ext cx="2448272" cy="58477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pPr marL="457200" indent="-457200">
              <a:buFont typeface="Wingdings" panose="05000000000000000000" pitchFamily="2" charset="2"/>
              <a:buChar char="n"/>
            </a:pPr>
            <a:r>
              <a:rPr lang="zh-CN" altLang="en-US" sz="3200" b="1" dirty="0" smtClean="0"/>
              <a:t>技术方案</a:t>
            </a:r>
            <a:endParaRPr lang="zh-CN" altLang="en-US" sz="3200" b="1" dirty="0"/>
          </a:p>
        </p:txBody>
      </p:sp>
      <p:sp>
        <p:nvSpPr>
          <p:cNvPr id="6" name="TextBox 5"/>
          <p:cNvSpPr txBox="1"/>
          <p:nvPr/>
        </p:nvSpPr>
        <p:spPr>
          <a:xfrm>
            <a:off x="1403648" y="4221088"/>
            <a:ext cx="244827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Wingdings" panose="05000000000000000000" pitchFamily="2" charset="2"/>
              <a:buChar char="n"/>
            </a:pPr>
            <a:r>
              <a:rPr lang="zh-CN" altLang="en-US" sz="3200" b="1" dirty="0"/>
              <a:t>部署</a:t>
            </a:r>
            <a:r>
              <a:rPr lang="zh-CN" altLang="en-US" sz="3200" b="1" dirty="0" smtClean="0"/>
              <a:t>方案</a:t>
            </a:r>
            <a:endParaRPr lang="zh-CN" altLang="en-US" sz="3200" b="1" dirty="0"/>
          </a:p>
        </p:txBody>
      </p:sp>
    </p:spTree>
    <p:extLst>
      <p:ext uri="{BB962C8B-B14F-4D97-AF65-F5344CB8AC3E}">
        <p14:creationId xmlns:p14="http://schemas.microsoft.com/office/powerpoint/2010/main" val="3356861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技术方案</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smtClean="0"/>
              <a:t>Xaas</a:t>
            </a:r>
            <a:r>
              <a:rPr lang="en-US" altLang="zh-CN" dirty="0" smtClean="0"/>
              <a:t> UI</a:t>
            </a:r>
            <a:r>
              <a:rPr lang="zh-CN" altLang="en-US" dirty="0" smtClean="0"/>
              <a:t>：</a:t>
            </a:r>
            <a:r>
              <a:rPr lang="en-US" altLang="zh-CN" dirty="0" err="1" smtClean="0"/>
              <a:t>angularjs</a:t>
            </a:r>
            <a:r>
              <a:rPr lang="en-US" altLang="zh-CN" dirty="0" smtClean="0"/>
              <a:t> + bootstrap3</a:t>
            </a:r>
          </a:p>
          <a:p>
            <a:r>
              <a:rPr lang="en-US" altLang="zh-CN" dirty="0" smtClean="0"/>
              <a:t>Console backend</a:t>
            </a:r>
            <a:r>
              <a:rPr lang="zh-CN" altLang="en-US" dirty="0" smtClean="0"/>
              <a:t>：</a:t>
            </a:r>
            <a:r>
              <a:rPr lang="en-US" altLang="zh-CN" dirty="0" smtClean="0"/>
              <a:t> tomcat + </a:t>
            </a:r>
            <a:r>
              <a:rPr lang="en-US" altLang="zh-CN" dirty="0" err="1" smtClean="0"/>
              <a:t>twemproxy</a:t>
            </a:r>
            <a:r>
              <a:rPr lang="en-US" altLang="zh-CN" dirty="0" smtClean="0"/>
              <a:t> +   </a:t>
            </a:r>
            <a:r>
              <a:rPr lang="en-US" altLang="zh-CN" dirty="0" err="1" smtClean="0"/>
              <a:t>memcached</a:t>
            </a:r>
            <a:endParaRPr lang="en-US" altLang="zh-CN" dirty="0" smtClean="0"/>
          </a:p>
          <a:p>
            <a:r>
              <a:rPr lang="zh-CN" altLang="en-US" dirty="0" smtClean="0"/>
              <a:t>统一认证平台：</a:t>
            </a:r>
            <a:r>
              <a:rPr lang="en-US" altLang="zh-CN" dirty="0" smtClean="0"/>
              <a:t>CAS</a:t>
            </a:r>
          </a:p>
          <a:p>
            <a:r>
              <a:rPr lang="en-US" altLang="zh-CN" dirty="0" err="1" smtClean="0"/>
              <a:t>Xaas</a:t>
            </a:r>
            <a:r>
              <a:rPr lang="en-US" altLang="zh-CN" dirty="0" smtClean="0"/>
              <a:t> Service</a:t>
            </a:r>
            <a:r>
              <a:rPr lang="zh-CN" altLang="en-US" dirty="0" smtClean="0"/>
              <a:t>：</a:t>
            </a:r>
            <a:r>
              <a:rPr lang="en-US" altLang="zh-CN" dirty="0" smtClean="0"/>
              <a:t> </a:t>
            </a:r>
            <a:r>
              <a:rPr lang="en-US" altLang="zh-CN" dirty="0" err="1" smtClean="0"/>
              <a:t>netty</a:t>
            </a:r>
            <a:r>
              <a:rPr lang="en-US" altLang="zh-CN" dirty="0" smtClean="0"/>
              <a:t> + </a:t>
            </a:r>
            <a:r>
              <a:rPr lang="en-US" altLang="zh-CN" dirty="0" err="1" smtClean="0"/>
              <a:t>restlet</a:t>
            </a:r>
            <a:endParaRPr lang="en-US" altLang="zh-CN" dirty="0" smtClean="0"/>
          </a:p>
          <a:p>
            <a:r>
              <a:rPr lang="zh-CN" altLang="en-US" dirty="0" smtClean="0"/>
              <a:t>负载：</a:t>
            </a:r>
            <a:r>
              <a:rPr lang="en-US" altLang="zh-CN" dirty="0" err="1" smtClean="0"/>
              <a:t>nginx</a:t>
            </a:r>
            <a:r>
              <a:rPr lang="en-US" altLang="zh-CN" dirty="0" smtClean="0"/>
              <a:t> + </a:t>
            </a:r>
            <a:r>
              <a:rPr lang="en-US" altLang="zh-CN" dirty="0" err="1" smtClean="0"/>
              <a:t>keepalive</a:t>
            </a:r>
            <a:endParaRPr lang="en-US" altLang="zh-CN" dirty="0" smtClean="0"/>
          </a:p>
          <a:p>
            <a:r>
              <a:rPr lang="zh-CN" altLang="en-US" dirty="0" smtClean="0"/>
              <a:t>数据库：</a:t>
            </a:r>
            <a:r>
              <a:rPr lang="en-US" altLang="zh-CN" dirty="0" err="1" smtClean="0"/>
              <a:t>mysql</a:t>
            </a:r>
            <a:r>
              <a:rPr lang="zh-CN" altLang="en-US" dirty="0" smtClean="0"/>
              <a:t>（主备）</a:t>
            </a:r>
            <a:endParaRPr lang="en-US" altLang="zh-CN" dirty="0" smtClean="0"/>
          </a:p>
          <a:p>
            <a:r>
              <a:rPr lang="zh-CN" altLang="en-US" dirty="0" smtClean="0"/>
              <a:t>消息总线：</a:t>
            </a:r>
            <a:r>
              <a:rPr lang="en-US" altLang="zh-CN" dirty="0" err="1" smtClean="0"/>
              <a:t>kafka</a:t>
            </a:r>
            <a:endParaRPr lang="en-US" altLang="zh-CN" dirty="0" smtClean="0"/>
          </a:p>
          <a:p>
            <a:r>
              <a:rPr lang="en-US" altLang="zh-CN" dirty="0" err="1" smtClean="0"/>
              <a:t>NoSql</a:t>
            </a:r>
            <a:r>
              <a:rPr lang="zh-CN" altLang="en-US" dirty="0" smtClean="0"/>
              <a:t>数据库：</a:t>
            </a:r>
            <a:r>
              <a:rPr lang="en-US" altLang="zh-CN" dirty="0" err="1" smtClean="0"/>
              <a:t>cassandra</a:t>
            </a:r>
            <a:endParaRPr lang="zh-CN" altLang="en-US" dirty="0"/>
          </a:p>
        </p:txBody>
      </p:sp>
    </p:spTree>
    <p:extLst>
      <p:ext uri="{BB962C8B-B14F-4D97-AF65-F5344CB8AC3E}">
        <p14:creationId xmlns:p14="http://schemas.microsoft.com/office/powerpoint/2010/main" val="1595895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447</Words>
  <Application>Microsoft Office PowerPoint</Application>
  <PresentationFormat>全屏显示(4:3)</PresentationFormat>
  <Paragraphs>83</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梯梯网架构方案</vt:lpstr>
      <vt:lpstr>PowerPoint 演示文稿</vt:lpstr>
      <vt:lpstr>PowerPoint 演示文稿</vt:lpstr>
      <vt:lpstr>总体架构思想</vt:lpstr>
      <vt:lpstr>微服务架构</vt:lpstr>
      <vt:lpstr>单页面深链接</vt:lpstr>
      <vt:lpstr>单点登录，功能解耦</vt:lpstr>
      <vt:lpstr>PowerPoint 演示文稿</vt:lpstr>
      <vt:lpstr>技术方案</vt:lpstr>
      <vt:lpstr>组件逻辑关系图</vt:lpstr>
      <vt:lpstr>组件关系图</vt:lpstr>
      <vt:lpstr>用例序列化图</vt:lpstr>
      <vt:lpstr>PowerPoint 演示文稿</vt:lpstr>
      <vt:lpstr>部署与运维</vt:lpstr>
      <vt:lpstr>物理部署图</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梯梯网架构方案</dc:title>
  <dc:creator>Administrator</dc:creator>
  <cp:lastModifiedBy>ganting</cp:lastModifiedBy>
  <cp:revision>71</cp:revision>
  <dcterms:created xsi:type="dcterms:W3CDTF">2015-05-15T11:21:13Z</dcterms:created>
  <dcterms:modified xsi:type="dcterms:W3CDTF">2016-01-26T05:57:17Z</dcterms:modified>
</cp:coreProperties>
</file>