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6" r:id="rId3"/>
  </p:sldIdLst>
  <p:sldSz cx="12192000" cy="1625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9" autoAdjust="0"/>
    <p:restoredTop sz="94660"/>
  </p:normalViewPr>
  <p:slideViewPr>
    <p:cSldViewPr snapToGrid="0">
      <p:cViewPr>
        <p:scale>
          <a:sx n="70" d="100"/>
          <a:sy n="70" d="100"/>
        </p:scale>
        <p:origin x="4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660416"/>
            <a:ext cx="10363200" cy="5659496"/>
          </a:xfrm>
        </p:spPr>
        <p:txBody>
          <a:bodyPr anchor="b"/>
          <a:lstStyle>
            <a:lvl1pPr algn="ct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524000" y="8538164"/>
            <a:ext cx="9144000" cy="3924769"/>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63FEB86-2908-4027-97C6-D7F27A195C1E}" type="datetimeFigureOut">
              <a:rPr lang="en-SG" smtClean="0"/>
              <a:t>01/06/2023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8C3D819-B4C5-4461-9AA0-EC85E094176E}" type="slidenum">
              <a:rPr lang="en-SG" smtClean="0"/>
              <a:t>‹#›</a:t>
            </a:fld>
            <a:endParaRPr lang="en-SG"/>
          </a:p>
        </p:txBody>
      </p:sp>
    </p:spTree>
    <p:extLst>
      <p:ext uri="{BB962C8B-B14F-4D97-AF65-F5344CB8AC3E}">
        <p14:creationId xmlns:p14="http://schemas.microsoft.com/office/powerpoint/2010/main" val="1109094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3FEB86-2908-4027-97C6-D7F27A195C1E}" type="datetimeFigureOut">
              <a:rPr lang="en-SG" smtClean="0"/>
              <a:t>01/06/2023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8C3D819-B4C5-4461-9AA0-EC85E094176E}" type="slidenum">
              <a:rPr lang="en-SG" smtClean="0"/>
              <a:t>‹#›</a:t>
            </a:fld>
            <a:endParaRPr lang="en-SG"/>
          </a:p>
        </p:txBody>
      </p:sp>
    </p:spTree>
    <p:extLst>
      <p:ext uri="{BB962C8B-B14F-4D97-AF65-F5344CB8AC3E}">
        <p14:creationId xmlns:p14="http://schemas.microsoft.com/office/powerpoint/2010/main" val="620091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865481"/>
            <a:ext cx="2628900" cy="1377620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865481"/>
            <a:ext cx="7734300" cy="1377620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3FEB86-2908-4027-97C6-D7F27A195C1E}" type="datetimeFigureOut">
              <a:rPr lang="en-SG" smtClean="0"/>
              <a:t>01/06/2023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8C3D819-B4C5-4461-9AA0-EC85E094176E}" type="slidenum">
              <a:rPr lang="en-SG" smtClean="0"/>
              <a:t>‹#›</a:t>
            </a:fld>
            <a:endParaRPr lang="en-SG"/>
          </a:p>
        </p:txBody>
      </p:sp>
    </p:spTree>
    <p:extLst>
      <p:ext uri="{BB962C8B-B14F-4D97-AF65-F5344CB8AC3E}">
        <p14:creationId xmlns:p14="http://schemas.microsoft.com/office/powerpoint/2010/main" val="103616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3FEB86-2908-4027-97C6-D7F27A195C1E}" type="datetimeFigureOut">
              <a:rPr lang="en-SG" smtClean="0"/>
              <a:t>01/06/2023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8C3D819-B4C5-4461-9AA0-EC85E094176E}" type="slidenum">
              <a:rPr lang="en-SG" smtClean="0"/>
              <a:t>‹#›</a:t>
            </a:fld>
            <a:endParaRPr lang="en-SG"/>
          </a:p>
        </p:txBody>
      </p:sp>
    </p:spTree>
    <p:extLst>
      <p:ext uri="{BB962C8B-B14F-4D97-AF65-F5344CB8AC3E}">
        <p14:creationId xmlns:p14="http://schemas.microsoft.com/office/powerpoint/2010/main" val="2921155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4052716"/>
            <a:ext cx="10515600" cy="6762043"/>
          </a:xfrm>
        </p:spPr>
        <p:txBody>
          <a:bodyPr anchor="b"/>
          <a:lstStyle>
            <a:lvl1pPr>
              <a:defRPr sz="8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10878731"/>
            <a:ext cx="10515600" cy="3555999"/>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3FEB86-2908-4027-97C6-D7F27A195C1E}" type="datetimeFigureOut">
              <a:rPr lang="en-SG" smtClean="0"/>
              <a:t>01/06/2023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8C3D819-B4C5-4461-9AA0-EC85E094176E}" type="slidenum">
              <a:rPr lang="en-SG" smtClean="0"/>
              <a:t>‹#›</a:t>
            </a:fld>
            <a:endParaRPr lang="en-SG"/>
          </a:p>
        </p:txBody>
      </p:sp>
    </p:spTree>
    <p:extLst>
      <p:ext uri="{BB962C8B-B14F-4D97-AF65-F5344CB8AC3E}">
        <p14:creationId xmlns:p14="http://schemas.microsoft.com/office/powerpoint/2010/main" val="1573959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4327407"/>
            <a:ext cx="5181600" cy="103142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4327407"/>
            <a:ext cx="5181600" cy="103142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3FEB86-2908-4027-97C6-D7F27A195C1E}" type="datetimeFigureOut">
              <a:rPr lang="en-SG" smtClean="0"/>
              <a:t>01/06/2023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8C3D819-B4C5-4461-9AA0-EC85E094176E}" type="slidenum">
              <a:rPr lang="en-SG" smtClean="0"/>
              <a:t>‹#›</a:t>
            </a:fld>
            <a:endParaRPr lang="en-SG"/>
          </a:p>
        </p:txBody>
      </p:sp>
    </p:spTree>
    <p:extLst>
      <p:ext uri="{BB962C8B-B14F-4D97-AF65-F5344CB8AC3E}">
        <p14:creationId xmlns:p14="http://schemas.microsoft.com/office/powerpoint/2010/main" val="3814757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65485"/>
            <a:ext cx="10515600" cy="314207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3984979"/>
            <a:ext cx="5157787" cy="1952977"/>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Edit Master text styles</a:t>
            </a:r>
          </a:p>
        </p:txBody>
      </p:sp>
      <p:sp>
        <p:nvSpPr>
          <p:cNvPr id="4" name="Content Placeholder 3"/>
          <p:cNvSpPr>
            <a:spLocks noGrp="1"/>
          </p:cNvSpPr>
          <p:nvPr>
            <p:ph sz="half" idx="2"/>
          </p:nvPr>
        </p:nvSpPr>
        <p:spPr>
          <a:xfrm>
            <a:off x="839789" y="5937956"/>
            <a:ext cx="5157787" cy="87338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3984979"/>
            <a:ext cx="5183188" cy="1952977"/>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Edit Master text styles</a:t>
            </a:r>
          </a:p>
        </p:txBody>
      </p:sp>
      <p:sp>
        <p:nvSpPr>
          <p:cNvPr id="6" name="Content Placeholder 5"/>
          <p:cNvSpPr>
            <a:spLocks noGrp="1"/>
          </p:cNvSpPr>
          <p:nvPr>
            <p:ph sz="quarter" idx="4"/>
          </p:nvPr>
        </p:nvSpPr>
        <p:spPr>
          <a:xfrm>
            <a:off x="6172201" y="5937956"/>
            <a:ext cx="5183188" cy="87338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3FEB86-2908-4027-97C6-D7F27A195C1E}" type="datetimeFigureOut">
              <a:rPr lang="en-SG" smtClean="0"/>
              <a:t>01/06/2023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C8C3D819-B4C5-4461-9AA0-EC85E094176E}" type="slidenum">
              <a:rPr lang="en-SG" smtClean="0"/>
              <a:t>‹#›</a:t>
            </a:fld>
            <a:endParaRPr lang="en-SG"/>
          </a:p>
        </p:txBody>
      </p:sp>
    </p:spTree>
    <p:extLst>
      <p:ext uri="{BB962C8B-B14F-4D97-AF65-F5344CB8AC3E}">
        <p14:creationId xmlns:p14="http://schemas.microsoft.com/office/powerpoint/2010/main" val="3886099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63FEB86-2908-4027-97C6-D7F27A195C1E}" type="datetimeFigureOut">
              <a:rPr lang="en-SG" smtClean="0"/>
              <a:t>01/06/2023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C8C3D819-B4C5-4461-9AA0-EC85E094176E}" type="slidenum">
              <a:rPr lang="en-SG" smtClean="0"/>
              <a:t>‹#›</a:t>
            </a:fld>
            <a:endParaRPr lang="en-SG"/>
          </a:p>
        </p:txBody>
      </p:sp>
    </p:spTree>
    <p:extLst>
      <p:ext uri="{BB962C8B-B14F-4D97-AF65-F5344CB8AC3E}">
        <p14:creationId xmlns:p14="http://schemas.microsoft.com/office/powerpoint/2010/main" val="3831663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3FEB86-2908-4027-97C6-D7F27A195C1E}" type="datetimeFigureOut">
              <a:rPr lang="en-SG" smtClean="0"/>
              <a:t>01/06/2023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C8C3D819-B4C5-4461-9AA0-EC85E094176E}" type="slidenum">
              <a:rPr lang="en-SG" smtClean="0"/>
              <a:t>‹#›</a:t>
            </a:fld>
            <a:endParaRPr lang="en-SG"/>
          </a:p>
        </p:txBody>
      </p:sp>
    </p:spTree>
    <p:extLst>
      <p:ext uri="{BB962C8B-B14F-4D97-AF65-F5344CB8AC3E}">
        <p14:creationId xmlns:p14="http://schemas.microsoft.com/office/powerpoint/2010/main" val="3003209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083733"/>
            <a:ext cx="3932237" cy="3793067"/>
          </a:xfrm>
        </p:spPr>
        <p:txBody>
          <a:bodyPr anchor="b"/>
          <a:lstStyle>
            <a:lvl1pPr>
              <a:defRPr sz="4267"/>
            </a:lvl1pPr>
          </a:lstStyle>
          <a:p>
            <a:r>
              <a:rPr lang="en-US" smtClean="0"/>
              <a:t>Click to edit Master title style</a:t>
            </a:r>
            <a:endParaRPr lang="en-US" dirty="0"/>
          </a:p>
        </p:txBody>
      </p:sp>
      <p:sp>
        <p:nvSpPr>
          <p:cNvPr id="3" name="Content Placeholder 2"/>
          <p:cNvSpPr>
            <a:spLocks noGrp="1"/>
          </p:cNvSpPr>
          <p:nvPr>
            <p:ph idx="1"/>
          </p:nvPr>
        </p:nvSpPr>
        <p:spPr>
          <a:xfrm>
            <a:off x="5183188" y="2340567"/>
            <a:ext cx="6172200" cy="11552296"/>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4876800"/>
            <a:ext cx="3932237" cy="9034875"/>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smtClean="0"/>
              <a:t>Edit Master text styles</a:t>
            </a:r>
          </a:p>
        </p:txBody>
      </p:sp>
      <p:sp>
        <p:nvSpPr>
          <p:cNvPr id="5" name="Date Placeholder 4"/>
          <p:cNvSpPr>
            <a:spLocks noGrp="1"/>
          </p:cNvSpPr>
          <p:nvPr>
            <p:ph type="dt" sz="half" idx="10"/>
          </p:nvPr>
        </p:nvSpPr>
        <p:spPr/>
        <p:txBody>
          <a:bodyPr/>
          <a:lstStyle/>
          <a:p>
            <a:fld id="{C63FEB86-2908-4027-97C6-D7F27A195C1E}" type="datetimeFigureOut">
              <a:rPr lang="en-SG" smtClean="0"/>
              <a:t>01/06/2023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8C3D819-B4C5-4461-9AA0-EC85E094176E}" type="slidenum">
              <a:rPr lang="en-SG" smtClean="0"/>
              <a:t>‹#›</a:t>
            </a:fld>
            <a:endParaRPr lang="en-SG"/>
          </a:p>
        </p:txBody>
      </p:sp>
    </p:spTree>
    <p:extLst>
      <p:ext uri="{BB962C8B-B14F-4D97-AF65-F5344CB8AC3E}">
        <p14:creationId xmlns:p14="http://schemas.microsoft.com/office/powerpoint/2010/main" val="3053823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083733"/>
            <a:ext cx="3932237" cy="3793067"/>
          </a:xfrm>
        </p:spPr>
        <p:txBody>
          <a:bodyPr anchor="b"/>
          <a:lstStyle>
            <a:lvl1pPr>
              <a:defRPr sz="426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2340567"/>
            <a:ext cx="6172200" cy="11552296"/>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dirty="0"/>
          </a:p>
        </p:txBody>
      </p:sp>
      <p:sp>
        <p:nvSpPr>
          <p:cNvPr id="4" name="Text Placeholder 3"/>
          <p:cNvSpPr>
            <a:spLocks noGrp="1"/>
          </p:cNvSpPr>
          <p:nvPr>
            <p:ph type="body" sz="half" idx="2"/>
          </p:nvPr>
        </p:nvSpPr>
        <p:spPr>
          <a:xfrm>
            <a:off x="839788" y="4876800"/>
            <a:ext cx="3932237" cy="9034875"/>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smtClean="0"/>
              <a:t>Edit Master text styles</a:t>
            </a:r>
          </a:p>
        </p:txBody>
      </p:sp>
      <p:sp>
        <p:nvSpPr>
          <p:cNvPr id="5" name="Date Placeholder 4"/>
          <p:cNvSpPr>
            <a:spLocks noGrp="1"/>
          </p:cNvSpPr>
          <p:nvPr>
            <p:ph type="dt" sz="half" idx="10"/>
          </p:nvPr>
        </p:nvSpPr>
        <p:spPr/>
        <p:txBody>
          <a:bodyPr/>
          <a:lstStyle/>
          <a:p>
            <a:fld id="{C63FEB86-2908-4027-97C6-D7F27A195C1E}" type="datetimeFigureOut">
              <a:rPr lang="en-SG" smtClean="0"/>
              <a:t>01/06/2023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8C3D819-B4C5-4461-9AA0-EC85E094176E}" type="slidenum">
              <a:rPr lang="en-SG" smtClean="0"/>
              <a:t>‹#›</a:t>
            </a:fld>
            <a:endParaRPr lang="en-SG"/>
          </a:p>
        </p:txBody>
      </p:sp>
    </p:spTree>
    <p:extLst>
      <p:ext uri="{BB962C8B-B14F-4D97-AF65-F5344CB8AC3E}">
        <p14:creationId xmlns:p14="http://schemas.microsoft.com/office/powerpoint/2010/main" val="2047238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865485"/>
            <a:ext cx="10515600" cy="314207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4327407"/>
            <a:ext cx="10515600" cy="1031428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15066908"/>
            <a:ext cx="2743200" cy="865481"/>
          </a:xfrm>
          <a:prstGeom prst="rect">
            <a:avLst/>
          </a:prstGeom>
        </p:spPr>
        <p:txBody>
          <a:bodyPr vert="horz" lIns="91440" tIns="45720" rIns="91440" bIns="45720" rtlCol="0" anchor="ctr"/>
          <a:lstStyle>
            <a:lvl1pPr algn="l">
              <a:defRPr sz="1600">
                <a:solidFill>
                  <a:schemeClr val="tx1">
                    <a:tint val="75000"/>
                  </a:schemeClr>
                </a:solidFill>
              </a:defRPr>
            </a:lvl1pPr>
          </a:lstStyle>
          <a:p>
            <a:fld id="{C63FEB86-2908-4027-97C6-D7F27A195C1E}" type="datetimeFigureOut">
              <a:rPr lang="en-SG" smtClean="0"/>
              <a:t>01/06/2023</a:t>
            </a:fld>
            <a:endParaRPr lang="en-SG"/>
          </a:p>
        </p:txBody>
      </p:sp>
      <p:sp>
        <p:nvSpPr>
          <p:cNvPr id="5" name="Footer Placeholder 4"/>
          <p:cNvSpPr>
            <a:spLocks noGrp="1"/>
          </p:cNvSpPr>
          <p:nvPr>
            <p:ph type="ftr" sz="quarter" idx="3"/>
          </p:nvPr>
        </p:nvSpPr>
        <p:spPr>
          <a:xfrm>
            <a:off x="4038600" y="15066908"/>
            <a:ext cx="4114800" cy="865481"/>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15066908"/>
            <a:ext cx="2743200" cy="865481"/>
          </a:xfrm>
          <a:prstGeom prst="rect">
            <a:avLst/>
          </a:prstGeom>
        </p:spPr>
        <p:txBody>
          <a:bodyPr vert="horz" lIns="91440" tIns="45720" rIns="91440" bIns="45720" rtlCol="0" anchor="ctr"/>
          <a:lstStyle>
            <a:lvl1pPr algn="r">
              <a:defRPr sz="1600">
                <a:solidFill>
                  <a:schemeClr val="tx1">
                    <a:tint val="75000"/>
                  </a:schemeClr>
                </a:solidFill>
              </a:defRPr>
            </a:lvl1pPr>
          </a:lstStyle>
          <a:p>
            <a:fld id="{C8C3D819-B4C5-4461-9AA0-EC85E094176E}" type="slidenum">
              <a:rPr lang="en-SG" smtClean="0"/>
              <a:t>‹#›</a:t>
            </a:fld>
            <a:endParaRPr lang="en-SG"/>
          </a:p>
        </p:txBody>
      </p:sp>
    </p:spTree>
    <p:extLst>
      <p:ext uri="{BB962C8B-B14F-4D97-AF65-F5344CB8AC3E}">
        <p14:creationId xmlns:p14="http://schemas.microsoft.com/office/powerpoint/2010/main" val="76614821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59726" y="943129"/>
            <a:ext cx="10363200" cy="1690889"/>
          </a:xfrm>
          <a:prstGeom prst="rect">
            <a:avLst/>
          </a:prstGeom>
        </p:spPr>
        <p:txBody>
          <a:bodyPr vert="horz" lIns="91440" tIns="45720" rIns="91440" bIns="45720" rtlCol="0" anchor="ctr">
            <a:normAutofit fontScale="85000" lnSpcReduction="20000"/>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pPr algn="ctr"/>
            <a:r>
              <a:rPr lang="en-US" sz="2600" b="1" dirty="0" smtClean="0">
                <a:solidFill>
                  <a:schemeClr val="accent5"/>
                </a:solidFill>
              </a:rPr>
              <a:t>Welcome to </a:t>
            </a:r>
          </a:p>
          <a:p>
            <a:pPr algn="ctr"/>
            <a:endParaRPr lang="en-US" sz="2600" b="1" dirty="0" smtClean="0">
              <a:solidFill>
                <a:schemeClr val="accent5"/>
              </a:solidFill>
            </a:endParaRPr>
          </a:p>
          <a:p>
            <a:pPr algn="ctr"/>
            <a:r>
              <a:rPr lang="en-US" sz="6400" b="1" dirty="0" smtClean="0">
                <a:solidFill>
                  <a:schemeClr val="accent5"/>
                </a:solidFill>
              </a:rPr>
              <a:t>Investment Apprentice</a:t>
            </a:r>
          </a:p>
          <a:p>
            <a:pPr algn="ctr"/>
            <a:r>
              <a:rPr lang="en-US" sz="4000" b="1" dirty="0">
                <a:solidFill>
                  <a:schemeClr val="accent5"/>
                </a:solidFill>
              </a:rPr>
              <a:t> </a:t>
            </a:r>
            <a:r>
              <a:rPr lang="en-US" sz="2900" b="1" dirty="0" smtClean="0">
                <a:solidFill>
                  <a:srgbClr val="00B050"/>
                </a:solidFill>
              </a:rPr>
              <a:t>your smart </a:t>
            </a:r>
            <a:r>
              <a:rPr lang="en-US" sz="2900" b="1" dirty="0">
                <a:solidFill>
                  <a:srgbClr val="00B050"/>
                </a:solidFill>
              </a:rPr>
              <a:t>and sassy AI assistant</a:t>
            </a:r>
            <a:endParaRPr lang="en-SG" sz="2900" b="1" dirty="0">
              <a:solidFill>
                <a:srgbClr val="00B05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690000134"/>
              </p:ext>
            </p:extLst>
          </p:nvPr>
        </p:nvGraphicFramePr>
        <p:xfrm>
          <a:off x="834029" y="4164208"/>
          <a:ext cx="9855201" cy="2439159"/>
        </p:xfrm>
        <a:graphic>
          <a:graphicData uri="http://schemas.openxmlformats.org/drawingml/2006/table">
            <a:tbl>
              <a:tblPr firstRow="1" bandRow="1">
                <a:tableStyleId>{5C22544A-7EE6-4342-B048-85BDC9FD1C3A}</a:tableStyleId>
              </a:tblPr>
              <a:tblGrid>
                <a:gridCol w="448899">
                  <a:extLst>
                    <a:ext uri="{9D8B030D-6E8A-4147-A177-3AD203B41FA5}">
                      <a16:colId xmlns:a16="http://schemas.microsoft.com/office/drawing/2014/main" val="195621326"/>
                    </a:ext>
                  </a:extLst>
                </a:gridCol>
                <a:gridCol w="1818147">
                  <a:extLst>
                    <a:ext uri="{9D8B030D-6E8A-4147-A177-3AD203B41FA5}">
                      <a16:colId xmlns:a16="http://schemas.microsoft.com/office/drawing/2014/main" val="567334210"/>
                    </a:ext>
                  </a:extLst>
                </a:gridCol>
                <a:gridCol w="846161">
                  <a:extLst>
                    <a:ext uri="{9D8B030D-6E8A-4147-A177-3AD203B41FA5}">
                      <a16:colId xmlns:a16="http://schemas.microsoft.com/office/drawing/2014/main" val="1273260292"/>
                    </a:ext>
                  </a:extLst>
                </a:gridCol>
                <a:gridCol w="6741994">
                  <a:extLst>
                    <a:ext uri="{9D8B030D-6E8A-4147-A177-3AD203B41FA5}">
                      <a16:colId xmlns:a16="http://schemas.microsoft.com/office/drawing/2014/main" val="1088956231"/>
                    </a:ext>
                  </a:extLst>
                </a:gridCol>
              </a:tblGrid>
              <a:tr h="508253">
                <a:tc>
                  <a:txBody>
                    <a:bodyPr/>
                    <a:lstStyle/>
                    <a:p>
                      <a:endParaRPr lang="en-SG" sz="1800" dirty="0">
                        <a:solidFill>
                          <a:schemeClr val="tx1"/>
                        </a:solidFill>
                      </a:endParaRPr>
                    </a:p>
                  </a:txBody>
                  <a:tcPr>
                    <a:noFill/>
                  </a:tcPr>
                </a:tc>
                <a:tc>
                  <a:txBody>
                    <a:bodyPr/>
                    <a:lstStyle/>
                    <a:p>
                      <a:r>
                        <a:rPr lang="en-US" sz="1800" dirty="0" smtClean="0">
                          <a:solidFill>
                            <a:schemeClr val="tx1"/>
                          </a:solidFill>
                        </a:rPr>
                        <a:t>Company</a:t>
                      </a:r>
                      <a:endParaRPr lang="en-SG" sz="1800" dirty="0">
                        <a:solidFill>
                          <a:schemeClr val="tx1"/>
                        </a:solidFill>
                      </a:endParaRPr>
                    </a:p>
                  </a:txBody>
                  <a:tcPr>
                    <a:solidFill>
                      <a:schemeClr val="accent6">
                        <a:lumMod val="20000"/>
                        <a:lumOff val="80000"/>
                      </a:schemeClr>
                    </a:solidFill>
                  </a:tcPr>
                </a:tc>
                <a:tc>
                  <a:txBody>
                    <a:bodyPr/>
                    <a:lstStyle/>
                    <a:p>
                      <a:r>
                        <a:rPr lang="en-US" sz="1800" dirty="0" smtClean="0">
                          <a:solidFill>
                            <a:schemeClr val="tx1"/>
                          </a:solidFill>
                        </a:rPr>
                        <a:t>Rating</a:t>
                      </a:r>
                      <a:endParaRPr lang="en-SG" sz="1800" dirty="0">
                        <a:solidFill>
                          <a:schemeClr val="tx1"/>
                        </a:solidFill>
                      </a:endParaRPr>
                    </a:p>
                  </a:txBody>
                  <a:tcPr>
                    <a:solidFill>
                      <a:schemeClr val="accent6">
                        <a:lumMod val="20000"/>
                        <a:lumOff val="80000"/>
                      </a:schemeClr>
                    </a:solidFill>
                  </a:tcPr>
                </a:tc>
                <a:tc>
                  <a:txBody>
                    <a:bodyPr/>
                    <a:lstStyle/>
                    <a:p>
                      <a:endParaRPr lang="en-SG" sz="1800"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3697455173"/>
                  </a:ext>
                </a:extLst>
              </a:tr>
              <a:tr h="705893">
                <a:tc>
                  <a:txBody>
                    <a:bodyPr/>
                    <a:lstStyle/>
                    <a:p>
                      <a:endParaRPr lang="en-SG" sz="1800"/>
                    </a:p>
                  </a:txBody>
                  <a:tcPr>
                    <a:noFill/>
                  </a:tcPr>
                </a:tc>
                <a:tc>
                  <a:txBody>
                    <a:bodyPr/>
                    <a:lstStyle/>
                    <a:p>
                      <a:r>
                        <a:rPr lang="en-US" sz="1800" dirty="0" smtClean="0"/>
                        <a:t>Walmart</a:t>
                      </a:r>
                      <a:endParaRPr lang="en-SG" sz="1800" dirty="0"/>
                    </a:p>
                  </a:txBody>
                  <a:tcPr>
                    <a:solidFill>
                      <a:schemeClr val="accent6">
                        <a:lumMod val="20000"/>
                        <a:lumOff val="80000"/>
                      </a:schemeClr>
                    </a:solidFill>
                  </a:tcPr>
                </a:tc>
                <a:tc>
                  <a:txBody>
                    <a:bodyPr/>
                    <a:lstStyle/>
                    <a:p>
                      <a:r>
                        <a:rPr lang="en-US" sz="1800" dirty="0" smtClean="0"/>
                        <a:t>85</a:t>
                      </a:r>
                      <a:endParaRPr lang="en-SG" sz="1800" dirty="0"/>
                    </a:p>
                  </a:txBody>
                  <a:tcPr>
                    <a:solidFill>
                      <a:schemeClr val="accent6">
                        <a:lumMod val="20000"/>
                        <a:lumOff val="80000"/>
                      </a:schemeClr>
                    </a:solidFill>
                  </a:tcPr>
                </a:tc>
                <a:tc>
                  <a:txBody>
                    <a:bodyPr/>
                    <a:lstStyle/>
                    <a:p>
                      <a:r>
                        <a:rPr lang="en-US" sz="1800" dirty="0" smtClean="0"/>
                        <a:t>Walmart’s scorching success signifies its status as an unstoppable retail juggernaut!</a:t>
                      </a:r>
                    </a:p>
                    <a:p>
                      <a:endParaRPr lang="en-SG" sz="1800" dirty="0"/>
                    </a:p>
                  </a:txBody>
                  <a:tcPr>
                    <a:solidFill>
                      <a:schemeClr val="accent6">
                        <a:lumMod val="20000"/>
                        <a:lumOff val="80000"/>
                      </a:schemeClr>
                    </a:solidFill>
                  </a:tcPr>
                </a:tc>
                <a:extLst>
                  <a:ext uri="{0D108BD9-81ED-4DB2-BD59-A6C34878D82A}">
                    <a16:rowId xmlns:a16="http://schemas.microsoft.com/office/drawing/2014/main" val="1165236358"/>
                  </a:ext>
                </a:extLst>
              </a:tr>
              <a:tr h="508253">
                <a:tc>
                  <a:txBody>
                    <a:bodyPr/>
                    <a:lstStyle/>
                    <a:p>
                      <a:endParaRPr lang="en-SG"/>
                    </a:p>
                  </a:txBody>
                  <a:tcPr>
                    <a:noFill/>
                  </a:tcPr>
                </a:tc>
                <a:tc>
                  <a:txBody>
                    <a:bodyPr/>
                    <a:lstStyle/>
                    <a:p>
                      <a:endParaRPr lang="en-SG" dirty="0"/>
                    </a:p>
                  </a:txBody>
                  <a:tcPr>
                    <a:solidFill>
                      <a:schemeClr val="accent6">
                        <a:lumMod val="20000"/>
                        <a:lumOff val="80000"/>
                      </a:schemeClr>
                    </a:solidFill>
                  </a:tcPr>
                </a:tc>
                <a:tc>
                  <a:txBody>
                    <a:bodyPr/>
                    <a:lstStyle/>
                    <a:p>
                      <a:endParaRPr lang="en-SG"/>
                    </a:p>
                  </a:txBody>
                  <a:tcPr>
                    <a:solidFill>
                      <a:schemeClr val="accent6">
                        <a:lumMod val="20000"/>
                        <a:lumOff val="80000"/>
                      </a:schemeClr>
                    </a:solidFill>
                  </a:tcPr>
                </a:tc>
                <a:tc>
                  <a:txBody>
                    <a:bodyPr/>
                    <a:lstStyle/>
                    <a:p>
                      <a:endParaRPr lang="en-SG"/>
                    </a:p>
                  </a:txBody>
                  <a:tcPr>
                    <a:solidFill>
                      <a:schemeClr val="accent6">
                        <a:lumMod val="20000"/>
                        <a:lumOff val="80000"/>
                      </a:schemeClr>
                    </a:solidFill>
                  </a:tcPr>
                </a:tc>
                <a:extLst>
                  <a:ext uri="{0D108BD9-81ED-4DB2-BD59-A6C34878D82A}">
                    <a16:rowId xmlns:a16="http://schemas.microsoft.com/office/drawing/2014/main" val="3236847769"/>
                  </a:ext>
                </a:extLst>
              </a:tr>
              <a:tr h="508253">
                <a:tc>
                  <a:txBody>
                    <a:bodyPr/>
                    <a:lstStyle/>
                    <a:p>
                      <a:endParaRPr lang="en-SG" dirty="0"/>
                    </a:p>
                  </a:txBody>
                  <a:tcPr>
                    <a:noFill/>
                  </a:tcPr>
                </a:tc>
                <a:tc>
                  <a:txBody>
                    <a:bodyPr/>
                    <a:lstStyle/>
                    <a:p>
                      <a:endParaRPr lang="en-SG"/>
                    </a:p>
                  </a:txBody>
                  <a:tcPr>
                    <a:solidFill>
                      <a:schemeClr val="accent6">
                        <a:lumMod val="20000"/>
                        <a:lumOff val="80000"/>
                      </a:schemeClr>
                    </a:solidFill>
                  </a:tcPr>
                </a:tc>
                <a:tc>
                  <a:txBody>
                    <a:bodyPr/>
                    <a:lstStyle/>
                    <a:p>
                      <a:endParaRPr lang="en-SG"/>
                    </a:p>
                  </a:txBody>
                  <a:tcPr>
                    <a:solidFill>
                      <a:schemeClr val="accent6">
                        <a:lumMod val="20000"/>
                        <a:lumOff val="80000"/>
                      </a:schemeClr>
                    </a:solidFill>
                  </a:tcPr>
                </a:tc>
                <a:tc>
                  <a:txBody>
                    <a:bodyPr/>
                    <a:lstStyle/>
                    <a:p>
                      <a:endParaRPr lang="en-SG" dirty="0"/>
                    </a:p>
                  </a:txBody>
                  <a:tcPr>
                    <a:solidFill>
                      <a:schemeClr val="accent6">
                        <a:lumMod val="20000"/>
                        <a:lumOff val="80000"/>
                      </a:schemeClr>
                    </a:solidFill>
                  </a:tcPr>
                </a:tc>
                <a:extLst>
                  <a:ext uri="{0D108BD9-81ED-4DB2-BD59-A6C34878D82A}">
                    <a16:rowId xmlns:a16="http://schemas.microsoft.com/office/drawing/2014/main" val="886288795"/>
                  </a:ext>
                </a:extLst>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747" y="4755957"/>
            <a:ext cx="318320" cy="356519"/>
          </a:xfrm>
          <a:prstGeom prst="rect">
            <a:avLst/>
          </a:prstGeom>
        </p:spPr>
      </p:pic>
      <p:grpSp>
        <p:nvGrpSpPr>
          <p:cNvPr id="11" name="Group 10"/>
          <p:cNvGrpSpPr/>
          <p:nvPr/>
        </p:nvGrpSpPr>
        <p:grpSpPr>
          <a:xfrm>
            <a:off x="1249068" y="3090662"/>
            <a:ext cx="4892426" cy="362222"/>
            <a:chOff x="5718413" y="7970292"/>
            <a:chExt cx="5243013" cy="504968"/>
          </a:xfrm>
        </p:grpSpPr>
        <p:sp>
          <p:nvSpPr>
            <p:cNvPr id="7" name="Rounded Rectangle 6"/>
            <p:cNvSpPr/>
            <p:nvPr/>
          </p:nvSpPr>
          <p:spPr>
            <a:xfrm>
              <a:off x="5718413" y="7970293"/>
              <a:ext cx="2129050" cy="5049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Search</a:t>
              </a:r>
              <a:endParaRPr lang="en-SG" dirty="0"/>
            </a:p>
          </p:txBody>
        </p:sp>
        <p:sp>
          <p:nvSpPr>
            <p:cNvPr id="8" name="Rectangle 7"/>
            <p:cNvSpPr/>
            <p:nvPr/>
          </p:nvSpPr>
          <p:spPr>
            <a:xfrm>
              <a:off x="7890680" y="7970292"/>
              <a:ext cx="3070746" cy="5049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lumMod val="65000"/>
                    </a:schemeClr>
                  </a:solidFill>
                </a:rPr>
                <a:t>Company Name/Ticker code</a:t>
              </a:r>
              <a:endParaRPr lang="en-SG" dirty="0">
                <a:solidFill>
                  <a:schemeClr val="bg1">
                    <a:lumMod val="65000"/>
                  </a:schemeClr>
                </a:solidFill>
              </a:endParaRPr>
            </a:p>
          </p:txBody>
        </p:sp>
      </p:grpSp>
      <p:sp>
        <p:nvSpPr>
          <p:cNvPr id="9" name="Rounded Rectangle 8"/>
          <p:cNvSpPr/>
          <p:nvPr/>
        </p:nvSpPr>
        <p:spPr>
          <a:xfrm>
            <a:off x="5761630" y="10006084"/>
            <a:ext cx="2129050" cy="5049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Subscribe</a:t>
            </a:r>
            <a:endParaRPr lang="en-SG" dirty="0"/>
          </a:p>
        </p:txBody>
      </p:sp>
      <p:sp>
        <p:nvSpPr>
          <p:cNvPr id="10" name="Rectangle 9"/>
          <p:cNvSpPr/>
          <p:nvPr/>
        </p:nvSpPr>
        <p:spPr>
          <a:xfrm>
            <a:off x="7999863" y="10006084"/>
            <a:ext cx="3070746" cy="5049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lumMod val="65000"/>
                  </a:schemeClr>
                </a:solidFill>
              </a:rPr>
              <a:t>E-mail address</a:t>
            </a:r>
            <a:endParaRPr lang="en-SG" dirty="0">
              <a:solidFill>
                <a:schemeClr val="bg1">
                  <a:lumMod val="65000"/>
                </a:schemeClr>
              </a:solidFill>
            </a:endParaRPr>
          </a:p>
        </p:txBody>
      </p:sp>
    </p:spTree>
    <p:extLst>
      <p:ext uri="{BB962C8B-B14F-4D97-AF65-F5344CB8AC3E}">
        <p14:creationId xmlns:p14="http://schemas.microsoft.com/office/powerpoint/2010/main" val="4189017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9726" y="943129"/>
            <a:ext cx="10363200" cy="796461"/>
          </a:xfrm>
        </p:spPr>
        <p:txBody>
          <a:bodyPr>
            <a:normAutofit/>
          </a:bodyPr>
          <a:lstStyle/>
          <a:p>
            <a:pPr algn="l"/>
            <a:r>
              <a:rPr lang="en-US" sz="4000" b="1" dirty="0" smtClean="0">
                <a:solidFill>
                  <a:schemeClr val="accent5"/>
                </a:solidFill>
              </a:rPr>
              <a:t>Investment Apprentice</a:t>
            </a:r>
            <a:endParaRPr lang="en-SG" sz="4000" b="1" dirty="0">
              <a:solidFill>
                <a:schemeClr val="accent5"/>
              </a:solidFill>
            </a:endParaRPr>
          </a:p>
        </p:txBody>
      </p:sp>
      <p:sp>
        <p:nvSpPr>
          <p:cNvPr id="3" name="Subtitle 2"/>
          <p:cNvSpPr>
            <a:spLocks noGrp="1"/>
          </p:cNvSpPr>
          <p:nvPr>
            <p:ph type="subTitle" idx="1"/>
          </p:nvPr>
        </p:nvSpPr>
        <p:spPr>
          <a:xfrm>
            <a:off x="2060812" y="2092759"/>
            <a:ext cx="8525411" cy="561231"/>
          </a:xfrm>
        </p:spPr>
        <p:txBody>
          <a:bodyPr/>
          <a:lstStyle/>
          <a:p>
            <a:pPr algn="l"/>
            <a:r>
              <a:rPr lang="en-US" dirty="0" smtClean="0"/>
              <a:t>WMT: Walmart</a:t>
            </a:r>
          </a:p>
        </p:txBody>
      </p:sp>
      <p:sp>
        <p:nvSpPr>
          <p:cNvPr id="4" name="TextBox 3"/>
          <p:cNvSpPr txBox="1"/>
          <p:nvPr/>
        </p:nvSpPr>
        <p:spPr>
          <a:xfrm>
            <a:off x="1159726" y="2806107"/>
            <a:ext cx="9902284" cy="400110"/>
          </a:xfrm>
          <a:prstGeom prst="rect">
            <a:avLst/>
          </a:prstGeom>
          <a:noFill/>
        </p:spPr>
        <p:txBody>
          <a:bodyPr wrap="square" rtlCol="0">
            <a:spAutoFit/>
          </a:bodyPr>
          <a:lstStyle/>
          <a:p>
            <a:r>
              <a:rPr lang="en-US" sz="2000" dirty="0" smtClean="0">
                <a:ln w="0"/>
                <a:solidFill>
                  <a:schemeClr val="accent1"/>
                </a:solidFill>
                <a:effectLst>
                  <a:outerShdw blurRad="38100" dist="25400" dir="5400000" algn="ctr" rotWithShape="0">
                    <a:srgbClr val="6E747A">
                      <a:alpha val="43000"/>
                    </a:srgbClr>
                  </a:outerShdw>
                </a:effectLst>
              </a:rPr>
              <a:t>Walmart’s scorching success signifies its status as an unstoppable retail juggernaut!</a:t>
            </a:r>
            <a:endParaRPr lang="en-SG" sz="2000" dirty="0">
              <a:ln w="0"/>
              <a:solidFill>
                <a:schemeClr val="accent1"/>
              </a:solidFill>
              <a:effectLst>
                <a:outerShdw blurRad="38100" dist="25400" dir="5400000" algn="ctr" rotWithShape="0">
                  <a:srgbClr val="6E747A">
                    <a:alpha val="43000"/>
                  </a:srgbClr>
                </a:outerShdw>
              </a:effectLst>
            </a:endParaRPr>
          </a:p>
        </p:txBody>
      </p:sp>
      <p:sp>
        <p:nvSpPr>
          <p:cNvPr id="5" name="TextBox 4"/>
          <p:cNvSpPr txBox="1"/>
          <p:nvPr/>
        </p:nvSpPr>
        <p:spPr>
          <a:xfrm>
            <a:off x="6743437" y="1873624"/>
            <a:ext cx="4080680" cy="646331"/>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txBody>
          <a:bodyPr wrap="square" rtlCol="0">
            <a:spAutoFit/>
          </a:bodyPr>
          <a:lstStyle/>
          <a:p>
            <a:r>
              <a:rPr lang="en-US" dirty="0" smtClean="0"/>
              <a:t>Rating :				</a:t>
            </a:r>
            <a:r>
              <a:rPr lang="en-US" b="1" dirty="0" smtClean="0">
                <a:solidFill>
                  <a:schemeClr val="accent1"/>
                </a:solidFill>
              </a:rPr>
              <a:t>85    </a:t>
            </a:r>
            <a:r>
              <a:rPr lang="en-US" dirty="0" smtClean="0"/>
              <a:t> </a:t>
            </a:r>
            <a:r>
              <a:rPr lang="en-US" sz="1400" dirty="0" smtClean="0"/>
              <a:t>(/100)</a:t>
            </a:r>
          </a:p>
          <a:p>
            <a:r>
              <a:rPr lang="en-US" dirty="0" smtClean="0"/>
              <a:t>Claude assessment:		</a:t>
            </a:r>
            <a:r>
              <a:rPr lang="en-US" b="1" dirty="0" smtClean="0">
                <a:solidFill>
                  <a:srgbClr val="FF0000"/>
                </a:solidFill>
              </a:rPr>
              <a:t>Deteriorating</a:t>
            </a:r>
            <a:endParaRPr lang="en-SG" b="1" dirty="0">
              <a:solidFill>
                <a:srgbClr val="FF0000"/>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6391" y="1936305"/>
            <a:ext cx="580952" cy="650667"/>
          </a:xfrm>
          <a:prstGeom prst="rect">
            <a:avLst/>
          </a:prstGeom>
        </p:spPr>
      </p:pic>
      <p:sp>
        <p:nvSpPr>
          <p:cNvPr id="8" name="TextBox 7"/>
          <p:cNvSpPr txBox="1"/>
          <p:nvPr/>
        </p:nvSpPr>
        <p:spPr>
          <a:xfrm>
            <a:off x="1159726" y="3425352"/>
            <a:ext cx="4858603" cy="1754326"/>
          </a:xfrm>
          <a:prstGeom prst="rect">
            <a:avLst/>
          </a:prstGeom>
          <a:noFill/>
        </p:spPr>
        <p:txBody>
          <a:bodyPr wrap="square" rtlCol="0">
            <a:spAutoFit/>
          </a:bodyPr>
          <a:lstStyle/>
          <a:p>
            <a:r>
              <a:rPr lang="en-US" b="1" dirty="0" smtClean="0"/>
              <a:t>Financial Summary:</a:t>
            </a:r>
          </a:p>
          <a:p>
            <a:r>
              <a:rPr lang="en-US" dirty="0"/>
              <a:t>"Net sales": </a:t>
            </a:r>
            <a:r>
              <a:rPr lang="en-US" dirty="0" smtClean="0"/>
              <a:t>		"$</a:t>
            </a:r>
            <a:r>
              <a:rPr lang="en-US" dirty="0"/>
              <a:t>620 billion", </a:t>
            </a:r>
            <a:endParaRPr lang="en-US" dirty="0" smtClean="0"/>
          </a:p>
          <a:p>
            <a:r>
              <a:rPr lang="en-US" dirty="0" smtClean="0"/>
              <a:t>"</a:t>
            </a:r>
            <a:r>
              <a:rPr lang="en-US" dirty="0"/>
              <a:t>Earnings per share": "$2.32", </a:t>
            </a:r>
            <a:endParaRPr lang="en-US" dirty="0" smtClean="0"/>
          </a:p>
          <a:p>
            <a:r>
              <a:rPr lang="en-US" dirty="0" smtClean="0"/>
              <a:t>"</a:t>
            </a:r>
            <a:r>
              <a:rPr lang="en-US" dirty="0"/>
              <a:t>Operating income": "7% growth", </a:t>
            </a:r>
            <a:endParaRPr lang="en-US" dirty="0" smtClean="0"/>
          </a:p>
          <a:p>
            <a:r>
              <a:rPr lang="en-US" dirty="0" smtClean="0"/>
              <a:t>"</a:t>
            </a:r>
            <a:r>
              <a:rPr lang="en-US" dirty="0"/>
              <a:t>Gross margin</a:t>
            </a:r>
            <a:r>
              <a:rPr lang="en-US" dirty="0" smtClean="0"/>
              <a:t>":	 </a:t>
            </a:r>
            <a:r>
              <a:rPr lang="en-US" dirty="0"/>
              <a:t>"declined 83 basis points"</a:t>
            </a:r>
          </a:p>
          <a:p>
            <a:endParaRPr lang="en-SG" dirty="0"/>
          </a:p>
        </p:txBody>
      </p:sp>
      <p:sp>
        <p:nvSpPr>
          <p:cNvPr id="9" name="TextBox 8"/>
          <p:cNvSpPr txBox="1"/>
          <p:nvPr/>
        </p:nvSpPr>
        <p:spPr>
          <a:xfrm>
            <a:off x="1067186" y="7413235"/>
            <a:ext cx="9902285" cy="1754326"/>
          </a:xfrm>
          <a:prstGeom prst="rect">
            <a:avLst/>
          </a:prstGeom>
          <a:noFill/>
        </p:spPr>
        <p:txBody>
          <a:bodyPr wrap="square" rtlCol="0">
            <a:spAutoFit/>
          </a:bodyPr>
          <a:lstStyle/>
          <a:p>
            <a:r>
              <a:rPr lang="en-US" b="1" dirty="0" smtClean="0"/>
              <a:t>Risks &amp; Concerns:</a:t>
            </a:r>
          </a:p>
          <a:p>
            <a:r>
              <a:rPr lang="en-US" dirty="0"/>
              <a:t>Concerns were raised about stubborn high inflation in dry grocery and consumables categories which could pressure customers' wallets and discretionary spending. The company also noted uncertainties in the macro environment like potential recession, lower consumer spending and income which could impact sales growth.</a:t>
            </a:r>
            <a:endParaRPr lang="en-US" dirty="0" smtClean="0"/>
          </a:p>
          <a:p>
            <a:endParaRPr lang="en-SG" dirty="0"/>
          </a:p>
        </p:txBody>
      </p:sp>
      <p:sp>
        <p:nvSpPr>
          <p:cNvPr id="11" name="TextBox 10"/>
          <p:cNvSpPr txBox="1"/>
          <p:nvPr/>
        </p:nvSpPr>
        <p:spPr>
          <a:xfrm>
            <a:off x="1159726" y="5032727"/>
            <a:ext cx="9809745" cy="2308324"/>
          </a:xfrm>
          <a:prstGeom prst="rect">
            <a:avLst/>
          </a:prstGeom>
          <a:noFill/>
        </p:spPr>
        <p:txBody>
          <a:bodyPr wrap="square" rtlCol="0">
            <a:spAutoFit/>
          </a:bodyPr>
          <a:lstStyle/>
          <a:p>
            <a:r>
              <a:rPr lang="en-US" b="1" dirty="0" smtClean="0"/>
              <a:t>Key Points from Management Briefing:</a:t>
            </a:r>
          </a:p>
          <a:p>
            <a:r>
              <a:rPr lang="en-US" dirty="0"/>
              <a:t>Walmart reported strong Q4 results with sales growth across all segments. The company gained market share in grocery from higher-income households. E-commerce sales grew 27% led by store-fulfilled pickup and delivery. Walmart U.S. comp sales rose 8.3% but GM sales declined due to inflation. Operating income grew 7% but EPS declined 2.6% for the year due to charges. The company expects sales growth to slow in Q1 but increase in operating income due to lower costs. However, sales growth is expected to moderate in H2 due to difficult comps. Overall, Walmart sees uncertainty in the macro environment but remains optimistic about its long term prospects.</a:t>
            </a:r>
            <a:endParaRPr lang="en-SG" dirty="0"/>
          </a:p>
        </p:txBody>
      </p:sp>
      <p:sp>
        <p:nvSpPr>
          <p:cNvPr id="12" name="Rounded Rectangle 11"/>
          <p:cNvSpPr/>
          <p:nvPr/>
        </p:nvSpPr>
        <p:spPr>
          <a:xfrm>
            <a:off x="1159726" y="9553433"/>
            <a:ext cx="4422208" cy="573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Compare to previous quarter briefing</a:t>
            </a:r>
            <a:endParaRPr lang="en-SG" dirty="0"/>
          </a:p>
        </p:txBody>
      </p:sp>
      <p:sp>
        <p:nvSpPr>
          <p:cNvPr id="13" name="Rounded Rectangle 12"/>
          <p:cNvSpPr/>
          <p:nvPr/>
        </p:nvSpPr>
        <p:spPr>
          <a:xfrm>
            <a:off x="1159726" y="10225908"/>
            <a:ext cx="4422208" cy="573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Compare to peers</a:t>
            </a:r>
            <a:endParaRPr lang="en-SG" dirty="0"/>
          </a:p>
        </p:txBody>
      </p:sp>
    </p:spTree>
    <p:extLst>
      <p:ext uri="{BB962C8B-B14F-4D97-AF65-F5344CB8AC3E}">
        <p14:creationId xmlns:p14="http://schemas.microsoft.com/office/powerpoint/2010/main" val="30322027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TotalTime>
  <Words>294</Words>
  <Application>Microsoft Office PowerPoint</Application>
  <PresentationFormat>Custom</PresentationFormat>
  <Paragraphs>29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Investment Apprentice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Apprentice</dc:title>
  <dc:creator>Ken Leong Ngai Kun</dc:creator>
  <cp:lastModifiedBy>Ken Leong Ngai Kun</cp:lastModifiedBy>
  <cp:revision>7</cp:revision>
  <dcterms:created xsi:type="dcterms:W3CDTF">2023-06-01T00:27:04Z</dcterms:created>
  <dcterms:modified xsi:type="dcterms:W3CDTF">2023-06-01T01:28:03Z</dcterms:modified>
</cp:coreProperties>
</file>