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491" r:id="rId5"/>
    <p:sldId id="488" r:id="rId6"/>
    <p:sldId id="492" r:id="rId7"/>
    <p:sldId id="489" r:id="rId8"/>
    <p:sldId id="490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</p:sldIdLst>
  <p:sldSz cx="12192000" cy="6858000"/>
  <p:notesSz cx="6858000" cy="9144000"/>
  <p:embeddedFontLst>
    <p:embeddedFont>
      <p:font typeface="Decima Nova Pro" panose="02000506000000020004" pitchFamily="50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270"/>
    <a:srgbClr val="DC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9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94DAD-5B52-4C1D-A2D0-11D0D6A01628}" type="datetimeFigureOut">
              <a:rPr lang="es-ES" smtClean="0"/>
              <a:t>08/02/2021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19166-1F7A-469E-A9D3-D696FDAD9F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24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C777F-B629-4D15-A905-FF73BE83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03D8A0-E4D7-401B-AD73-262D227DB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9A628-4DAC-452A-8E9D-AFB277B5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F993-8594-4A56-80AD-613AB3AF503C}" type="datetime1">
              <a:rPr lang="es-ES" smtClean="0"/>
              <a:t>08/02/2021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B86D3-1E40-4CB8-A9ED-86D5B82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FA2B2-9CA3-4A2B-9496-181DFE06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03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A4A3A-EB2B-4DC8-831C-8A182400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FE9566-48D3-495D-8A07-E6DAB9BBA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5F76E2-9B9F-40B0-A268-54CA2873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83FBA7-B9BE-4AC3-8B7C-AD9CD566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BFA9-2430-465B-B58C-F93FB4875EF0}" type="datetime1">
              <a:rPr lang="es-ES" smtClean="0"/>
              <a:t>08/02/2021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8CBD06-7B27-43C3-9B78-75EA026D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593139-0474-49AE-B2FE-6485FC1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5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A8FC4-4888-4BB8-89F1-E0870081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78E3E5-4CAD-4701-BE53-1619706C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E2F94-5F2A-4AC4-ACB7-633C75CB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E76-BEE0-4BB2-ADA9-FEC04C9E8528}" type="datetime1">
              <a:rPr lang="es-ES" smtClean="0"/>
              <a:t>08/02/2021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D1E0D8-64CA-4AE5-8C8E-E2FFE93C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A1F2E-15FC-4057-8D4D-FA2247D5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81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855244-CE97-45D3-8AB3-82A95704D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4FCF93-F803-4781-8D75-B460417E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8B049-85BF-4B53-8276-714B28E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3926-917A-4EC1-883A-7949D0903E49}" type="datetime1">
              <a:rPr lang="es-ES" smtClean="0"/>
              <a:t>08/02/2021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E8244-99C5-434F-86D4-35B5FBAC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62FD07-E254-48DD-A165-4F7A378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2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BBB9A-5F47-4118-AA93-70991CDA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0470C-9E83-432F-AEEC-32924B44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0C3E6-86FE-47BF-AA68-629EF351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7099-A70F-4D89-A28E-2C2356712ED4}" type="datetime1">
              <a:rPr lang="es-ES" smtClean="0"/>
              <a:t>08/02/2021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BDFFEB-E677-4BC4-BE09-452C5B16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DCA26-9A10-4307-B931-9D395C53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26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65E18-EE64-4804-B091-7EBCB1D7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CD6FE9-350F-4398-BC75-CF475336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354-B0D6-4FB4-8646-0B8A114EA0C8}" type="datetime1">
              <a:rPr lang="es-ES" smtClean="0"/>
              <a:t>08/02/2021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FE85C5-97BC-4347-86EA-55AADBA8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0CCD16-7755-444B-9AF3-0A5B1CDB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3BB09-1678-4361-97C8-F30B4F96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B1F9A9-7FA5-4578-976E-10CEBF11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09F16D-0D41-4541-894B-E31AD13A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B5C8-5929-4423-BB3A-E175115EAA70}" type="datetime1">
              <a:rPr lang="es-ES" smtClean="0"/>
              <a:t>08/02/2021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48809-C9CD-453F-8378-5FCD9CCA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C28E72-8219-4BDD-9EF7-6F14CAF9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EEC4-C118-4323-9E5D-830AE0E4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48B2C-E2EA-4350-8022-9F3FE1418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DAA0E3-44C5-44DE-A9D7-DEE52572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657CF5-749F-47C0-A291-F84FB8E4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648C-3913-40BC-8D5C-34748885D8A8}" type="datetime1">
              <a:rPr lang="es-ES" smtClean="0"/>
              <a:t>08/02/2021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93571-86B7-4FB1-AE2F-B37243C6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2262F-45DE-4A4B-9A7B-E951938B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8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F3D0F-F2DB-4056-9585-B03B7DEA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3A5E41-0067-4593-9A44-CACA1F64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D13CD7-E66A-4B4C-B541-1305003D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3F95FF-F248-4B5B-B97E-3CBB34520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CEA2B2-1417-4EEC-B5CE-E60BEB71D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F78887-548C-42D1-BDE4-9C87865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9D7-C141-498C-976F-F6D80A388784}" type="datetime1">
              <a:rPr lang="es-ES" smtClean="0"/>
              <a:t>08/02/2021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CA56E8-F913-446C-8779-F4BEF459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0A7AFA-F268-427F-9DBE-217A14C5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79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2C609-1C96-443F-A872-BEA50572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946090-3B20-4486-B044-0858799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0680-AE15-4EA6-B82B-CF3B49878DBC}" type="datetime1">
              <a:rPr lang="es-ES" smtClean="0"/>
              <a:t>08/02/2021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6B76AD-1260-4311-A5E6-C6951721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AB0755-CAE8-4D93-A30C-98A0CDD8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79F3F1-A178-4492-88AD-06BD06A1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F2DB-AD80-4236-BEEB-5F2D70A30C7A}" type="datetime1">
              <a:rPr lang="es-ES" smtClean="0"/>
              <a:t>08/02/2021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E0C24B-525A-4577-942A-5568A469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1C4224-48EC-4DAC-9EC7-8804817C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0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04801-309A-4753-9D0B-56371183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45739-3FA6-420E-B6B8-6D9EB021A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C2DA37-7FAB-4853-A458-571CB3467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42198-DDDC-4CE6-9166-E34315DE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AB42-5DAD-4DA5-991F-DE61111D5554}" type="datetime1">
              <a:rPr lang="es-ES" smtClean="0"/>
              <a:t>08/02/2021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FF4A70-C6AE-433A-A000-A5C25352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586ACC-6BBD-4929-8578-20225260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5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C3B76B-CCD6-43E3-8F1F-C8102C17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0B2580-CC2A-4B40-91A3-86FA8D22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A2AD6-730E-42E1-9D69-BCDD982A7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3354-B0D6-4FB4-8646-0B8A114EA0C8}" type="datetime1">
              <a:rPr lang="es-ES" smtClean="0"/>
              <a:t>08/02/2021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AE498-1F55-4593-B642-B1ECE5452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3B4BE1-3A3B-4950-9EC9-8FDFA669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5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prenderaprogramar.com/index.php?option=com_content&amp;view=article&amp;id=748:css-vertical-align-middle-ino-funciona-centrar-verticalmente-una-imagen-texto-div-etc-ejemplos-cu01043d&amp;catid=75&amp;Itemid=203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00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1B98247-5210-4F05-9F86-FA6060058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830" y="429801"/>
            <a:ext cx="5922277" cy="1863899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C86B0307-0177-415E-93AA-12BC4FB191E2}"/>
              </a:ext>
            </a:extLst>
          </p:cNvPr>
          <p:cNvSpPr txBox="1">
            <a:spLocks/>
          </p:cNvSpPr>
          <p:nvPr/>
        </p:nvSpPr>
        <p:spPr>
          <a:xfrm>
            <a:off x="6429829" y="640865"/>
            <a:ext cx="5427617" cy="360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  <a:t>TEMA </a:t>
            </a:r>
            <a:r>
              <a:rPr lang="es-ES" sz="44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6 </a:t>
            </a:r>
            <a: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  <a:t/>
            </a:r>
            <a:b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</a:br>
            <a:r>
              <a:rPr lang="es-ES" sz="44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TABLAS Y FORMULARIOS</a:t>
            </a:r>
            <a:endParaRPr lang="es-ES" sz="4400" dirty="0">
              <a:solidFill>
                <a:schemeClr val="bg1"/>
              </a:solidFill>
              <a:latin typeface="Decima Nova Pro" panose="02000506000000020004" pitchFamily="50" charset="0"/>
            </a:endParaRPr>
          </a:p>
        </p:txBody>
      </p:sp>
      <p:sp>
        <p:nvSpPr>
          <p:cNvPr id="6" name="2 Subtítulo">
            <a:extLst>
              <a:ext uri="{FF2B5EF4-FFF2-40B4-BE49-F238E27FC236}">
                <a16:creationId xmlns:a16="http://schemas.microsoft.com/office/drawing/2014/main" id="{851E88AD-36FF-4D96-893A-680442F9D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2750" y="4351944"/>
            <a:ext cx="7854696" cy="1752600"/>
          </a:xfrm>
        </p:spPr>
        <p:txBody>
          <a:bodyPr/>
          <a:lstStyle/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Colegio Salesiano San Pedro</a:t>
            </a:r>
          </a:p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Formación Profesional</a:t>
            </a:r>
          </a:p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1º </a:t>
            </a:r>
            <a:r>
              <a:rPr lang="es-ES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CFGS DAM </a:t>
            </a:r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– Curso </a:t>
            </a:r>
            <a:r>
              <a:rPr lang="es-ES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2020/21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E3018F-80E4-480D-A075-6E53E5E1F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700860" y="4572670"/>
            <a:ext cx="668140" cy="37224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83F3B5F-A496-4EC8-BF0D-EC9BD2ACC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331529" y="4572670"/>
            <a:ext cx="668140" cy="37224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AA74C1C-FDF2-4FC3-B4BB-BD8726B5B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1253170" y="5912367"/>
            <a:ext cx="668140" cy="104310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24BF16F-77B0-4245-8D34-5D901F43B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962198" y="4572670"/>
            <a:ext cx="668140" cy="372249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6" r="2771" b="9136"/>
          <a:stretch/>
        </p:blipFill>
        <p:spPr>
          <a:xfrm>
            <a:off x="351830" y="2583899"/>
            <a:ext cx="5927050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Tablas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6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TABLAS Y FORMULARIOS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Tablas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Dimensiones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Bordes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Alineación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Fusión de celdas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Celdas de encabezado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semánticas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Leyenda y resumen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Colgroup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>
                <a:latin typeface="Decima Nova Pro" panose="02000506000000020004" pitchFamily="50" charset="0"/>
              </a:rPr>
              <a:t>Seudoclases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Formularios</a:t>
            </a:r>
          </a:p>
          <a:p>
            <a:pPr>
              <a:spcBef>
                <a:spcPct val="0"/>
              </a:spcBef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10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E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Fusión de celdas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13 CuadroTexto"/>
          <p:cNvSpPr>
            <a:spLocks noChangeArrowheads="1"/>
          </p:cNvSpPr>
          <p:nvPr/>
        </p:nvSpPr>
        <p:spPr bwMode="auto">
          <a:xfrm>
            <a:off x="3012125" y="1764580"/>
            <a:ext cx="8532173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Para fusionar dos celdas </a:t>
            </a:r>
            <a:r>
              <a:rPr lang="es-ES" altLang="es-ES" sz="2000" dirty="0" err="1" smtClean="0">
                <a:solidFill>
                  <a:schemeClr val="bg1"/>
                </a:solidFill>
                <a:latin typeface="+mj-lt"/>
              </a:rPr>
              <a:t>verticalment</a:t>
            </a: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 usamos el atributo </a:t>
            </a:r>
            <a:r>
              <a:rPr lang="es-ES" altLang="es-ES" sz="2000" dirty="0" err="1" smtClean="0">
                <a:solidFill>
                  <a:schemeClr val="bg1"/>
                </a:solidFill>
                <a:latin typeface="+mj-lt"/>
              </a:rPr>
              <a:t>rowspan</a:t>
            </a:r>
            <a:endParaRPr lang="es-ES" altLang="es-ES" sz="20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012123" y="2534614"/>
            <a:ext cx="388854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Ojo que es un atributo de la etiqueta </a:t>
            </a:r>
            <a:r>
              <a:rPr lang="es-ES_tradnl" sz="1600" dirty="0" err="1" smtClean="0">
                <a:latin typeface="+mj-lt"/>
              </a:rPr>
              <a:t>td</a:t>
            </a:r>
            <a:r>
              <a:rPr lang="es-ES_tradnl" sz="1600" dirty="0" smtClean="0">
                <a:latin typeface="+mj-lt"/>
              </a:rPr>
              <a:t> y no una propiedad CSS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7278211" y="2535999"/>
            <a:ext cx="4262159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Al unir celdas, hay que eliminar otros </a:t>
            </a:r>
            <a:r>
              <a:rPr lang="es-ES_tradnl" sz="1600" dirty="0" err="1" smtClean="0">
                <a:latin typeface="+mj-lt"/>
              </a:rPr>
              <a:t>td</a:t>
            </a:r>
            <a:r>
              <a:rPr lang="es-ES_tradnl" sz="1600" dirty="0" smtClean="0">
                <a:latin typeface="+mj-lt"/>
              </a:rPr>
              <a:t> para que no se descuadre la tabla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294" y="3713026"/>
            <a:ext cx="4336917" cy="25567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993" y="3571260"/>
            <a:ext cx="4153480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Tablas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6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TABLAS Y FORMULARIOS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Tablas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Dimensiones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Bordes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Alineación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Fusión de celdas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Celdas de encabezado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semánticas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Leyenda y resumen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Colgroup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>
                <a:latin typeface="Decima Nova Pro" panose="02000506000000020004" pitchFamily="50" charset="0"/>
              </a:rPr>
              <a:t>Seudoclases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Formularios</a:t>
            </a:r>
          </a:p>
          <a:p>
            <a:pPr>
              <a:spcBef>
                <a:spcPct val="0"/>
              </a:spcBef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11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F.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Celdas de Encabezado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13 CuadroTexto"/>
          <p:cNvSpPr>
            <a:spLocks noChangeArrowheads="1"/>
          </p:cNvSpPr>
          <p:nvPr/>
        </p:nvSpPr>
        <p:spPr bwMode="auto">
          <a:xfrm>
            <a:off x="3012125" y="1764580"/>
            <a:ext cx="8532173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1600" dirty="0" smtClean="0">
                <a:solidFill>
                  <a:schemeClr val="bg1"/>
                </a:solidFill>
                <a:latin typeface="+mj-lt"/>
              </a:rPr>
              <a:t>Para distinguir las celdas de encabezado de las celdas de datos, se usa </a:t>
            </a:r>
            <a:r>
              <a:rPr lang="es-ES" altLang="es-ES" sz="1600" dirty="0" err="1" smtClean="0">
                <a:solidFill>
                  <a:schemeClr val="bg1"/>
                </a:solidFill>
                <a:latin typeface="+mj-lt"/>
              </a:rPr>
              <a:t>th</a:t>
            </a:r>
            <a:r>
              <a:rPr lang="es-ES" altLang="es-ES" sz="1600" dirty="0" smtClean="0">
                <a:solidFill>
                  <a:schemeClr val="bg1"/>
                </a:solidFill>
                <a:latin typeface="+mj-lt"/>
              </a:rPr>
              <a:t> (</a:t>
            </a:r>
            <a:r>
              <a:rPr lang="es-ES" altLang="es-ES" sz="1600" dirty="0" err="1" smtClean="0">
                <a:solidFill>
                  <a:schemeClr val="bg1"/>
                </a:solidFill>
                <a:latin typeface="+mj-lt"/>
              </a:rPr>
              <a:t>table</a:t>
            </a:r>
            <a:r>
              <a:rPr lang="es-ES" altLang="es-ES" sz="16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es-ES" sz="1600" dirty="0" err="1" smtClean="0">
                <a:solidFill>
                  <a:schemeClr val="bg1"/>
                </a:solidFill>
                <a:latin typeface="+mj-lt"/>
              </a:rPr>
              <a:t>heading</a:t>
            </a:r>
            <a:r>
              <a:rPr lang="es-ES" altLang="es-ES" sz="1600" dirty="0" smtClean="0">
                <a:solidFill>
                  <a:schemeClr val="bg1"/>
                </a:solidFill>
                <a:latin typeface="+mj-lt"/>
              </a:rPr>
              <a:t>)</a:t>
            </a:r>
            <a:endParaRPr lang="es-ES" altLang="es-E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369303" y="2530545"/>
            <a:ext cx="3363016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Es IMPORTANTE usar esta etiqueta, ya que dota de estructura a la tabla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34" y="2570040"/>
            <a:ext cx="1063179" cy="10631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036" y="4176494"/>
            <a:ext cx="3648584" cy="1629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053" y="3669104"/>
            <a:ext cx="4124901" cy="2886478"/>
          </a:xfrm>
          <a:prstGeom prst="rect">
            <a:avLst/>
          </a:prstGeom>
        </p:spPr>
      </p:pic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6923053" y="2536360"/>
            <a:ext cx="462124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único efecto visual es la negrita, pero los navegadores no visuales distinguen las </a:t>
            </a:r>
            <a:r>
              <a:rPr lang="es-ES_tradnl" sz="1600" dirty="0" err="1" smtClean="0">
                <a:latin typeface="+mj-lt"/>
              </a:rPr>
              <a:t>th</a:t>
            </a:r>
            <a:r>
              <a:rPr lang="es-ES_tradnl" sz="1600" dirty="0" smtClean="0">
                <a:latin typeface="+mj-lt"/>
              </a:rPr>
              <a:t> de las </a:t>
            </a:r>
            <a:r>
              <a:rPr lang="es-ES_tradnl" sz="1600" dirty="0" err="1" smtClean="0">
                <a:latin typeface="+mj-lt"/>
              </a:rPr>
              <a:t>td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70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Tablas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6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TABLAS Y FORMULARIOS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Tablas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Dimensiones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Bordes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Alineación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Fusión de celdas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Celdas de encabezado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Etiquetas semánticas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Leyenda y resumen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Colgroup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>
                <a:latin typeface="Decima Nova Pro" panose="02000506000000020004" pitchFamily="50" charset="0"/>
              </a:rPr>
              <a:t>Seudoclases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Formularios</a:t>
            </a:r>
          </a:p>
          <a:p>
            <a:pPr>
              <a:spcBef>
                <a:spcPct val="0"/>
              </a:spcBef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G.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Etiquetas semánticas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13 CuadroTexto"/>
          <p:cNvSpPr>
            <a:spLocks noChangeArrowheads="1"/>
          </p:cNvSpPr>
          <p:nvPr/>
        </p:nvSpPr>
        <p:spPr bwMode="auto">
          <a:xfrm>
            <a:off x="3012125" y="1764580"/>
            <a:ext cx="8532173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Permiten estructurar el contenido de la tabla en </a:t>
            </a:r>
            <a:r>
              <a:rPr lang="es-ES" altLang="es-ES" sz="2000" dirty="0" err="1" smtClean="0">
                <a:solidFill>
                  <a:schemeClr val="bg1"/>
                </a:solidFill>
                <a:latin typeface="+mj-lt"/>
              </a:rPr>
              <a:t>thead</a:t>
            </a: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es-ES" altLang="es-ES" sz="2000" dirty="0" err="1" smtClean="0">
                <a:solidFill>
                  <a:schemeClr val="bg1"/>
                </a:solidFill>
                <a:latin typeface="+mj-lt"/>
              </a:rPr>
              <a:t>tbody</a:t>
            </a: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 y </a:t>
            </a:r>
            <a:r>
              <a:rPr lang="es-ES" altLang="es-ES" sz="2000" dirty="0" err="1" smtClean="0">
                <a:solidFill>
                  <a:schemeClr val="bg1"/>
                </a:solidFill>
                <a:latin typeface="+mj-lt"/>
              </a:rPr>
              <a:t>tfoot</a:t>
            </a:r>
            <a:endParaRPr lang="es-ES" altLang="es-ES" sz="20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369303" y="2530545"/>
            <a:ext cx="3363016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Es IMPORTANTE usar esta etiqueta, ya que dota de estructura a la tabla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34" y="2570040"/>
            <a:ext cx="1063179" cy="1063179"/>
          </a:xfrm>
          <a:prstGeom prst="rect">
            <a:avLst/>
          </a:prstGeom>
        </p:spPr>
      </p:pic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3369303" y="3885024"/>
            <a:ext cx="4055625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err="1" smtClean="0">
                <a:latin typeface="+mj-lt"/>
              </a:rPr>
              <a:t>tfoot</a:t>
            </a:r>
            <a:r>
              <a:rPr lang="es-ES_tradnl" sz="1600" dirty="0" smtClean="0">
                <a:latin typeface="+mj-lt"/>
              </a:rPr>
              <a:t> debe ir siempre al final de la tabla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6923053" y="2554670"/>
            <a:ext cx="462124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Estas etiquetas no dan ningún aspecto a la tabla, pero se le pueden aplicar los estilos que queramos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740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Tablas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6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TABLAS Y FORMULARIOS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Tablas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Dimensiones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Bordes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Alineación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Fusión de celdas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Celdas de encabezado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Etiquetas semánticas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Leyenda y resumen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Colgroup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>
                <a:latin typeface="Decima Nova Pro" panose="02000506000000020004" pitchFamily="50" charset="0"/>
              </a:rPr>
              <a:t>Seudoclases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Formularios</a:t>
            </a:r>
          </a:p>
          <a:p>
            <a:pPr>
              <a:spcBef>
                <a:spcPct val="0"/>
              </a:spcBef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G.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Etiquetas semánticas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961" y="1642962"/>
            <a:ext cx="4900203" cy="49873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014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Tablas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6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TABLAS Y FORMULARIOS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Tablas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Dimensiones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Bordes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Alineación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Fusión de celdas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Celdas de encabezado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semánticas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Leyenda y resumen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Colgroup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>
                <a:latin typeface="Decima Nova Pro" panose="02000506000000020004" pitchFamily="50" charset="0"/>
              </a:rPr>
              <a:t>Seudoclases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Formularios</a:t>
            </a:r>
          </a:p>
          <a:p>
            <a:pPr>
              <a:spcBef>
                <a:spcPct val="0"/>
              </a:spcBef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H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Leyenda y resumen de la tabla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13 CuadroTexto"/>
          <p:cNvSpPr>
            <a:spLocks noChangeArrowheads="1"/>
          </p:cNvSpPr>
          <p:nvPr/>
        </p:nvSpPr>
        <p:spPr bwMode="auto">
          <a:xfrm>
            <a:off x="3012125" y="1764580"/>
            <a:ext cx="8532173" cy="837962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El atributo </a:t>
            </a:r>
            <a:r>
              <a:rPr lang="es-ES" altLang="es-ES" sz="2000" i="1" dirty="0" err="1" smtClean="0">
                <a:solidFill>
                  <a:schemeClr val="bg1"/>
                </a:solidFill>
                <a:latin typeface="+mj-lt"/>
              </a:rPr>
              <a:t>summary</a:t>
            </a:r>
            <a:r>
              <a:rPr lang="es-ES" altLang="es-ES" sz="2000" i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de la etiqueta </a:t>
            </a:r>
            <a:r>
              <a:rPr lang="es-ES" altLang="es-ES" sz="2000" dirty="0" err="1" smtClean="0">
                <a:solidFill>
                  <a:schemeClr val="bg1"/>
                </a:solidFill>
                <a:latin typeface="+mj-lt"/>
              </a:rPr>
              <a:t>table</a:t>
            </a: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 permite proporcionar un texto resumen del contenido de la tabla</a:t>
            </a:r>
            <a:endParaRPr lang="es-ES" altLang="es-ES" sz="20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369303" y="2817217"/>
            <a:ext cx="3363016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Los motores de búsqueda utilizan este atributo para indexar tablas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34" y="2856712"/>
            <a:ext cx="1063179" cy="1063179"/>
          </a:xfrm>
          <a:prstGeom prst="rect">
            <a:avLst/>
          </a:prstGeom>
        </p:spPr>
      </p:pic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5974081" y="3769363"/>
            <a:ext cx="557021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err="1" smtClean="0"/>
              <a:t>summary</a:t>
            </a:r>
            <a:r>
              <a:rPr lang="es-ES_tradnl" sz="1600" dirty="0" smtClean="0"/>
              <a:t> es </a:t>
            </a:r>
            <a:r>
              <a:rPr lang="es-ES_tradnl" sz="1600" dirty="0"/>
              <a:t>el equivalente al texto alternativo de las </a:t>
            </a:r>
            <a:r>
              <a:rPr lang="es-ES_tradnl" sz="1600" dirty="0" smtClean="0"/>
              <a:t>imágenes</a:t>
            </a:r>
            <a:endParaRPr lang="es-ES_tradnl" sz="1600" dirty="0"/>
          </a:p>
        </p:txBody>
      </p: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6923053" y="2817216"/>
            <a:ext cx="462124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</a:t>
            </a:r>
            <a:r>
              <a:rPr lang="es-ES_tradnl" sz="1600" dirty="0" err="1" smtClean="0">
                <a:latin typeface="+mj-lt"/>
              </a:rPr>
              <a:t>summary</a:t>
            </a:r>
            <a:r>
              <a:rPr lang="es-ES_tradnl" sz="1600" dirty="0" smtClean="0">
                <a:latin typeface="+mj-lt"/>
              </a:rPr>
              <a:t> no se visualiza, pero los navegadores no visuales los leen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125" y="4659979"/>
            <a:ext cx="4320366" cy="5424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1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Tablas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6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TABLAS Y FORMULARIOS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Tablas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Dimensiones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Bordes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Alineación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Fusión de celdas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Celdas de encabezado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semánticas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Leyenda y resumen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Colgroup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Seudoclases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 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Formularios</a:t>
            </a:r>
          </a:p>
          <a:p>
            <a:pPr>
              <a:spcBef>
                <a:spcPct val="0"/>
              </a:spcBef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H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Leyenda y resumen de la tabla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13 CuadroTexto"/>
          <p:cNvSpPr>
            <a:spLocks noChangeArrowheads="1"/>
          </p:cNvSpPr>
          <p:nvPr/>
        </p:nvSpPr>
        <p:spPr bwMode="auto">
          <a:xfrm>
            <a:off x="3012125" y="1764580"/>
            <a:ext cx="8532173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La etiqueta </a:t>
            </a:r>
            <a:r>
              <a:rPr lang="es-ES" altLang="es-ES" sz="2000" i="1" dirty="0" err="1" smtClean="0">
                <a:solidFill>
                  <a:schemeClr val="bg1"/>
                </a:solidFill>
                <a:latin typeface="+mj-lt"/>
              </a:rPr>
              <a:t>caption</a:t>
            </a: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 establece un título o pie de tabla</a:t>
            </a:r>
            <a:endParaRPr lang="es-ES" altLang="es-ES" sz="20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012125" y="2386596"/>
            <a:ext cx="3120452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Debe ir justo después de </a:t>
            </a:r>
            <a:r>
              <a:rPr lang="es-ES_tradnl" sz="1600" dirty="0" err="1" smtClean="0">
                <a:latin typeface="+mj-lt"/>
              </a:rPr>
              <a:t>table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8436863" y="2406397"/>
            <a:ext cx="3107435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smtClean="0"/>
              <a:t>No forma parte de la tabla</a:t>
            </a:r>
            <a:endParaRPr lang="es-ES_tradnl" sz="1600" dirty="0"/>
          </a:p>
        </p:txBody>
      </p: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6271851" y="2386596"/>
            <a:ext cx="1994326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Solo puede haber 1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3001994" y="2957615"/>
            <a:ext cx="8542304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Puedo controlar su posición con la propiedad </a:t>
            </a:r>
            <a:r>
              <a:rPr lang="es-ES_tradnl" sz="1600" i="1" dirty="0" err="1" smtClean="0">
                <a:latin typeface="+mj-lt"/>
              </a:rPr>
              <a:t>caption-side</a:t>
            </a:r>
            <a:r>
              <a:rPr lang="es-ES_tradnl" sz="1600" i="1" dirty="0" smtClean="0">
                <a:latin typeface="+mj-lt"/>
              </a:rPr>
              <a:t>: top | </a:t>
            </a:r>
            <a:r>
              <a:rPr lang="es-ES_tradnl" sz="1600" i="1" dirty="0" err="1" smtClean="0">
                <a:latin typeface="+mj-lt"/>
              </a:rPr>
              <a:t>bottom</a:t>
            </a:r>
            <a:r>
              <a:rPr lang="es-ES_tradnl" sz="1600" i="1" dirty="0">
                <a:latin typeface="+mj-lt"/>
              </a:rPr>
              <a:t>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899" y="3654286"/>
            <a:ext cx="3661357" cy="9163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492" y="4844289"/>
            <a:ext cx="3662764" cy="15271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818" y="3552759"/>
            <a:ext cx="415348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Tablas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6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TABLAS Y FORMULARIOS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Tablas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Dimensiones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Bordes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Alineación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Fusión de celdas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Celdas de encabezado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semánticas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Leyenda y resumen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err="1" smtClean="0">
                <a:latin typeface="Decima Nova Pro" panose="02000506000000020004" pitchFamily="50" charset="0"/>
              </a:rPr>
              <a:t>Colgroup</a:t>
            </a:r>
            <a:endParaRPr lang="es-ES_tradnl" altLang="es-ES" sz="1600" b="1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Seudoclases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 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Formularios</a:t>
            </a:r>
          </a:p>
          <a:p>
            <a:pPr>
              <a:spcBef>
                <a:spcPct val="0"/>
              </a:spcBef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I.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Grupos de columnas con </a:t>
            </a:r>
            <a:r>
              <a:rPr lang="es-ES_tradnl" altLang="es-ES" sz="2400" dirty="0" err="1" smtClean="0">
                <a:solidFill>
                  <a:schemeClr val="tx1"/>
                </a:solidFill>
                <a:latin typeface="+mj-lt"/>
              </a:rPr>
              <a:t>Colgroup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13 CuadroTexto"/>
          <p:cNvSpPr>
            <a:spLocks noChangeArrowheads="1"/>
          </p:cNvSpPr>
          <p:nvPr/>
        </p:nvSpPr>
        <p:spPr bwMode="auto">
          <a:xfrm>
            <a:off x="3012125" y="1764580"/>
            <a:ext cx="8532173" cy="437198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1800" dirty="0" smtClean="0">
                <a:solidFill>
                  <a:schemeClr val="bg1"/>
                </a:solidFill>
                <a:latin typeface="+mj-lt"/>
              </a:rPr>
              <a:t>La etiqueta </a:t>
            </a:r>
            <a:r>
              <a:rPr lang="es-ES" altLang="es-ES" sz="1800" i="1" dirty="0" err="1" smtClean="0">
                <a:solidFill>
                  <a:schemeClr val="bg1"/>
                </a:solidFill>
                <a:latin typeface="+mj-lt"/>
              </a:rPr>
              <a:t>colgroup</a:t>
            </a:r>
            <a:r>
              <a:rPr lang="es-ES" altLang="es-ES" sz="1800" dirty="0" smtClean="0">
                <a:solidFill>
                  <a:schemeClr val="bg1"/>
                </a:solidFill>
                <a:latin typeface="+mj-lt"/>
              </a:rPr>
              <a:t> establece un grupo de columnas para aplicarles estilos diferentes</a:t>
            </a:r>
            <a:endParaRPr lang="es-ES" altLang="es-ES" sz="18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012125" y="2386596"/>
            <a:ext cx="3120452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Debe ir justo después de </a:t>
            </a:r>
            <a:r>
              <a:rPr lang="es-ES_tradnl" sz="1600" dirty="0" err="1" smtClean="0">
                <a:latin typeface="+mj-lt"/>
              </a:rPr>
              <a:t>table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6271850" y="2386596"/>
            <a:ext cx="527244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Con </a:t>
            </a:r>
            <a:r>
              <a:rPr lang="es-ES_tradnl" sz="1600" dirty="0" err="1" smtClean="0">
                <a:latin typeface="+mj-lt"/>
              </a:rPr>
              <a:t>span</a:t>
            </a:r>
            <a:r>
              <a:rPr lang="es-ES_tradnl" sz="1600" dirty="0" smtClean="0">
                <a:latin typeface="+mj-lt"/>
              </a:rPr>
              <a:t> indico el número de columnas, desde la izquierda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3001994" y="2957615"/>
            <a:ext cx="8542304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Si quiero seleccionar las columnas más a la derecha, tendré que declarar varios </a:t>
            </a:r>
            <a:r>
              <a:rPr lang="es-ES_tradnl" sz="1600" dirty="0" err="1" smtClean="0">
                <a:latin typeface="+mj-lt"/>
              </a:rPr>
              <a:t>colgroups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54" y="3616728"/>
            <a:ext cx="4149738" cy="1022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664" y="5035296"/>
            <a:ext cx="4119176" cy="8859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846" y="3569287"/>
            <a:ext cx="4124901" cy="3057952"/>
          </a:xfrm>
          <a:prstGeom prst="rect">
            <a:avLst/>
          </a:prstGeom>
        </p:spPr>
      </p:pic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2817912" y="6067638"/>
            <a:ext cx="4160082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A veces es más fácil usar </a:t>
            </a:r>
            <a:r>
              <a:rPr lang="es-ES_tradnl" sz="1600" dirty="0" err="1" smtClean="0">
                <a:latin typeface="+mj-lt"/>
              </a:rPr>
              <a:t>class</a:t>
            </a:r>
            <a:r>
              <a:rPr lang="es-ES_tradnl" sz="1600" dirty="0" smtClean="0">
                <a:latin typeface="+mj-lt"/>
              </a:rPr>
              <a:t> en las celdas que me interesan en vez de </a:t>
            </a:r>
            <a:r>
              <a:rPr lang="es-ES_tradnl" sz="1600" dirty="0" err="1" smtClean="0">
                <a:latin typeface="+mj-lt"/>
              </a:rPr>
              <a:t>colgroup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148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Tablas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6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TABLAS Y FORMULARIOS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Tablas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Dimensiones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Bordes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Alineación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Fusión de celdas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Celdas de encabezado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semánticas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Leyenda y resumen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Colgroup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err="1" smtClean="0">
                <a:latin typeface="Decima Nova Pro" panose="02000506000000020004" pitchFamily="50" charset="0"/>
              </a:rPr>
              <a:t>Seudoclases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 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Formularios</a:t>
            </a:r>
          </a:p>
          <a:p>
            <a:pPr>
              <a:spcBef>
                <a:spcPct val="0"/>
              </a:spcBef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J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b="0" dirty="0" err="1" smtClean="0">
                <a:solidFill>
                  <a:schemeClr val="tx1"/>
                </a:solidFill>
                <a:latin typeface="+mj-lt"/>
              </a:rPr>
              <a:t>Seudoclases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CSS útiles para las tablas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13 CuadroTexto"/>
          <p:cNvSpPr>
            <a:spLocks noChangeArrowheads="1"/>
          </p:cNvSpPr>
          <p:nvPr/>
        </p:nvSpPr>
        <p:spPr bwMode="auto">
          <a:xfrm>
            <a:off x="3012125" y="1764580"/>
            <a:ext cx="8532173" cy="437198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1800" dirty="0" smtClean="0">
                <a:solidFill>
                  <a:schemeClr val="bg1"/>
                </a:solidFill>
                <a:latin typeface="+mj-lt"/>
              </a:rPr>
              <a:t>La etiqueta </a:t>
            </a:r>
            <a:r>
              <a:rPr lang="es-ES" altLang="es-ES" sz="1800" i="1" dirty="0" err="1" smtClean="0">
                <a:solidFill>
                  <a:schemeClr val="bg1"/>
                </a:solidFill>
                <a:latin typeface="+mj-lt"/>
              </a:rPr>
              <a:t>colgroup</a:t>
            </a:r>
            <a:r>
              <a:rPr lang="es-ES" altLang="es-ES" sz="1800" dirty="0" smtClean="0">
                <a:solidFill>
                  <a:schemeClr val="bg1"/>
                </a:solidFill>
                <a:latin typeface="+mj-lt"/>
              </a:rPr>
              <a:t> establece un grupo de columnas para aplicarles estilos diferentes</a:t>
            </a:r>
            <a:endParaRPr lang="es-ES" altLang="es-ES" sz="18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3012125" y="4384788"/>
            <a:ext cx="8762282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En </a:t>
            </a:r>
            <a:r>
              <a:rPr lang="es-ES_tradnl" sz="1600" dirty="0" err="1" smtClean="0">
                <a:latin typeface="+mj-lt"/>
              </a:rPr>
              <a:t>nth-child</a:t>
            </a:r>
            <a:r>
              <a:rPr lang="es-ES_tradnl" sz="1600" dirty="0" smtClean="0">
                <a:latin typeface="+mj-lt"/>
              </a:rPr>
              <a:t> puedo indicar un número, par (</a:t>
            </a:r>
            <a:r>
              <a:rPr lang="es-ES_tradnl" sz="1600" dirty="0" err="1" smtClean="0">
                <a:latin typeface="+mj-lt"/>
              </a:rPr>
              <a:t>even</a:t>
            </a:r>
            <a:r>
              <a:rPr lang="es-ES_tradnl" sz="1600" dirty="0" smtClean="0">
                <a:latin typeface="+mj-lt"/>
              </a:rPr>
              <a:t>), impar (</a:t>
            </a:r>
            <a:r>
              <a:rPr lang="es-ES_tradnl" sz="1600" dirty="0" err="1" smtClean="0">
                <a:latin typeface="+mj-lt"/>
              </a:rPr>
              <a:t>odd</a:t>
            </a:r>
            <a:r>
              <a:rPr lang="es-ES_tradnl" sz="1600" dirty="0" smtClean="0">
                <a:latin typeface="+mj-lt"/>
              </a:rPr>
              <a:t>), o una fórmula (por ejemplo: 3n selecciona 1 de cada 3)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13 CuadroTexto"/>
          <p:cNvSpPr>
            <a:spLocks noChangeArrowheads="1"/>
          </p:cNvSpPr>
          <p:nvPr/>
        </p:nvSpPr>
        <p:spPr bwMode="auto">
          <a:xfrm>
            <a:off x="6542861" y="2421371"/>
            <a:ext cx="3216966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Primer | último hijo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32 Forma"/>
          <p:cNvCxnSpPr>
            <a:cxnSpLocks noChangeShapeType="1"/>
            <a:stCxn id="23" idx="3"/>
            <a:endCxn id="16" idx="1"/>
          </p:cNvCxnSpPr>
          <p:nvPr/>
        </p:nvCxnSpPr>
        <p:spPr bwMode="auto">
          <a:xfrm flipV="1">
            <a:off x="5991431" y="2621753"/>
            <a:ext cx="551430" cy="68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13 CuadroTexto"/>
          <p:cNvSpPr>
            <a:spLocks noChangeArrowheads="1"/>
          </p:cNvSpPr>
          <p:nvPr/>
        </p:nvSpPr>
        <p:spPr bwMode="auto">
          <a:xfrm>
            <a:off x="3012125" y="2422051"/>
            <a:ext cx="2979306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: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first-child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 | :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last-child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13 CuadroTexto"/>
          <p:cNvSpPr>
            <a:spLocks noChangeArrowheads="1"/>
          </p:cNvSpPr>
          <p:nvPr/>
        </p:nvSpPr>
        <p:spPr bwMode="auto">
          <a:xfrm>
            <a:off x="6542861" y="2958249"/>
            <a:ext cx="3216966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Primer | último elemento de un tipo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6" name="32 Forma"/>
          <p:cNvCxnSpPr>
            <a:cxnSpLocks noChangeShapeType="1"/>
            <a:stCxn id="27" idx="3"/>
            <a:endCxn id="25" idx="1"/>
          </p:cNvCxnSpPr>
          <p:nvPr/>
        </p:nvCxnSpPr>
        <p:spPr bwMode="auto">
          <a:xfrm>
            <a:off x="5991431" y="3157460"/>
            <a:ext cx="551430" cy="117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13 CuadroTexto"/>
          <p:cNvSpPr>
            <a:spLocks noChangeArrowheads="1"/>
          </p:cNvSpPr>
          <p:nvPr/>
        </p:nvSpPr>
        <p:spPr bwMode="auto">
          <a:xfrm>
            <a:off x="3012125" y="2957078"/>
            <a:ext cx="2979306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: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first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-of-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type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 | :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last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-of-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type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13 CuadroTexto"/>
          <p:cNvSpPr>
            <a:spLocks noChangeArrowheads="1"/>
          </p:cNvSpPr>
          <p:nvPr/>
        </p:nvSpPr>
        <p:spPr bwMode="auto">
          <a:xfrm>
            <a:off x="6542861" y="3516401"/>
            <a:ext cx="3216966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Elemento n-</a:t>
            </a:r>
            <a:r>
              <a:rPr lang="es-ES_tradnl" altLang="es-ES" sz="1600" b="0" dirty="0" err="1" smtClean="0">
                <a:solidFill>
                  <a:schemeClr val="bg1"/>
                </a:solidFill>
                <a:latin typeface="+mj-lt"/>
              </a:rPr>
              <a:t>ésimo</a:t>
            </a: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 hijo o del tipo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9" name="32 Forma"/>
          <p:cNvCxnSpPr>
            <a:cxnSpLocks noChangeShapeType="1"/>
            <a:stCxn id="30" idx="3"/>
            <a:endCxn id="28" idx="1"/>
          </p:cNvCxnSpPr>
          <p:nvPr/>
        </p:nvCxnSpPr>
        <p:spPr bwMode="auto">
          <a:xfrm>
            <a:off x="5991431" y="3715612"/>
            <a:ext cx="551430" cy="117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13 CuadroTexto"/>
          <p:cNvSpPr>
            <a:spLocks noChangeArrowheads="1"/>
          </p:cNvSpPr>
          <p:nvPr/>
        </p:nvSpPr>
        <p:spPr bwMode="auto">
          <a:xfrm>
            <a:off x="3012125" y="3515230"/>
            <a:ext cx="2979306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: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nth-child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(n) | :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nth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-of-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type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(n)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10624383" y="2764507"/>
            <a:ext cx="1150024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dirty="0" smtClean="0">
                <a:latin typeface="+mj-lt"/>
              </a:rPr>
              <a:t>número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38 Conector recto"/>
          <p:cNvCxnSpPr>
            <a:cxnSpLocks noChangeShapeType="1"/>
            <a:stCxn id="28" idx="3"/>
            <a:endCxn id="31" idx="1"/>
          </p:cNvCxnSpPr>
          <p:nvPr/>
        </p:nvCxnSpPr>
        <p:spPr bwMode="auto">
          <a:xfrm flipV="1">
            <a:off x="9759827" y="2955067"/>
            <a:ext cx="864556" cy="76171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11 CuadroTexto"/>
          <p:cNvSpPr txBox="1">
            <a:spLocks noChangeArrowheads="1"/>
          </p:cNvSpPr>
          <p:nvPr/>
        </p:nvSpPr>
        <p:spPr bwMode="auto">
          <a:xfrm>
            <a:off x="10624383" y="3289757"/>
            <a:ext cx="1150024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fórmula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38 Conector recto"/>
          <p:cNvCxnSpPr>
            <a:cxnSpLocks noChangeShapeType="1"/>
            <a:stCxn id="28" idx="3"/>
            <a:endCxn id="33" idx="1"/>
          </p:cNvCxnSpPr>
          <p:nvPr/>
        </p:nvCxnSpPr>
        <p:spPr bwMode="auto">
          <a:xfrm flipV="1">
            <a:off x="9759827" y="3480317"/>
            <a:ext cx="864556" cy="23646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11 CuadroTexto"/>
          <p:cNvSpPr txBox="1">
            <a:spLocks noChangeArrowheads="1"/>
          </p:cNvSpPr>
          <p:nvPr/>
        </p:nvSpPr>
        <p:spPr bwMode="auto">
          <a:xfrm>
            <a:off x="10624383" y="3780694"/>
            <a:ext cx="1150024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dirty="0" err="1" smtClean="0">
                <a:latin typeface="+mj-lt"/>
              </a:rPr>
              <a:t>even</a:t>
            </a:r>
            <a:r>
              <a:rPr lang="es-ES_tradnl" sz="1600" dirty="0" smtClean="0">
                <a:latin typeface="+mj-lt"/>
              </a:rPr>
              <a:t> | </a:t>
            </a:r>
            <a:r>
              <a:rPr lang="es-ES_tradnl" sz="1600" dirty="0" err="1" smtClean="0">
                <a:latin typeface="+mj-lt"/>
              </a:rPr>
              <a:t>odd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6" name="38 Conector recto"/>
          <p:cNvCxnSpPr>
            <a:cxnSpLocks noChangeShapeType="1"/>
            <a:stCxn id="28" idx="3"/>
            <a:endCxn id="35" idx="1"/>
          </p:cNvCxnSpPr>
          <p:nvPr/>
        </p:nvCxnSpPr>
        <p:spPr bwMode="auto">
          <a:xfrm>
            <a:off x="9759827" y="3716783"/>
            <a:ext cx="864556" cy="25447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3694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Tablas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6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TABLAS Y FORMULARIOS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Tablas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Dimensiones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Bordes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Alineación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Fusión de celdas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Celdas de encabezado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semánticas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Leyenda y resumen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Colgroup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err="1" smtClean="0">
                <a:latin typeface="Decima Nova Pro" panose="02000506000000020004" pitchFamily="50" charset="0"/>
              </a:rPr>
              <a:t>Seudoclases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 CSS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Formularios</a:t>
            </a:r>
          </a:p>
          <a:p>
            <a:pPr>
              <a:spcBef>
                <a:spcPct val="0"/>
              </a:spcBef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J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b="0" dirty="0" err="1" smtClean="0">
                <a:solidFill>
                  <a:schemeClr val="tx1"/>
                </a:solidFill>
                <a:latin typeface="+mj-lt"/>
              </a:rPr>
              <a:t>Seudoclases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CSS útiles para las tablas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412" y="1857155"/>
            <a:ext cx="4248743" cy="31436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411" y="2283101"/>
            <a:ext cx="4390247" cy="2029973"/>
          </a:xfrm>
          <a:prstGeom prst="rect">
            <a:avLst/>
          </a:prstGeom>
        </p:spPr>
      </p:pic>
      <p:sp>
        <p:nvSpPr>
          <p:cNvPr id="37" name="11 CuadroTexto"/>
          <p:cNvSpPr txBox="1">
            <a:spLocks noChangeArrowheads="1"/>
          </p:cNvSpPr>
          <p:nvPr/>
        </p:nvSpPr>
        <p:spPr bwMode="auto">
          <a:xfrm>
            <a:off x="2841411" y="5058002"/>
            <a:ext cx="439024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Ojo, que al tener </a:t>
            </a:r>
            <a:r>
              <a:rPr lang="es-ES_tradnl" sz="1600" dirty="0" err="1" smtClean="0">
                <a:latin typeface="+mj-lt"/>
              </a:rPr>
              <a:t>thead</a:t>
            </a:r>
            <a:r>
              <a:rPr lang="es-ES_tradnl" sz="1600" dirty="0" smtClean="0">
                <a:latin typeface="+mj-lt"/>
              </a:rPr>
              <a:t> y </a:t>
            </a:r>
            <a:r>
              <a:rPr lang="es-ES_tradnl" sz="1600" dirty="0" err="1" smtClean="0">
                <a:latin typeface="+mj-lt"/>
              </a:rPr>
              <a:t>tbody</a:t>
            </a:r>
            <a:r>
              <a:rPr lang="es-ES_tradnl" sz="1600" dirty="0" smtClean="0">
                <a:latin typeface="+mj-lt"/>
              </a:rPr>
              <a:t>, se “reinician” los contadores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11 CuadroTexto"/>
          <p:cNvSpPr txBox="1">
            <a:spLocks noChangeArrowheads="1"/>
          </p:cNvSpPr>
          <p:nvPr/>
        </p:nvSpPr>
        <p:spPr bwMode="auto">
          <a:xfrm>
            <a:off x="7371659" y="5058002"/>
            <a:ext cx="439024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Ojo, que al haber </a:t>
            </a:r>
            <a:r>
              <a:rPr lang="es-ES_tradnl" sz="1600" dirty="0" err="1" smtClean="0">
                <a:latin typeface="+mj-lt"/>
              </a:rPr>
              <a:t>colspan</a:t>
            </a:r>
            <a:r>
              <a:rPr lang="es-ES_tradnl" sz="1600" dirty="0" smtClean="0">
                <a:latin typeface="+mj-lt"/>
              </a:rPr>
              <a:t> o </a:t>
            </a:r>
            <a:r>
              <a:rPr lang="es-ES_tradnl" sz="1600" dirty="0" err="1" smtClean="0">
                <a:latin typeface="+mj-lt"/>
              </a:rPr>
              <a:t>rowspan</a:t>
            </a:r>
            <a:r>
              <a:rPr lang="es-ES_tradnl" sz="1600" dirty="0">
                <a:latin typeface="+mj-lt"/>
              </a:rPr>
              <a:t> </a:t>
            </a:r>
            <a:r>
              <a:rPr lang="es-ES_tradnl" sz="1600" dirty="0" smtClean="0">
                <a:latin typeface="+mj-lt"/>
              </a:rPr>
              <a:t>puede haber descuadres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90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29" y="271547"/>
            <a:ext cx="9139116" cy="708932"/>
          </a:xfrm>
        </p:spPr>
        <p:txBody>
          <a:bodyPr/>
          <a:lstStyle/>
          <a:p>
            <a:r>
              <a:rPr lang="es-ES" i="1" dirty="0">
                <a:latin typeface="Decima Nova Pro" panose="02000506000000020004" pitchFamily="50" charset="0"/>
              </a:rPr>
              <a:t>ÍNDICE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5B86C40-C0E7-4603-A934-CEC8F34DF50C}"/>
              </a:ext>
            </a:extLst>
          </p:cNvPr>
          <p:cNvSpPr/>
          <p:nvPr/>
        </p:nvSpPr>
        <p:spPr>
          <a:xfrm>
            <a:off x="3048000" y="1159135"/>
            <a:ext cx="71554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AutoNum type="arabicPeriod"/>
            </a:pPr>
            <a:r>
              <a:rPr lang="es-ES_tradnl" altLang="es-ES" sz="3200" dirty="0" smtClean="0"/>
              <a:t>Tablas</a:t>
            </a:r>
            <a:endParaRPr lang="es-ES_tradnl" altLang="es-ES" sz="3200" dirty="0"/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Formularios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CBAA5EC3-7433-478D-A064-D14C5F83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Tablas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6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TABLAS Y FORMULARIOS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Tablas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Dimensiones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Bordes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Alineación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Fusión de celdas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Celdas de encabezado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semánticas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Leyenda y resumen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Colgroup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>
                <a:latin typeface="Decima Nova Pro" panose="02000506000000020004" pitchFamily="50" charset="0"/>
              </a:rPr>
              <a:t>Seudoclases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Formularios</a:t>
            </a:r>
          </a:p>
          <a:p>
            <a:pPr>
              <a:spcBef>
                <a:spcPct val="0"/>
              </a:spcBef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A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Estructura Básica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13 CuadroTexto"/>
          <p:cNvSpPr>
            <a:spLocks noChangeArrowheads="1"/>
          </p:cNvSpPr>
          <p:nvPr/>
        </p:nvSpPr>
        <p:spPr bwMode="auto">
          <a:xfrm>
            <a:off x="4905894" y="4783300"/>
            <a:ext cx="2663825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tr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&gt; (</a:t>
            </a: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table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row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)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5" name="32 Forma"/>
          <p:cNvCxnSpPr>
            <a:cxnSpLocks noChangeShapeType="1"/>
            <a:stCxn id="35" idx="2"/>
            <a:endCxn id="23" idx="1"/>
          </p:cNvCxnSpPr>
          <p:nvPr/>
        </p:nvCxnSpPr>
        <p:spPr bwMode="auto">
          <a:xfrm rot="16200000" flipH="1">
            <a:off x="3432594" y="3546815"/>
            <a:ext cx="1867993" cy="1078607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13 CuadroTexto"/>
          <p:cNvSpPr>
            <a:spLocks noChangeArrowheads="1"/>
          </p:cNvSpPr>
          <p:nvPr/>
        </p:nvSpPr>
        <p:spPr bwMode="auto">
          <a:xfrm>
            <a:off x="3083543" y="2751359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table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13 CuadroTexto"/>
          <p:cNvSpPr>
            <a:spLocks noChangeArrowheads="1"/>
          </p:cNvSpPr>
          <p:nvPr/>
        </p:nvSpPr>
        <p:spPr bwMode="auto">
          <a:xfrm>
            <a:off x="4905894" y="3167421"/>
            <a:ext cx="2663825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tr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7" name="32 Forma"/>
          <p:cNvCxnSpPr>
            <a:cxnSpLocks noChangeShapeType="1"/>
            <a:stCxn id="35" idx="2"/>
            <a:endCxn id="36" idx="1"/>
          </p:cNvCxnSpPr>
          <p:nvPr/>
        </p:nvCxnSpPr>
        <p:spPr bwMode="auto">
          <a:xfrm rot="16200000" flipH="1">
            <a:off x="4241501" y="2737908"/>
            <a:ext cx="250179" cy="1078607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11 CuadroTexto"/>
          <p:cNvSpPr txBox="1">
            <a:spLocks noChangeArrowheads="1"/>
          </p:cNvSpPr>
          <p:nvPr/>
        </p:nvSpPr>
        <p:spPr bwMode="auto">
          <a:xfrm>
            <a:off x="7278211" y="3742432"/>
            <a:ext cx="1723919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td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&gt; (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table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 data)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38 Conector recto"/>
          <p:cNvCxnSpPr>
            <a:cxnSpLocks noChangeShapeType="1"/>
            <a:stCxn id="36" idx="2"/>
            <a:endCxn id="43" idx="1"/>
          </p:cNvCxnSpPr>
          <p:nvPr/>
        </p:nvCxnSpPr>
        <p:spPr bwMode="auto">
          <a:xfrm rot="16200000" flipH="1">
            <a:off x="6610104" y="3264885"/>
            <a:ext cx="295810" cy="1040404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11 CuadroTexto"/>
          <p:cNvSpPr txBox="1">
            <a:spLocks noChangeArrowheads="1"/>
          </p:cNvSpPr>
          <p:nvPr/>
        </p:nvSpPr>
        <p:spPr bwMode="auto">
          <a:xfrm>
            <a:off x="7278213" y="4285579"/>
            <a:ext cx="1723917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smtClean="0">
                <a:latin typeface="+mj-lt"/>
              </a:rPr>
              <a:t>&lt;</a:t>
            </a:r>
            <a:r>
              <a:rPr lang="es-ES_tradnl" sz="1600" dirty="0" err="1" smtClean="0">
                <a:latin typeface="+mj-lt"/>
              </a:rPr>
              <a:t>td</a:t>
            </a:r>
            <a:r>
              <a:rPr lang="es-ES_tradnl" sz="1600" dirty="0" smtClean="0">
                <a:latin typeface="+mj-lt"/>
              </a:rPr>
              <a:t>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6" name="38 Conector recto"/>
          <p:cNvCxnSpPr>
            <a:cxnSpLocks noChangeShapeType="1"/>
            <a:stCxn id="36" idx="2"/>
            <a:endCxn id="45" idx="1"/>
          </p:cNvCxnSpPr>
          <p:nvPr/>
        </p:nvCxnSpPr>
        <p:spPr bwMode="auto">
          <a:xfrm rot="16200000" flipH="1">
            <a:off x="6338532" y="3536457"/>
            <a:ext cx="838957" cy="1040406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11 CuadroTexto"/>
          <p:cNvSpPr txBox="1">
            <a:spLocks noChangeArrowheads="1"/>
          </p:cNvSpPr>
          <p:nvPr/>
        </p:nvSpPr>
        <p:spPr bwMode="auto">
          <a:xfrm>
            <a:off x="8547303" y="4783300"/>
            <a:ext cx="2996997" cy="1669018"/>
          </a:xfrm>
          <a:prstGeom prst="roundRect">
            <a:avLst>
              <a:gd name="adj" fmla="val 35652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2000" dirty="0" smtClean="0">
                <a:latin typeface="+mj-lt"/>
              </a:rPr>
              <a:t>IMPORTANTÍSIMO: ESTÁ PROHIBIDO USAR TABLAS PARA MAQUETAR</a:t>
            </a:r>
            <a:endParaRPr lang="es-ES_tradnl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13 CuadroTexto"/>
          <p:cNvSpPr>
            <a:spLocks noChangeArrowheads="1"/>
          </p:cNvSpPr>
          <p:nvPr/>
        </p:nvSpPr>
        <p:spPr bwMode="auto">
          <a:xfrm>
            <a:off x="3012127" y="1681062"/>
            <a:ext cx="8532173" cy="837962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Una tabla está formada por una sucesión de filas (</a:t>
            </a:r>
            <a:r>
              <a:rPr lang="es-ES" altLang="es-ES" sz="2000" dirty="0" err="1" smtClean="0">
                <a:solidFill>
                  <a:schemeClr val="bg1"/>
                </a:solidFill>
                <a:latin typeface="+mj-lt"/>
              </a:rPr>
              <a:t>tr</a:t>
            </a: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). Cada fila está formada por una sucesión de celdas (</a:t>
            </a:r>
            <a:r>
              <a:rPr lang="es-ES" altLang="es-ES" sz="2000" dirty="0" err="1" smtClean="0">
                <a:solidFill>
                  <a:schemeClr val="bg1"/>
                </a:solidFill>
                <a:latin typeface="+mj-lt"/>
              </a:rPr>
              <a:t>td</a:t>
            </a: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)</a:t>
            </a:r>
            <a:endParaRPr lang="es-ES" altLang="es-E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3020610" y="5493377"/>
            <a:ext cx="3364289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OJOCUIDADO: No olvidar cerrar las etiquetas o el resultado puede ser desastroso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65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Tablas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6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TABLAS Y FORMULARIOS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Tablas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Dimensiones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Bordes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Alineación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Fusión de celdas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Celdas de encabezado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semánticas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Leyenda y resumen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Colgroup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>
                <a:latin typeface="Decima Nova Pro" panose="02000506000000020004" pitchFamily="50" charset="0"/>
              </a:rPr>
              <a:t>Seudoclases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Formularios</a:t>
            </a:r>
          </a:p>
          <a:p>
            <a:pPr>
              <a:spcBef>
                <a:spcPct val="0"/>
              </a:spcBef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A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Estructura Básica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008" y="3033700"/>
            <a:ext cx="4572638" cy="1371791"/>
          </a:xfrm>
          <a:prstGeom prst="rect">
            <a:avLst/>
          </a:prstGeom>
          <a:ln>
            <a:solidFill>
              <a:srgbClr val="516270"/>
            </a:solidFill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854" y="1344668"/>
            <a:ext cx="4525881" cy="52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Tablas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6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TABLAS Y FORMULARIOS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Tablas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Dimensiones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Bordes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Alineación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Fusión de celdas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Celdas de encabezado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semánticas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Leyenda y resumen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Colgroup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>
                <a:latin typeface="Decima Nova Pro" panose="02000506000000020004" pitchFamily="50" charset="0"/>
              </a:rPr>
              <a:t>Seudoclases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Formularios</a:t>
            </a:r>
          </a:p>
          <a:p>
            <a:pPr>
              <a:spcBef>
                <a:spcPct val="0"/>
              </a:spcBef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B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Dimensiones de la tabla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3012125" y="3522877"/>
            <a:ext cx="454691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Estas propiedades pueden aplicarse a las 3 etiquetas: </a:t>
            </a:r>
            <a:r>
              <a:rPr lang="es-ES_tradnl" sz="1600" dirty="0" err="1" smtClean="0">
                <a:latin typeface="+mj-lt"/>
              </a:rPr>
              <a:t>table</a:t>
            </a:r>
            <a:r>
              <a:rPr lang="es-ES_tradnl" sz="1600" dirty="0" smtClean="0">
                <a:latin typeface="+mj-lt"/>
              </a:rPr>
              <a:t>, </a:t>
            </a:r>
            <a:r>
              <a:rPr lang="es-ES_tradnl" sz="1600" dirty="0" err="1" smtClean="0">
                <a:latin typeface="+mj-lt"/>
              </a:rPr>
              <a:t>tr</a:t>
            </a:r>
            <a:r>
              <a:rPr lang="es-ES_tradnl" sz="1600" dirty="0" smtClean="0">
                <a:latin typeface="+mj-lt"/>
              </a:rPr>
              <a:t> y </a:t>
            </a:r>
            <a:r>
              <a:rPr lang="es-ES_tradnl" sz="1600" dirty="0" err="1" smtClean="0">
                <a:latin typeface="+mj-lt"/>
              </a:rPr>
              <a:t>td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3012126" y="1692386"/>
            <a:ext cx="8532173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Si no asignamos dimensiones, cada </a:t>
            </a:r>
            <a:r>
              <a:rPr lang="es-ES_tradnl" sz="1600" dirty="0" err="1" smtClean="0">
                <a:latin typeface="+mj-lt"/>
              </a:rPr>
              <a:t>td</a:t>
            </a:r>
            <a:r>
              <a:rPr lang="es-ES_tradnl" sz="1600" dirty="0" smtClean="0">
                <a:latin typeface="+mj-lt"/>
              </a:rPr>
              <a:t> ocupa lo que ocupa su contenido. Y cada </a:t>
            </a:r>
            <a:r>
              <a:rPr lang="es-ES_tradnl" sz="1600" dirty="0" err="1" smtClean="0">
                <a:latin typeface="+mj-lt"/>
              </a:rPr>
              <a:t>tr</a:t>
            </a:r>
            <a:r>
              <a:rPr lang="es-ES_tradnl" sz="1600" dirty="0" smtClean="0">
                <a:latin typeface="+mj-lt"/>
              </a:rPr>
              <a:t> lo que ocupen sus </a:t>
            </a:r>
            <a:r>
              <a:rPr lang="es-ES_tradnl" sz="1600" dirty="0" err="1" smtClean="0">
                <a:latin typeface="+mj-lt"/>
              </a:rPr>
              <a:t>td</a:t>
            </a:r>
            <a:r>
              <a:rPr lang="es-ES_tradnl" sz="1600" dirty="0" smtClean="0">
                <a:latin typeface="+mj-lt"/>
              </a:rPr>
              <a:t>. Por lo que no existe ninguna alineación de la tabla.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13 CuadroTexto"/>
          <p:cNvSpPr>
            <a:spLocks noChangeArrowheads="1"/>
          </p:cNvSpPr>
          <p:nvPr/>
        </p:nvSpPr>
        <p:spPr bwMode="auto">
          <a:xfrm>
            <a:off x="3012125" y="2557387"/>
            <a:ext cx="8532173" cy="837962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Para dimensionar una tabla, se usan las mismas propiedades que para cualquier otra caja: </a:t>
            </a:r>
            <a:r>
              <a:rPr lang="es-ES" altLang="es-ES" sz="2000" dirty="0" err="1" smtClean="0">
                <a:solidFill>
                  <a:schemeClr val="bg1"/>
                </a:solidFill>
                <a:latin typeface="+mj-lt"/>
              </a:rPr>
              <a:t>width</a:t>
            </a: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/</a:t>
            </a:r>
            <a:r>
              <a:rPr lang="es-ES" altLang="es-ES" sz="2000" dirty="0" err="1" smtClean="0">
                <a:solidFill>
                  <a:schemeClr val="bg1"/>
                </a:solidFill>
                <a:latin typeface="+mj-lt"/>
              </a:rPr>
              <a:t>height</a:t>
            </a: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.</a:t>
            </a:r>
            <a:endParaRPr lang="es-ES" altLang="es-E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7764656" y="3522876"/>
            <a:ext cx="3779642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También podemos jugar con </a:t>
            </a:r>
            <a:r>
              <a:rPr lang="es-ES_tradnl" sz="1600" dirty="0" err="1" smtClean="0">
                <a:latin typeface="+mj-lt"/>
              </a:rPr>
              <a:t>max-width</a:t>
            </a:r>
            <a:r>
              <a:rPr lang="es-ES_tradnl" sz="1600" dirty="0">
                <a:latin typeface="+mj-lt"/>
              </a:rPr>
              <a:t> </a:t>
            </a:r>
            <a:r>
              <a:rPr lang="es-ES_tradnl" sz="1600" dirty="0" smtClean="0">
                <a:latin typeface="+mj-lt"/>
              </a:rPr>
              <a:t>y min-</a:t>
            </a:r>
            <a:r>
              <a:rPr lang="es-ES_tradnl" sz="1600" dirty="0" err="1" smtClean="0">
                <a:latin typeface="+mj-lt"/>
              </a:rPr>
              <a:t>width</a:t>
            </a:r>
            <a:r>
              <a:rPr lang="es-ES_tradnl" sz="1600" dirty="0" smtClean="0">
                <a:latin typeface="+mj-lt"/>
              </a:rPr>
              <a:t> (igual para el alto)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924" y="4536131"/>
            <a:ext cx="3934374" cy="1971950"/>
          </a:xfrm>
          <a:prstGeom prst="rect">
            <a:avLst/>
          </a:prstGeom>
          <a:ln>
            <a:solidFill>
              <a:srgbClr val="516270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708" y="4531323"/>
            <a:ext cx="2829320" cy="2019582"/>
          </a:xfrm>
          <a:prstGeom prst="rect">
            <a:avLst/>
          </a:prstGeom>
          <a:ln>
            <a:solidFill>
              <a:srgbClr val="516270"/>
            </a:solidFill>
          </a:ln>
        </p:spPr>
      </p:pic>
    </p:spTree>
    <p:extLst>
      <p:ext uri="{BB962C8B-B14F-4D97-AF65-F5344CB8AC3E}">
        <p14:creationId xmlns:p14="http://schemas.microsoft.com/office/powerpoint/2010/main" val="19344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Tablas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6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TABLAS Y FORMULARIOS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Tablas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Dimensiones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Bordes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Alineación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Fusión de celdas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Celdas de encabezado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semánticas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Leyenda y resumen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Colgroup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>
                <a:latin typeface="Decima Nova Pro" panose="02000506000000020004" pitchFamily="50" charset="0"/>
              </a:rPr>
              <a:t>Seudoclases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Formularios</a:t>
            </a:r>
          </a:p>
          <a:p>
            <a:pPr>
              <a:spcBef>
                <a:spcPct val="0"/>
              </a:spcBef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Bordes de la tabla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3012125" y="2828949"/>
            <a:ext cx="8532173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Estas propiedades pueden aplicarse a las 3 etiquetas (</a:t>
            </a:r>
            <a:r>
              <a:rPr lang="es-ES_tradnl" sz="1600" dirty="0" err="1" smtClean="0">
                <a:latin typeface="+mj-lt"/>
              </a:rPr>
              <a:t>table</a:t>
            </a:r>
            <a:r>
              <a:rPr lang="es-ES_tradnl" sz="1600" dirty="0" smtClean="0">
                <a:latin typeface="+mj-lt"/>
              </a:rPr>
              <a:t>, </a:t>
            </a:r>
            <a:r>
              <a:rPr lang="es-ES_tradnl" sz="1600" dirty="0" err="1" smtClean="0">
                <a:latin typeface="+mj-lt"/>
              </a:rPr>
              <a:t>tr</a:t>
            </a:r>
            <a:r>
              <a:rPr lang="es-ES_tradnl" sz="1600" dirty="0" smtClean="0">
                <a:latin typeface="+mj-lt"/>
              </a:rPr>
              <a:t> y </a:t>
            </a:r>
            <a:r>
              <a:rPr lang="es-ES_tradnl" sz="1600" dirty="0" err="1" smtClean="0">
                <a:latin typeface="+mj-lt"/>
              </a:rPr>
              <a:t>td</a:t>
            </a:r>
            <a:r>
              <a:rPr lang="es-ES_tradnl" sz="1600" dirty="0" smtClean="0">
                <a:latin typeface="+mj-lt"/>
              </a:rPr>
              <a:t>) y así estableceremos el borde de toda la tabla, de cada fila o de cada celda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13 CuadroTexto"/>
          <p:cNvSpPr>
            <a:spLocks noChangeArrowheads="1"/>
          </p:cNvSpPr>
          <p:nvPr/>
        </p:nvSpPr>
        <p:spPr bwMode="auto">
          <a:xfrm>
            <a:off x="3012125" y="1764580"/>
            <a:ext cx="8532173" cy="837962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Se usan las mismas propiedades que para cualquier otra caja: </a:t>
            </a:r>
            <a:r>
              <a:rPr lang="es-ES" altLang="es-ES" sz="2000" dirty="0" err="1" smtClean="0">
                <a:solidFill>
                  <a:schemeClr val="bg1"/>
                </a:solidFill>
                <a:latin typeface="+mj-lt"/>
              </a:rPr>
              <a:t>border</a:t>
            </a: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 (con todas sus derivadas)</a:t>
            </a:r>
            <a:endParaRPr lang="es-ES" altLang="es-E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5" y="3898613"/>
            <a:ext cx="3791479" cy="22196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412" y="3893232"/>
            <a:ext cx="419158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7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Tablas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6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TABLAS Y FORMULARIOS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Tablas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Dimensiones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Bordes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Alineación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Fusión de celdas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Celdas de encabezado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semánticas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Leyenda y resumen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Colgroup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>
                <a:latin typeface="Decima Nova Pro" panose="02000506000000020004" pitchFamily="50" charset="0"/>
              </a:rPr>
              <a:t>Seudoclases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Formularios</a:t>
            </a:r>
          </a:p>
          <a:p>
            <a:pPr>
              <a:spcBef>
                <a:spcPct val="0"/>
              </a:spcBef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Bordes de la tabla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6754371" y="1733317"/>
            <a:ext cx="4789929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Al aplicar bordes a distintos elementos, los bordes acaban por duplicarse. Para evitarlo usamos </a:t>
            </a:r>
            <a:r>
              <a:rPr lang="es-ES_tradnl" sz="1600" dirty="0" err="1" smtClean="0">
                <a:latin typeface="+mj-lt"/>
              </a:rPr>
              <a:t>border-collapse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5072487" y="1761372"/>
            <a:ext cx="1366177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err="1" smtClean="0">
                <a:solidFill>
                  <a:schemeClr val="bg1"/>
                </a:solidFill>
                <a:latin typeface="+mj-lt"/>
              </a:rPr>
              <a:t>separate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32 Forma"/>
          <p:cNvCxnSpPr>
            <a:cxnSpLocks noChangeShapeType="1"/>
            <a:stCxn id="15" idx="3"/>
            <a:endCxn id="13" idx="1"/>
          </p:cNvCxnSpPr>
          <p:nvPr/>
        </p:nvCxnSpPr>
        <p:spPr bwMode="auto">
          <a:xfrm flipV="1">
            <a:off x="4648349" y="1961754"/>
            <a:ext cx="424138" cy="32166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012127" y="2083040"/>
            <a:ext cx="1636222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border-collapse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13 CuadroTexto"/>
          <p:cNvSpPr>
            <a:spLocks noChangeArrowheads="1"/>
          </p:cNvSpPr>
          <p:nvPr/>
        </p:nvSpPr>
        <p:spPr bwMode="auto">
          <a:xfrm>
            <a:off x="5090279" y="2386621"/>
            <a:ext cx="1366177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collapse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7" name="32 Forma"/>
          <p:cNvCxnSpPr>
            <a:cxnSpLocks noChangeShapeType="1"/>
            <a:stCxn id="15" idx="3"/>
            <a:endCxn id="16" idx="1"/>
          </p:cNvCxnSpPr>
          <p:nvPr/>
        </p:nvCxnSpPr>
        <p:spPr bwMode="auto">
          <a:xfrm>
            <a:off x="4648349" y="2283422"/>
            <a:ext cx="441930" cy="30194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561" y="3964017"/>
            <a:ext cx="4258269" cy="2152950"/>
          </a:xfrm>
          <a:prstGeom prst="rect">
            <a:avLst/>
          </a:prstGeom>
        </p:spPr>
      </p:pic>
      <p:sp>
        <p:nvSpPr>
          <p:cNvPr id="23" name="11 CuadroTexto"/>
          <p:cNvSpPr txBox="1">
            <a:spLocks noChangeArrowheads="1"/>
          </p:cNvSpPr>
          <p:nvPr/>
        </p:nvSpPr>
        <p:spPr bwMode="auto">
          <a:xfrm>
            <a:off x="6754370" y="2896684"/>
            <a:ext cx="478992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Esta propiedad se aplica sobre </a:t>
            </a:r>
            <a:r>
              <a:rPr lang="es-ES_tradnl" sz="1600" dirty="0" err="1" smtClean="0">
                <a:latin typeface="+mj-lt"/>
              </a:rPr>
              <a:t>table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121" y="3830648"/>
            <a:ext cx="389626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Tablas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6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TABLAS Y FORMULARIOS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Tablas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Dimensiones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Bordes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Alineación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Fusión de celdas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Celdas de encabezado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semánticas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Leyenda y resumen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Colgroup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>
                <a:latin typeface="Decima Nova Pro" panose="02000506000000020004" pitchFamily="50" charset="0"/>
              </a:rPr>
              <a:t>Seudoclases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Formularios</a:t>
            </a:r>
          </a:p>
          <a:p>
            <a:pPr>
              <a:spcBef>
                <a:spcPct val="0"/>
              </a:spcBef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Alineación de la tabla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13 CuadroTexto"/>
          <p:cNvSpPr>
            <a:spLocks noChangeArrowheads="1"/>
          </p:cNvSpPr>
          <p:nvPr/>
        </p:nvSpPr>
        <p:spPr bwMode="auto">
          <a:xfrm>
            <a:off x="3012125" y="1764580"/>
            <a:ext cx="8532173" cy="837962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Para centrar la tabla en la página, usamos </a:t>
            </a:r>
            <a:r>
              <a:rPr lang="es-ES" altLang="es-ES" sz="2000" i="1" dirty="0" err="1" smtClean="0">
                <a:solidFill>
                  <a:schemeClr val="bg1"/>
                </a:solidFill>
                <a:latin typeface="+mj-lt"/>
              </a:rPr>
              <a:t>margin-left</a:t>
            </a:r>
            <a:r>
              <a:rPr lang="es-ES" altLang="es-ES" sz="2000" i="1" dirty="0" smtClean="0">
                <a:solidFill>
                  <a:schemeClr val="bg1"/>
                </a:solidFill>
                <a:latin typeface="+mj-lt"/>
              </a:rPr>
              <a:t>: auto;</a:t>
            </a: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 (como cualquier otra caja)</a:t>
            </a:r>
            <a:endParaRPr lang="es-ES" altLang="es-ES" sz="20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13 CuadroTexto"/>
          <p:cNvSpPr>
            <a:spLocks noChangeArrowheads="1"/>
          </p:cNvSpPr>
          <p:nvPr/>
        </p:nvSpPr>
        <p:spPr bwMode="auto">
          <a:xfrm>
            <a:off x="3012125" y="2728484"/>
            <a:ext cx="8532173" cy="837962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Para situar el contenido de las celdas, usamos </a:t>
            </a:r>
            <a:r>
              <a:rPr lang="es-ES" altLang="es-ES" sz="2000" dirty="0" err="1" smtClean="0">
                <a:solidFill>
                  <a:schemeClr val="bg1"/>
                </a:solidFill>
                <a:latin typeface="+mj-lt"/>
              </a:rPr>
              <a:t>text-align</a:t>
            </a: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es-ES" altLang="es-ES" sz="2000" dirty="0" err="1" smtClean="0">
                <a:solidFill>
                  <a:schemeClr val="bg1"/>
                </a:solidFill>
                <a:latin typeface="+mj-lt"/>
              </a:rPr>
              <a:t>padding</a:t>
            </a: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 y vertical-</a:t>
            </a:r>
            <a:r>
              <a:rPr lang="es-ES" altLang="es-ES" sz="2000" dirty="0" err="1" smtClean="0">
                <a:solidFill>
                  <a:schemeClr val="bg1"/>
                </a:solidFill>
                <a:latin typeface="+mj-lt"/>
              </a:rPr>
              <a:t>align</a:t>
            </a: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 (top | </a:t>
            </a:r>
            <a:r>
              <a:rPr lang="es-ES" altLang="es-ES" sz="2000" dirty="0" err="1" smtClean="0">
                <a:solidFill>
                  <a:schemeClr val="bg1"/>
                </a:solidFill>
                <a:latin typeface="+mj-lt"/>
              </a:rPr>
              <a:t>bottom</a:t>
            </a: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 | </a:t>
            </a:r>
            <a:r>
              <a:rPr lang="es-ES" altLang="es-ES" sz="2000" dirty="0" err="1" smtClean="0">
                <a:solidFill>
                  <a:schemeClr val="bg1"/>
                </a:solidFill>
                <a:latin typeface="+mj-lt"/>
              </a:rPr>
              <a:t>middle</a:t>
            </a: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)</a:t>
            </a:r>
            <a:endParaRPr lang="es-ES" altLang="es-ES" sz="20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5" y="4316615"/>
            <a:ext cx="3991532" cy="16385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211" y="4097509"/>
            <a:ext cx="4172532" cy="2076740"/>
          </a:xfrm>
          <a:prstGeom prst="rect">
            <a:avLst/>
          </a:prstGeom>
        </p:spPr>
      </p:pic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3012125" y="6214171"/>
            <a:ext cx="3681283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  <a:hlinkClick r:id="rId5"/>
              </a:rPr>
              <a:t>Artículo interesante sobre vertical-</a:t>
            </a:r>
            <a:r>
              <a:rPr lang="es-ES_tradnl" sz="1600" dirty="0" err="1" smtClean="0">
                <a:latin typeface="+mj-lt"/>
                <a:hlinkClick r:id="rId5"/>
              </a:rPr>
              <a:t>align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8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Tablas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6</a:t>
            </a:r>
          </a:p>
          <a:p>
            <a:pPr algn="r">
              <a:defRPr/>
            </a:pP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TABLAS Y FORMULARIOS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Tablas 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Dimensiones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Bordes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Alineación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Fusión de celdas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Celdas de encabezado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semánticas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Leyenda y resumen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 smtClean="0">
                <a:latin typeface="Decima Nova Pro" panose="02000506000000020004" pitchFamily="50" charset="0"/>
              </a:rPr>
              <a:t>Colgroup</a:t>
            </a: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err="1">
                <a:latin typeface="Decima Nova Pro" panose="02000506000000020004" pitchFamily="50" charset="0"/>
              </a:rPr>
              <a:t>Seudoclases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 CSS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endParaRPr lang="es-ES_tradnl" altLang="es-ES" sz="1600" i="1" dirty="0" smtClean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Formularios</a:t>
            </a:r>
          </a:p>
          <a:p>
            <a:pPr>
              <a:spcBef>
                <a:spcPct val="0"/>
              </a:spcBef>
              <a:defRPr/>
            </a:pPr>
            <a:endParaRPr lang="es-ES_tradnl" altLang="es-ES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9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E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Fusión de celdas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13 CuadroTexto"/>
          <p:cNvSpPr>
            <a:spLocks noChangeArrowheads="1"/>
          </p:cNvSpPr>
          <p:nvPr/>
        </p:nvSpPr>
        <p:spPr bwMode="auto">
          <a:xfrm>
            <a:off x="3012125" y="1764580"/>
            <a:ext cx="8532173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" altLang="es-ES" sz="2000" dirty="0" smtClean="0">
                <a:solidFill>
                  <a:schemeClr val="bg1"/>
                </a:solidFill>
                <a:latin typeface="+mj-lt"/>
              </a:rPr>
              <a:t>Para fusionar dos celdas horizontalmente usamos el atributo </a:t>
            </a:r>
            <a:r>
              <a:rPr lang="es-ES" altLang="es-ES" sz="2000" dirty="0" err="1" smtClean="0">
                <a:solidFill>
                  <a:schemeClr val="bg1"/>
                </a:solidFill>
                <a:latin typeface="+mj-lt"/>
              </a:rPr>
              <a:t>colspan</a:t>
            </a:r>
            <a:endParaRPr lang="es-ES" altLang="es-ES" sz="20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012123" y="2534614"/>
            <a:ext cx="388854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Ojo que es un atributo de la etiqueta </a:t>
            </a:r>
            <a:r>
              <a:rPr lang="es-ES_tradnl" sz="1600" dirty="0" err="1" smtClean="0">
                <a:latin typeface="+mj-lt"/>
              </a:rPr>
              <a:t>td</a:t>
            </a:r>
            <a:r>
              <a:rPr lang="es-ES_tradnl" sz="1600" dirty="0" smtClean="0">
                <a:latin typeface="+mj-lt"/>
              </a:rPr>
              <a:t> y no una propiedad CSS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7278211" y="2535999"/>
            <a:ext cx="4262159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Al unir celdas, hay que eliminar otros </a:t>
            </a:r>
            <a:r>
              <a:rPr lang="es-ES_tradnl" sz="1600" dirty="0" err="1" smtClean="0">
                <a:latin typeface="+mj-lt"/>
              </a:rPr>
              <a:t>td</a:t>
            </a:r>
            <a:r>
              <a:rPr lang="es-ES_tradnl" sz="1600" dirty="0" smtClean="0">
                <a:latin typeface="+mj-lt"/>
              </a:rPr>
              <a:t> para que no se descuadre la tabla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3" y="3663504"/>
            <a:ext cx="3730051" cy="8607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639" y="3663504"/>
            <a:ext cx="422969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DC001B"/>
      </a:dk2>
      <a:lt2>
        <a:srgbClr val="FF7585"/>
      </a:lt2>
      <a:accent1>
        <a:srgbClr val="516270"/>
      </a:accent1>
      <a:accent2>
        <a:srgbClr val="708698"/>
      </a:accent2>
      <a:accent3>
        <a:srgbClr val="8D9FAD"/>
      </a:accent3>
      <a:accent4>
        <a:srgbClr val="BEC8D0"/>
      </a:accent4>
      <a:accent5>
        <a:srgbClr val="BEC8D0"/>
      </a:accent5>
      <a:accent6>
        <a:srgbClr val="BEC8D0"/>
      </a:accent6>
      <a:hlink>
        <a:srgbClr val="516270"/>
      </a:hlink>
      <a:folHlink>
        <a:srgbClr val="516270"/>
      </a:folHlink>
    </a:clrScheme>
    <a:fontScheme name="Personalizado 2">
      <a:majorFont>
        <a:latin typeface="Decima Nova Pro"/>
        <a:ea typeface=""/>
        <a:cs typeface=""/>
      </a:majorFont>
      <a:minorFont>
        <a:latin typeface="Decima Nov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1284</Words>
  <Application>Microsoft Office PowerPoint</Application>
  <PresentationFormat>Panorámica</PresentationFormat>
  <Paragraphs>514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Decima Nova Pro</vt:lpstr>
      <vt:lpstr>Calibri</vt:lpstr>
      <vt:lpstr>Tema de Office</vt:lpstr>
      <vt:lpstr>Presentación de PowerPoint</vt:lpstr>
      <vt:lpstr>ÍNDICE</vt:lpstr>
      <vt:lpstr>1 Tablas</vt:lpstr>
      <vt:lpstr>1 Tablas</vt:lpstr>
      <vt:lpstr>1 Tablas</vt:lpstr>
      <vt:lpstr>1 Tablas</vt:lpstr>
      <vt:lpstr>1 Tablas</vt:lpstr>
      <vt:lpstr>1 Tablas</vt:lpstr>
      <vt:lpstr>1 Tablas</vt:lpstr>
      <vt:lpstr>1 Tablas</vt:lpstr>
      <vt:lpstr>1 Tablas</vt:lpstr>
      <vt:lpstr>1 Tablas</vt:lpstr>
      <vt:lpstr>1 Tablas</vt:lpstr>
      <vt:lpstr>1 Tablas</vt:lpstr>
      <vt:lpstr>1 Tablas</vt:lpstr>
      <vt:lpstr>1 Tablas</vt:lpstr>
      <vt:lpstr>1 Tablas</vt:lpstr>
      <vt:lpstr>1 Tablas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</dc:creator>
  <cp:lastModifiedBy>Vocalia Información Regional. Salesianos Cooperadores</cp:lastModifiedBy>
  <cp:revision>275</cp:revision>
  <dcterms:created xsi:type="dcterms:W3CDTF">2017-11-15T16:19:40Z</dcterms:created>
  <dcterms:modified xsi:type="dcterms:W3CDTF">2021-02-08T17:47:24Z</dcterms:modified>
</cp:coreProperties>
</file>