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00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17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A94DAD-5B52-4C1D-A2D0-11D0D6A01628}" type="datetimeFigureOut">
              <a:rPr lang="es-ES" smtClean="0"/>
              <a:t>04/02/2018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419166-1F7A-469E-A9D3-D696FDAD9FA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05243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EC777F-B629-4D15-A905-FF73BE83C8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F03D8A0-E4D7-401B-AD73-262D227DB7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E79A628-4DAC-452A-8E9D-AFB277B53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FF993-8594-4A56-80AD-613AB3AF503C}" type="datetime1">
              <a:rPr lang="es-ES" smtClean="0"/>
              <a:t>04/02/2018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BCB86D3-1E40-4CB8-A9ED-86D5B8209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30FA2B2-9CA3-4A2B-9496-181DFE06C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6040-1331-428F-AC44-AF3EC173AD7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64034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8A4A3A-EB2B-4DC8-831C-8A1824007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6FE9566-48D3-495D-8A07-E6DAB9BBA6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85F76E2-9B9F-40B0-A268-54CA287381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383FBA7-B9BE-4AC3-8B7C-AD9CD5669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6BFA9-2430-465B-B58C-F93FB4875EF0}" type="datetime1">
              <a:rPr lang="es-ES" smtClean="0"/>
              <a:t>04/02/2018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78CBD06-7B27-43C3-9B78-75EA026D2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E593139-0474-49AE-B2FE-6485FC15C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6040-1331-428F-AC44-AF3EC173AD7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9757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BA8FC4-4888-4BB8-89F1-E08700813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F78E3E5-4CAD-4701-BE53-1619706C68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F7E2F94-5F2A-4AC4-ACB7-633C75CB5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CCE76-BEE0-4BB2-ADA9-FEC04C9E8528}" type="datetime1">
              <a:rPr lang="es-ES" smtClean="0"/>
              <a:t>04/02/2018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ED1E0D8-64CA-4AE5-8C8E-E2FFE93CE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92A1F2E-15FC-4057-8D4D-FA2247D55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6040-1331-428F-AC44-AF3EC173AD7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628113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C855244-CE97-45D3-8AB3-82A95704D4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F4FCF93-F803-4781-8D75-B460417E18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158B049-85BF-4B53-8276-714B28E79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33926-917A-4EC1-883A-7949D0903E49}" type="datetime1">
              <a:rPr lang="es-ES" smtClean="0"/>
              <a:t>04/02/2018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66E8244-99C5-434F-86D4-35B5FBAC7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C62FD07-E254-48DD-A165-4F7A3785B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6040-1331-428F-AC44-AF3EC173AD7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97289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3BBB9A-5F47-4118-AA93-70991CDAC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4C0470C-9E83-432F-AEEC-32924B44C2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F30C3E6-86FE-47BF-AA68-629EF3513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B7099-A70F-4D89-A28E-2C2356712ED4}" type="datetime1">
              <a:rPr lang="es-ES" smtClean="0"/>
              <a:t>04/02/2018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4BDFFEB-E677-4BC4-BE09-452C5B168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4DDCA26-9A10-4307-B931-9D395C532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6040-1331-428F-AC44-AF3EC173AD7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24262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565E18-EE64-4804-B091-7EBCB1D76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DCD6FE9-350F-4398-BC75-CF4753368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33354-B0D6-4FB4-8646-0B8A114EA0C8}" type="datetime1">
              <a:rPr lang="es-ES" smtClean="0"/>
              <a:t>04/02/2018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BFE85C5-97BC-4347-86EA-55AADBA8D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60CCD16-7755-444B-9AF3-0A5B1CDB6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6040-1331-428F-AC44-AF3EC173AD7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8288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13BB09-1678-4361-97C8-F30B4F967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BB1F9A9-7FA5-4578-976E-10CEBF119C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309F16D-0D41-4541-894B-E31AD13A1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CB5C8-5929-4423-BB3A-E175115EAA70}" type="datetime1">
              <a:rPr lang="es-ES" smtClean="0"/>
              <a:t>04/02/2018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BA48809-C9CD-453F-8378-5FCD9CCA5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3C28E72-8219-4BDD-9EF7-6F14CAF9C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6040-1331-428F-AC44-AF3EC173AD7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77612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F2EEC4-C118-4323-9E5D-830AE0E42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1C48B2C-E2EA-4350-8022-9F3FE1418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CDAA0E3-44C5-44DE-A9D7-DEE52572C9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6657CF5-749F-47C0-A291-F84FB8E41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1648C-3913-40BC-8D5C-34748885D8A8}" type="datetime1">
              <a:rPr lang="es-ES" smtClean="0"/>
              <a:t>04/02/2018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BA93571-86B7-4FB1-AE2F-B37243C61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502262F-45DE-4A4B-9A7B-E951938BC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6040-1331-428F-AC44-AF3EC173AD7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8688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1F3D0F-F2DB-4056-9585-B03B7DEA6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53A5E41-0067-4593-9A44-CACA1F64E7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FD13CD7-E66A-4B4C-B541-1305003D24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73F95FF-F248-4B5B-B97E-3CBB34520A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6CEA2B2-1417-4EEC-B5CE-E60BEB71DF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DF78887-548C-42D1-BDE4-9C87865BF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199D7-C141-498C-976F-F6D80A388784}" type="datetime1">
              <a:rPr lang="es-ES" smtClean="0"/>
              <a:t>04/02/2018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0CA56E8-F913-446C-8779-F4BEF459D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A0A7AFA-F268-427F-9DBE-217A14C58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6040-1331-428F-AC44-AF3EC173AD7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99790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62C609-1C96-443F-A872-BEA505727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F946090-3B20-4486-B044-0858799FC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90680-AE15-4EA6-B82B-CF3B49878DBC}" type="datetime1">
              <a:rPr lang="es-ES" smtClean="0"/>
              <a:t>04/02/2018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36B76AD-1260-4311-A5E6-C6951721F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5AB0755-CAE8-4D93-A30C-98A0CDD8B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6040-1331-428F-AC44-AF3EC173AD7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809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779F3F1-A178-4492-88AD-06BD06A19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7F2DB-AD80-4236-BEEB-5F2D70A30C7A}" type="datetime1">
              <a:rPr lang="es-ES" smtClean="0"/>
              <a:t>04/02/2018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4E0C24B-525A-4577-942A-5568A4691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C1C4224-48EC-4DAC-9EC7-8804817C5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6040-1331-428F-AC44-AF3EC173AD7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2903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C04801-309A-4753-9D0B-56371183E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2F45739-3FA6-420E-B6B8-6D9EB021AC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0C2DA37-7FAB-4853-A458-571CB3467E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0D42198-DDDC-4CE6-9166-E34315DEC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AAB42-5DAD-4DA5-991F-DE61111D5554}" type="datetime1">
              <a:rPr lang="es-ES" smtClean="0"/>
              <a:t>04/02/2018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FFF4A70-C6AE-433A-A000-A5C253528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B586ACC-6BBD-4929-8578-202252600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76040-1331-428F-AC44-AF3EC173AD7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35522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3C3B76B-CCD6-43E3-8F1F-C8102C172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90B2580-CC2A-4B40-91A3-86FA8D224E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28A2AD6-730E-42E1-9D69-BCDD982A79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A33354-B0D6-4FB4-8646-0B8A114EA0C8}" type="datetime1">
              <a:rPr lang="es-ES" smtClean="0"/>
              <a:t>04/02/2018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08AE498-1F55-4593-B642-B1ECE54529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63B4BE1-3A3B-4950-9EC9-8FDFA669A1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C76040-1331-428F-AC44-AF3EC173AD7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49511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00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C1B98247-5210-4F05-9F86-FA60600586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830" y="429801"/>
            <a:ext cx="5922277" cy="1863899"/>
          </a:xfrm>
          <a:prstGeom prst="rect">
            <a:avLst/>
          </a:prstGeom>
        </p:spPr>
      </p:pic>
      <p:sp>
        <p:nvSpPr>
          <p:cNvPr id="5" name="1 Título">
            <a:extLst>
              <a:ext uri="{FF2B5EF4-FFF2-40B4-BE49-F238E27FC236}">
                <a16:creationId xmlns:a16="http://schemas.microsoft.com/office/drawing/2014/main" id="{C86B0307-0177-415E-93AA-12BC4FB191E2}"/>
              </a:ext>
            </a:extLst>
          </p:cNvPr>
          <p:cNvSpPr txBox="1">
            <a:spLocks/>
          </p:cNvSpPr>
          <p:nvPr/>
        </p:nvSpPr>
        <p:spPr>
          <a:xfrm>
            <a:off x="6429829" y="537029"/>
            <a:ext cx="5427617" cy="360724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ES" sz="4400" dirty="0">
                <a:solidFill>
                  <a:schemeClr val="bg1"/>
                </a:solidFill>
                <a:latin typeface="Decima Nova Pro" panose="02000506000000020004" pitchFamily="50" charset="0"/>
              </a:rPr>
              <a:t>INTRODUCCIÓN A UML</a:t>
            </a:r>
          </a:p>
        </p:txBody>
      </p:sp>
      <p:sp>
        <p:nvSpPr>
          <p:cNvPr id="6" name="2 Subtítulo">
            <a:extLst>
              <a:ext uri="{FF2B5EF4-FFF2-40B4-BE49-F238E27FC236}">
                <a16:creationId xmlns:a16="http://schemas.microsoft.com/office/drawing/2014/main" id="{851E88AD-36FF-4D96-893A-680442F9DF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02750" y="4351944"/>
            <a:ext cx="7854696" cy="1752600"/>
          </a:xfrm>
        </p:spPr>
        <p:txBody>
          <a:bodyPr/>
          <a:lstStyle/>
          <a:p>
            <a:pPr algn="r"/>
            <a:r>
              <a:rPr lang="es-ES" dirty="0">
                <a:solidFill>
                  <a:schemeClr val="bg1"/>
                </a:solidFill>
                <a:latin typeface="Decima Nova Pro" panose="02000506000000020004" pitchFamily="50" charset="0"/>
              </a:rPr>
              <a:t>Colegio Salesiano San Pedro</a:t>
            </a:r>
          </a:p>
          <a:p>
            <a:pPr algn="r"/>
            <a:r>
              <a:rPr lang="es-ES" dirty="0">
                <a:solidFill>
                  <a:schemeClr val="bg1"/>
                </a:solidFill>
                <a:latin typeface="Decima Nova Pro" panose="02000506000000020004" pitchFamily="50" charset="0"/>
              </a:rPr>
              <a:t>Formación Profesional</a:t>
            </a:r>
          </a:p>
          <a:p>
            <a:pPr algn="r"/>
            <a:r>
              <a:rPr lang="es-ES" dirty="0">
                <a:solidFill>
                  <a:schemeClr val="bg1"/>
                </a:solidFill>
                <a:latin typeface="Decima Nova Pro" panose="02000506000000020004" pitchFamily="50" charset="0"/>
              </a:rPr>
              <a:t>1º CFGS DAM – Curso 2017/18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3EE3018F-80E4-480D-A075-6E53E5E1F3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700860" y="4572670"/>
            <a:ext cx="668140" cy="3722498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883F3B5F-A496-4EC8-BF0D-EC9BD2ACC7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331529" y="4572670"/>
            <a:ext cx="668140" cy="3722498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1AA74C1C-FDF2-4FC3-B4BB-BD8726B5B42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979"/>
          <a:stretch/>
        </p:blipFill>
        <p:spPr>
          <a:xfrm rot="5400000">
            <a:off x="11253170" y="5912367"/>
            <a:ext cx="668140" cy="1043104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A24BF16F-77B0-4245-8D34-5D901F43BE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962198" y="4572670"/>
            <a:ext cx="668140" cy="3722498"/>
          </a:xfrm>
          <a:prstGeom prst="rect">
            <a:avLst/>
          </a:prstGeom>
        </p:spPr>
      </p:pic>
      <p:pic>
        <p:nvPicPr>
          <p:cNvPr id="10" name="Picture 2" descr="http://1.bp.blogspot.com/_j7BLnQQZoo0/ShXdH8NmvuI/AAAAAAAAAGA/0_oSOWGW-EY/s1600/Dibujo+1.JPG">
            <a:extLst>
              <a:ext uri="{FF2B5EF4-FFF2-40B4-BE49-F238E27FC236}">
                <a16:creationId xmlns:a16="http://schemas.microsoft.com/office/drawing/2014/main" id="{1A1A737E-2FCD-48D9-BCA6-553F70D987D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983" t="34513" r="26907" b="20475"/>
          <a:stretch/>
        </p:blipFill>
        <p:spPr bwMode="auto">
          <a:xfrm>
            <a:off x="-282026" y="2853309"/>
            <a:ext cx="6658570" cy="3142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61831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6A56A2-57D5-4B4B-BB58-93C02AAA4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2854" y="460504"/>
            <a:ext cx="9139116" cy="708932"/>
          </a:xfrm>
        </p:spPr>
        <p:txBody>
          <a:bodyPr>
            <a:normAutofit/>
          </a:bodyPr>
          <a:lstStyle/>
          <a:p>
            <a:r>
              <a:rPr lang="es-ES" i="1" dirty="0">
                <a:latin typeface="Decima Nova Pro" panose="02000506000000020004" pitchFamily="50" charset="0"/>
              </a:rPr>
              <a:t>5. DIAGRAMAS DE OBJETOS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303715E0-3E26-4D3E-8EF0-197A063D159B}"/>
              </a:ext>
            </a:extLst>
          </p:cNvPr>
          <p:cNvSpPr/>
          <p:nvPr/>
        </p:nvSpPr>
        <p:spPr>
          <a:xfrm>
            <a:off x="0" y="0"/>
            <a:ext cx="2630658" cy="6858000"/>
          </a:xfrm>
          <a:prstGeom prst="rect">
            <a:avLst/>
          </a:prstGeom>
          <a:solidFill>
            <a:srgbClr val="DC00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defRPr/>
            </a:pPr>
            <a:endParaRPr lang="es-ES_tradnl" sz="1600" dirty="0">
              <a:latin typeface="Decima Nova Pro" panose="02000506000000020004" pitchFamily="50" charset="0"/>
            </a:endParaRPr>
          </a:p>
          <a:p>
            <a:pPr algn="r">
              <a:defRPr/>
            </a:pPr>
            <a:r>
              <a:rPr lang="es-ES_tradnl" sz="1600" dirty="0">
                <a:latin typeface="Decima Nova Pro" panose="02000506000000020004" pitchFamily="50" charset="0"/>
              </a:rPr>
              <a:t>INTRODUCCIÓN A UML</a:t>
            </a:r>
          </a:p>
          <a:p>
            <a:pPr>
              <a:defRPr/>
            </a:pPr>
            <a:endParaRPr lang="es-ES_tradnl" sz="1600" dirty="0">
              <a:latin typeface="Decima Nova Pro" panose="02000506000000020004" pitchFamily="50" charset="0"/>
            </a:endParaRPr>
          </a:p>
          <a:p>
            <a:pPr marL="342900" indent="-342900">
              <a:buFont typeface="+mj-lt"/>
              <a:buAutoNum type="arabicPeriod"/>
              <a:defRPr/>
            </a:pPr>
            <a:r>
              <a:rPr lang="es-ES_tradnl" sz="1600" i="1" dirty="0">
                <a:latin typeface="Decima Nova Pro" panose="02000506000000020004" pitchFamily="50" charset="0"/>
              </a:rPr>
              <a:t>El lenguaje UML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s-ES_tradnl" sz="1600" i="1" dirty="0">
                <a:latin typeface="Decima Nova Pro" panose="02000506000000020004" pitchFamily="50" charset="0"/>
              </a:rPr>
              <a:t>Diagramas en UML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s-ES_tradnl" sz="1600" i="1" dirty="0">
                <a:latin typeface="Decima Nova Pro" panose="02000506000000020004" pitchFamily="50" charset="0"/>
              </a:rPr>
              <a:t>Vistas en UML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s-ES_tradnl" sz="1600" i="1" dirty="0">
                <a:latin typeface="Decima Nova Pro" panose="02000506000000020004" pitchFamily="50" charset="0"/>
              </a:rPr>
              <a:t>Diagramas de clases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s-ES_tradnl" sz="1600" b="1" i="1" dirty="0">
                <a:latin typeface="Decima Nova Pro" panose="02000506000000020004" pitchFamily="50" charset="0"/>
              </a:rPr>
              <a:t>Diagramas de objetos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s-ES_tradnl" sz="1600" i="1" dirty="0">
                <a:latin typeface="Decima Nova Pro" panose="02000506000000020004" pitchFamily="50" charset="0"/>
              </a:rPr>
              <a:t>Diagramas de componentes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s-ES_tradnl" sz="1600" i="1" dirty="0">
                <a:latin typeface="Decima Nova Pro" panose="02000506000000020004" pitchFamily="50" charset="0"/>
              </a:rPr>
              <a:t>Diagramas de despliegue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s-ES_tradnl" sz="1600" i="1" dirty="0">
                <a:latin typeface="Decima Nova Pro" panose="02000506000000020004" pitchFamily="50" charset="0"/>
              </a:rPr>
              <a:t>Diagramas de casos de uso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s-ES_tradnl" sz="1600" i="1" dirty="0">
                <a:latin typeface="Decima Nova Pro" panose="02000506000000020004" pitchFamily="50" charset="0"/>
              </a:rPr>
              <a:t>Diagramas de interacción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s-ES_tradnl" sz="1600" i="1" dirty="0">
                <a:latin typeface="Decima Nova Pro" panose="02000506000000020004" pitchFamily="50" charset="0"/>
              </a:rPr>
              <a:t>Diagramas de estados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s-ES_tradnl" sz="1600" i="1" dirty="0">
                <a:latin typeface="Decima Nova Pro" panose="02000506000000020004" pitchFamily="50" charset="0"/>
              </a:rPr>
              <a:t>Diagramas de Actividades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E2B3E34-CD95-46E1-9F6E-A1AB3C17C26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431"/>
          <a:stretch/>
        </p:blipFill>
        <p:spPr>
          <a:xfrm rot="5400000">
            <a:off x="981258" y="5269159"/>
            <a:ext cx="668140" cy="2366319"/>
          </a:xfrm>
          <a:prstGeom prst="rect">
            <a:avLst/>
          </a:prstGeom>
        </p:spPr>
      </p:pic>
      <p:sp>
        <p:nvSpPr>
          <p:cNvPr id="19" name="Marcador de número de diapositiva 11">
            <a:extLst>
              <a:ext uri="{FF2B5EF4-FFF2-40B4-BE49-F238E27FC236}">
                <a16:creationId xmlns:a16="http://schemas.microsoft.com/office/drawing/2014/main" id="{79FF57F4-89A0-4AC4-8EFD-C56CA3843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4300" y="6269756"/>
            <a:ext cx="467670" cy="365125"/>
          </a:xfrm>
        </p:spPr>
        <p:txBody>
          <a:bodyPr/>
          <a:lstStyle/>
          <a:p>
            <a:fld id="{77C76040-1331-428F-AC44-AF3EC173AD77}" type="slidenum">
              <a:rPr lang="es-ES" i="1" smtClean="0">
                <a:solidFill>
                  <a:srgbClr val="DC001B"/>
                </a:solidFill>
                <a:latin typeface="Decima Nova Pro" panose="02000506000000020004" pitchFamily="50" charset="0"/>
              </a:rPr>
              <a:t>10</a:t>
            </a:fld>
            <a:endParaRPr lang="es-ES" i="1" dirty="0">
              <a:solidFill>
                <a:srgbClr val="DC001B"/>
              </a:solidFill>
              <a:latin typeface="Decima Nova Pro" panose="02000506000000020004" pitchFamily="50" charset="0"/>
            </a:endParaRPr>
          </a:p>
        </p:txBody>
      </p:sp>
      <p:pic>
        <p:nvPicPr>
          <p:cNvPr id="10" name="Picture 2" descr="diagrama_de_objetos.gif">
            <a:extLst>
              <a:ext uri="{FF2B5EF4-FFF2-40B4-BE49-F238E27FC236}">
                <a16:creationId xmlns:a16="http://schemas.microsoft.com/office/drawing/2014/main" id="{60A3FC21-9139-433B-9CDB-40E810FCFA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7690" y="1392965"/>
            <a:ext cx="6969444" cy="4725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33848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6A56A2-57D5-4B4B-BB58-93C02AAA4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2854" y="460504"/>
            <a:ext cx="9139116" cy="708932"/>
          </a:xfrm>
        </p:spPr>
        <p:txBody>
          <a:bodyPr>
            <a:normAutofit/>
          </a:bodyPr>
          <a:lstStyle/>
          <a:p>
            <a:r>
              <a:rPr lang="es-ES" i="1" dirty="0">
                <a:latin typeface="Decima Nova Pro" panose="02000506000000020004" pitchFamily="50" charset="0"/>
              </a:rPr>
              <a:t>6. DIAGRAMAS DE COMPONENTES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303715E0-3E26-4D3E-8EF0-197A063D159B}"/>
              </a:ext>
            </a:extLst>
          </p:cNvPr>
          <p:cNvSpPr/>
          <p:nvPr/>
        </p:nvSpPr>
        <p:spPr>
          <a:xfrm>
            <a:off x="0" y="0"/>
            <a:ext cx="2630658" cy="6858000"/>
          </a:xfrm>
          <a:prstGeom prst="rect">
            <a:avLst/>
          </a:prstGeom>
          <a:solidFill>
            <a:srgbClr val="DC00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defRPr/>
            </a:pPr>
            <a:endParaRPr lang="es-ES_tradnl" sz="1600" dirty="0">
              <a:latin typeface="Decima Nova Pro" panose="02000506000000020004" pitchFamily="50" charset="0"/>
            </a:endParaRPr>
          </a:p>
          <a:p>
            <a:pPr algn="r">
              <a:defRPr/>
            </a:pPr>
            <a:r>
              <a:rPr lang="es-ES_tradnl" sz="1600" dirty="0">
                <a:latin typeface="Decima Nova Pro" panose="02000506000000020004" pitchFamily="50" charset="0"/>
              </a:rPr>
              <a:t>INTRODUCCIÓN A UML</a:t>
            </a:r>
          </a:p>
          <a:p>
            <a:pPr>
              <a:defRPr/>
            </a:pPr>
            <a:endParaRPr lang="es-ES_tradnl" sz="1600" dirty="0">
              <a:latin typeface="Decima Nova Pro" panose="02000506000000020004" pitchFamily="50" charset="0"/>
            </a:endParaRPr>
          </a:p>
          <a:p>
            <a:pPr marL="342900" indent="-342900">
              <a:buFont typeface="+mj-lt"/>
              <a:buAutoNum type="arabicPeriod"/>
              <a:defRPr/>
            </a:pPr>
            <a:r>
              <a:rPr lang="es-ES_tradnl" sz="1600" i="1" dirty="0">
                <a:latin typeface="Decima Nova Pro" panose="02000506000000020004" pitchFamily="50" charset="0"/>
              </a:rPr>
              <a:t>El lenguaje UML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s-ES_tradnl" sz="1600" i="1" dirty="0">
                <a:latin typeface="Decima Nova Pro" panose="02000506000000020004" pitchFamily="50" charset="0"/>
              </a:rPr>
              <a:t>Diagramas en UML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s-ES_tradnl" sz="1600" i="1" dirty="0">
                <a:latin typeface="Decima Nova Pro" panose="02000506000000020004" pitchFamily="50" charset="0"/>
              </a:rPr>
              <a:t>Vistas en UML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s-ES_tradnl" sz="1600" i="1" dirty="0">
                <a:latin typeface="Decima Nova Pro" panose="02000506000000020004" pitchFamily="50" charset="0"/>
              </a:rPr>
              <a:t>Diagramas de clases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s-ES_tradnl" sz="1600" i="1" dirty="0">
                <a:latin typeface="Decima Nova Pro" panose="02000506000000020004" pitchFamily="50" charset="0"/>
              </a:rPr>
              <a:t>Diagramas de objetos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s-ES_tradnl" sz="1600" b="1" i="1" dirty="0">
                <a:latin typeface="Decima Nova Pro" panose="02000506000000020004" pitchFamily="50" charset="0"/>
              </a:rPr>
              <a:t>Diagramas de componentes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s-ES_tradnl" sz="1600" i="1" dirty="0">
                <a:latin typeface="Decima Nova Pro" panose="02000506000000020004" pitchFamily="50" charset="0"/>
              </a:rPr>
              <a:t>Diagramas de despliegue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s-ES_tradnl" sz="1600" i="1" dirty="0">
                <a:latin typeface="Decima Nova Pro" panose="02000506000000020004" pitchFamily="50" charset="0"/>
              </a:rPr>
              <a:t>Diagramas de casos de uso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s-ES_tradnl" sz="1600" i="1" dirty="0">
                <a:latin typeface="Decima Nova Pro" panose="02000506000000020004" pitchFamily="50" charset="0"/>
              </a:rPr>
              <a:t>Diagramas de interacción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s-ES_tradnl" sz="1600" i="1" dirty="0">
                <a:latin typeface="Decima Nova Pro" panose="02000506000000020004" pitchFamily="50" charset="0"/>
              </a:rPr>
              <a:t>Diagramas de estados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s-ES_tradnl" sz="1600" i="1" dirty="0">
                <a:latin typeface="Decima Nova Pro" panose="02000506000000020004" pitchFamily="50" charset="0"/>
              </a:rPr>
              <a:t>Diagramas de Actividades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E2B3E34-CD95-46E1-9F6E-A1AB3C17C26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431"/>
          <a:stretch/>
        </p:blipFill>
        <p:spPr>
          <a:xfrm rot="5400000">
            <a:off x="981258" y="5269159"/>
            <a:ext cx="668140" cy="2366319"/>
          </a:xfrm>
          <a:prstGeom prst="rect">
            <a:avLst/>
          </a:prstGeom>
        </p:spPr>
      </p:pic>
      <p:sp>
        <p:nvSpPr>
          <p:cNvPr id="19" name="Marcador de número de diapositiva 11">
            <a:extLst>
              <a:ext uri="{FF2B5EF4-FFF2-40B4-BE49-F238E27FC236}">
                <a16:creationId xmlns:a16="http://schemas.microsoft.com/office/drawing/2014/main" id="{79FF57F4-89A0-4AC4-8EFD-C56CA3843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4300" y="6269756"/>
            <a:ext cx="467670" cy="365125"/>
          </a:xfrm>
        </p:spPr>
        <p:txBody>
          <a:bodyPr/>
          <a:lstStyle/>
          <a:p>
            <a:fld id="{77C76040-1331-428F-AC44-AF3EC173AD77}" type="slidenum">
              <a:rPr lang="es-ES" i="1" smtClean="0">
                <a:solidFill>
                  <a:srgbClr val="DC001B"/>
                </a:solidFill>
                <a:latin typeface="Decima Nova Pro" panose="02000506000000020004" pitchFamily="50" charset="0"/>
              </a:rPr>
              <a:t>11</a:t>
            </a:fld>
            <a:endParaRPr lang="es-ES" i="1" dirty="0">
              <a:solidFill>
                <a:srgbClr val="DC001B"/>
              </a:solidFill>
              <a:latin typeface="Decima Nova Pro" panose="02000506000000020004" pitchFamily="50" charset="0"/>
            </a:endParaRPr>
          </a:p>
        </p:txBody>
      </p:sp>
      <p:sp>
        <p:nvSpPr>
          <p:cNvPr id="7" name="7 Marcador de contenido">
            <a:extLst>
              <a:ext uri="{FF2B5EF4-FFF2-40B4-BE49-F238E27FC236}">
                <a16:creationId xmlns:a16="http://schemas.microsoft.com/office/drawing/2014/main" id="{9958B704-CD62-4EE9-B7BA-CD084C33D7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14700" y="1464078"/>
            <a:ext cx="8229600" cy="4389120"/>
          </a:xfrm>
        </p:spPr>
        <p:txBody>
          <a:bodyPr/>
          <a:lstStyle/>
          <a:p>
            <a:r>
              <a:rPr lang="es-ES" dirty="0"/>
              <a:t>Muestran la organización de los componentes del sistema. </a:t>
            </a:r>
          </a:p>
          <a:p>
            <a:r>
              <a:rPr lang="es-ES" dirty="0"/>
              <a:t>Un componente se corresponde con una o varias clases, interfaces o colaboraciones</a:t>
            </a:r>
          </a:p>
        </p:txBody>
      </p:sp>
      <p:pic>
        <p:nvPicPr>
          <p:cNvPr id="8" name="Picture 2" descr="http://i24.servimg.com/u/f24/11/78/91/78/d410.jpg">
            <a:extLst>
              <a:ext uri="{FF2B5EF4-FFF2-40B4-BE49-F238E27FC236}">
                <a16:creationId xmlns:a16="http://schemas.microsoft.com/office/drawing/2014/main" id="{8E7E8D49-F0DF-4974-A8D1-829DC76F00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9180" y="3317638"/>
            <a:ext cx="5324475" cy="2657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44948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6A56A2-57D5-4B4B-BB58-93C02AAA4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2854" y="460504"/>
            <a:ext cx="9139116" cy="708932"/>
          </a:xfrm>
        </p:spPr>
        <p:txBody>
          <a:bodyPr>
            <a:normAutofit/>
          </a:bodyPr>
          <a:lstStyle/>
          <a:p>
            <a:r>
              <a:rPr lang="es-ES" i="1" dirty="0">
                <a:latin typeface="Decima Nova Pro" panose="02000506000000020004" pitchFamily="50" charset="0"/>
              </a:rPr>
              <a:t>7. DIAGRAMAS DE DESPLIEGUE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303715E0-3E26-4D3E-8EF0-197A063D159B}"/>
              </a:ext>
            </a:extLst>
          </p:cNvPr>
          <p:cNvSpPr/>
          <p:nvPr/>
        </p:nvSpPr>
        <p:spPr>
          <a:xfrm>
            <a:off x="0" y="0"/>
            <a:ext cx="2630658" cy="6858000"/>
          </a:xfrm>
          <a:prstGeom prst="rect">
            <a:avLst/>
          </a:prstGeom>
          <a:solidFill>
            <a:srgbClr val="DC00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defRPr/>
            </a:pPr>
            <a:endParaRPr lang="es-ES_tradnl" sz="1600" dirty="0">
              <a:latin typeface="Decima Nova Pro" panose="02000506000000020004" pitchFamily="50" charset="0"/>
            </a:endParaRPr>
          </a:p>
          <a:p>
            <a:pPr algn="r">
              <a:defRPr/>
            </a:pPr>
            <a:r>
              <a:rPr lang="es-ES_tradnl" sz="1600" dirty="0">
                <a:latin typeface="Decima Nova Pro" panose="02000506000000020004" pitchFamily="50" charset="0"/>
              </a:rPr>
              <a:t>INTRODUCCIÓN A UML</a:t>
            </a:r>
          </a:p>
          <a:p>
            <a:pPr>
              <a:defRPr/>
            </a:pPr>
            <a:endParaRPr lang="es-ES_tradnl" sz="1600" dirty="0">
              <a:latin typeface="Decima Nova Pro" panose="02000506000000020004" pitchFamily="50" charset="0"/>
            </a:endParaRPr>
          </a:p>
          <a:p>
            <a:pPr marL="342900" indent="-342900">
              <a:buFont typeface="+mj-lt"/>
              <a:buAutoNum type="arabicPeriod"/>
              <a:defRPr/>
            </a:pPr>
            <a:r>
              <a:rPr lang="es-ES_tradnl" sz="1600" i="1" dirty="0">
                <a:latin typeface="Decima Nova Pro" panose="02000506000000020004" pitchFamily="50" charset="0"/>
              </a:rPr>
              <a:t>El lenguaje UML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s-ES_tradnl" sz="1600" i="1" dirty="0">
                <a:latin typeface="Decima Nova Pro" panose="02000506000000020004" pitchFamily="50" charset="0"/>
              </a:rPr>
              <a:t>Diagramas en UML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s-ES_tradnl" sz="1600" i="1" dirty="0">
                <a:latin typeface="Decima Nova Pro" panose="02000506000000020004" pitchFamily="50" charset="0"/>
              </a:rPr>
              <a:t>Vistas en UML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s-ES_tradnl" sz="1600" i="1" dirty="0">
                <a:latin typeface="Decima Nova Pro" panose="02000506000000020004" pitchFamily="50" charset="0"/>
              </a:rPr>
              <a:t>Diagramas de clases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s-ES_tradnl" sz="1600" i="1" dirty="0">
                <a:latin typeface="Decima Nova Pro" panose="02000506000000020004" pitchFamily="50" charset="0"/>
              </a:rPr>
              <a:t>Diagramas de objetos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s-ES_tradnl" sz="1600" i="1" dirty="0">
                <a:latin typeface="Decima Nova Pro" panose="02000506000000020004" pitchFamily="50" charset="0"/>
              </a:rPr>
              <a:t>Diagramas de componentes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s-ES_tradnl" sz="1600" b="1" i="1" dirty="0">
                <a:latin typeface="Decima Nova Pro" panose="02000506000000020004" pitchFamily="50" charset="0"/>
              </a:rPr>
              <a:t>Diagramas de despliegue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s-ES_tradnl" sz="1600" i="1" dirty="0">
                <a:latin typeface="Decima Nova Pro" panose="02000506000000020004" pitchFamily="50" charset="0"/>
              </a:rPr>
              <a:t>Diagramas de casos de uso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s-ES_tradnl" sz="1600" i="1" dirty="0">
                <a:latin typeface="Decima Nova Pro" panose="02000506000000020004" pitchFamily="50" charset="0"/>
              </a:rPr>
              <a:t>Diagramas de interacción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s-ES_tradnl" sz="1600" i="1" dirty="0">
                <a:latin typeface="Decima Nova Pro" panose="02000506000000020004" pitchFamily="50" charset="0"/>
              </a:rPr>
              <a:t>Diagramas de estados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s-ES_tradnl" sz="1600" i="1" dirty="0">
                <a:latin typeface="Decima Nova Pro" panose="02000506000000020004" pitchFamily="50" charset="0"/>
              </a:rPr>
              <a:t>Diagramas de Actividades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E2B3E34-CD95-46E1-9F6E-A1AB3C17C26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431"/>
          <a:stretch/>
        </p:blipFill>
        <p:spPr>
          <a:xfrm rot="5400000">
            <a:off x="981258" y="5269159"/>
            <a:ext cx="668140" cy="2366319"/>
          </a:xfrm>
          <a:prstGeom prst="rect">
            <a:avLst/>
          </a:prstGeom>
        </p:spPr>
      </p:pic>
      <p:sp>
        <p:nvSpPr>
          <p:cNvPr id="19" name="Marcador de número de diapositiva 11">
            <a:extLst>
              <a:ext uri="{FF2B5EF4-FFF2-40B4-BE49-F238E27FC236}">
                <a16:creationId xmlns:a16="http://schemas.microsoft.com/office/drawing/2014/main" id="{79FF57F4-89A0-4AC4-8EFD-C56CA3843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4300" y="6269756"/>
            <a:ext cx="467670" cy="365125"/>
          </a:xfrm>
        </p:spPr>
        <p:txBody>
          <a:bodyPr/>
          <a:lstStyle/>
          <a:p>
            <a:fld id="{77C76040-1331-428F-AC44-AF3EC173AD77}" type="slidenum">
              <a:rPr lang="es-ES" i="1" smtClean="0">
                <a:solidFill>
                  <a:srgbClr val="DC001B"/>
                </a:solidFill>
                <a:latin typeface="Decima Nova Pro" panose="02000506000000020004" pitchFamily="50" charset="0"/>
              </a:rPr>
              <a:t>12</a:t>
            </a:fld>
            <a:endParaRPr lang="es-ES" i="1" dirty="0">
              <a:solidFill>
                <a:srgbClr val="DC001B"/>
              </a:solidFill>
              <a:latin typeface="Decima Nova Pro" panose="02000506000000020004" pitchFamily="50" charset="0"/>
            </a:endParaRPr>
          </a:p>
        </p:txBody>
      </p:sp>
      <p:sp>
        <p:nvSpPr>
          <p:cNvPr id="10" name="2 Marcador de contenido">
            <a:extLst>
              <a:ext uri="{FF2B5EF4-FFF2-40B4-BE49-F238E27FC236}">
                <a16:creationId xmlns:a16="http://schemas.microsoft.com/office/drawing/2014/main" id="{D3F9ADED-0228-4B3E-9A2A-60A3866B6D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13314" y="1534360"/>
            <a:ext cx="5058229" cy="4863136"/>
          </a:xfrm>
        </p:spPr>
        <p:txBody>
          <a:bodyPr>
            <a:normAutofit/>
          </a:bodyPr>
          <a:lstStyle/>
          <a:p>
            <a:r>
              <a:rPr lang="es-ES" dirty="0"/>
              <a:t>Muestra los nodos y sus relaciones. </a:t>
            </a:r>
          </a:p>
          <a:p>
            <a:r>
              <a:rPr lang="es-ES" dirty="0"/>
              <a:t>Un nodo es un conjunto de componentes. </a:t>
            </a:r>
          </a:p>
          <a:p>
            <a:r>
              <a:rPr lang="es-ES" dirty="0"/>
              <a:t>Se utiliza para reducir la complejidad de los diagramas de clases y componentes de un gran sistema. </a:t>
            </a:r>
          </a:p>
          <a:p>
            <a:r>
              <a:rPr lang="es-ES" dirty="0"/>
              <a:t>Sirve como resumen e índice.</a:t>
            </a:r>
          </a:p>
        </p:txBody>
      </p:sp>
      <p:pic>
        <p:nvPicPr>
          <p:cNvPr id="11" name="Picture 5" descr="Diagrama de despliegue">
            <a:extLst>
              <a:ext uri="{FF2B5EF4-FFF2-40B4-BE49-F238E27FC236}">
                <a16:creationId xmlns:a16="http://schemas.microsoft.com/office/drawing/2014/main" id="{6529BE8E-2AAD-43AE-BE8D-2297DE3C1E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7956" y="1667203"/>
            <a:ext cx="3096344" cy="4104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00082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6A56A2-57D5-4B4B-BB58-93C02AAA4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2854" y="460504"/>
            <a:ext cx="9139116" cy="708932"/>
          </a:xfrm>
        </p:spPr>
        <p:txBody>
          <a:bodyPr>
            <a:normAutofit/>
          </a:bodyPr>
          <a:lstStyle/>
          <a:p>
            <a:r>
              <a:rPr lang="es-ES" i="1" dirty="0">
                <a:latin typeface="Decima Nova Pro" panose="02000506000000020004" pitchFamily="50" charset="0"/>
              </a:rPr>
              <a:t>8. DIAGRAMAS DE CASOS DE USO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303715E0-3E26-4D3E-8EF0-197A063D159B}"/>
              </a:ext>
            </a:extLst>
          </p:cNvPr>
          <p:cNvSpPr/>
          <p:nvPr/>
        </p:nvSpPr>
        <p:spPr>
          <a:xfrm>
            <a:off x="0" y="0"/>
            <a:ext cx="2630658" cy="6858000"/>
          </a:xfrm>
          <a:prstGeom prst="rect">
            <a:avLst/>
          </a:prstGeom>
          <a:solidFill>
            <a:srgbClr val="DC00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defRPr/>
            </a:pPr>
            <a:endParaRPr lang="es-ES_tradnl" sz="1600" dirty="0">
              <a:latin typeface="Decima Nova Pro" panose="02000506000000020004" pitchFamily="50" charset="0"/>
            </a:endParaRPr>
          </a:p>
          <a:p>
            <a:pPr algn="r">
              <a:defRPr/>
            </a:pPr>
            <a:r>
              <a:rPr lang="es-ES_tradnl" sz="1600" dirty="0">
                <a:latin typeface="Decima Nova Pro" panose="02000506000000020004" pitchFamily="50" charset="0"/>
              </a:rPr>
              <a:t>INTRODUCCIÓN A UML</a:t>
            </a:r>
          </a:p>
          <a:p>
            <a:pPr>
              <a:defRPr/>
            </a:pPr>
            <a:endParaRPr lang="es-ES_tradnl" sz="1600" dirty="0">
              <a:latin typeface="Decima Nova Pro" panose="02000506000000020004" pitchFamily="50" charset="0"/>
            </a:endParaRPr>
          </a:p>
          <a:p>
            <a:pPr marL="342900" indent="-342900">
              <a:buFont typeface="+mj-lt"/>
              <a:buAutoNum type="arabicPeriod"/>
              <a:defRPr/>
            </a:pPr>
            <a:r>
              <a:rPr lang="es-ES_tradnl" sz="1600" i="1" dirty="0">
                <a:latin typeface="Decima Nova Pro" panose="02000506000000020004" pitchFamily="50" charset="0"/>
              </a:rPr>
              <a:t>El lenguaje UML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s-ES_tradnl" sz="1600" i="1" dirty="0">
                <a:latin typeface="Decima Nova Pro" panose="02000506000000020004" pitchFamily="50" charset="0"/>
              </a:rPr>
              <a:t>Diagramas en UML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s-ES_tradnl" sz="1600" i="1" dirty="0">
                <a:latin typeface="Decima Nova Pro" panose="02000506000000020004" pitchFamily="50" charset="0"/>
              </a:rPr>
              <a:t>Vistas en UML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s-ES_tradnl" sz="1600" i="1" dirty="0">
                <a:latin typeface="Decima Nova Pro" panose="02000506000000020004" pitchFamily="50" charset="0"/>
              </a:rPr>
              <a:t>Diagramas de clases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s-ES_tradnl" sz="1600" i="1" dirty="0">
                <a:latin typeface="Decima Nova Pro" panose="02000506000000020004" pitchFamily="50" charset="0"/>
              </a:rPr>
              <a:t>Diagramas de objetos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s-ES_tradnl" sz="1600" i="1" dirty="0">
                <a:latin typeface="Decima Nova Pro" panose="02000506000000020004" pitchFamily="50" charset="0"/>
              </a:rPr>
              <a:t>Diagramas de componentes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s-ES_tradnl" sz="1600" i="1" dirty="0">
                <a:latin typeface="Decima Nova Pro" panose="02000506000000020004" pitchFamily="50" charset="0"/>
              </a:rPr>
              <a:t>Diagramas de despliegue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s-ES_tradnl" sz="1600" b="1" i="1" dirty="0">
                <a:latin typeface="Decima Nova Pro" panose="02000506000000020004" pitchFamily="50" charset="0"/>
              </a:rPr>
              <a:t>Diagramas de casos de uso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s-ES_tradnl" sz="1600" i="1" dirty="0">
                <a:latin typeface="Decima Nova Pro" panose="02000506000000020004" pitchFamily="50" charset="0"/>
              </a:rPr>
              <a:t>Diagramas de interacción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s-ES_tradnl" sz="1600" i="1" dirty="0">
                <a:latin typeface="Decima Nova Pro" panose="02000506000000020004" pitchFamily="50" charset="0"/>
              </a:rPr>
              <a:t>Diagramas de estados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s-ES_tradnl" sz="1600" i="1" dirty="0">
                <a:latin typeface="Decima Nova Pro" panose="02000506000000020004" pitchFamily="50" charset="0"/>
              </a:rPr>
              <a:t>Diagramas de Actividades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E2B3E34-CD95-46E1-9F6E-A1AB3C17C26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431"/>
          <a:stretch/>
        </p:blipFill>
        <p:spPr>
          <a:xfrm rot="5400000">
            <a:off x="981258" y="5269159"/>
            <a:ext cx="668140" cy="2366319"/>
          </a:xfrm>
          <a:prstGeom prst="rect">
            <a:avLst/>
          </a:prstGeom>
        </p:spPr>
      </p:pic>
      <p:sp>
        <p:nvSpPr>
          <p:cNvPr id="19" name="Marcador de número de diapositiva 11">
            <a:extLst>
              <a:ext uri="{FF2B5EF4-FFF2-40B4-BE49-F238E27FC236}">
                <a16:creationId xmlns:a16="http://schemas.microsoft.com/office/drawing/2014/main" id="{79FF57F4-89A0-4AC4-8EFD-C56CA3843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4300" y="6269756"/>
            <a:ext cx="467670" cy="365125"/>
          </a:xfrm>
        </p:spPr>
        <p:txBody>
          <a:bodyPr/>
          <a:lstStyle/>
          <a:p>
            <a:fld id="{77C76040-1331-428F-AC44-AF3EC173AD77}" type="slidenum">
              <a:rPr lang="es-ES" i="1" smtClean="0">
                <a:solidFill>
                  <a:srgbClr val="DC001B"/>
                </a:solidFill>
                <a:latin typeface="Decima Nova Pro" panose="02000506000000020004" pitchFamily="50" charset="0"/>
              </a:rPr>
              <a:t>13</a:t>
            </a:fld>
            <a:endParaRPr lang="es-ES" i="1" dirty="0">
              <a:solidFill>
                <a:srgbClr val="DC001B"/>
              </a:solidFill>
              <a:latin typeface="Decima Nova Pro" panose="02000506000000020004" pitchFamily="50" charset="0"/>
            </a:endParaRPr>
          </a:p>
        </p:txBody>
      </p:sp>
      <p:sp>
        <p:nvSpPr>
          <p:cNvPr id="12" name="2 Marcador de contenido">
            <a:extLst>
              <a:ext uri="{FF2B5EF4-FFF2-40B4-BE49-F238E27FC236}">
                <a16:creationId xmlns:a16="http://schemas.microsoft.com/office/drawing/2014/main" id="{7A3CCF9E-1807-4F51-8D33-7A4529953E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42343" y="1354908"/>
            <a:ext cx="8229600" cy="4389120"/>
          </a:xfrm>
        </p:spPr>
        <p:txBody>
          <a:bodyPr>
            <a:normAutofit/>
          </a:bodyPr>
          <a:lstStyle/>
          <a:p>
            <a:r>
              <a:rPr lang="es-ES" dirty="0"/>
              <a:t>Muestran los casos de uso, actores y sus relaciones.</a:t>
            </a:r>
          </a:p>
          <a:p>
            <a:r>
              <a:rPr lang="es-ES" dirty="0"/>
              <a:t>Muestra quién puede hacer qué y las relaciones que existen entre acciones(casos de uso). </a:t>
            </a:r>
          </a:p>
          <a:p>
            <a:r>
              <a:rPr lang="es-ES" dirty="0"/>
              <a:t>Son muy importantes para modelar y organizar el comportamiento del sistema.</a:t>
            </a:r>
          </a:p>
        </p:txBody>
      </p:sp>
      <p:pic>
        <p:nvPicPr>
          <p:cNvPr id="13" name="Picture 5">
            <a:extLst>
              <a:ext uri="{FF2B5EF4-FFF2-40B4-BE49-F238E27FC236}">
                <a16:creationId xmlns:a16="http://schemas.microsoft.com/office/drawing/2014/main" id="{7FC483FB-59CF-4E0F-98B1-7719C7C9F1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8281" y="4302024"/>
            <a:ext cx="4178396" cy="1816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438298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6A56A2-57D5-4B4B-BB58-93C02AAA4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2854" y="460504"/>
            <a:ext cx="9139116" cy="708932"/>
          </a:xfrm>
        </p:spPr>
        <p:txBody>
          <a:bodyPr>
            <a:normAutofit/>
          </a:bodyPr>
          <a:lstStyle/>
          <a:p>
            <a:r>
              <a:rPr lang="es-ES" i="1" dirty="0">
                <a:latin typeface="Decima Nova Pro" panose="02000506000000020004" pitchFamily="50" charset="0"/>
              </a:rPr>
              <a:t>8. DIAGRAMAS DE CASOS DE USO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303715E0-3E26-4D3E-8EF0-197A063D159B}"/>
              </a:ext>
            </a:extLst>
          </p:cNvPr>
          <p:cNvSpPr/>
          <p:nvPr/>
        </p:nvSpPr>
        <p:spPr>
          <a:xfrm>
            <a:off x="0" y="0"/>
            <a:ext cx="2630658" cy="6858000"/>
          </a:xfrm>
          <a:prstGeom prst="rect">
            <a:avLst/>
          </a:prstGeom>
          <a:solidFill>
            <a:srgbClr val="DC00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defRPr/>
            </a:pPr>
            <a:endParaRPr lang="es-ES_tradnl" sz="1600" dirty="0">
              <a:latin typeface="Decima Nova Pro" panose="02000506000000020004" pitchFamily="50" charset="0"/>
            </a:endParaRPr>
          </a:p>
          <a:p>
            <a:pPr algn="r">
              <a:defRPr/>
            </a:pPr>
            <a:r>
              <a:rPr lang="es-ES_tradnl" sz="1600" dirty="0">
                <a:latin typeface="Decima Nova Pro" panose="02000506000000020004" pitchFamily="50" charset="0"/>
              </a:rPr>
              <a:t>INTRODUCCIÓN A UML</a:t>
            </a:r>
          </a:p>
          <a:p>
            <a:pPr>
              <a:defRPr/>
            </a:pPr>
            <a:endParaRPr lang="es-ES_tradnl" sz="1600" dirty="0">
              <a:latin typeface="Decima Nova Pro" panose="02000506000000020004" pitchFamily="50" charset="0"/>
            </a:endParaRPr>
          </a:p>
          <a:p>
            <a:pPr marL="342900" indent="-342900">
              <a:buFont typeface="+mj-lt"/>
              <a:buAutoNum type="arabicPeriod"/>
              <a:defRPr/>
            </a:pPr>
            <a:r>
              <a:rPr lang="es-ES_tradnl" sz="1600" i="1" dirty="0">
                <a:latin typeface="Decima Nova Pro" panose="02000506000000020004" pitchFamily="50" charset="0"/>
              </a:rPr>
              <a:t>El lenguaje UML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s-ES_tradnl" sz="1600" i="1" dirty="0">
                <a:latin typeface="Decima Nova Pro" panose="02000506000000020004" pitchFamily="50" charset="0"/>
              </a:rPr>
              <a:t>Diagramas en UML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s-ES_tradnl" sz="1600" i="1" dirty="0">
                <a:latin typeface="Decima Nova Pro" panose="02000506000000020004" pitchFamily="50" charset="0"/>
              </a:rPr>
              <a:t>Vistas en UML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s-ES_tradnl" sz="1600" i="1" dirty="0">
                <a:latin typeface="Decima Nova Pro" panose="02000506000000020004" pitchFamily="50" charset="0"/>
              </a:rPr>
              <a:t>Diagramas de clases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s-ES_tradnl" sz="1600" i="1" dirty="0">
                <a:latin typeface="Decima Nova Pro" panose="02000506000000020004" pitchFamily="50" charset="0"/>
              </a:rPr>
              <a:t>Diagramas de objetos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s-ES_tradnl" sz="1600" i="1" dirty="0">
                <a:latin typeface="Decima Nova Pro" panose="02000506000000020004" pitchFamily="50" charset="0"/>
              </a:rPr>
              <a:t>Diagramas de componentes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s-ES_tradnl" sz="1600" i="1" dirty="0">
                <a:latin typeface="Decima Nova Pro" panose="02000506000000020004" pitchFamily="50" charset="0"/>
              </a:rPr>
              <a:t>Diagramas de despliegue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s-ES_tradnl" sz="1600" b="1" i="1" dirty="0">
                <a:latin typeface="Decima Nova Pro" panose="02000506000000020004" pitchFamily="50" charset="0"/>
              </a:rPr>
              <a:t>Diagramas de casos de uso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s-ES_tradnl" sz="1600" i="1" dirty="0">
                <a:latin typeface="Decima Nova Pro" panose="02000506000000020004" pitchFamily="50" charset="0"/>
              </a:rPr>
              <a:t>Diagramas de interacción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s-ES_tradnl" sz="1600" i="1" dirty="0">
                <a:latin typeface="Decima Nova Pro" panose="02000506000000020004" pitchFamily="50" charset="0"/>
              </a:rPr>
              <a:t>Diagramas de estados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s-ES_tradnl" sz="1600" i="1" dirty="0">
                <a:latin typeface="Decima Nova Pro" panose="02000506000000020004" pitchFamily="50" charset="0"/>
              </a:rPr>
              <a:t>Diagramas de Actividades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E2B3E34-CD95-46E1-9F6E-A1AB3C17C26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431"/>
          <a:stretch/>
        </p:blipFill>
        <p:spPr>
          <a:xfrm rot="5400000">
            <a:off x="981258" y="5269159"/>
            <a:ext cx="668140" cy="2366319"/>
          </a:xfrm>
          <a:prstGeom prst="rect">
            <a:avLst/>
          </a:prstGeom>
        </p:spPr>
      </p:pic>
      <p:sp>
        <p:nvSpPr>
          <p:cNvPr id="19" name="Marcador de número de diapositiva 11">
            <a:extLst>
              <a:ext uri="{FF2B5EF4-FFF2-40B4-BE49-F238E27FC236}">
                <a16:creationId xmlns:a16="http://schemas.microsoft.com/office/drawing/2014/main" id="{79FF57F4-89A0-4AC4-8EFD-C56CA3843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4300" y="6269756"/>
            <a:ext cx="467670" cy="365125"/>
          </a:xfrm>
        </p:spPr>
        <p:txBody>
          <a:bodyPr/>
          <a:lstStyle/>
          <a:p>
            <a:fld id="{77C76040-1331-428F-AC44-AF3EC173AD77}" type="slidenum">
              <a:rPr lang="es-ES" i="1" smtClean="0">
                <a:solidFill>
                  <a:srgbClr val="DC001B"/>
                </a:solidFill>
                <a:latin typeface="Decima Nova Pro" panose="02000506000000020004" pitchFamily="50" charset="0"/>
              </a:rPr>
              <a:t>14</a:t>
            </a:fld>
            <a:endParaRPr lang="es-ES" i="1" dirty="0">
              <a:solidFill>
                <a:srgbClr val="DC001B"/>
              </a:solidFill>
              <a:latin typeface="Decima Nova Pro" panose="02000506000000020004" pitchFamily="50" charset="0"/>
            </a:endParaRPr>
          </a:p>
        </p:txBody>
      </p:sp>
      <p:pic>
        <p:nvPicPr>
          <p:cNvPr id="10" name="Picture 4" descr="Diagrama de casos de uso">
            <a:extLst>
              <a:ext uri="{FF2B5EF4-FFF2-40B4-BE49-F238E27FC236}">
                <a16:creationId xmlns:a16="http://schemas.microsoft.com/office/drawing/2014/main" id="{6A2A479B-D75C-4411-865F-BC74C21DA6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6977" y="1685924"/>
            <a:ext cx="7177766" cy="2392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19898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6A56A2-57D5-4B4B-BB58-93C02AAA4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2854" y="460504"/>
            <a:ext cx="9139116" cy="708932"/>
          </a:xfrm>
        </p:spPr>
        <p:txBody>
          <a:bodyPr>
            <a:normAutofit/>
          </a:bodyPr>
          <a:lstStyle/>
          <a:p>
            <a:r>
              <a:rPr lang="es-ES" i="1" dirty="0">
                <a:latin typeface="Decima Nova Pro" panose="02000506000000020004" pitchFamily="50" charset="0"/>
              </a:rPr>
              <a:t>9. DIAGRAMAS DE INTERACCIÓN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303715E0-3E26-4D3E-8EF0-197A063D159B}"/>
              </a:ext>
            </a:extLst>
          </p:cNvPr>
          <p:cNvSpPr/>
          <p:nvPr/>
        </p:nvSpPr>
        <p:spPr>
          <a:xfrm>
            <a:off x="0" y="0"/>
            <a:ext cx="2630658" cy="6858000"/>
          </a:xfrm>
          <a:prstGeom prst="rect">
            <a:avLst/>
          </a:prstGeom>
          <a:solidFill>
            <a:srgbClr val="DC00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defRPr/>
            </a:pPr>
            <a:endParaRPr lang="es-ES_tradnl" sz="1600" dirty="0">
              <a:latin typeface="Decima Nova Pro" panose="02000506000000020004" pitchFamily="50" charset="0"/>
            </a:endParaRPr>
          </a:p>
          <a:p>
            <a:pPr algn="r">
              <a:defRPr/>
            </a:pPr>
            <a:r>
              <a:rPr lang="es-ES_tradnl" sz="1600" dirty="0">
                <a:latin typeface="Decima Nova Pro" panose="02000506000000020004" pitchFamily="50" charset="0"/>
              </a:rPr>
              <a:t>INTRODUCCIÓN A UML</a:t>
            </a:r>
          </a:p>
          <a:p>
            <a:pPr>
              <a:defRPr/>
            </a:pPr>
            <a:endParaRPr lang="es-ES_tradnl" sz="1600" dirty="0">
              <a:latin typeface="Decima Nova Pro" panose="02000506000000020004" pitchFamily="50" charset="0"/>
            </a:endParaRPr>
          </a:p>
          <a:p>
            <a:pPr marL="342900" indent="-342900">
              <a:buFont typeface="+mj-lt"/>
              <a:buAutoNum type="arabicPeriod"/>
              <a:defRPr/>
            </a:pPr>
            <a:r>
              <a:rPr lang="es-ES_tradnl" sz="1600" i="1" dirty="0">
                <a:latin typeface="Decima Nova Pro" panose="02000506000000020004" pitchFamily="50" charset="0"/>
              </a:rPr>
              <a:t>El lenguaje UML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s-ES_tradnl" sz="1600" i="1" dirty="0">
                <a:latin typeface="Decima Nova Pro" panose="02000506000000020004" pitchFamily="50" charset="0"/>
              </a:rPr>
              <a:t>Diagramas en UML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s-ES_tradnl" sz="1600" i="1" dirty="0">
                <a:latin typeface="Decima Nova Pro" panose="02000506000000020004" pitchFamily="50" charset="0"/>
              </a:rPr>
              <a:t>Vistas en UML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s-ES_tradnl" sz="1600" i="1" dirty="0">
                <a:latin typeface="Decima Nova Pro" panose="02000506000000020004" pitchFamily="50" charset="0"/>
              </a:rPr>
              <a:t>Diagramas de clases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s-ES_tradnl" sz="1600" i="1" dirty="0">
                <a:latin typeface="Decima Nova Pro" panose="02000506000000020004" pitchFamily="50" charset="0"/>
              </a:rPr>
              <a:t>Diagramas de objetos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s-ES_tradnl" sz="1600" i="1" dirty="0">
                <a:latin typeface="Decima Nova Pro" panose="02000506000000020004" pitchFamily="50" charset="0"/>
              </a:rPr>
              <a:t>Diagramas de componentes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s-ES_tradnl" sz="1600" i="1" dirty="0">
                <a:latin typeface="Decima Nova Pro" panose="02000506000000020004" pitchFamily="50" charset="0"/>
              </a:rPr>
              <a:t>Diagramas de despliegue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s-ES_tradnl" sz="1600" i="1" dirty="0">
                <a:latin typeface="Decima Nova Pro" panose="02000506000000020004" pitchFamily="50" charset="0"/>
              </a:rPr>
              <a:t>Diagramas de casos de uso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s-ES_tradnl" sz="1600" b="1" i="1" dirty="0">
                <a:latin typeface="Decima Nova Pro" panose="02000506000000020004" pitchFamily="50" charset="0"/>
              </a:rPr>
              <a:t>Diagramas de interacción</a:t>
            </a:r>
          </a:p>
          <a:p>
            <a:pPr marL="800100" lvl="1" indent="-342900">
              <a:buFont typeface="+mj-lt"/>
              <a:buAutoNum type="arabicPeriod"/>
              <a:defRPr/>
            </a:pPr>
            <a:r>
              <a:rPr lang="es-ES_tradnl" sz="1600" i="1" dirty="0">
                <a:latin typeface="Decima Nova Pro" panose="02000506000000020004" pitchFamily="50" charset="0"/>
              </a:rPr>
              <a:t>Diagramas de secuencia</a:t>
            </a:r>
          </a:p>
          <a:p>
            <a:pPr marL="800100" lvl="1" indent="-342900">
              <a:buFont typeface="+mj-lt"/>
              <a:buAutoNum type="arabicPeriod"/>
              <a:defRPr/>
            </a:pPr>
            <a:r>
              <a:rPr lang="es-ES_tradnl" sz="1600" i="1" dirty="0">
                <a:latin typeface="Decima Nova Pro" panose="02000506000000020004" pitchFamily="50" charset="0"/>
              </a:rPr>
              <a:t>Diagramas de colaboración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s-ES_tradnl" sz="1600" i="1" dirty="0">
                <a:latin typeface="Decima Nova Pro" panose="02000506000000020004" pitchFamily="50" charset="0"/>
              </a:rPr>
              <a:t>Diagramas de estados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s-ES_tradnl" sz="1600" i="1" dirty="0">
                <a:latin typeface="Decima Nova Pro" panose="02000506000000020004" pitchFamily="50" charset="0"/>
              </a:rPr>
              <a:t>Diagramas de Actividades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E2B3E34-CD95-46E1-9F6E-A1AB3C17C26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431"/>
          <a:stretch/>
        </p:blipFill>
        <p:spPr>
          <a:xfrm rot="5400000">
            <a:off x="981258" y="5269159"/>
            <a:ext cx="668140" cy="2366319"/>
          </a:xfrm>
          <a:prstGeom prst="rect">
            <a:avLst/>
          </a:prstGeom>
        </p:spPr>
      </p:pic>
      <p:sp>
        <p:nvSpPr>
          <p:cNvPr id="19" name="Marcador de número de diapositiva 11">
            <a:extLst>
              <a:ext uri="{FF2B5EF4-FFF2-40B4-BE49-F238E27FC236}">
                <a16:creationId xmlns:a16="http://schemas.microsoft.com/office/drawing/2014/main" id="{79FF57F4-89A0-4AC4-8EFD-C56CA3843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4300" y="6269756"/>
            <a:ext cx="467670" cy="365125"/>
          </a:xfrm>
        </p:spPr>
        <p:txBody>
          <a:bodyPr/>
          <a:lstStyle/>
          <a:p>
            <a:fld id="{77C76040-1331-428F-AC44-AF3EC173AD77}" type="slidenum">
              <a:rPr lang="es-ES" i="1" smtClean="0">
                <a:solidFill>
                  <a:srgbClr val="DC001B"/>
                </a:solidFill>
                <a:latin typeface="Decima Nova Pro" panose="02000506000000020004" pitchFamily="50" charset="0"/>
              </a:rPr>
              <a:t>15</a:t>
            </a:fld>
            <a:endParaRPr lang="es-ES" i="1" dirty="0">
              <a:solidFill>
                <a:srgbClr val="DC001B"/>
              </a:solidFill>
              <a:latin typeface="Decima Nova Pro" panose="02000506000000020004" pitchFamily="50" charset="0"/>
            </a:endParaRPr>
          </a:p>
        </p:txBody>
      </p:sp>
      <p:sp>
        <p:nvSpPr>
          <p:cNvPr id="7" name="2 Marcador de contenido">
            <a:extLst>
              <a:ext uri="{FF2B5EF4-FFF2-40B4-BE49-F238E27FC236}">
                <a16:creationId xmlns:a16="http://schemas.microsoft.com/office/drawing/2014/main" id="{3817417F-EF6C-485C-8524-039187241C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14700" y="1525036"/>
            <a:ext cx="8229600" cy="4389120"/>
          </a:xfrm>
        </p:spPr>
        <p:txBody>
          <a:bodyPr/>
          <a:lstStyle/>
          <a:p>
            <a:r>
              <a:rPr lang="es-ES" dirty="0"/>
              <a:t>Muestran a los diferentes objetos y las relaciones que pueden tener entre ellos, los mensajes que se envían entre ellos. </a:t>
            </a:r>
          </a:p>
          <a:p>
            <a:r>
              <a:rPr lang="es-ES" dirty="0"/>
              <a:t>Son dos diagramas diferentes, que se puede pasar de uno a otro sin perdida de información, pero que nos dan puntos de vista diferentes del sistema. </a:t>
            </a:r>
          </a:p>
        </p:txBody>
      </p:sp>
    </p:spTree>
    <p:extLst>
      <p:ext uri="{BB962C8B-B14F-4D97-AF65-F5344CB8AC3E}">
        <p14:creationId xmlns:p14="http://schemas.microsoft.com/office/powerpoint/2010/main" val="18971216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6A56A2-57D5-4B4B-BB58-93C02AAA4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2854" y="460504"/>
            <a:ext cx="9139116" cy="708932"/>
          </a:xfrm>
        </p:spPr>
        <p:txBody>
          <a:bodyPr>
            <a:normAutofit/>
          </a:bodyPr>
          <a:lstStyle/>
          <a:p>
            <a:r>
              <a:rPr lang="es-ES" sz="3200" i="1" dirty="0">
                <a:latin typeface="Decima Nova Pro" panose="02000506000000020004" pitchFamily="50" charset="0"/>
              </a:rPr>
              <a:t>9.1. DIAGRAMAS DE SECUENCIA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303715E0-3E26-4D3E-8EF0-197A063D159B}"/>
              </a:ext>
            </a:extLst>
          </p:cNvPr>
          <p:cNvSpPr/>
          <p:nvPr/>
        </p:nvSpPr>
        <p:spPr>
          <a:xfrm>
            <a:off x="0" y="0"/>
            <a:ext cx="2630658" cy="6858000"/>
          </a:xfrm>
          <a:prstGeom prst="rect">
            <a:avLst/>
          </a:prstGeom>
          <a:solidFill>
            <a:srgbClr val="DC00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defRPr/>
            </a:pPr>
            <a:endParaRPr lang="es-ES_tradnl" sz="1600" dirty="0">
              <a:latin typeface="Decima Nova Pro" panose="02000506000000020004" pitchFamily="50" charset="0"/>
            </a:endParaRPr>
          </a:p>
          <a:p>
            <a:pPr algn="r">
              <a:defRPr/>
            </a:pPr>
            <a:r>
              <a:rPr lang="es-ES_tradnl" sz="1600" dirty="0">
                <a:latin typeface="Decima Nova Pro" panose="02000506000000020004" pitchFamily="50" charset="0"/>
              </a:rPr>
              <a:t>INTRODUCCIÓN A UML</a:t>
            </a:r>
          </a:p>
          <a:p>
            <a:pPr>
              <a:defRPr/>
            </a:pPr>
            <a:endParaRPr lang="es-ES_tradnl" sz="1600" dirty="0">
              <a:latin typeface="Decima Nova Pro" panose="02000506000000020004" pitchFamily="50" charset="0"/>
            </a:endParaRPr>
          </a:p>
          <a:p>
            <a:pPr marL="342900" indent="-342900">
              <a:buFont typeface="+mj-lt"/>
              <a:buAutoNum type="arabicPeriod"/>
              <a:defRPr/>
            </a:pPr>
            <a:r>
              <a:rPr lang="es-ES_tradnl" sz="1600" i="1" dirty="0">
                <a:latin typeface="Decima Nova Pro" panose="02000506000000020004" pitchFamily="50" charset="0"/>
              </a:rPr>
              <a:t>El lenguaje UML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s-ES_tradnl" sz="1600" i="1" dirty="0">
                <a:latin typeface="Decima Nova Pro" panose="02000506000000020004" pitchFamily="50" charset="0"/>
              </a:rPr>
              <a:t>Diagramas en UML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s-ES_tradnl" sz="1600" i="1" dirty="0">
                <a:latin typeface="Decima Nova Pro" panose="02000506000000020004" pitchFamily="50" charset="0"/>
              </a:rPr>
              <a:t>Vistas en UML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s-ES_tradnl" sz="1600" i="1" dirty="0">
                <a:latin typeface="Decima Nova Pro" panose="02000506000000020004" pitchFamily="50" charset="0"/>
              </a:rPr>
              <a:t>Diagramas de clases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s-ES_tradnl" sz="1600" i="1" dirty="0">
                <a:latin typeface="Decima Nova Pro" panose="02000506000000020004" pitchFamily="50" charset="0"/>
              </a:rPr>
              <a:t>Diagramas de objetos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s-ES_tradnl" sz="1600" i="1" dirty="0">
                <a:latin typeface="Decima Nova Pro" panose="02000506000000020004" pitchFamily="50" charset="0"/>
              </a:rPr>
              <a:t>Diagramas de componentes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s-ES_tradnl" sz="1600" i="1" dirty="0">
                <a:latin typeface="Decima Nova Pro" panose="02000506000000020004" pitchFamily="50" charset="0"/>
              </a:rPr>
              <a:t>Diagramas de despliegue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s-ES_tradnl" sz="1600" i="1" dirty="0">
                <a:latin typeface="Decima Nova Pro" panose="02000506000000020004" pitchFamily="50" charset="0"/>
              </a:rPr>
              <a:t>Diagramas de casos de uso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s-ES_tradnl" sz="1600" b="1" i="1" dirty="0">
                <a:latin typeface="Decima Nova Pro" panose="02000506000000020004" pitchFamily="50" charset="0"/>
              </a:rPr>
              <a:t>Diagramas de interacción</a:t>
            </a:r>
          </a:p>
          <a:p>
            <a:pPr marL="800100" lvl="1" indent="-342900">
              <a:buFont typeface="+mj-lt"/>
              <a:buAutoNum type="arabicPeriod"/>
              <a:defRPr/>
            </a:pPr>
            <a:r>
              <a:rPr lang="es-ES_tradnl" sz="1600" b="1" i="1" dirty="0">
                <a:latin typeface="Decima Nova Pro" panose="02000506000000020004" pitchFamily="50" charset="0"/>
              </a:rPr>
              <a:t>Diagramas de secuencia</a:t>
            </a:r>
          </a:p>
          <a:p>
            <a:pPr marL="800100" lvl="1" indent="-342900">
              <a:buFont typeface="+mj-lt"/>
              <a:buAutoNum type="arabicPeriod"/>
              <a:defRPr/>
            </a:pPr>
            <a:r>
              <a:rPr lang="es-ES_tradnl" sz="1600" i="1" dirty="0">
                <a:latin typeface="Decima Nova Pro" panose="02000506000000020004" pitchFamily="50" charset="0"/>
              </a:rPr>
              <a:t>Diagramas de colaboración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s-ES_tradnl" sz="1600" i="1" dirty="0">
                <a:latin typeface="Decima Nova Pro" panose="02000506000000020004" pitchFamily="50" charset="0"/>
              </a:rPr>
              <a:t>Diagramas de estados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s-ES_tradnl" sz="1600" i="1" dirty="0">
                <a:latin typeface="Decima Nova Pro" panose="02000506000000020004" pitchFamily="50" charset="0"/>
              </a:rPr>
              <a:t>Diagramas de Actividades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E2B3E34-CD95-46E1-9F6E-A1AB3C17C26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431"/>
          <a:stretch/>
        </p:blipFill>
        <p:spPr>
          <a:xfrm rot="5400000">
            <a:off x="981258" y="5269159"/>
            <a:ext cx="668140" cy="2366319"/>
          </a:xfrm>
          <a:prstGeom prst="rect">
            <a:avLst/>
          </a:prstGeom>
        </p:spPr>
      </p:pic>
      <p:sp>
        <p:nvSpPr>
          <p:cNvPr id="19" name="Marcador de número de diapositiva 11">
            <a:extLst>
              <a:ext uri="{FF2B5EF4-FFF2-40B4-BE49-F238E27FC236}">
                <a16:creationId xmlns:a16="http://schemas.microsoft.com/office/drawing/2014/main" id="{79FF57F4-89A0-4AC4-8EFD-C56CA3843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4300" y="6269756"/>
            <a:ext cx="467670" cy="365125"/>
          </a:xfrm>
        </p:spPr>
        <p:txBody>
          <a:bodyPr/>
          <a:lstStyle/>
          <a:p>
            <a:fld id="{77C76040-1331-428F-AC44-AF3EC173AD77}" type="slidenum">
              <a:rPr lang="es-ES" i="1" smtClean="0">
                <a:solidFill>
                  <a:srgbClr val="DC001B"/>
                </a:solidFill>
                <a:latin typeface="Decima Nova Pro" panose="02000506000000020004" pitchFamily="50" charset="0"/>
              </a:rPr>
              <a:t>16</a:t>
            </a:fld>
            <a:endParaRPr lang="es-ES" i="1" dirty="0">
              <a:solidFill>
                <a:srgbClr val="DC001B"/>
              </a:solidFill>
              <a:latin typeface="Decima Nova Pro" panose="02000506000000020004" pitchFamily="50" charset="0"/>
            </a:endParaRP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D0C31A34-7727-4A12-AEC6-A2A90EEF82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0971" y="1252975"/>
            <a:ext cx="5471341" cy="51993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941534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6A56A2-57D5-4B4B-BB58-93C02AAA4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2854" y="460504"/>
            <a:ext cx="9139116" cy="708932"/>
          </a:xfrm>
        </p:spPr>
        <p:txBody>
          <a:bodyPr>
            <a:normAutofit/>
          </a:bodyPr>
          <a:lstStyle/>
          <a:p>
            <a:r>
              <a:rPr lang="es-ES" sz="3200" i="1" dirty="0">
                <a:latin typeface="Decima Nova Pro" panose="02000506000000020004" pitchFamily="50" charset="0"/>
              </a:rPr>
              <a:t>9.2. DIAGRAMAS DE COLABORACIÓN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303715E0-3E26-4D3E-8EF0-197A063D159B}"/>
              </a:ext>
            </a:extLst>
          </p:cNvPr>
          <p:cNvSpPr/>
          <p:nvPr/>
        </p:nvSpPr>
        <p:spPr>
          <a:xfrm>
            <a:off x="0" y="0"/>
            <a:ext cx="2630658" cy="6858000"/>
          </a:xfrm>
          <a:prstGeom prst="rect">
            <a:avLst/>
          </a:prstGeom>
          <a:solidFill>
            <a:srgbClr val="DC00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defRPr/>
            </a:pPr>
            <a:endParaRPr lang="es-ES_tradnl" sz="1600" dirty="0">
              <a:latin typeface="Decima Nova Pro" panose="02000506000000020004" pitchFamily="50" charset="0"/>
            </a:endParaRPr>
          </a:p>
          <a:p>
            <a:pPr algn="r">
              <a:defRPr/>
            </a:pPr>
            <a:r>
              <a:rPr lang="es-ES_tradnl" sz="1600" dirty="0">
                <a:latin typeface="Decima Nova Pro" panose="02000506000000020004" pitchFamily="50" charset="0"/>
              </a:rPr>
              <a:t>INTRODUCCIÓN A UML</a:t>
            </a:r>
          </a:p>
          <a:p>
            <a:pPr>
              <a:defRPr/>
            </a:pPr>
            <a:endParaRPr lang="es-ES_tradnl" sz="1600" dirty="0">
              <a:latin typeface="Decima Nova Pro" panose="02000506000000020004" pitchFamily="50" charset="0"/>
            </a:endParaRPr>
          </a:p>
          <a:p>
            <a:pPr marL="342900" indent="-342900">
              <a:buFont typeface="+mj-lt"/>
              <a:buAutoNum type="arabicPeriod"/>
              <a:defRPr/>
            </a:pPr>
            <a:r>
              <a:rPr lang="es-ES_tradnl" sz="1600" i="1" dirty="0">
                <a:latin typeface="Decima Nova Pro" panose="02000506000000020004" pitchFamily="50" charset="0"/>
              </a:rPr>
              <a:t>El lenguaje UML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s-ES_tradnl" sz="1600" i="1" dirty="0">
                <a:latin typeface="Decima Nova Pro" panose="02000506000000020004" pitchFamily="50" charset="0"/>
              </a:rPr>
              <a:t>Diagramas en UML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s-ES_tradnl" sz="1600" i="1" dirty="0">
                <a:latin typeface="Decima Nova Pro" panose="02000506000000020004" pitchFamily="50" charset="0"/>
              </a:rPr>
              <a:t>Vistas en UML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s-ES_tradnl" sz="1600" i="1" dirty="0">
                <a:latin typeface="Decima Nova Pro" panose="02000506000000020004" pitchFamily="50" charset="0"/>
              </a:rPr>
              <a:t>Diagramas de clases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s-ES_tradnl" sz="1600" i="1" dirty="0">
                <a:latin typeface="Decima Nova Pro" panose="02000506000000020004" pitchFamily="50" charset="0"/>
              </a:rPr>
              <a:t>Diagramas de objetos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s-ES_tradnl" sz="1600" i="1" dirty="0">
                <a:latin typeface="Decima Nova Pro" panose="02000506000000020004" pitchFamily="50" charset="0"/>
              </a:rPr>
              <a:t>Diagramas de componentes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s-ES_tradnl" sz="1600" i="1" dirty="0">
                <a:latin typeface="Decima Nova Pro" panose="02000506000000020004" pitchFamily="50" charset="0"/>
              </a:rPr>
              <a:t>Diagramas de despliegue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s-ES_tradnl" sz="1600" i="1" dirty="0">
                <a:latin typeface="Decima Nova Pro" panose="02000506000000020004" pitchFamily="50" charset="0"/>
              </a:rPr>
              <a:t>Diagramas de casos de uso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s-ES_tradnl" sz="1600" b="1" i="1" dirty="0">
                <a:latin typeface="Decima Nova Pro" panose="02000506000000020004" pitchFamily="50" charset="0"/>
              </a:rPr>
              <a:t>Diagramas de interacción</a:t>
            </a:r>
          </a:p>
          <a:p>
            <a:pPr marL="800100" lvl="1" indent="-342900">
              <a:buFont typeface="+mj-lt"/>
              <a:buAutoNum type="arabicPeriod"/>
              <a:defRPr/>
            </a:pPr>
            <a:r>
              <a:rPr lang="es-ES_tradnl" sz="1600" i="1" dirty="0">
                <a:latin typeface="Decima Nova Pro" panose="02000506000000020004" pitchFamily="50" charset="0"/>
              </a:rPr>
              <a:t>Diagramas de secuencia</a:t>
            </a:r>
          </a:p>
          <a:p>
            <a:pPr marL="800100" lvl="1" indent="-342900">
              <a:buFont typeface="+mj-lt"/>
              <a:buAutoNum type="arabicPeriod"/>
              <a:defRPr/>
            </a:pPr>
            <a:r>
              <a:rPr lang="es-ES_tradnl" sz="1600" b="1" i="1" dirty="0">
                <a:latin typeface="Decima Nova Pro" panose="02000506000000020004" pitchFamily="50" charset="0"/>
              </a:rPr>
              <a:t>Diagramas de colaboración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s-ES_tradnl" sz="1600" i="1" dirty="0">
                <a:latin typeface="Decima Nova Pro" panose="02000506000000020004" pitchFamily="50" charset="0"/>
              </a:rPr>
              <a:t>Diagramas de estados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s-ES_tradnl" sz="1600" i="1" dirty="0">
                <a:latin typeface="Decima Nova Pro" panose="02000506000000020004" pitchFamily="50" charset="0"/>
              </a:rPr>
              <a:t>Diagramas de Actividades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E2B3E34-CD95-46E1-9F6E-A1AB3C17C26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431"/>
          <a:stretch/>
        </p:blipFill>
        <p:spPr>
          <a:xfrm rot="5400000">
            <a:off x="981258" y="5269159"/>
            <a:ext cx="668140" cy="2366319"/>
          </a:xfrm>
          <a:prstGeom prst="rect">
            <a:avLst/>
          </a:prstGeom>
        </p:spPr>
      </p:pic>
      <p:sp>
        <p:nvSpPr>
          <p:cNvPr id="19" name="Marcador de número de diapositiva 11">
            <a:extLst>
              <a:ext uri="{FF2B5EF4-FFF2-40B4-BE49-F238E27FC236}">
                <a16:creationId xmlns:a16="http://schemas.microsoft.com/office/drawing/2014/main" id="{79FF57F4-89A0-4AC4-8EFD-C56CA3843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4300" y="6269756"/>
            <a:ext cx="467670" cy="365125"/>
          </a:xfrm>
        </p:spPr>
        <p:txBody>
          <a:bodyPr/>
          <a:lstStyle/>
          <a:p>
            <a:fld id="{77C76040-1331-428F-AC44-AF3EC173AD77}" type="slidenum">
              <a:rPr lang="es-ES" i="1" smtClean="0">
                <a:solidFill>
                  <a:srgbClr val="DC001B"/>
                </a:solidFill>
                <a:latin typeface="Decima Nova Pro" panose="02000506000000020004" pitchFamily="50" charset="0"/>
              </a:rPr>
              <a:t>17</a:t>
            </a:fld>
            <a:endParaRPr lang="es-ES" i="1" dirty="0">
              <a:solidFill>
                <a:srgbClr val="DC001B"/>
              </a:solidFill>
              <a:latin typeface="Decima Nova Pro" panose="02000506000000020004" pitchFamily="50" charset="0"/>
            </a:endParaRPr>
          </a:p>
        </p:txBody>
      </p:sp>
      <p:pic>
        <p:nvPicPr>
          <p:cNvPr id="7" name="Picture 3">
            <a:extLst>
              <a:ext uri="{FF2B5EF4-FFF2-40B4-BE49-F238E27FC236}">
                <a16:creationId xmlns:a16="http://schemas.microsoft.com/office/drawing/2014/main" id="{DE683406-F6FF-4584-B921-EA00D7FEC6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2850" y="1853351"/>
            <a:ext cx="7039124" cy="37324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611259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6A56A2-57D5-4B4B-BB58-93C02AAA4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2854" y="460504"/>
            <a:ext cx="9139116" cy="708932"/>
          </a:xfrm>
        </p:spPr>
        <p:txBody>
          <a:bodyPr>
            <a:normAutofit/>
          </a:bodyPr>
          <a:lstStyle/>
          <a:p>
            <a:r>
              <a:rPr lang="es-ES" i="1" dirty="0">
                <a:latin typeface="Decima Nova Pro" panose="02000506000000020004" pitchFamily="50" charset="0"/>
              </a:rPr>
              <a:t>10. DIAGRAMAS DE ESTADOS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303715E0-3E26-4D3E-8EF0-197A063D159B}"/>
              </a:ext>
            </a:extLst>
          </p:cNvPr>
          <p:cNvSpPr/>
          <p:nvPr/>
        </p:nvSpPr>
        <p:spPr>
          <a:xfrm>
            <a:off x="0" y="0"/>
            <a:ext cx="2630658" cy="6858000"/>
          </a:xfrm>
          <a:prstGeom prst="rect">
            <a:avLst/>
          </a:prstGeom>
          <a:solidFill>
            <a:srgbClr val="DC00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defRPr/>
            </a:pPr>
            <a:endParaRPr lang="es-ES_tradnl" sz="1600" dirty="0">
              <a:latin typeface="Decima Nova Pro" panose="02000506000000020004" pitchFamily="50" charset="0"/>
            </a:endParaRPr>
          </a:p>
          <a:p>
            <a:pPr algn="r">
              <a:defRPr/>
            </a:pPr>
            <a:r>
              <a:rPr lang="es-ES_tradnl" sz="1600" dirty="0">
                <a:latin typeface="Decima Nova Pro" panose="02000506000000020004" pitchFamily="50" charset="0"/>
              </a:rPr>
              <a:t>INTRODUCCIÓN A UML</a:t>
            </a:r>
          </a:p>
          <a:p>
            <a:pPr>
              <a:defRPr/>
            </a:pPr>
            <a:endParaRPr lang="es-ES_tradnl" sz="1600" dirty="0">
              <a:latin typeface="Decima Nova Pro" panose="02000506000000020004" pitchFamily="50" charset="0"/>
            </a:endParaRPr>
          </a:p>
          <a:p>
            <a:pPr marL="342900" indent="-342900">
              <a:buFont typeface="+mj-lt"/>
              <a:buAutoNum type="arabicPeriod"/>
              <a:defRPr/>
            </a:pPr>
            <a:r>
              <a:rPr lang="es-ES_tradnl" sz="1600" i="1" dirty="0">
                <a:latin typeface="Decima Nova Pro" panose="02000506000000020004" pitchFamily="50" charset="0"/>
              </a:rPr>
              <a:t>El lenguaje UML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s-ES_tradnl" sz="1600" i="1" dirty="0">
                <a:latin typeface="Decima Nova Pro" panose="02000506000000020004" pitchFamily="50" charset="0"/>
              </a:rPr>
              <a:t>Diagramas en UML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s-ES_tradnl" sz="1600" i="1" dirty="0">
                <a:latin typeface="Decima Nova Pro" panose="02000506000000020004" pitchFamily="50" charset="0"/>
              </a:rPr>
              <a:t>Vistas en UML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s-ES_tradnl" sz="1600" i="1" dirty="0">
                <a:latin typeface="Decima Nova Pro" panose="02000506000000020004" pitchFamily="50" charset="0"/>
              </a:rPr>
              <a:t>Diagramas de clases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s-ES_tradnl" sz="1600" i="1" dirty="0">
                <a:latin typeface="Decima Nova Pro" panose="02000506000000020004" pitchFamily="50" charset="0"/>
              </a:rPr>
              <a:t>Diagramas de objetos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s-ES_tradnl" sz="1600" i="1" dirty="0">
                <a:latin typeface="Decima Nova Pro" panose="02000506000000020004" pitchFamily="50" charset="0"/>
              </a:rPr>
              <a:t>Diagramas de componentes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s-ES_tradnl" sz="1600" i="1" dirty="0">
                <a:latin typeface="Decima Nova Pro" panose="02000506000000020004" pitchFamily="50" charset="0"/>
              </a:rPr>
              <a:t>Diagramas de despliegue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s-ES_tradnl" sz="1600" i="1" dirty="0">
                <a:latin typeface="Decima Nova Pro" panose="02000506000000020004" pitchFamily="50" charset="0"/>
              </a:rPr>
              <a:t>Diagramas de casos de uso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s-ES_tradnl" sz="1600" i="1" dirty="0">
                <a:latin typeface="Decima Nova Pro" panose="02000506000000020004" pitchFamily="50" charset="0"/>
              </a:rPr>
              <a:t>Diagramas de interacción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s-ES_tradnl" sz="1600" b="1" i="1" dirty="0">
                <a:latin typeface="Decima Nova Pro" panose="02000506000000020004" pitchFamily="50" charset="0"/>
              </a:rPr>
              <a:t>Diagramas de estados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s-ES_tradnl" sz="1600" i="1" dirty="0">
                <a:latin typeface="Decima Nova Pro" panose="02000506000000020004" pitchFamily="50" charset="0"/>
              </a:rPr>
              <a:t>Diagramas de Actividades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E2B3E34-CD95-46E1-9F6E-A1AB3C17C26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431"/>
          <a:stretch/>
        </p:blipFill>
        <p:spPr>
          <a:xfrm rot="5400000">
            <a:off x="981258" y="5269159"/>
            <a:ext cx="668140" cy="2366319"/>
          </a:xfrm>
          <a:prstGeom prst="rect">
            <a:avLst/>
          </a:prstGeom>
        </p:spPr>
      </p:pic>
      <p:sp>
        <p:nvSpPr>
          <p:cNvPr id="19" name="Marcador de número de diapositiva 11">
            <a:extLst>
              <a:ext uri="{FF2B5EF4-FFF2-40B4-BE49-F238E27FC236}">
                <a16:creationId xmlns:a16="http://schemas.microsoft.com/office/drawing/2014/main" id="{79FF57F4-89A0-4AC4-8EFD-C56CA3843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4300" y="6269756"/>
            <a:ext cx="467670" cy="365125"/>
          </a:xfrm>
        </p:spPr>
        <p:txBody>
          <a:bodyPr/>
          <a:lstStyle/>
          <a:p>
            <a:fld id="{77C76040-1331-428F-AC44-AF3EC173AD77}" type="slidenum">
              <a:rPr lang="es-ES" i="1" smtClean="0">
                <a:solidFill>
                  <a:srgbClr val="DC001B"/>
                </a:solidFill>
                <a:latin typeface="Decima Nova Pro" panose="02000506000000020004" pitchFamily="50" charset="0"/>
              </a:rPr>
              <a:t>18</a:t>
            </a:fld>
            <a:endParaRPr lang="es-ES" i="1" dirty="0">
              <a:solidFill>
                <a:srgbClr val="DC001B"/>
              </a:solidFill>
              <a:latin typeface="Decima Nova Pro" panose="02000506000000020004" pitchFamily="50" charset="0"/>
            </a:endParaRPr>
          </a:p>
        </p:txBody>
      </p:sp>
      <p:sp>
        <p:nvSpPr>
          <p:cNvPr id="10" name="2 Marcador de contenido">
            <a:extLst>
              <a:ext uri="{FF2B5EF4-FFF2-40B4-BE49-F238E27FC236}">
                <a16:creationId xmlns:a16="http://schemas.microsoft.com/office/drawing/2014/main" id="{1F06FDC1-300D-4EE2-9B50-DF5E603885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72679" y="1441995"/>
            <a:ext cx="6004446" cy="4389120"/>
          </a:xfrm>
        </p:spPr>
        <p:txBody>
          <a:bodyPr>
            <a:normAutofit/>
          </a:bodyPr>
          <a:lstStyle/>
          <a:p>
            <a:r>
              <a:rPr lang="es-ES" dirty="0"/>
              <a:t>Muestra los estados, eventos, transiciones y actividades de los diferentes objetos. 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r>
              <a:rPr lang="es-ES" dirty="0"/>
              <a:t>Son útiles en sistemas que reaccionen a eventos.</a:t>
            </a: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AD300CB2-EBC4-4CB4-877A-8F9A84E70D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9321" y="1034083"/>
            <a:ext cx="2533564" cy="57523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474298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6A56A2-57D5-4B4B-BB58-93C02AAA4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2854" y="460504"/>
            <a:ext cx="9139116" cy="708932"/>
          </a:xfrm>
        </p:spPr>
        <p:txBody>
          <a:bodyPr>
            <a:normAutofit/>
          </a:bodyPr>
          <a:lstStyle/>
          <a:p>
            <a:r>
              <a:rPr lang="es-ES" i="1" dirty="0">
                <a:latin typeface="Decima Nova Pro" panose="02000506000000020004" pitchFamily="50" charset="0"/>
              </a:rPr>
              <a:t>11. DIAGRAMAS DE ACTIVIDADES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303715E0-3E26-4D3E-8EF0-197A063D159B}"/>
              </a:ext>
            </a:extLst>
          </p:cNvPr>
          <p:cNvSpPr/>
          <p:nvPr/>
        </p:nvSpPr>
        <p:spPr>
          <a:xfrm>
            <a:off x="0" y="0"/>
            <a:ext cx="2630658" cy="6858000"/>
          </a:xfrm>
          <a:prstGeom prst="rect">
            <a:avLst/>
          </a:prstGeom>
          <a:solidFill>
            <a:srgbClr val="DC00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defRPr/>
            </a:pPr>
            <a:endParaRPr lang="es-ES_tradnl" sz="1600" dirty="0">
              <a:latin typeface="Decima Nova Pro" panose="02000506000000020004" pitchFamily="50" charset="0"/>
            </a:endParaRPr>
          </a:p>
          <a:p>
            <a:pPr algn="r">
              <a:defRPr/>
            </a:pPr>
            <a:r>
              <a:rPr lang="es-ES_tradnl" sz="1600" dirty="0">
                <a:latin typeface="Decima Nova Pro" panose="02000506000000020004" pitchFamily="50" charset="0"/>
              </a:rPr>
              <a:t>INTRODUCCIÓN A UML</a:t>
            </a:r>
          </a:p>
          <a:p>
            <a:pPr>
              <a:defRPr/>
            </a:pPr>
            <a:endParaRPr lang="es-ES_tradnl" sz="1600" dirty="0">
              <a:latin typeface="Decima Nova Pro" panose="02000506000000020004" pitchFamily="50" charset="0"/>
            </a:endParaRPr>
          </a:p>
          <a:p>
            <a:pPr marL="342900" indent="-342900">
              <a:buFont typeface="+mj-lt"/>
              <a:buAutoNum type="arabicPeriod"/>
              <a:defRPr/>
            </a:pPr>
            <a:r>
              <a:rPr lang="es-ES_tradnl" sz="1600" i="1" dirty="0">
                <a:latin typeface="Decima Nova Pro" panose="02000506000000020004" pitchFamily="50" charset="0"/>
              </a:rPr>
              <a:t>El lenguaje UML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s-ES_tradnl" sz="1600" i="1" dirty="0">
                <a:latin typeface="Decima Nova Pro" panose="02000506000000020004" pitchFamily="50" charset="0"/>
              </a:rPr>
              <a:t>Diagramas en UML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s-ES_tradnl" sz="1600" i="1" dirty="0">
                <a:latin typeface="Decima Nova Pro" panose="02000506000000020004" pitchFamily="50" charset="0"/>
              </a:rPr>
              <a:t>Vistas en UML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s-ES_tradnl" sz="1600" i="1" dirty="0">
                <a:latin typeface="Decima Nova Pro" panose="02000506000000020004" pitchFamily="50" charset="0"/>
              </a:rPr>
              <a:t>Diagramas de clases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s-ES_tradnl" sz="1600" i="1" dirty="0">
                <a:latin typeface="Decima Nova Pro" panose="02000506000000020004" pitchFamily="50" charset="0"/>
              </a:rPr>
              <a:t>Diagramas de objetos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s-ES_tradnl" sz="1600" i="1" dirty="0">
                <a:latin typeface="Decima Nova Pro" panose="02000506000000020004" pitchFamily="50" charset="0"/>
              </a:rPr>
              <a:t>Diagramas de componentes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s-ES_tradnl" sz="1600" i="1" dirty="0">
                <a:latin typeface="Decima Nova Pro" panose="02000506000000020004" pitchFamily="50" charset="0"/>
              </a:rPr>
              <a:t>Diagramas de despliegue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s-ES_tradnl" sz="1600" i="1" dirty="0">
                <a:latin typeface="Decima Nova Pro" panose="02000506000000020004" pitchFamily="50" charset="0"/>
              </a:rPr>
              <a:t>Diagramas de casos de uso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s-ES_tradnl" sz="1600" i="1" dirty="0">
                <a:latin typeface="Decima Nova Pro" panose="02000506000000020004" pitchFamily="50" charset="0"/>
              </a:rPr>
              <a:t>Diagramas de interacción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s-ES_tradnl" sz="1600" i="1" dirty="0">
                <a:latin typeface="Decima Nova Pro" panose="02000506000000020004" pitchFamily="50" charset="0"/>
              </a:rPr>
              <a:t>Diagramas de estados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s-ES_tradnl" sz="1600" b="1" i="1" dirty="0">
                <a:latin typeface="Decima Nova Pro" panose="02000506000000020004" pitchFamily="50" charset="0"/>
              </a:rPr>
              <a:t>Diagramas de Actividades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E2B3E34-CD95-46E1-9F6E-A1AB3C17C26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431"/>
          <a:stretch/>
        </p:blipFill>
        <p:spPr>
          <a:xfrm rot="5400000">
            <a:off x="981258" y="5269159"/>
            <a:ext cx="668140" cy="2366319"/>
          </a:xfrm>
          <a:prstGeom prst="rect">
            <a:avLst/>
          </a:prstGeom>
        </p:spPr>
      </p:pic>
      <p:sp>
        <p:nvSpPr>
          <p:cNvPr id="19" name="Marcador de número de diapositiva 11">
            <a:extLst>
              <a:ext uri="{FF2B5EF4-FFF2-40B4-BE49-F238E27FC236}">
                <a16:creationId xmlns:a16="http://schemas.microsoft.com/office/drawing/2014/main" id="{79FF57F4-89A0-4AC4-8EFD-C56CA3843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4300" y="6269756"/>
            <a:ext cx="467670" cy="365125"/>
          </a:xfrm>
        </p:spPr>
        <p:txBody>
          <a:bodyPr/>
          <a:lstStyle/>
          <a:p>
            <a:fld id="{77C76040-1331-428F-AC44-AF3EC173AD77}" type="slidenum">
              <a:rPr lang="es-ES" i="1" smtClean="0">
                <a:solidFill>
                  <a:srgbClr val="DC001B"/>
                </a:solidFill>
                <a:latin typeface="Decima Nova Pro" panose="02000506000000020004" pitchFamily="50" charset="0"/>
              </a:rPr>
              <a:t>19</a:t>
            </a:fld>
            <a:endParaRPr lang="es-ES" i="1" dirty="0">
              <a:solidFill>
                <a:srgbClr val="DC001B"/>
              </a:solidFill>
              <a:latin typeface="Decima Nova Pro" panose="02000506000000020004" pitchFamily="50" charset="0"/>
            </a:endParaRPr>
          </a:p>
        </p:txBody>
      </p:sp>
      <p:sp>
        <p:nvSpPr>
          <p:cNvPr id="12" name="2 Marcador de contenido">
            <a:extLst>
              <a:ext uri="{FF2B5EF4-FFF2-40B4-BE49-F238E27FC236}">
                <a16:creationId xmlns:a16="http://schemas.microsoft.com/office/drawing/2014/main" id="{76BA546A-1BFA-4FB4-B10C-0FBC84ADDD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72854" y="1234440"/>
            <a:ext cx="8229600" cy="4389120"/>
          </a:xfrm>
        </p:spPr>
        <p:txBody>
          <a:bodyPr>
            <a:normAutofit/>
          </a:bodyPr>
          <a:lstStyle/>
          <a:p>
            <a:r>
              <a:rPr lang="es-ES" dirty="0"/>
              <a:t>Es un caso especial del diagrama de estados. </a:t>
            </a:r>
          </a:p>
          <a:p>
            <a:r>
              <a:rPr lang="es-ES" dirty="0"/>
              <a:t>Muestra el flujo entre los objetos. </a:t>
            </a:r>
          </a:p>
          <a:p>
            <a:r>
              <a:rPr lang="es-ES" dirty="0"/>
              <a:t>Se utilizan para modelar el funcionamiento del sistema y el flujo de control entre objetos.</a:t>
            </a:r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B0383388-FB43-4065-B415-F7F397EE97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8407" y="3193118"/>
            <a:ext cx="6536679" cy="3664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148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6A56A2-57D5-4B4B-BB58-93C02AAA4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2829" y="271547"/>
            <a:ext cx="9139116" cy="708932"/>
          </a:xfrm>
        </p:spPr>
        <p:txBody>
          <a:bodyPr/>
          <a:lstStyle/>
          <a:p>
            <a:r>
              <a:rPr lang="es-ES" i="1" dirty="0">
                <a:latin typeface="Decima Nova Pro" panose="02000506000000020004" pitchFamily="50" charset="0"/>
              </a:rPr>
              <a:t>ÍNDICE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303715E0-3E26-4D3E-8EF0-197A063D159B}"/>
              </a:ext>
            </a:extLst>
          </p:cNvPr>
          <p:cNvSpPr/>
          <p:nvPr/>
        </p:nvSpPr>
        <p:spPr>
          <a:xfrm>
            <a:off x="0" y="0"/>
            <a:ext cx="2630658" cy="6858000"/>
          </a:xfrm>
          <a:prstGeom prst="rect">
            <a:avLst/>
          </a:prstGeom>
          <a:solidFill>
            <a:srgbClr val="DC00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E2B3E34-CD95-46E1-9F6E-A1AB3C17C26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431"/>
          <a:stretch/>
        </p:blipFill>
        <p:spPr>
          <a:xfrm rot="5400000">
            <a:off x="981258" y="5269159"/>
            <a:ext cx="668140" cy="2366319"/>
          </a:xfrm>
          <a:prstGeom prst="rect">
            <a:avLst/>
          </a:prstGeom>
        </p:spPr>
      </p:pic>
      <p:sp>
        <p:nvSpPr>
          <p:cNvPr id="10" name="Rectángulo 9">
            <a:extLst>
              <a:ext uri="{FF2B5EF4-FFF2-40B4-BE49-F238E27FC236}">
                <a16:creationId xmlns:a16="http://schemas.microsoft.com/office/drawing/2014/main" id="{45B86C40-C0E7-4603-A934-CEC8F34DF50C}"/>
              </a:ext>
            </a:extLst>
          </p:cNvPr>
          <p:cNvSpPr/>
          <p:nvPr/>
        </p:nvSpPr>
        <p:spPr>
          <a:xfrm>
            <a:off x="3048000" y="1159135"/>
            <a:ext cx="7155457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  <a:defRPr/>
            </a:pPr>
            <a:r>
              <a:rPr lang="es-ES_tradnl" sz="2800" dirty="0">
                <a:latin typeface="Arial" charset="0"/>
              </a:rPr>
              <a:t>El lenguaje UML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s-ES_tradnl" sz="2800" dirty="0">
                <a:latin typeface="Arial" charset="0"/>
              </a:rPr>
              <a:t>Diagramas en UML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s-ES_tradnl" sz="2800" dirty="0">
                <a:latin typeface="Arial" charset="0"/>
              </a:rPr>
              <a:t>Vistas en UML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s-ES_tradnl" sz="2800" dirty="0">
                <a:latin typeface="Arial" charset="0"/>
              </a:rPr>
              <a:t>Diagramas de clases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s-ES_tradnl" sz="2800" dirty="0">
                <a:latin typeface="Arial" charset="0"/>
              </a:rPr>
              <a:t>Diagramas de objetos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s-ES_tradnl" sz="2800" dirty="0">
                <a:latin typeface="Arial" charset="0"/>
              </a:rPr>
              <a:t>Diagramas de componentes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s-ES_tradnl" sz="2800" dirty="0">
                <a:latin typeface="Arial" charset="0"/>
              </a:rPr>
              <a:t>Diagramas de despliegue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s-ES_tradnl" sz="2800" dirty="0">
                <a:latin typeface="Arial" charset="0"/>
              </a:rPr>
              <a:t>Diagramas de casos de uso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s-ES_tradnl" sz="2800" dirty="0">
                <a:latin typeface="Arial" charset="0"/>
              </a:rPr>
              <a:t>Diagramas de interacción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s-ES_tradnl" sz="2800" dirty="0">
                <a:latin typeface="Arial" charset="0"/>
              </a:rPr>
              <a:t>Diagramas de estados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s-ES_tradnl" sz="2800" dirty="0">
                <a:latin typeface="Arial" charset="0"/>
              </a:rPr>
              <a:t>Diagramas de Actividades</a:t>
            </a:r>
          </a:p>
        </p:txBody>
      </p:sp>
      <p:sp>
        <p:nvSpPr>
          <p:cNvPr id="12" name="Marcador de número de diapositiva 11">
            <a:extLst>
              <a:ext uri="{FF2B5EF4-FFF2-40B4-BE49-F238E27FC236}">
                <a16:creationId xmlns:a16="http://schemas.microsoft.com/office/drawing/2014/main" id="{CBAA5EC3-7433-478D-A064-D14C5F83E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4300" y="6269756"/>
            <a:ext cx="467670" cy="365125"/>
          </a:xfrm>
        </p:spPr>
        <p:txBody>
          <a:bodyPr/>
          <a:lstStyle/>
          <a:p>
            <a:fld id="{77C76040-1331-428F-AC44-AF3EC173AD77}" type="slidenum">
              <a:rPr lang="es-ES" i="1" smtClean="0">
                <a:solidFill>
                  <a:srgbClr val="DC001B"/>
                </a:solidFill>
                <a:latin typeface="Decima Nova Pro" panose="02000506000000020004" pitchFamily="50" charset="0"/>
              </a:rPr>
              <a:t>2</a:t>
            </a:fld>
            <a:endParaRPr lang="es-ES" i="1" dirty="0">
              <a:solidFill>
                <a:srgbClr val="DC001B"/>
              </a:solidFill>
              <a:latin typeface="Decima Nova Pro" panose="0200050600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5797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6A56A2-57D5-4B4B-BB58-93C02AAA4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2854" y="460504"/>
            <a:ext cx="9139116" cy="708932"/>
          </a:xfrm>
        </p:spPr>
        <p:txBody>
          <a:bodyPr>
            <a:normAutofit/>
          </a:bodyPr>
          <a:lstStyle/>
          <a:p>
            <a:r>
              <a:rPr lang="es-ES" i="1" dirty="0">
                <a:latin typeface="Decima Nova Pro" panose="02000506000000020004" pitchFamily="50" charset="0"/>
              </a:rPr>
              <a:t>1. EL LENGUAJE UML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303715E0-3E26-4D3E-8EF0-197A063D159B}"/>
              </a:ext>
            </a:extLst>
          </p:cNvPr>
          <p:cNvSpPr/>
          <p:nvPr/>
        </p:nvSpPr>
        <p:spPr>
          <a:xfrm>
            <a:off x="0" y="0"/>
            <a:ext cx="2630658" cy="6858000"/>
          </a:xfrm>
          <a:prstGeom prst="rect">
            <a:avLst/>
          </a:prstGeom>
          <a:solidFill>
            <a:srgbClr val="DC00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defRPr/>
            </a:pPr>
            <a:endParaRPr lang="es-ES_tradnl" sz="1600" dirty="0">
              <a:latin typeface="Decima Nova Pro" panose="02000506000000020004" pitchFamily="50" charset="0"/>
            </a:endParaRPr>
          </a:p>
          <a:p>
            <a:pPr algn="r">
              <a:defRPr/>
            </a:pPr>
            <a:r>
              <a:rPr lang="es-ES_tradnl" sz="1600" dirty="0">
                <a:latin typeface="Decima Nova Pro" panose="02000506000000020004" pitchFamily="50" charset="0"/>
              </a:rPr>
              <a:t>INTRODUCCIÓN A UML</a:t>
            </a:r>
          </a:p>
          <a:p>
            <a:pPr>
              <a:defRPr/>
            </a:pPr>
            <a:endParaRPr lang="es-ES_tradnl" sz="1600" dirty="0">
              <a:latin typeface="Decima Nova Pro" panose="02000506000000020004" pitchFamily="50" charset="0"/>
            </a:endParaRPr>
          </a:p>
          <a:p>
            <a:pPr marL="342900" indent="-342900">
              <a:buFont typeface="+mj-lt"/>
              <a:buAutoNum type="arabicPeriod"/>
              <a:defRPr/>
            </a:pPr>
            <a:r>
              <a:rPr lang="es-ES_tradnl" sz="1600" b="1" i="1" dirty="0">
                <a:latin typeface="Decima Nova Pro" panose="02000506000000020004" pitchFamily="50" charset="0"/>
              </a:rPr>
              <a:t>El lenguaje UML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s-ES_tradnl" sz="1600" i="1" dirty="0">
                <a:latin typeface="Decima Nova Pro" panose="02000506000000020004" pitchFamily="50" charset="0"/>
              </a:rPr>
              <a:t>Diagramas en UML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s-ES_tradnl" sz="1600" i="1" dirty="0">
                <a:latin typeface="Decima Nova Pro" panose="02000506000000020004" pitchFamily="50" charset="0"/>
              </a:rPr>
              <a:t>Vistas en UML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s-ES_tradnl" sz="1600" i="1" dirty="0">
                <a:latin typeface="Decima Nova Pro" panose="02000506000000020004" pitchFamily="50" charset="0"/>
              </a:rPr>
              <a:t>Diagramas de clases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s-ES_tradnl" sz="1600" i="1" dirty="0">
                <a:latin typeface="Decima Nova Pro" panose="02000506000000020004" pitchFamily="50" charset="0"/>
              </a:rPr>
              <a:t>Diagramas de objetos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s-ES_tradnl" sz="1600" i="1" dirty="0">
                <a:latin typeface="Decima Nova Pro" panose="02000506000000020004" pitchFamily="50" charset="0"/>
              </a:rPr>
              <a:t>Diagramas de componentes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s-ES_tradnl" sz="1600" i="1" dirty="0">
                <a:latin typeface="Decima Nova Pro" panose="02000506000000020004" pitchFamily="50" charset="0"/>
              </a:rPr>
              <a:t>Diagramas de despliegue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s-ES_tradnl" sz="1600" i="1" dirty="0">
                <a:latin typeface="Decima Nova Pro" panose="02000506000000020004" pitchFamily="50" charset="0"/>
              </a:rPr>
              <a:t>Diagramas de casos de uso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s-ES_tradnl" sz="1600" i="1" dirty="0">
                <a:latin typeface="Decima Nova Pro" panose="02000506000000020004" pitchFamily="50" charset="0"/>
              </a:rPr>
              <a:t>Diagramas de interacción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s-ES_tradnl" sz="1600" i="1" dirty="0">
                <a:latin typeface="Decima Nova Pro" panose="02000506000000020004" pitchFamily="50" charset="0"/>
              </a:rPr>
              <a:t>Diagramas de estados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s-ES_tradnl" sz="1600" i="1" dirty="0">
                <a:latin typeface="Decima Nova Pro" panose="02000506000000020004" pitchFamily="50" charset="0"/>
              </a:rPr>
              <a:t>Diagramas de Actividades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E2B3E34-CD95-46E1-9F6E-A1AB3C17C26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431"/>
          <a:stretch/>
        </p:blipFill>
        <p:spPr>
          <a:xfrm rot="5400000">
            <a:off x="981258" y="5269159"/>
            <a:ext cx="668140" cy="2366319"/>
          </a:xfrm>
          <a:prstGeom prst="rect">
            <a:avLst/>
          </a:prstGeom>
        </p:spPr>
      </p:pic>
      <p:sp>
        <p:nvSpPr>
          <p:cNvPr id="19" name="Marcador de número de diapositiva 11">
            <a:extLst>
              <a:ext uri="{FF2B5EF4-FFF2-40B4-BE49-F238E27FC236}">
                <a16:creationId xmlns:a16="http://schemas.microsoft.com/office/drawing/2014/main" id="{79FF57F4-89A0-4AC4-8EFD-C56CA3843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4300" y="6269756"/>
            <a:ext cx="467670" cy="365125"/>
          </a:xfrm>
        </p:spPr>
        <p:txBody>
          <a:bodyPr/>
          <a:lstStyle/>
          <a:p>
            <a:fld id="{77C76040-1331-428F-AC44-AF3EC173AD77}" type="slidenum">
              <a:rPr lang="es-ES" i="1" smtClean="0">
                <a:solidFill>
                  <a:srgbClr val="DC001B"/>
                </a:solidFill>
                <a:latin typeface="Decima Nova Pro" panose="02000506000000020004" pitchFamily="50" charset="0"/>
              </a:rPr>
              <a:t>3</a:t>
            </a:fld>
            <a:endParaRPr lang="es-ES" i="1" dirty="0">
              <a:solidFill>
                <a:srgbClr val="DC001B"/>
              </a:solidFill>
              <a:latin typeface="Decima Nova Pro" panose="02000506000000020004" pitchFamily="50" charset="0"/>
            </a:endParaRPr>
          </a:p>
        </p:txBody>
      </p:sp>
      <p:sp>
        <p:nvSpPr>
          <p:cNvPr id="18" name="2 Marcador de contenido">
            <a:extLst>
              <a:ext uri="{FF2B5EF4-FFF2-40B4-BE49-F238E27FC236}">
                <a16:creationId xmlns:a16="http://schemas.microsoft.com/office/drawing/2014/main" id="{BD75A867-17B8-4E6E-8657-CACF7367E1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15994" y="1414976"/>
            <a:ext cx="8229600" cy="4389120"/>
          </a:xfrm>
        </p:spPr>
        <p:txBody>
          <a:bodyPr/>
          <a:lstStyle/>
          <a:p>
            <a:r>
              <a:rPr lang="es-ES" dirty="0"/>
              <a:t>UML es una especificación de notación orientada a objetos. </a:t>
            </a:r>
          </a:p>
          <a:p>
            <a:r>
              <a:rPr lang="es-ES" dirty="0"/>
              <a:t>Estándar diseñado por el OMG</a:t>
            </a:r>
          </a:p>
          <a:p>
            <a:r>
              <a:rPr lang="es-ES" dirty="0"/>
              <a:t>Divide cada proyecto en un número de diagramas </a:t>
            </a:r>
          </a:p>
          <a:p>
            <a:r>
              <a:rPr lang="es-ES" dirty="0"/>
              <a:t>Cada diagrama representa una vista diferente del proyecto. </a:t>
            </a:r>
          </a:p>
          <a:p>
            <a:r>
              <a:rPr lang="es-ES" dirty="0"/>
              <a:t>Estos diagramas juntos son los que representa la arquitectura del proyecto.</a:t>
            </a:r>
          </a:p>
        </p:txBody>
      </p:sp>
    </p:spTree>
    <p:extLst>
      <p:ext uri="{BB962C8B-B14F-4D97-AF65-F5344CB8AC3E}">
        <p14:creationId xmlns:p14="http://schemas.microsoft.com/office/powerpoint/2010/main" val="596565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6A56A2-57D5-4B4B-BB58-93C02AAA4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2854" y="460504"/>
            <a:ext cx="9139116" cy="708932"/>
          </a:xfrm>
        </p:spPr>
        <p:txBody>
          <a:bodyPr>
            <a:normAutofit/>
          </a:bodyPr>
          <a:lstStyle/>
          <a:p>
            <a:r>
              <a:rPr lang="es-ES" i="1" dirty="0">
                <a:latin typeface="Decima Nova Pro" panose="02000506000000020004" pitchFamily="50" charset="0"/>
              </a:rPr>
              <a:t>2. DIAGRAMAS EN UML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303715E0-3E26-4D3E-8EF0-197A063D159B}"/>
              </a:ext>
            </a:extLst>
          </p:cNvPr>
          <p:cNvSpPr/>
          <p:nvPr/>
        </p:nvSpPr>
        <p:spPr>
          <a:xfrm>
            <a:off x="0" y="0"/>
            <a:ext cx="2630658" cy="6858000"/>
          </a:xfrm>
          <a:prstGeom prst="rect">
            <a:avLst/>
          </a:prstGeom>
          <a:solidFill>
            <a:srgbClr val="DC00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defRPr/>
            </a:pPr>
            <a:endParaRPr lang="es-ES_tradnl" sz="1600" dirty="0">
              <a:latin typeface="Decima Nova Pro" panose="02000506000000020004" pitchFamily="50" charset="0"/>
            </a:endParaRPr>
          </a:p>
          <a:p>
            <a:pPr algn="r">
              <a:defRPr/>
            </a:pPr>
            <a:r>
              <a:rPr lang="es-ES_tradnl" sz="1600" dirty="0">
                <a:latin typeface="Decima Nova Pro" panose="02000506000000020004" pitchFamily="50" charset="0"/>
              </a:rPr>
              <a:t>INTRODUCCIÓN A UML</a:t>
            </a:r>
          </a:p>
          <a:p>
            <a:pPr>
              <a:defRPr/>
            </a:pPr>
            <a:endParaRPr lang="es-ES_tradnl" sz="1600" dirty="0">
              <a:latin typeface="Decima Nova Pro" panose="02000506000000020004" pitchFamily="50" charset="0"/>
            </a:endParaRPr>
          </a:p>
          <a:p>
            <a:pPr marL="342900" indent="-342900">
              <a:buFont typeface="+mj-lt"/>
              <a:buAutoNum type="arabicPeriod"/>
              <a:defRPr/>
            </a:pPr>
            <a:r>
              <a:rPr lang="es-ES_tradnl" sz="1600" i="1" dirty="0">
                <a:latin typeface="Decima Nova Pro" panose="02000506000000020004" pitchFamily="50" charset="0"/>
              </a:rPr>
              <a:t>El lenguaje UML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s-ES_tradnl" sz="1600" b="1" i="1" dirty="0">
                <a:latin typeface="Decima Nova Pro" panose="02000506000000020004" pitchFamily="50" charset="0"/>
              </a:rPr>
              <a:t>Diagramas en UML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s-ES_tradnl" sz="1600" i="1" dirty="0">
                <a:latin typeface="Decima Nova Pro" panose="02000506000000020004" pitchFamily="50" charset="0"/>
              </a:rPr>
              <a:t>Vistas en UML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s-ES_tradnl" sz="1600" i="1" dirty="0">
                <a:latin typeface="Decima Nova Pro" panose="02000506000000020004" pitchFamily="50" charset="0"/>
              </a:rPr>
              <a:t>Diagramas de clases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s-ES_tradnl" sz="1600" i="1" dirty="0">
                <a:latin typeface="Decima Nova Pro" panose="02000506000000020004" pitchFamily="50" charset="0"/>
              </a:rPr>
              <a:t>Diagramas de objetos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s-ES_tradnl" sz="1600" i="1" dirty="0">
                <a:latin typeface="Decima Nova Pro" panose="02000506000000020004" pitchFamily="50" charset="0"/>
              </a:rPr>
              <a:t>Diagramas de componentes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s-ES_tradnl" sz="1600" i="1" dirty="0">
                <a:latin typeface="Decima Nova Pro" panose="02000506000000020004" pitchFamily="50" charset="0"/>
              </a:rPr>
              <a:t>Diagramas de despliegue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s-ES_tradnl" sz="1600" i="1" dirty="0">
                <a:latin typeface="Decima Nova Pro" panose="02000506000000020004" pitchFamily="50" charset="0"/>
              </a:rPr>
              <a:t>Diagramas de casos de uso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s-ES_tradnl" sz="1600" i="1" dirty="0">
                <a:latin typeface="Decima Nova Pro" panose="02000506000000020004" pitchFamily="50" charset="0"/>
              </a:rPr>
              <a:t>Diagramas de interacción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s-ES_tradnl" sz="1600" i="1" dirty="0">
                <a:latin typeface="Decima Nova Pro" panose="02000506000000020004" pitchFamily="50" charset="0"/>
              </a:rPr>
              <a:t>Diagramas de estados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s-ES_tradnl" sz="1600" i="1" dirty="0">
                <a:latin typeface="Decima Nova Pro" panose="02000506000000020004" pitchFamily="50" charset="0"/>
              </a:rPr>
              <a:t>Diagramas de Actividades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E2B3E34-CD95-46E1-9F6E-A1AB3C17C26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431"/>
          <a:stretch/>
        </p:blipFill>
        <p:spPr>
          <a:xfrm rot="5400000">
            <a:off x="981258" y="5269159"/>
            <a:ext cx="668140" cy="2366319"/>
          </a:xfrm>
          <a:prstGeom prst="rect">
            <a:avLst/>
          </a:prstGeom>
        </p:spPr>
      </p:pic>
      <p:sp>
        <p:nvSpPr>
          <p:cNvPr id="19" name="Marcador de número de diapositiva 11">
            <a:extLst>
              <a:ext uri="{FF2B5EF4-FFF2-40B4-BE49-F238E27FC236}">
                <a16:creationId xmlns:a16="http://schemas.microsoft.com/office/drawing/2014/main" id="{79FF57F4-89A0-4AC4-8EFD-C56CA3843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4300" y="6269756"/>
            <a:ext cx="467670" cy="365125"/>
          </a:xfrm>
        </p:spPr>
        <p:txBody>
          <a:bodyPr/>
          <a:lstStyle/>
          <a:p>
            <a:fld id="{77C76040-1331-428F-AC44-AF3EC173AD77}" type="slidenum">
              <a:rPr lang="es-ES" i="1" smtClean="0">
                <a:solidFill>
                  <a:srgbClr val="DC001B"/>
                </a:solidFill>
                <a:latin typeface="Decima Nova Pro" panose="02000506000000020004" pitchFamily="50" charset="0"/>
              </a:rPr>
              <a:t>4</a:t>
            </a:fld>
            <a:endParaRPr lang="es-ES" i="1" dirty="0">
              <a:solidFill>
                <a:srgbClr val="DC001B"/>
              </a:solidFill>
              <a:latin typeface="Decima Nova Pro" panose="02000506000000020004" pitchFamily="50" charset="0"/>
            </a:endParaRPr>
          </a:p>
        </p:txBody>
      </p:sp>
      <p:sp>
        <p:nvSpPr>
          <p:cNvPr id="9" name="2 Marcador de contenido">
            <a:extLst>
              <a:ext uri="{FF2B5EF4-FFF2-40B4-BE49-F238E27FC236}">
                <a16:creationId xmlns:a16="http://schemas.microsoft.com/office/drawing/2014/main" id="{38450335-93FF-49C7-AF28-405BB5E6BA51}"/>
              </a:ext>
            </a:extLst>
          </p:cNvPr>
          <p:cNvSpPr txBox="1">
            <a:spLocks/>
          </p:cNvSpPr>
          <p:nvPr/>
        </p:nvSpPr>
        <p:spPr>
          <a:xfrm>
            <a:off x="3314700" y="1451523"/>
            <a:ext cx="8229600" cy="4389120"/>
          </a:xfrm>
          <a:prstGeom prst="rect">
            <a:avLst/>
          </a:prstGeom>
        </p:spPr>
        <p:txBody>
          <a:bodyPr vert="horz" lIns="91440" tIns="45720" rIns="91440" bIns="45720" numCol="2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/>
              <a:t>En UML se distinguen dos grandes grupos de diagramas: </a:t>
            </a:r>
          </a:p>
          <a:p>
            <a:pPr lvl="1"/>
            <a:r>
              <a:rPr lang="es-ES"/>
              <a:t>Estáticos:</a:t>
            </a:r>
          </a:p>
          <a:p>
            <a:pPr lvl="2"/>
            <a:r>
              <a:rPr lang="es-ES"/>
              <a:t>Clases</a:t>
            </a:r>
          </a:p>
          <a:p>
            <a:pPr lvl="2"/>
            <a:r>
              <a:rPr lang="es-ES"/>
              <a:t>Objetos</a:t>
            </a:r>
          </a:p>
          <a:p>
            <a:pPr lvl="2"/>
            <a:r>
              <a:rPr lang="es-ES"/>
              <a:t>Componentes</a:t>
            </a:r>
          </a:p>
          <a:p>
            <a:pPr lvl="2"/>
            <a:r>
              <a:rPr lang="es-ES"/>
              <a:t>Despliegue</a:t>
            </a:r>
          </a:p>
          <a:p>
            <a:pPr lvl="2"/>
            <a:r>
              <a:rPr lang="es-ES"/>
              <a:t>Casos de Uso</a:t>
            </a:r>
          </a:p>
          <a:p>
            <a:pPr lvl="2"/>
            <a:endParaRPr lang="es-ES"/>
          </a:p>
          <a:p>
            <a:pPr lvl="2"/>
            <a:endParaRPr lang="es-ES"/>
          </a:p>
          <a:p>
            <a:pPr lvl="2"/>
            <a:endParaRPr lang="es-ES"/>
          </a:p>
          <a:p>
            <a:pPr marL="667512" lvl="2" indent="0">
              <a:buFont typeface="Arial" panose="020B0604020202020204" pitchFamily="34" charset="0"/>
              <a:buNone/>
            </a:pPr>
            <a:endParaRPr lang="es-ES"/>
          </a:p>
          <a:p>
            <a:pPr lvl="1"/>
            <a:r>
              <a:rPr lang="es-ES"/>
              <a:t>Dinámicos:</a:t>
            </a:r>
          </a:p>
          <a:p>
            <a:pPr lvl="2"/>
            <a:r>
              <a:rPr lang="es-ES"/>
              <a:t>Secuencia y colaboración</a:t>
            </a:r>
          </a:p>
          <a:p>
            <a:pPr lvl="2"/>
            <a:r>
              <a:rPr lang="es-ES"/>
              <a:t>Estados</a:t>
            </a:r>
          </a:p>
          <a:p>
            <a:pPr lvl="2"/>
            <a:r>
              <a:rPr lang="es-ES"/>
              <a:t>Actividades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230086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6A56A2-57D5-4B4B-BB58-93C02AAA4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2854" y="460504"/>
            <a:ext cx="9139116" cy="708932"/>
          </a:xfrm>
        </p:spPr>
        <p:txBody>
          <a:bodyPr>
            <a:normAutofit/>
          </a:bodyPr>
          <a:lstStyle/>
          <a:p>
            <a:r>
              <a:rPr lang="es-ES" i="1" dirty="0">
                <a:latin typeface="Decima Nova Pro" panose="02000506000000020004" pitchFamily="50" charset="0"/>
              </a:rPr>
              <a:t>2. DIAGRAMAS EN UML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303715E0-3E26-4D3E-8EF0-197A063D159B}"/>
              </a:ext>
            </a:extLst>
          </p:cNvPr>
          <p:cNvSpPr/>
          <p:nvPr/>
        </p:nvSpPr>
        <p:spPr>
          <a:xfrm>
            <a:off x="0" y="0"/>
            <a:ext cx="2630658" cy="6858000"/>
          </a:xfrm>
          <a:prstGeom prst="rect">
            <a:avLst/>
          </a:prstGeom>
          <a:solidFill>
            <a:srgbClr val="DC00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defRPr/>
            </a:pPr>
            <a:endParaRPr lang="es-ES_tradnl" sz="1600" dirty="0">
              <a:latin typeface="Decima Nova Pro" panose="02000506000000020004" pitchFamily="50" charset="0"/>
            </a:endParaRPr>
          </a:p>
          <a:p>
            <a:pPr algn="r">
              <a:defRPr/>
            </a:pPr>
            <a:r>
              <a:rPr lang="es-ES_tradnl" sz="1600" dirty="0">
                <a:latin typeface="Decima Nova Pro" panose="02000506000000020004" pitchFamily="50" charset="0"/>
              </a:rPr>
              <a:t>INTRODUCCIÓN A UML</a:t>
            </a:r>
          </a:p>
          <a:p>
            <a:pPr>
              <a:defRPr/>
            </a:pPr>
            <a:endParaRPr lang="es-ES_tradnl" sz="1600" dirty="0">
              <a:latin typeface="Decima Nova Pro" panose="02000506000000020004" pitchFamily="50" charset="0"/>
            </a:endParaRPr>
          </a:p>
          <a:p>
            <a:pPr marL="342900" indent="-342900">
              <a:buFont typeface="+mj-lt"/>
              <a:buAutoNum type="arabicPeriod"/>
              <a:defRPr/>
            </a:pPr>
            <a:r>
              <a:rPr lang="es-ES_tradnl" sz="1600" i="1" dirty="0">
                <a:latin typeface="Decima Nova Pro" panose="02000506000000020004" pitchFamily="50" charset="0"/>
              </a:rPr>
              <a:t>El lenguaje UML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s-ES_tradnl" sz="1600" b="1" i="1" dirty="0">
                <a:latin typeface="Decima Nova Pro" panose="02000506000000020004" pitchFamily="50" charset="0"/>
              </a:rPr>
              <a:t>Diagramas en UML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s-ES_tradnl" sz="1600" i="1" dirty="0">
                <a:latin typeface="Decima Nova Pro" panose="02000506000000020004" pitchFamily="50" charset="0"/>
              </a:rPr>
              <a:t>Vistas en UML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s-ES_tradnl" sz="1600" i="1" dirty="0">
                <a:latin typeface="Decima Nova Pro" panose="02000506000000020004" pitchFamily="50" charset="0"/>
              </a:rPr>
              <a:t>Diagramas de clases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s-ES_tradnl" sz="1600" i="1" dirty="0">
                <a:latin typeface="Decima Nova Pro" panose="02000506000000020004" pitchFamily="50" charset="0"/>
              </a:rPr>
              <a:t>Diagramas de objetos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s-ES_tradnl" sz="1600" i="1" dirty="0">
                <a:latin typeface="Decima Nova Pro" panose="02000506000000020004" pitchFamily="50" charset="0"/>
              </a:rPr>
              <a:t>Diagramas de componentes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s-ES_tradnl" sz="1600" i="1" dirty="0">
                <a:latin typeface="Decima Nova Pro" panose="02000506000000020004" pitchFamily="50" charset="0"/>
              </a:rPr>
              <a:t>Diagramas de despliegue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s-ES_tradnl" sz="1600" i="1" dirty="0">
                <a:latin typeface="Decima Nova Pro" panose="02000506000000020004" pitchFamily="50" charset="0"/>
              </a:rPr>
              <a:t>Diagramas de casos de uso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s-ES_tradnl" sz="1600" i="1" dirty="0">
                <a:latin typeface="Decima Nova Pro" panose="02000506000000020004" pitchFamily="50" charset="0"/>
              </a:rPr>
              <a:t>Diagramas de interacción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s-ES_tradnl" sz="1600" i="1" dirty="0">
                <a:latin typeface="Decima Nova Pro" panose="02000506000000020004" pitchFamily="50" charset="0"/>
              </a:rPr>
              <a:t>Diagramas de estados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s-ES_tradnl" sz="1600" i="1" dirty="0">
                <a:latin typeface="Decima Nova Pro" panose="02000506000000020004" pitchFamily="50" charset="0"/>
              </a:rPr>
              <a:t>Diagramas de Actividades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E2B3E34-CD95-46E1-9F6E-A1AB3C17C26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431"/>
          <a:stretch/>
        </p:blipFill>
        <p:spPr>
          <a:xfrm rot="5400000">
            <a:off x="981258" y="5269159"/>
            <a:ext cx="668140" cy="2366319"/>
          </a:xfrm>
          <a:prstGeom prst="rect">
            <a:avLst/>
          </a:prstGeom>
        </p:spPr>
      </p:pic>
      <p:sp>
        <p:nvSpPr>
          <p:cNvPr id="19" name="Marcador de número de diapositiva 11">
            <a:extLst>
              <a:ext uri="{FF2B5EF4-FFF2-40B4-BE49-F238E27FC236}">
                <a16:creationId xmlns:a16="http://schemas.microsoft.com/office/drawing/2014/main" id="{79FF57F4-89A0-4AC4-8EFD-C56CA3843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4300" y="6269756"/>
            <a:ext cx="467670" cy="365125"/>
          </a:xfrm>
        </p:spPr>
        <p:txBody>
          <a:bodyPr/>
          <a:lstStyle/>
          <a:p>
            <a:fld id="{77C76040-1331-428F-AC44-AF3EC173AD77}" type="slidenum">
              <a:rPr lang="es-ES" i="1" smtClean="0">
                <a:solidFill>
                  <a:srgbClr val="DC001B"/>
                </a:solidFill>
                <a:latin typeface="Decima Nova Pro" panose="02000506000000020004" pitchFamily="50" charset="0"/>
              </a:rPr>
              <a:t>5</a:t>
            </a:fld>
            <a:endParaRPr lang="es-ES" i="1" dirty="0">
              <a:solidFill>
                <a:srgbClr val="DC001B"/>
              </a:solidFill>
              <a:latin typeface="Decima Nova Pro" panose="02000506000000020004" pitchFamily="50" charset="0"/>
            </a:endParaRPr>
          </a:p>
        </p:txBody>
      </p:sp>
      <p:sp>
        <p:nvSpPr>
          <p:cNvPr id="7" name="2 Marcador de contenido">
            <a:extLst>
              <a:ext uri="{FF2B5EF4-FFF2-40B4-BE49-F238E27FC236}">
                <a16:creationId xmlns:a16="http://schemas.microsoft.com/office/drawing/2014/main" id="{85D2AF34-84F6-405C-9922-91F3F4F738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72679" y="1525036"/>
            <a:ext cx="8229600" cy="4389120"/>
          </a:xfrm>
        </p:spPr>
        <p:txBody>
          <a:bodyPr/>
          <a:lstStyle/>
          <a:p>
            <a:r>
              <a:rPr lang="es-ES" dirty="0"/>
              <a:t>Como podemos ver el número de diagramas es muy alto, en la mayoría de los casos excesivos, </a:t>
            </a:r>
          </a:p>
          <a:p>
            <a:r>
              <a:rPr lang="es-ES" dirty="0"/>
              <a:t>UML permite definir solo los necesarios, ya que no todos son necesarios en todos los proyectos. </a:t>
            </a:r>
          </a:p>
        </p:txBody>
      </p:sp>
    </p:spTree>
    <p:extLst>
      <p:ext uri="{BB962C8B-B14F-4D97-AF65-F5344CB8AC3E}">
        <p14:creationId xmlns:p14="http://schemas.microsoft.com/office/powerpoint/2010/main" val="637856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6A56A2-57D5-4B4B-BB58-93C02AAA4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2854" y="460504"/>
            <a:ext cx="9139116" cy="708932"/>
          </a:xfrm>
        </p:spPr>
        <p:txBody>
          <a:bodyPr>
            <a:normAutofit/>
          </a:bodyPr>
          <a:lstStyle/>
          <a:p>
            <a:r>
              <a:rPr lang="es-ES" i="1" dirty="0">
                <a:latin typeface="Decima Nova Pro" panose="02000506000000020004" pitchFamily="50" charset="0"/>
              </a:rPr>
              <a:t>3. VISTAS EN UML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303715E0-3E26-4D3E-8EF0-197A063D159B}"/>
              </a:ext>
            </a:extLst>
          </p:cNvPr>
          <p:cNvSpPr/>
          <p:nvPr/>
        </p:nvSpPr>
        <p:spPr>
          <a:xfrm>
            <a:off x="0" y="0"/>
            <a:ext cx="2630658" cy="6858000"/>
          </a:xfrm>
          <a:prstGeom prst="rect">
            <a:avLst/>
          </a:prstGeom>
          <a:solidFill>
            <a:srgbClr val="DC00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defRPr/>
            </a:pPr>
            <a:endParaRPr lang="es-ES_tradnl" sz="1600" dirty="0">
              <a:latin typeface="Decima Nova Pro" panose="02000506000000020004" pitchFamily="50" charset="0"/>
            </a:endParaRPr>
          </a:p>
          <a:p>
            <a:pPr algn="r">
              <a:defRPr/>
            </a:pPr>
            <a:r>
              <a:rPr lang="es-ES_tradnl" sz="1600" dirty="0">
                <a:latin typeface="Decima Nova Pro" panose="02000506000000020004" pitchFamily="50" charset="0"/>
              </a:rPr>
              <a:t>INTRODUCCIÓN A UML</a:t>
            </a:r>
          </a:p>
          <a:p>
            <a:pPr>
              <a:defRPr/>
            </a:pPr>
            <a:endParaRPr lang="es-ES_tradnl" sz="1600" dirty="0">
              <a:latin typeface="Decima Nova Pro" panose="02000506000000020004" pitchFamily="50" charset="0"/>
            </a:endParaRPr>
          </a:p>
          <a:p>
            <a:pPr marL="342900" indent="-342900">
              <a:buFont typeface="+mj-lt"/>
              <a:buAutoNum type="arabicPeriod"/>
              <a:defRPr/>
            </a:pPr>
            <a:r>
              <a:rPr lang="es-ES_tradnl" sz="1600" i="1" dirty="0">
                <a:latin typeface="Decima Nova Pro" panose="02000506000000020004" pitchFamily="50" charset="0"/>
              </a:rPr>
              <a:t>El lenguaje UML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s-ES_tradnl" sz="1600" i="1" dirty="0">
                <a:latin typeface="Decima Nova Pro" panose="02000506000000020004" pitchFamily="50" charset="0"/>
              </a:rPr>
              <a:t>Diagramas en UML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s-ES_tradnl" sz="1600" b="1" i="1" dirty="0">
                <a:latin typeface="Decima Nova Pro" panose="02000506000000020004" pitchFamily="50" charset="0"/>
              </a:rPr>
              <a:t>Vistas en UML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s-ES_tradnl" sz="1600" i="1" dirty="0">
                <a:latin typeface="Decima Nova Pro" panose="02000506000000020004" pitchFamily="50" charset="0"/>
              </a:rPr>
              <a:t>Diagramas de clases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s-ES_tradnl" sz="1600" i="1" dirty="0">
                <a:latin typeface="Decima Nova Pro" panose="02000506000000020004" pitchFamily="50" charset="0"/>
              </a:rPr>
              <a:t>Diagramas de objetos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s-ES_tradnl" sz="1600" i="1" dirty="0">
                <a:latin typeface="Decima Nova Pro" panose="02000506000000020004" pitchFamily="50" charset="0"/>
              </a:rPr>
              <a:t>Diagramas de componentes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s-ES_tradnl" sz="1600" i="1" dirty="0">
                <a:latin typeface="Decima Nova Pro" panose="02000506000000020004" pitchFamily="50" charset="0"/>
              </a:rPr>
              <a:t>Diagramas de despliegue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s-ES_tradnl" sz="1600" i="1" dirty="0">
                <a:latin typeface="Decima Nova Pro" panose="02000506000000020004" pitchFamily="50" charset="0"/>
              </a:rPr>
              <a:t>Diagramas de casos de uso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s-ES_tradnl" sz="1600" i="1" dirty="0">
                <a:latin typeface="Decima Nova Pro" panose="02000506000000020004" pitchFamily="50" charset="0"/>
              </a:rPr>
              <a:t>Diagramas de interacción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s-ES_tradnl" sz="1600" i="1" dirty="0">
                <a:latin typeface="Decima Nova Pro" panose="02000506000000020004" pitchFamily="50" charset="0"/>
              </a:rPr>
              <a:t>Diagramas de estados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s-ES_tradnl" sz="1600" i="1" dirty="0">
                <a:latin typeface="Decima Nova Pro" panose="02000506000000020004" pitchFamily="50" charset="0"/>
              </a:rPr>
              <a:t>Diagramas de Actividades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E2B3E34-CD95-46E1-9F6E-A1AB3C17C26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431"/>
          <a:stretch/>
        </p:blipFill>
        <p:spPr>
          <a:xfrm rot="5400000">
            <a:off x="981258" y="5269159"/>
            <a:ext cx="668140" cy="2366319"/>
          </a:xfrm>
          <a:prstGeom prst="rect">
            <a:avLst/>
          </a:prstGeom>
        </p:spPr>
      </p:pic>
      <p:sp>
        <p:nvSpPr>
          <p:cNvPr id="19" name="Marcador de número de diapositiva 11">
            <a:extLst>
              <a:ext uri="{FF2B5EF4-FFF2-40B4-BE49-F238E27FC236}">
                <a16:creationId xmlns:a16="http://schemas.microsoft.com/office/drawing/2014/main" id="{79FF57F4-89A0-4AC4-8EFD-C56CA3843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4300" y="6269756"/>
            <a:ext cx="467670" cy="365125"/>
          </a:xfrm>
        </p:spPr>
        <p:txBody>
          <a:bodyPr/>
          <a:lstStyle/>
          <a:p>
            <a:fld id="{77C76040-1331-428F-AC44-AF3EC173AD77}" type="slidenum">
              <a:rPr lang="es-ES" i="1" smtClean="0">
                <a:solidFill>
                  <a:srgbClr val="DC001B"/>
                </a:solidFill>
                <a:latin typeface="Decima Nova Pro" panose="02000506000000020004" pitchFamily="50" charset="0"/>
              </a:rPr>
              <a:t>6</a:t>
            </a:fld>
            <a:endParaRPr lang="es-ES" i="1" dirty="0">
              <a:solidFill>
                <a:srgbClr val="DC001B"/>
              </a:solidFill>
              <a:latin typeface="Decima Nova Pro" panose="02000506000000020004" pitchFamily="50" charset="0"/>
            </a:endParaRPr>
          </a:p>
        </p:txBody>
      </p:sp>
      <p:sp>
        <p:nvSpPr>
          <p:cNvPr id="9" name="2 Marcador de contenido">
            <a:extLst>
              <a:ext uri="{FF2B5EF4-FFF2-40B4-BE49-F238E27FC236}">
                <a16:creationId xmlns:a16="http://schemas.microsoft.com/office/drawing/2014/main" id="{404A8CBE-AEB4-4952-8E69-1F518D3405D1}"/>
              </a:ext>
            </a:extLst>
          </p:cNvPr>
          <p:cNvSpPr txBox="1">
            <a:spLocks/>
          </p:cNvSpPr>
          <p:nvPr/>
        </p:nvSpPr>
        <p:spPr>
          <a:xfrm>
            <a:off x="3101926" y="1358704"/>
            <a:ext cx="8229600" cy="438912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Una vista es un conjunto de diagramas, que muestran un aspecto determinado del sistema. Existen las siguientes:</a:t>
            </a:r>
          </a:p>
          <a:p>
            <a:pPr lvl="1"/>
            <a:r>
              <a:rPr lang="es-ES" dirty="0"/>
              <a:t>Vista casos de uso: diagramas de casos de uso, colaboración, estados y actividades.</a:t>
            </a:r>
          </a:p>
          <a:p>
            <a:pPr lvl="1"/>
            <a:r>
              <a:rPr lang="es-ES" dirty="0"/>
              <a:t>Vista de diseño: diagramas de clases, objetos, colaboración, estados y actividades.</a:t>
            </a:r>
          </a:p>
          <a:p>
            <a:pPr lvl="1"/>
            <a:r>
              <a:rPr lang="es-ES" dirty="0"/>
              <a:t>Vista de procesos: diagramas de la vista de diseño. Recalcando las clases y objetos referentes a procesos.</a:t>
            </a:r>
          </a:p>
          <a:p>
            <a:pPr lvl="1"/>
            <a:r>
              <a:rPr lang="es-ES" dirty="0"/>
              <a:t>Vista de implementación: diagramas de componentes, colaboración, estados y actividades.</a:t>
            </a:r>
          </a:p>
          <a:p>
            <a:pPr lvl="1"/>
            <a:r>
              <a:rPr lang="es-ES" dirty="0"/>
              <a:t>Vista de despliegue: diagramas de despliegue, interacción, estados y actividades.</a:t>
            </a:r>
          </a:p>
          <a:p>
            <a:pPr lvl="1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492453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6A56A2-57D5-4B4B-BB58-93C02AAA4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2854" y="460504"/>
            <a:ext cx="9139116" cy="708932"/>
          </a:xfrm>
        </p:spPr>
        <p:txBody>
          <a:bodyPr>
            <a:normAutofit/>
          </a:bodyPr>
          <a:lstStyle/>
          <a:p>
            <a:r>
              <a:rPr lang="es-ES" i="1" dirty="0">
                <a:latin typeface="Decima Nova Pro" panose="02000506000000020004" pitchFamily="50" charset="0"/>
              </a:rPr>
              <a:t>4. DIAGRAMAS DE CLASES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303715E0-3E26-4D3E-8EF0-197A063D159B}"/>
              </a:ext>
            </a:extLst>
          </p:cNvPr>
          <p:cNvSpPr/>
          <p:nvPr/>
        </p:nvSpPr>
        <p:spPr>
          <a:xfrm>
            <a:off x="0" y="0"/>
            <a:ext cx="2630658" cy="6858000"/>
          </a:xfrm>
          <a:prstGeom prst="rect">
            <a:avLst/>
          </a:prstGeom>
          <a:solidFill>
            <a:srgbClr val="DC00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defRPr/>
            </a:pPr>
            <a:endParaRPr lang="es-ES_tradnl" sz="1600" dirty="0">
              <a:latin typeface="Decima Nova Pro" panose="02000506000000020004" pitchFamily="50" charset="0"/>
            </a:endParaRPr>
          </a:p>
          <a:p>
            <a:pPr algn="r">
              <a:defRPr/>
            </a:pPr>
            <a:r>
              <a:rPr lang="es-ES_tradnl" sz="1600" dirty="0">
                <a:latin typeface="Decima Nova Pro" panose="02000506000000020004" pitchFamily="50" charset="0"/>
              </a:rPr>
              <a:t>INTRODUCCIÓN A UML</a:t>
            </a:r>
          </a:p>
          <a:p>
            <a:pPr>
              <a:defRPr/>
            </a:pPr>
            <a:endParaRPr lang="es-ES_tradnl" sz="1600" dirty="0">
              <a:latin typeface="Decima Nova Pro" panose="02000506000000020004" pitchFamily="50" charset="0"/>
            </a:endParaRPr>
          </a:p>
          <a:p>
            <a:pPr marL="342900" indent="-342900">
              <a:buFont typeface="+mj-lt"/>
              <a:buAutoNum type="arabicPeriod"/>
              <a:defRPr/>
            </a:pPr>
            <a:r>
              <a:rPr lang="es-ES_tradnl" sz="1600" i="1" dirty="0">
                <a:latin typeface="Decima Nova Pro" panose="02000506000000020004" pitchFamily="50" charset="0"/>
              </a:rPr>
              <a:t>El lenguaje UML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s-ES_tradnl" sz="1600" i="1" dirty="0">
                <a:latin typeface="Decima Nova Pro" panose="02000506000000020004" pitchFamily="50" charset="0"/>
              </a:rPr>
              <a:t>Diagramas en UML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s-ES_tradnl" sz="1600" i="1" dirty="0">
                <a:latin typeface="Decima Nova Pro" panose="02000506000000020004" pitchFamily="50" charset="0"/>
              </a:rPr>
              <a:t>Vistas en UML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s-ES_tradnl" sz="1600" b="1" i="1" dirty="0">
                <a:latin typeface="Decima Nova Pro" panose="02000506000000020004" pitchFamily="50" charset="0"/>
              </a:rPr>
              <a:t>Diagramas de clases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s-ES_tradnl" sz="1600" i="1" dirty="0">
                <a:latin typeface="Decima Nova Pro" panose="02000506000000020004" pitchFamily="50" charset="0"/>
              </a:rPr>
              <a:t>Diagramas de objetos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s-ES_tradnl" sz="1600" i="1" dirty="0">
                <a:latin typeface="Decima Nova Pro" panose="02000506000000020004" pitchFamily="50" charset="0"/>
              </a:rPr>
              <a:t>Diagramas de componentes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s-ES_tradnl" sz="1600" i="1" dirty="0">
                <a:latin typeface="Decima Nova Pro" panose="02000506000000020004" pitchFamily="50" charset="0"/>
              </a:rPr>
              <a:t>Diagramas de despliegue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s-ES_tradnl" sz="1600" i="1" dirty="0">
                <a:latin typeface="Decima Nova Pro" panose="02000506000000020004" pitchFamily="50" charset="0"/>
              </a:rPr>
              <a:t>Diagramas de casos de uso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s-ES_tradnl" sz="1600" i="1" dirty="0">
                <a:latin typeface="Decima Nova Pro" panose="02000506000000020004" pitchFamily="50" charset="0"/>
              </a:rPr>
              <a:t>Diagramas de interacción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s-ES_tradnl" sz="1600" i="1" dirty="0">
                <a:latin typeface="Decima Nova Pro" panose="02000506000000020004" pitchFamily="50" charset="0"/>
              </a:rPr>
              <a:t>Diagramas de estados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s-ES_tradnl" sz="1600" i="1" dirty="0">
                <a:latin typeface="Decima Nova Pro" panose="02000506000000020004" pitchFamily="50" charset="0"/>
              </a:rPr>
              <a:t>Diagramas de Actividades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E2B3E34-CD95-46E1-9F6E-A1AB3C17C26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431"/>
          <a:stretch/>
        </p:blipFill>
        <p:spPr>
          <a:xfrm rot="5400000">
            <a:off x="981258" y="5269159"/>
            <a:ext cx="668140" cy="2366319"/>
          </a:xfrm>
          <a:prstGeom prst="rect">
            <a:avLst/>
          </a:prstGeom>
        </p:spPr>
      </p:pic>
      <p:sp>
        <p:nvSpPr>
          <p:cNvPr id="19" name="Marcador de número de diapositiva 11">
            <a:extLst>
              <a:ext uri="{FF2B5EF4-FFF2-40B4-BE49-F238E27FC236}">
                <a16:creationId xmlns:a16="http://schemas.microsoft.com/office/drawing/2014/main" id="{79FF57F4-89A0-4AC4-8EFD-C56CA3843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4300" y="6269756"/>
            <a:ext cx="467670" cy="365125"/>
          </a:xfrm>
        </p:spPr>
        <p:txBody>
          <a:bodyPr/>
          <a:lstStyle/>
          <a:p>
            <a:fld id="{77C76040-1331-428F-AC44-AF3EC173AD77}" type="slidenum">
              <a:rPr lang="es-ES" i="1" smtClean="0">
                <a:solidFill>
                  <a:srgbClr val="DC001B"/>
                </a:solidFill>
                <a:latin typeface="Decima Nova Pro" panose="02000506000000020004" pitchFamily="50" charset="0"/>
              </a:rPr>
              <a:t>7</a:t>
            </a:fld>
            <a:endParaRPr lang="es-ES" i="1" dirty="0">
              <a:solidFill>
                <a:srgbClr val="DC001B"/>
              </a:solidFill>
              <a:latin typeface="Decima Nova Pro" panose="02000506000000020004" pitchFamily="50" charset="0"/>
            </a:endParaRPr>
          </a:p>
        </p:txBody>
      </p:sp>
      <p:sp>
        <p:nvSpPr>
          <p:cNvPr id="7" name="2 Marcador de contenido">
            <a:extLst>
              <a:ext uri="{FF2B5EF4-FFF2-40B4-BE49-F238E27FC236}">
                <a16:creationId xmlns:a16="http://schemas.microsoft.com/office/drawing/2014/main" id="{5A2083D0-BAF7-4445-9BE6-96689AFC27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7859" y="1234440"/>
            <a:ext cx="8229600" cy="4389120"/>
          </a:xfrm>
        </p:spPr>
        <p:txBody>
          <a:bodyPr/>
          <a:lstStyle/>
          <a:p>
            <a:r>
              <a:rPr lang="es-ES" dirty="0"/>
              <a:t>Muestra las clases, interfaces, colaboraciones y sus relaciones. </a:t>
            </a:r>
          </a:p>
          <a:p>
            <a:r>
              <a:rPr lang="es-ES" dirty="0"/>
              <a:t>Son los más comunes y dan una vista estática del proyecto</a:t>
            </a:r>
          </a:p>
        </p:txBody>
      </p:sp>
      <p:pic>
        <p:nvPicPr>
          <p:cNvPr id="8" name="Picture 3">
            <a:extLst>
              <a:ext uri="{FF2B5EF4-FFF2-40B4-BE49-F238E27FC236}">
                <a16:creationId xmlns:a16="http://schemas.microsoft.com/office/drawing/2014/main" id="{7A6E5AEA-7555-4B3A-8650-3DBFC90B7C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7669" y="3111737"/>
            <a:ext cx="3529980" cy="31580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05350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6A56A2-57D5-4B4B-BB58-93C02AAA4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2854" y="460504"/>
            <a:ext cx="9139116" cy="708932"/>
          </a:xfrm>
        </p:spPr>
        <p:txBody>
          <a:bodyPr>
            <a:normAutofit/>
          </a:bodyPr>
          <a:lstStyle/>
          <a:p>
            <a:r>
              <a:rPr lang="es-ES" i="1" dirty="0">
                <a:latin typeface="Decima Nova Pro" panose="02000506000000020004" pitchFamily="50" charset="0"/>
              </a:rPr>
              <a:t>4. DIAGRAMAS DE CLASES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303715E0-3E26-4D3E-8EF0-197A063D159B}"/>
              </a:ext>
            </a:extLst>
          </p:cNvPr>
          <p:cNvSpPr/>
          <p:nvPr/>
        </p:nvSpPr>
        <p:spPr>
          <a:xfrm>
            <a:off x="0" y="0"/>
            <a:ext cx="2630658" cy="6858000"/>
          </a:xfrm>
          <a:prstGeom prst="rect">
            <a:avLst/>
          </a:prstGeom>
          <a:solidFill>
            <a:srgbClr val="DC00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defRPr/>
            </a:pPr>
            <a:endParaRPr lang="es-ES_tradnl" sz="1600" dirty="0">
              <a:latin typeface="Decima Nova Pro" panose="02000506000000020004" pitchFamily="50" charset="0"/>
            </a:endParaRPr>
          </a:p>
          <a:p>
            <a:pPr algn="r">
              <a:defRPr/>
            </a:pPr>
            <a:r>
              <a:rPr lang="es-ES_tradnl" sz="1600" dirty="0">
                <a:latin typeface="Decima Nova Pro" panose="02000506000000020004" pitchFamily="50" charset="0"/>
              </a:rPr>
              <a:t>INTRODUCCIÓN A UML</a:t>
            </a:r>
          </a:p>
          <a:p>
            <a:pPr>
              <a:defRPr/>
            </a:pPr>
            <a:endParaRPr lang="es-ES_tradnl" sz="1600" dirty="0">
              <a:latin typeface="Decima Nova Pro" panose="02000506000000020004" pitchFamily="50" charset="0"/>
            </a:endParaRPr>
          </a:p>
          <a:p>
            <a:pPr marL="342900" indent="-342900">
              <a:buFont typeface="+mj-lt"/>
              <a:buAutoNum type="arabicPeriod"/>
              <a:defRPr/>
            </a:pPr>
            <a:r>
              <a:rPr lang="es-ES_tradnl" sz="1600" i="1" dirty="0">
                <a:latin typeface="Decima Nova Pro" panose="02000506000000020004" pitchFamily="50" charset="0"/>
              </a:rPr>
              <a:t>El lenguaje UML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s-ES_tradnl" sz="1600" i="1" dirty="0">
                <a:latin typeface="Decima Nova Pro" panose="02000506000000020004" pitchFamily="50" charset="0"/>
              </a:rPr>
              <a:t>Diagramas en UML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s-ES_tradnl" sz="1600" i="1" dirty="0">
                <a:latin typeface="Decima Nova Pro" panose="02000506000000020004" pitchFamily="50" charset="0"/>
              </a:rPr>
              <a:t>Vistas en UML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s-ES_tradnl" sz="1600" b="1" i="1" dirty="0">
                <a:latin typeface="Decima Nova Pro" panose="02000506000000020004" pitchFamily="50" charset="0"/>
              </a:rPr>
              <a:t>Diagramas de clases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s-ES_tradnl" sz="1600" i="1" dirty="0">
                <a:latin typeface="Decima Nova Pro" panose="02000506000000020004" pitchFamily="50" charset="0"/>
              </a:rPr>
              <a:t>Diagramas de objetos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s-ES_tradnl" sz="1600" i="1" dirty="0">
                <a:latin typeface="Decima Nova Pro" panose="02000506000000020004" pitchFamily="50" charset="0"/>
              </a:rPr>
              <a:t>Diagramas de componentes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s-ES_tradnl" sz="1600" i="1" dirty="0">
                <a:latin typeface="Decima Nova Pro" panose="02000506000000020004" pitchFamily="50" charset="0"/>
              </a:rPr>
              <a:t>Diagramas de despliegue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s-ES_tradnl" sz="1600" i="1" dirty="0">
                <a:latin typeface="Decima Nova Pro" panose="02000506000000020004" pitchFamily="50" charset="0"/>
              </a:rPr>
              <a:t>Diagramas de casos de uso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s-ES_tradnl" sz="1600" i="1" dirty="0">
                <a:latin typeface="Decima Nova Pro" panose="02000506000000020004" pitchFamily="50" charset="0"/>
              </a:rPr>
              <a:t>Diagramas de interacción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s-ES_tradnl" sz="1600" i="1" dirty="0">
                <a:latin typeface="Decima Nova Pro" panose="02000506000000020004" pitchFamily="50" charset="0"/>
              </a:rPr>
              <a:t>Diagramas de estados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s-ES_tradnl" sz="1600" i="1" dirty="0">
                <a:latin typeface="Decima Nova Pro" panose="02000506000000020004" pitchFamily="50" charset="0"/>
              </a:rPr>
              <a:t>Diagramas de Actividades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E2B3E34-CD95-46E1-9F6E-A1AB3C17C26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431"/>
          <a:stretch/>
        </p:blipFill>
        <p:spPr>
          <a:xfrm rot="5400000">
            <a:off x="981258" y="5269159"/>
            <a:ext cx="668140" cy="2366319"/>
          </a:xfrm>
          <a:prstGeom prst="rect">
            <a:avLst/>
          </a:prstGeom>
        </p:spPr>
      </p:pic>
      <p:sp>
        <p:nvSpPr>
          <p:cNvPr id="19" name="Marcador de número de diapositiva 11">
            <a:extLst>
              <a:ext uri="{FF2B5EF4-FFF2-40B4-BE49-F238E27FC236}">
                <a16:creationId xmlns:a16="http://schemas.microsoft.com/office/drawing/2014/main" id="{79FF57F4-89A0-4AC4-8EFD-C56CA3843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4300" y="6269756"/>
            <a:ext cx="467670" cy="365125"/>
          </a:xfrm>
        </p:spPr>
        <p:txBody>
          <a:bodyPr/>
          <a:lstStyle/>
          <a:p>
            <a:fld id="{77C76040-1331-428F-AC44-AF3EC173AD77}" type="slidenum">
              <a:rPr lang="es-ES" i="1" smtClean="0">
                <a:solidFill>
                  <a:srgbClr val="DC001B"/>
                </a:solidFill>
                <a:latin typeface="Decima Nova Pro" panose="02000506000000020004" pitchFamily="50" charset="0"/>
              </a:rPr>
              <a:t>8</a:t>
            </a:fld>
            <a:endParaRPr lang="es-ES" i="1" dirty="0">
              <a:solidFill>
                <a:srgbClr val="DC001B"/>
              </a:solidFill>
              <a:latin typeface="Decima Nova Pro" panose="02000506000000020004" pitchFamily="50" charset="0"/>
            </a:endParaRPr>
          </a:p>
        </p:txBody>
      </p:sp>
      <p:pic>
        <p:nvPicPr>
          <p:cNvPr id="10" name="Picture 2" descr="http://1.bp.blogspot.com/_j7BLnQQZoo0/ShXdH8NmvuI/AAAAAAAAAGA/0_oSOWGW-EY/s1600/Dibujo+1.JPG">
            <a:extLst>
              <a:ext uri="{FF2B5EF4-FFF2-40B4-BE49-F238E27FC236}">
                <a16:creationId xmlns:a16="http://schemas.microsoft.com/office/drawing/2014/main" id="{37C7A99F-0D94-4C4F-A12C-F8508B49F9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6669" y="1134408"/>
            <a:ext cx="6731485" cy="5651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23649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6A56A2-57D5-4B4B-BB58-93C02AAA4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2854" y="460504"/>
            <a:ext cx="9139116" cy="708932"/>
          </a:xfrm>
        </p:spPr>
        <p:txBody>
          <a:bodyPr>
            <a:normAutofit/>
          </a:bodyPr>
          <a:lstStyle/>
          <a:p>
            <a:r>
              <a:rPr lang="es-ES" i="1" dirty="0">
                <a:latin typeface="Decima Nova Pro" panose="02000506000000020004" pitchFamily="50" charset="0"/>
              </a:rPr>
              <a:t>5. DIAGRAMAS DE OBJETOS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303715E0-3E26-4D3E-8EF0-197A063D159B}"/>
              </a:ext>
            </a:extLst>
          </p:cNvPr>
          <p:cNvSpPr/>
          <p:nvPr/>
        </p:nvSpPr>
        <p:spPr>
          <a:xfrm>
            <a:off x="0" y="0"/>
            <a:ext cx="2630658" cy="6858000"/>
          </a:xfrm>
          <a:prstGeom prst="rect">
            <a:avLst/>
          </a:prstGeom>
          <a:solidFill>
            <a:srgbClr val="DC00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defRPr/>
            </a:pPr>
            <a:endParaRPr lang="es-ES_tradnl" sz="1600" dirty="0">
              <a:latin typeface="Decima Nova Pro" panose="02000506000000020004" pitchFamily="50" charset="0"/>
            </a:endParaRPr>
          </a:p>
          <a:p>
            <a:pPr algn="r">
              <a:defRPr/>
            </a:pPr>
            <a:r>
              <a:rPr lang="es-ES_tradnl" sz="1600" dirty="0">
                <a:latin typeface="Decima Nova Pro" panose="02000506000000020004" pitchFamily="50" charset="0"/>
              </a:rPr>
              <a:t>INTRODUCCIÓN A UML</a:t>
            </a:r>
          </a:p>
          <a:p>
            <a:pPr>
              <a:defRPr/>
            </a:pPr>
            <a:endParaRPr lang="es-ES_tradnl" sz="1600" dirty="0">
              <a:latin typeface="Decima Nova Pro" panose="02000506000000020004" pitchFamily="50" charset="0"/>
            </a:endParaRPr>
          </a:p>
          <a:p>
            <a:pPr marL="342900" indent="-342900">
              <a:buFont typeface="+mj-lt"/>
              <a:buAutoNum type="arabicPeriod"/>
              <a:defRPr/>
            </a:pPr>
            <a:r>
              <a:rPr lang="es-ES_tradnl" sz="1600" i="1" dirty="0">
                <a:latin typeface="Decima Nova Pro" panose="02000506000000020004" pitchFamily="50" charset="0"/>
              </a:rPr>
              <a:t>El lenguaje UML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s-ES_tradnl" sz="1600" i="1" dirty="0">
                <a:latin typeface="Decima Nova Pro" panose="02000506000000020004" pitchFamily="50" charset="0"/>
              </a:rPr>
              <a:t>Diagramas en UML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s-ES_tradnl" sz="1600" i="1" dirty="0">
                <a:latin typeface="Decima Nova Pro" panose="02000506000000020004" pitchFamily="50" charset="0"/>
              </a:rPr>
              <a:t>Vistas en UML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s-ES_tradnl" sz="1600" i="1" dirty="0">
                <a:latin typeface="Decima Nova Pro" panose="02000506000000020004" pitchFamily="50" charset="0"/>
              </a:rPr>
              <a:t>Diagramas de clases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s-ES_tradnl" sz="1600" b="1" i="1" dirty="0">
                <a:latin typeface="Decima Nova Pro" panose="02000506000000020004" pitchFamily="50" charset="0"/>
              </a:rPr>
              <a:t>Diagramas de objetos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s-ES_tradnl" sz="1600" i="1" dirty="0">
                <a:latin typeface="Decima Nova Pro" panose="02000506000000020004" pitchFamily="50" charset="0"/>
              </a:rPr>
              <a:t>Diagramas de componentes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s-ES_tradnl" sz="1600" i="1" dirty="0">
                <a:latin typeface="Decima Nova Pro" panose="02000506000000020004" pitchFamily="50" charset="0"/>
              </a:rPr>
              <a:t>Diagramas de despliegue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s-ES_tradnl" sz="1600" i="1" dirty="0">
                <a:latin typeface="Decima Nova Pro" panose="02000506000000020004" pitchFamily="50" charset="0"/>
              </a:rPr>
              <a:t>Diagramas de casos de uso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s-ES_tradnl" sz="1600" i="1" dirty="0">
                <a:latin typeface="Decima Nova Pro" panose="02000506000000020004" pitchFamily="50" charset="0"/>
              </a:rPr>
              <a:t>Diagramas de interacción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s-ES_tradnl" sz="1600" i="1" dirty="0">
                <a:latin typeface="Decima Nova Pro" panose="02000506000000020004" pitchFamily="50" charset="0"/>
              </a:rPr>
              <a:t>Diagramas de estados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s-ES_tradnl" sz="1600" i="1" dirty="0">
                <a:latin typeface="Decima Nova Pro" panose="02000506000000020004" pitchFamily="50" charset="0"/>
              </a:rPr>
              <a:t>Diagramas de Actividades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E2B3E34-CD95-46E1-9F6E-A1AB3C17C26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431"/>
          <a:stretch/>
        </p:blipFill>
        <p:spPr>
          <a:xfrm rot="5400000">
            <a:off x="981258" y="5269159"/>
            <a:ext cx="668140" cy="2366319"/>
          </a:xfrm>
          <a:prstGeom prst="rect">
            <a:avLst/>
          </a:prstGeom>
        </p:spPr>
      </p:pic>
      <p:sp>
        <p:nvSpPr>
          <p:cNvPr id="19" name="Marcador de número de diapositiva 11">
            <a:extLst>
              <a:ext uri="{FF2B5EF4-FFF2-40B4-BE49-F238E27FC236}">
                <a16:creationId xmlns:a16="http://schemas.microsoft.com/office/drawing/2014/main" id="{79FF57F4-89A0-4AC4-8EFD-C56CA3843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4300" y="6269756"/>
            <a:ext cx="467670" cy="365125"/>
          </a:xfrm>
        </p:spPr>
        <p:txBody>
          <a:bodyPr/>
          <a:lstStyle/>
          <a:p>
            <a:fld id="{77C76040-1331-428F-AC44-AF3EC173AD77}" type="slidenum">
              <a:rPr lang="es-ES" i="1" smtClean="0">
                <a:solidFill>
                  <a:srgbClr val="DC001B"/>
                </a:solidFill>
                <a:latin typeface="Decima Nova Pro" panose="02000506000000020004" pitchFamily="50" charset="0"/>
              </a:rPr>
              <a:t>9</a:t>
            </a:fld>
            <a:endParaRPr lang="es-ES" i="1" dirty="0">
              <a:solidFill>
                <a:srgbClr val="DC001B"/>
              </a:solidFill>
              <a:latin typeface="Decima Nova Pro" panose="02000506000000020004" pitchFamily="50" charset="0"/>
            </a:endParaRPr>
          </a:p>
        </p:txBody>
      </p:sp>
      <p:sp>
        <p:nvSpPr>
          <p:cNvPr id="7" name="9 Marcador de contenido">
            <a:extLst>
              <a:ext uri="{FF2B5EF4-FFF2-40B4-BE49-F238E27FC236}">
                <a16:creationId xmlns:a16="http://schemas.microsoft.com/office/drawing/2014/main" id="{76535B4F-29F7-48B1-ACAA-BAC8674989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27612" y="1412965"/>
            <a:ext cx="8229600" cy="4389120"/>
          </a:xfrm>
        </p:spPr>
        <p:txBody>
          <a:bodyPr/>
          <a:lstStyle/>
          <a:p>
            <a:r>
              <a:rPr lang="es-ES" dirty="0"/>
              <a:t>Es un diagrama de instancias de las clases mostradas en el diagrama de clases. </a:t>
            </a:r>
          </a:p>
          <a:p>
            <a:r>
              <a:rPr lang="es-ES" dirty="0"/>
              <a:t>Muestra las instancias y como se relacionan entre ellas. </a:t>
            </a:r>
          </a:p>
        </p:txBody>
      </p:sp>
      <p:pic>
        <p:nvPicPr>
          <p:cNvPr id="8" name="Picture 3">
            <a:extLst>
              <a:ext uri="{FF2B5EF4-FFF2-40B4-BE49-F238E27FC236}">
                <a16:creationId xmlns:a16="http://schemas.microsoft.com/office/drawing/2014/main" id="{C29EB2E9-D01E-441C-A661-14EFC41630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8129" y="3192708"/>
            <a:ext cx="4838700" cy="189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4392042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Personalizado 1">
      <a:dk1>
        <a:sysClr val="windowText" lastClr="000000"/>
      </a:dk1>
      <a:lt1>
        <a:sysClr val="window" lastClr="FFFFFF"/>
      </a:lt1>
      <a:dk2>
        <a:srgbClr val="DC001B"/>
      </a:dk2>
      <a:lt2>
        <a:srgbClr val="FF7585"/>
      </a:lt2>
      <a:accent1>
        <a:srgbClr val="516270"/>
      </a:accent1>
      <a:accent2>
        <a:srgbClr val="708698"/>
      </a:accent2>
      <a:accent3>
        <a:srgbClr val="8D9FAD"/>
      </a:accent3>
      <a:accent4>
        <a:srgbClr val="BEC8D0"/>
      </a:accent4>
      <a:accent5>
        <a:srgbClr val="BEC8D0"/>
      </a:accent5>
      <a:accent6>
        <a:srgbClr val="BEC8D0"/>
      </a:accent6>
      <a:hlink>
        <a:srgbClr val="516270"/>
      </a:hlink>
      <a:folHlink>
        <a:srgbClr val="516270"/>
      </a:folHlink>
    </a:clrScheme>
    <a:fontScheme name="Personalizado 2">
      <a:majorFont>
        <a:latin typeface="Decima Nova Pro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1284</Words>
  <Application>Microsoft Office PowerPoint</Application>
  <PresentationFormat>Panorámica</PresentationFormat>
  <Paragraphs>345</Paragraphs>
  <Slides>19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3" baseType="lpstr">
      <vt:lpstr>Arial</vt:lpstr>
      <vt:lpstr>Calibri</vt:lpstr>
      <vt:lpstr>Decima Nova Pro</vt:lpstr>
      <vt:lpstr>Tema de Office</vt:lpstr>
      <vt:lpstr>Presentación de PowerPoint</vt:lpstr>
      <vt:lpstr>ÍNDICE</vt:lpstr>
      <vt:lpstr>1. EL LENGUAJE UML</vt:lpstr>
      <vt:lpstr>2. DIAGRAMAS EN UML</vt:lpstr>
      <vt:lpstr>2. DIAGRAMAS EN UML</vt:lpstr>
      <vt:lpstr>3. VISTAS EN UML</vt:lpstr>
      <vt:lpstr>4. DIAGRAMAS DE CLASES</vt:lpstr>
      <vt:lpstr>4. DIAGRAMAS DE CLASES</vt:lpstr>
      <vt:lpstr>5. DIAGRAMAS DE OBJETOS</vt:lpstr>
      <vt:lpstr>5. DIAGRAMAS DE OBJETOS</vt:lpstr>
      <vt:lpstr>6. DIAGRAMAS DE COMPONENTES</vt:lpstr>
      <vt:lpstr>7. DIAGRAMAS DE DESPLIEGUE</vt:lpstr>
      <vt:lpstr>8. DIAGRAMAS DE CASOS DE USO</vt:lpstr>
      <vt:lpstr>8. DIAGRAMAS DE CASOS DE USO</vt:lpstr>
      <vt:lpstr>9. DIAGRAMAS DE INTERACCIÓN</vt:lpstr>
      <vt:lpstr>9.1. DIAGRAMAS DE SECUENCIA</vt:lpstr>
      <vt:lpstr>9.2. DIAGRAMAS DE COLABORACIÓN</vt:lpstr>
      <vt:lpstr>10. DIAGRAMAS DE ESTADOS</vt:lpstr>
      <vt:lpstr>11. DIAGRAMAS DE ACTIVIDADES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Rafael</dc:creator>
  <cp:lastModifiedBy>Rafael</cp:lastModifiedBy>
  <cp:revision>16</cp:revision>
  <dcterms:created xsi:type="dcterms:W3CDTF">2017-11-15T16:19:40Z</dcterms:created>
  <dcterms:modified xsi:type="dcterms:W3CDTF">2018-02-04T20:59:16Z</dcterms:modified>
</cp:coreProperties>
</file>