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370" r:id="rId5"/>
    <p:sldId id="369" r:id="rId6"/>
    <p:sldId id="360" r:id="rId7"/>
    <p:sldId id="361" r:id="rId8"/>
    <p:sldId id="359" r:id="rId9"/>
    <p:sldId id="363" r:id="rId10"/>
    <p:sldId id="364" r:id="rId11"/>
    <p:sldId id="365" r:id="rId12"/>
    <p:sldId id="366" r:id="rId13"/>
    <p:sldId id="367" r:id="rId14"/>
    <p:sldId id="368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Decima Nova Pro" panose="02000506000000020004" pitchFamily="50" charset="0"/>
      <p:regular r:id="rId38"/>
      <p:bold r:id="rId39"/>
      <p:italic r:id="rId40"/>
      <p:boldItalic r:id="rId41"/>
    </p:embeddedFont>
    <p:embeddedFont>
      <p:font typeface="Ebrima" panose="02000000000000000000" pitchFamily="2" charset="0"/>
      <p:regular r:id="rId42"/>
      <p:bold r:id="rId43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270"/>
    <a:srgbClr val="DC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873B9-6A6B-49CD-80E6-8FEEBF45213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2179009-2611-49DC-B99D-2583E99378AE}">
      <dgm:prSet phldrT="[Texto]"/>
      <dgm:spPr/>
      <dgm:t>
        <a:bodyPr/>
        <a:lstStyle/>
        <a:p>
          <a:r>
            <a:rPr lang="es-ES" dirty="0" smtClean="0"/>
            <a:t>Línea	</a:t>
          </a:r>
          <a:endParaRPr lang="es-ES" dirty="0"/>
        </a:p>
      </dgm:t>
    </dgm:pt>
    <dgm:pt modelId="{03284741-C063-4740-A925-49814234DEAC}" type="parTrans" cxnId="{A29D7560-F82E-4CE8-AB01-AB85A91CD292}">
      <dgm:prSet/>
      <dgm:spPr/>
      <dgm:t>
        <a:bodyPr/>
        <a:lstStyle/>
        <a:p>
          <a:endParaRPr lang="es-ES"/>
        </a:p>
      </dgm:t>
    </dgm:pt>
    <dgm:pt modelId="{6DBF079A-D414-45B2-9D67-DCA1BB9B00C4}" type="sibTrans" cxnId="{A29D7560-F82E-4CE8-AB01-AB85A91CD292}">
      <dgm:prSet/>
      <dgm:spPr/>
      <dgm:t>
        <a:bodyPr/>
        <a:lstStyle/>
        <a:p>
          <a:endParaRPr lang="es-ES"/>
        </a:p>
      </dgm:t>
    </dgm:pt>
    <dgm:pt modelId="{8841B483-4E8A-4718-B44E-B65C8B690C0A}">
      <dgm:prSet phldrT="[Texto]"/>
      <dgm:spPr/>
      <dgm:t>
        <a:bodyPr/>
        <a:lstStyle/>
        <a:p>
          <a:r>
            <a:rPr lang="es-ES" dirty="0" smtClean="0"/>
            <a:t>&lt;i&gt;,&lt;b&gt;,…</a:t>
          </a:r>
          <a:endParaRPr lang="es-ES" dirty="0"/>
        </a:p>
      </dgm:t>
    </dgm:pt>
    <dgm:pt modelId="{C72F5DF4-81B5-4218-AF67-2CF76953E5BA}" type="parTrans" cxnId="{2D46A0EF-7C63-4CF6-9731-EE9B899F6A79}">
      <dgm:prSet/>
      <dgm:spPr/>
      <dgm:t>
        <a:bodyPr/>
        <a:lstStyle/>
        <a:p>
          <a:endParaRPr lang="es-ES"/>
        </a:p>
      </dgm:t>
    </dgm:pt>
    <dgm:pt modelId="{D94B3A85-DABF-49C0-B324-B755F07BFE4F}" type="sibTrans" cxnId="{2D46A0EF-7C63-4CF6-9731-EE9B899F6A79}">
      <dgm:prSet/>
      <dgm:spPr/>
      <dgm:t>
        <a:bodyPr/>
        <a:lstStyle/>
        <a:p>
          <a:endParaRPr lang="es-ES"/>
        </a:p>
      </dgm:t>
    </dgm:pt>
    <dgm:pt modelId="{FA6A59E6-7D52-4E77-B0D1-60549AEB6450}">
      <dgm:prSet phldrT="[Texto]"/>
      <dgm:spPr/>
      <dgm:t>
        <a:bodyPr/>
        <a:lstStyle/>
        <a:p>
          <a:r>
            <a:rPr lang="es-ES" dirty="0" smtClean="0"/>
            <a:t>Bloque</a:t>
          </a:r>
          <a:endParaRPr lang="es-ES" dirty="0"/>
        </a:p>
      </dgm:t>
    </dgm:pt>
    <dgm:pt modelId="{9C11B304-5ED7-43FB-8808-9A9B4FB6B082}" type="parTrans" cxnId="{466E1273-FA44-4A93-A9C2-A32DBC9A4D01}">
      <dgm:prSet/>
      <dgm:spPr/>
      <dgm:t>
        <a:bodyPr/>
        <a:lstStyle/>
        <a:p>
          <a:endParaRPr lang="es-ES"/>
        </a:p>
      </dgm:t>
    </dgm:pt>
    <dgm:pt modelId="{99F98627-B748-4D73-9028-6C43332C16AD}" type="sibTrans" cxnId="{466E1273-FA44-4A93-A9C2-A32DBC9A4D01}">
      <dgm:prSet/>
      <dgm:spPr/>
      <dgm:t>
        <a:bodyPr/>
        <a:lstStyle/>
        <a:p>
          <a:endParaRPr lang="es-ES"/>
        </a:p>
      </dgm:t>
    </dgm:pt>
    <dgm:pt modelId="{BE2265CF-149E-4097-8025-977EB1854679}">
      <dgm:prSet phldrT="[Texto]"/>
      <dgm:spPr/>
      <dgm:t>
        <a:bodyPr/>
        <a:lstStyle/>
        <a:p>
          <a:r>
            <a:rPr lang="es-ES" dirty="0" smtClean="0"/>
            <a:t>&lt;pre&gt;</a:t>
          </a:r>
          <a:endParaRPr lang="es-ES" dirty="0"/>
        </a:p>
      </dgm:t>
    </dgm:pt>
    <dgm:pt modelId="{D2EE588D-E83B-4AC5-BB3E-4D84D39A9F4B}" type="parTrans" cxnId="{6F4280EB-9735-45A7-A2CC-CCE912D6C6DE}">
      <dgm:prSet/>
      <dgm:spPr/>
      <dgm:t>
        <a:bodyPr/>
        <a:lstStyle/>
        <a:p>
          <a:endParaRPr lang="es-ES"/>
        </a:p>
      </dgm:t>
    </dgm:pt>
    <dgm:pt modelId="{F954CBA3-9C75-4737-ACF8-81C8220FE7A4}" type="sibTrans" cxnId="{6F4280EB-9735-45A7-A2CC-CCE912D6C6DE}">
      <dgm:prSet/>
      <dgm:spPr/>
      <dgm:t>
        <a:bodyPr/>
        <a:lstStyle/>
        <a:p>
          <a:endParaRPr lang="es-ES"/>
        </a:p>
      </dgm:t>
    </dgm:pt>
    <dgm:pt modelId="{0E3E7897-64A4-4A4C-92DC-E3FE61D96B7A}">
      <dgm:prSet phldrT="[Texto]"/>
      <dgm:spPr/>
      <dgm:t>
        <a:bodyPr/>
        <a:lstStyle/>
        <a:p>
          <a:endParaRPr lang="es-ES" dirty="0"/>
        </a:p>
      </dgm:t>
    </dgm:pt>
    <dgm:pt modelId="{434A2E4A-790D-4A41-9164-064C514E7C1E}" type="parTrans" cxnId="{4778EFF3-8C02-4807-9A23-82E667395F7D}">
      <dgm:prSet/>
      <dgm:spPr/>
      <dgm:t>
        <a:bodyPr/>
        <a:lstStyle/>
        <a:p>
          <a:endParaRPr lang="es-ES"/>
        </a:p>
      </dgm:t>
    </dgm:pt>
    <dgm:pt modelId="{F7C42D91-A494-47F9-9764-3A634299E1C9}" type="sibTrans" cxnId="{4778EFF3-8C02-4807-9A23-82E667395F7D}">
      <dgm:prSet/>
      <dgm:spPr/>
      <dgm:t>
        <a:bodyPr/>
        <a:lstStyle/>
        <a:p>
          <a:endParaRPr lang="es-ES"/>
        </a:p>
      </dgm:t>
    </dgm:pt>
    <dgm:pt modelId="{E0A9F921-B158-447D-87BE-CC55E51BAFB5}">
      <dgm:prSet phldrT="[Texto]"/>
      <dgm:spPr/>
      <dgm:t>
        <a:bodyPr/>
        <a:lstStyle/>
        <a:p>
          <a:r>
            <a:rPr lang="es-ES" dirty="0" smtClean="0"/>
            <a:t>&lt;</a:t>
          </a:r>
          <a:r>
            <a:rPr lang="es-ES" dirty="0" err="1" smtClean="0"/>
            <a:t>bdo</a:t>
          </a:r>
          <a:r>
            <a:rPr lang="es-ES" dirty="0" smtClean="0"/>
            <a:t>&gt;</a:t>
          </a:r>
          <a:endParaRPr lang="es-ES" dirty="0"/>
        </a:p>
      </dgm:t>
    </dgm:pt>
    <dgm:pt modelId="{F632FEF0-2C92-44C1-895E-BF1FB2ED81EF}" type="parTrans" cxnId="{58715A0C-A808-467F-B16C-885A3FAC1877}">
      <dgm:prSet/>
      <dgm:spPr/>
      <dgm:t>
        <a:bodyPr/>
        <a:lstStyle/>
        <a:p>
          <a:endParaRPr lang="es-ES"/>
        </a:p>
      </dgm:t>
    </dgm:pt>
    <dgm:pt modelId="{4D1FEC3D-CCBB-45C9-BC6A-3BEBC3F822D5}" type="sibTrans" cxnId="{58715A0C-A808-467F-B16C-885A3FAC1877}">
      <dgm:prSet/>
      <dgm:spPr/>
      <dgm:t>
        <a:bodyPr/>
        <a:lstStyle/>
        <a:p>
          <a:endParaRPr lang="es-ES"/>
        </a:p>
      </dgm:t>
    </dgm:pt>
    <dgm:pt modelId="{0267EE40-6188-4D66-AA52-565F87704921}">
      <dgm:prSet phldrT="[Texto]"/>
      <dgm:spPr/>
      <dgm:t>
        <a:bodyPr/>
        <a:lstStyle/>
        <a:p>
          <a:r>
            <a:rPr lang="es-ES" dirty="0" smtClean="0"/>
            <a:t>&lt;</a:t>
          </a:r>
          <a:r>
            <a:rPr lang="es-ES" dirty="0" err="1" smtClean="0"/>
            <a:t>hx</a:t>
          </a:r>
          <a:r>
            <a:rPr lang="es-ES" dirty="0" smtClean="0"/>
            <a:t>&gt;, &lt;</a:t>
          </a:r>
          <a:r>
            <a:rPr lang="es-ES" dirty="0" err="1" smtClean="0"/>
            <a:t>hr</a:t>
          </a:r>
          <a:r>
            <a:rPr lang="es-ES" dirty="0" smtClean="0"/>
            <a:t>&gt;</a:t>
          </a:r>
          <a:endParaRPr lang="es-ES" dirty="0"/>
        </a:p>
      </dgm:t>
    </dgm:pt>
    <dgm:pt modelId="{B5D1E5F7-2B6E-4411-BD33-577DD44EE39F}" type="parTrans" cxnId="{DAF55BB7-0B35-4CB6-AEB4-A4149E92EE18}">
      <dgm:prSet/>
      <dgm:spPr/>
      <dgm:t>
        <a:bodyPr/>
        <a:lstStyle/>
        <a:p>
          <a:endParaRPr lang="es-ES"/>
        </a:p>
      </dgm:t>
    </dgm:pt>
    <dgm:pt modelId="{8008B113-EAEF-487A-95B6-D5E448B7B180}" type="sibTrans" cxnId="{DAF55BB7-0B35-4CB6-AEB4-A4149E92EE18}">
      <dgm:prSet/>
      <dgm:spPr/>
      <dgm:t>
        <a:bodyPr/>
        <a:lstStyle/>
        <a:p>
          <a:endParaRPr lang="es-ES"/>
        </a:p>
      </dgm:t>
    </dgm:pt>
    <dgm:pt modelId="{D96D3253-BFA7-4CC3-B08E-B517EA52E530}">
      <dgm:prSet phldrT="[Texto]"/>
      <dgm:spPr/>
      <dgm:t>
        <a:bodyPr/>
        <a:lstStyle/>
        <a:p>
          <a:r>
            <a:rPr lang="es-ES" dirty="0" smtClean="0"/>
            <a:t>&lt;</a:t>
          </a:r>
          <a:r>
            <a:rPr lang="es-ES" dirty="0" err="1" smtClean="0"/>
            <a:t>br</a:t>
          </a:r>
          <a:r>
            <a:rPr lang="es-ES" dirty="0" smtClean="0"/>
            <a:t>&gt;</a:t>
          </a:r>
          <a:endParaRPr lang="es-ES" dirty="0"/>
        </a:p>
      </dgm:t>
    </dgm:pt>
    <dgm:pt modelId="{BEB64C30-5BE0-45EA-B1BD-E8449A08FD07}" type="parTrans" cxnId="{07EE769C-9E57-4209-B76C-C19D4D09852E}">
      <dgm:prSet/>
      <dgm:spPr/>
      <dgm:t>
        <a:bodyPr/>
        <a:lstStyle/>
        <a:p>
          <a:endParaRPr lang="es-ES"/>
        </a:p>
      </dgm:t>
    </dgm:pt>
    <dgm:pt modelId="{96D271C0-2B16-437A-9D4F-D8042DB843BD}" type="sibTrans" cxnId="{07EE769C-9E57-4209-B76C-C19D4D09852E}">
      <dgm:prSet/>
      <dgm:spPr/>
      <dgm:t>
        <a:bodyPr/>
        <a:lstStyle/>
        <a:p>
          <a:endParaRPr lang="es-ES"/>
        </a:p>
      </dgm:t>
    </dgm:pt>
    <dgm:pt modelId="{BC52E1F4-EAF5-4EBA-AE98-3D4C8BBADA8F}">
      <dgm:prSet phldrT="[Texto]"/>
      <dgm:spPr/>
      <dgm:t>
        <a:bodyPr/>
        <a:lstStyle/>
        <a:p>
          <a:r>
            <a:rPr lang="es-ES" dirty="0" smtClean="0"/>
            <a:t>&lt;del&gt;</a:t>
          </a:r>
          <a:endParaRPr lang="es-ES" dirty="0"/>
        </a:p>
      </dgm:t>
    </dgm:pt>
    <dgm:pt modelId="{F588A2FB-2D1A-4061-9F4C-0960D83B4A75}" type="parTrans" cxnId="{E6BE00E6-C696-4C33-80E5-B4A5E0AE4F6D}">
      <dgm:prSet/>
      <dgm:spPr/>
      <dgm:t>
        <a:bodyPr/>
        <a:lstStyle/>
        <a:p>
          <a:endParaRPr lang="es-ES"/>
        </a:p>
      </dgm:t>
    </dgm:pt>
    <dgm:pt modelId="{3C7BF3E8-81E7-4653-BDDD-2A31669881D6}" type="sibTrans" cxnId="{E6BE00E6-C696-4C33-80E5-B4A5E0AE4F6D}">
      <dgm:prSet/>
      <dgm:spPr/>
      <dgm:t>
        <a:bodyPr/>
        <a:lstStyle/>
        <a:p>
          <a:endParaRPr lang="es-ES"/>
        </a:p>
      </dgm:t>
    </dgm:pt>
    <dgm:pt modelId="{318D4702-9E22-401E-9C29-C461A26CAFA3}">
      <dgm:prSet phldrT="[Texto]"/>
      <dgm:spPr/>
      <dgm:t>
        <a:bodyPr/>
        <a:lstStyle/>
        <a:p>
          <a:r>
            <a:rPr lang="es-ES" dirty="0" smtClean="0"/>
            <a:t>&lt;</a:t>
          </a:r>
          <a:r>
            <a:rPr lang="es-ES" dirty="0" err="1" smtClean="0"/>
            <a:t>sup</a:t>
          </a:r>
          <a:r>
            <a:rPr lang="es-ES" dirty="0" smtClean="0"/>
            <a:t>&gt;,&lt;sub&gt;</a:t>
          </a:r>
          <a:endParaRPr lang="es-ES" dirty="0"/>
        </a:p>
      </dgm:t>
    </dgm:pt>
    <dgm:pt modelId="{F4542E81-8DCC-49B9-8AD4-F5CC5D456064}" type="parTrans" cxnId="{D111F9A3-DA56-4A7F-9036-B0BEA2BF2EA8}">
      <dgm:prSet/>
      <dgm:spPr/>
      <dgm:t>
        <a:bodyPr/>
        <a:lstStyle/>
        <a:p>
          <a:endParaRPr lang="es-ES"/>
        </a:p>
      </dgm:t>
    </dgm:pt>
    <dgm:pt modelId="{5B339318-5AC9-4D70-AA69-6F6E19B7D457}" type="sibTrans" cxnId="{D111F9A3-DA56-4A7F-9036-B0BEA2BF2EA8}">
      <dgm:prSet/>
      <dgm:spPr/>
      <dgm:t>
        <a:bodyPr/>
        <a:lstStyle/>
        <a:p>
          <a:endParaRPr lang="es-ES"/>
        </a:p>
      </dgm:t>
    </dgm:pt>
    <dgm:pt modelId="{481BF522-B79F-4C04-A0E7-CD5768EF8F5A}">
      <dgm:prSet phldrT="[Texto]"/>
      <dgm:spPr/>
      <dgm:t>
        <a:bodyPr/>
        <a:lstStyle/>
        <a:p>
          <a:r>
            <a:rPr lang="es-ES" dirty="0" smtClean="0"/>
            <a:t>&lt;p&gt;</a:t>
          </a:r>
          <a:endParaRPr lang="es-ES" dirty="0"/>
        </a:p>
      </dgm:t>
    </dgm:pt>
    <dgm:pt modelId="{6F62A9D4-FBAB-42BB-97DE-40DC63691542}" type="parTrans" cxnId="{3FAEC3D3-A3B3-40B0-B7DF-011044DCC5EE}">
      <dgm:prSet/>
      <dgm:spPr/>
      <dgm:t>
        <a:bodyPr/>
        <a:lstStyle/>
        <a:p>
          <a:endParaRPr lang="es-ES"/>
        </a:p>
      </dgm:t>
    </dgm:pt>
    <dgm:pt modelId="{25980BF4-B962-45B5-8E81-B0CA188B910A}" type="sibTrans" cxnId="{3FAEC3D3-A3B3-40B0-B7DF-011044DCC5EE}">
      <dgm:prSet/>
      <dgm:spPr/>
      <dgm:t>
        <a:bodyPr/>
        <a:lstStyle/>
        <a:p>
          <a:endParaRPr lang="es-ES"/>
        </a:p>
      </dgm:t>
    </dgm:pt>
    <dgm:pt modelId="{8A938D88-61D0-4DDC-871E-6CD69F3FADFD}">
      <dgm:prSet phldrT="[Texto]"/>
      <dgm:spPr/>
      <dgm:t>
        <a:bodyPr/>
        <a:lstStyle/>
        <a:p>
          <a:r>
            <a:rPr lang="es-ES" dirty="0" smtClean="0"/>
            <a:t>&lt;</a:t>
          </a:r>
          <a:r>
            <a:rPr lang="es-ES" dirty="0" err="1" smtClean="0"/>
            <a:t>ul</a:t>
          </a:r>
          <a:r>
            <a:rPr lang="es-ES" dirty="0" smtClean="0"/>
            <a:t>&gt;,&lt;</a:t>
          </a:r>
          <a:r>
            <a:rPr lang="es-ES" dirty="0" err="1" smtClean="0"/>
            <a:t>ol</a:t>
          </a:r>
          <a:r>
            <a:rPr lang="es-ES" dirty="0" smtClean="0"/>
            <a:t>&gt;,&lt;li&gt;</a:t>
          </a:r>
          <a:endParaRPr lang="es-ES" dirty="0"/>
        </a:p>
      </dgm:t>
    </dgm:pt>
    <dgm:pt modelId="{DE7A2945-44D3-425E-8715-49F947BF7D4E}" type="parTrans" cxnId="{B4A5388B-0267-47B8-8125-F7939AD2244A}">
      <dgm:prSet/>
      <dgm:spPr/>
      <dgm:t>
        <a:bodyPr/>
        <a:lstStyle/>
        <a:p>
          <a:endParaRPr lang="es-ES"/>
        </a:p>
      </dgm:t>
    </dgm:pt>
    <dgm:pt modelId="{20D683B1-CFC9-4B70-A38F-81E0289807E5}" type="sibTrans" cxnId="{B4A5388B-0267-47B8-8125-F7939AD2244A}">
      <dgm:prSet/>
      <dgm:spPr/>
      <dgm:t>
        <a:bodyPr/>
        <a:lstStyle/>
        <a:p>
          <a:endParaRPr lang="es-ES"/>
        </a:p>
      </dgm:t>
    </dgm:pt>
    <dgm:pt modelId="{FCE5B347-5AAA-4153-ADEE-71FE58DF2343}" type="pres">
      <dgm:prSet presAssocID="{F44873B9-6A6B-49CD-80E6-8FEEBF4521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030817F-357E-4D3B-BDE9-3B2FB04BC7AA}" type="pres">
      <dgm:prSet presAssocID="{F2179009-2611-49DC-B99D-2583E99378AE}" presName="composite" presStyleCnt="0"/>
      <dgm:spPr/>
    </dgm:pt>
    <dgm:pt modelId="{2AA738D5-098D-4FCA-B4F0-3DEFF2127221}" type="pres">
      <dgm:prSet presAssocID="{F2179009-2611-49DC-B99D-2583E99378A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A2A786-D95B-45E4-95BB-713EAD842566}" type="pres">
      <dgm:prSet presAssocID="{F2179009-2611-49DC-B99D-2583E99378AE}" presName="desTx" presStyleLbl="alignAccFollowNode1" presStyleIdx="0" presStyleCnt="2" custLinFactNeighborX="-7383" custLinFactNeighborY="94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F04E93-5D4D-4732-BEA6-52FE084DC269}" type="pres">
      <dgm:prSet presAssocID="{6DBF079A-D414-45B2-9D67-DCA1BB9B00C4}" presName="space" presStyleCnt="0"/>
      <dgm:spPr/>
    </dgm:pt>
    <dgm:pt modelId="{48536FCC-8451-455A-ADAC-3645F424224F}" type="pres">
      <dgm:prSet presAssocID="{FA6A59E6-7D52-4E77-B0D1-60549AEB6450}" presName="composite" presStyleCnt="0"/>
      <dgm:spPr/>
    </dgm:pt>
    <dgm:pt modelId="{339ECCA4-D218-43CD-9206-7BCF2764584B}" type="pres">
      <dgm:prSet presAssocID="{FA6A59E6-7D52-4E77-B0D1-60549AEB645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2B7DED-38B6-4C38-B777-0C79F40CB67E}" type="pres">
      <dgm:prSet presAssocID="{FA6A59E6-7D52-4E77-B0D1-60549AEB645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F4280EB-9735-45A7-A2CC-CCE912D6C6DE}" srcId="{FA6A59E6-7D52-4E77-B0D1-60549AEB6450}" destId="{BE2265CF-149E-4097-8025-977EB1854679}" srcOrd="0" destOrd="0" parTransId="{D2EE588D-E83B-4AC5-BB3E-4D84D39A9F4B}" sibTransId="{F954CBA3-9C75-4737-ACF8-81C8220FE7A4}"/>
    <dgm:cxn modelId="{466E1273-FA44-4A93-A9C2-A32DBC9A4D01}" srcId="{F44873B9-6A6B-49CD-80E6-8FEEBF452136}" destId="{FA6A59E6-7D52-4E77-B0D1-60549AEB6450}" srcOrd="1" destOrd="0" parTransId="{9C11B304-5ED7-43FB-8808-9A9B4FB6B082}" sibTransId="{99F98627-B748-4D73-9028-6C43332C16AD}"/>
    <dgm:cxn modelId="{9DB3809C-147C-4FC3-8D14-169B7E731D71}" type="presOf" srcId="{481BF522-B79F-4C04-A0E7-CD5768EF8F5A}" destId="{2C2B7DED-38B6-4C38-B777-0C79F40CB67E}" srcOrd="0" destOrd="3" presId="urn:microsoft.com/office/officeart/2005/8/layout/hList1"/>
    <dgm:cxn modelId="{BEA53C2B-B998-4663-8F92-2716BA23A831}" type="presOf" srcId="{F44873B9-6A6B-49CD-80E6-8FEEBF452136}" destId="{FCE5B347-5AAA-4153-ADEE-71FE58DF2343}" srcOrd="0" destOrd="0" presId="urn:microsoft.com/office/officeart/2005/8/layout/hList1"/>
    <dgm:cxn modelId="{726F6F0B-6B3E-442A-81E9-5575748E0C46}" type="presOf" srcId="{8841B483-4E8A-4718-B44E-B65C8B690C0A}" destId="{40A2A786-D95B-45E4-95BB-713EAD842566}" srcOrd="0" destOrd="0" presId="urn:microsoft.com/office/officeart/2005/8/layout/hList1"/>
    <dgm:cxn modelId="{58715A0C-A808-467F-B16C-885A3FAC1877}" srcId="{FA6A59E6-7D52-4E77-B0D1-60549AEB6450}" destId="{E0A9F921-B158-447D-87BE-CC55E51BAFB5}" srcOrd="1" destOrd="0" parTransId="{F632FEF0-2C92-44C1-895E-BF1FB2ED81EF}" sibTransId="{4D1FEC3D-CCBB-45C9-BC6A-3BEBC3F822D5}"/>
    <dgm:cxn modelId="{972471E1-5D62-4EE8-BC32-58491E1226D1}" type="presOf" srcId="{F2179009-2611-49DC-B99D-2583E99378AE}" destId="{2AA738D5-098D-4FCA-B4F0-3DEFF2127221}" srcOrd="0" destOrd="0" presId="urn:microsoft.com/office/officeart/2005/8/layout/hList1"/>
    <dgm:cxn modelId="{E6BE00E6-C696-4C33-80E5-B4A5E0AE4F6D}" srcId="{F2179009-2611-49DC-B99D-2583E99378AE}" destId="{BC52E1F4-EAF5-4EBA-AE98-3D4C8BBADA8F}" srcOrd="2" destOrd="0" parTransId="{F588A2FB-2D1A-4061-9F4C-0960D83B4A75}" sibTransId="{3C7BF3E8-81E7-4653-BDDD-2A31669881D6}"/>
    <dgm:cxn modelId="{2D46A0EF-7C63-4CF6-9731-EE9B899F6A79}" srcId="{F2179009-2611-49DC-B99D-2583E99378AE}" destId="{8841B483-4E8A-4718-B44E-B65C8B690C0A}" srcOrd="0" destOrd="0" parTransId="{C72F5DF4-81B5-4218-AF67-2CF76953E5BA}" sibTransId="{D94B3A85-DABF-49C0-B324-B755F07BFE4F}"/>
    <dgm:cxn modelId="{A29D7560-F82E-4CE8-AB01-AB85A91CD292}" srcId="{F44873B9-6A6B-49CD-80E6-8FEEBF452136}" destId="{F2179009-2611-49DC-B99D-2583E99378AE}" srcOrd="0" destOrd="0" parTransId="{03284741-C063-4740-A925-49814234DEAC}" sibTransId="{6DBF079A-D414-45B2-9D67-DCA1BB9B00C4}"/>
    <dgm:cxn modelId="{DAF55BB7-0B35-4CB6-AEB4-A4149E92EE18}" srcId="{FA6A59E6-7D52-4E77-B0D1-60549AEB6450}" destId="{0267EE40-6188-4D66-AA52-565F87704921}" srcOrd="2" destOrd="0" parTransId="{B5D1E5F7-2B6E-4411-BD33-577DD44EE39F}" sibTransId="{8008B113-EAEF-487A-95B6-D5E448B7B180}"/>
    <dgm:cxn modelId="{3FAEC3D3-A3B3-40B0-B7DF-011044DCC5EE}" srcId="{FA6A59E6-7D52-4E77-B0D1-60549AEB6450}" destId="{481BF522-B79F-4C04-A0E7-CD5768EF8F5A}" srcOrd="3" destOrd="0" parTransId="{6F62A9D4-FBAB-42BB-97DE-40DC63691542}" sibTransId="{25980BF4-B962-45B5-8E81-B0CA188B910A}"/>
    <dgm:cxn modelId="{BF09733B-DB15-42AE-805C-52D86101F497}" type="presOf" srcId="{0267EE40-6188-4D66-AA52-565F87704921}" destId="{2C2B7DED-38B6-4C38-B777-0C79F40CB67E}" srcOrd="0" destOrd="2" presId="urn:microsoft.com/office/officeart/2005/8/layout/hList1"/>
    <dgm:cxn modelId="{00298A57-9A45-49C7-8760-395421537785}" type="presOf" srcId="{0E3E7897-64A4-4A4C-92DC-E3FE61D96B7A}" destId="{40A2A786-D95B-45E4-95BB-713EAD842566}" srcOrd="0" destOrd="4" presId="urn:microsoft.com/office/officeart/2005/8/layout/hList1"/>
    <dgm:cxn modelId="{7B9CB738-3AD0-41D2-BE63-99EFB51EB662}" type="presOf" srcId="{BC52E1F4-EAF5-4EBA-AE98-3D4C8BBADA8F}" destId="{40A2A786-D95B-45E4-95BB-713EAD842566}" srcOrd="0" destOrd="2" presId="urn:microsoft.com/office/officeart/2005/8/layout/hList1"/>
    <dgm:cxn modelId="{3C064AEE-46E1-476B-9C6E-5150279634BF}" type="presOf" srcId="{FA6A59E6-7D52-4E77-B0D1-60549AEB6450}" destId="{339ECCA4-D218-43CD-9206-7BCF2764584B}" srcOrd="0" destOrd="0" presId="urn:microsoft.com/office/officeart/2005/8/layout/hList1"/>
    <dgm:cxn modelId="{B4A5388B-0267-47B8-8125-F7939AD2244A}" srcId="{FA6A59E6-7D52-4E77-B0D1-60549AEB6450}" destId="{8A938D88-61D0-4DDC-871E-6CD69F3FADFD}" srcOrd="4" destOrd="0" parTransId="{DE7A2945-44D3-425E-8715-49F947BF7D4E}" sibTransId="{20D683B1-CFC9-4B70-A38F-81E0289807E5}"/>
    <dgm:cxn modelId="{4778EFF3-8C02-4807-9A23-82E667395F7D}" srcId="{F2179009-2611-49DC-B99D-2583E99378AE}" destId="{0E3E7897-64A4-4A4C-92DC-E3FE61D96B7A}" srcOrd="4" destOrd="0" parTransId="{434A2E4A-790D-4A41-9164-064C514E7C1E}" sibTransId="{F7C42D91-A494-47F9-9764-3A634299E1C9}"/>
    <dgm:cxn modelId="{E375F056-358B-407B-99C6-B15E3DE5296A}" type="presOf" srcId="{8A938D88-61D0-4DDC-871E-6CD69F3FADFD}" destId="{2C2B7DED-38B6-4C38-B777-0C79F40CB67E}" srcOrd="0" destOrd="4" presId="urn:microsoft.com/office/officeart/2005/8/layout/hList1"/>
    <dgm:cxn modelId="{1B01887D-9DD5-42D4-AC84-CFC51A0A0954}" type="presOf" srcId="{E0A9F921-B158-447D-87BE-CC55E51BAFB5}" destId="{2C2B7DED-38B6-4C38-B777-0C79F40CB67E}" srcOrd="0" destOrd="1" presId="urn:microsoft.com/office/officeart/2005/8/layout/hList1"/>
    <dgm:cxn modelId="{69719571-4B63-4DDE-ABD5-7B2F95C5E7B9}" type="presOf" srcId="{318D4702-9E22-401E-9C29-C461A26CAFA3}" destId="{40A2A786-D95B-45E4-95BB-713EAD842566}" srcOrd="0" destOrd="3" presId="urn:microsoft.com/office/officeart/2005/8/layout/hList1"/>
    <dgm:cxn modelId="{37A223C5-6BED-4436-A34C-FB3B2A245068}" type="presOf" srcId="{D96D3253-BFA7-4CC3-B08E-B517EA52E530}" destId="{40A2A786-D95B-45E4-95BB-713EAD842566}" srcOrd="0" destOrd="1" presId="urn:microsoft.com/office/officeart/2005/8/layout/hList1"/>
    <dgm:cxn modelId="{380AB520-0187-4C87-9048-EF8CDB2434C4}" type="presOf" srcId="{BE2265CF-149E-4097-8025-977EB1854679}" destId="{2C2B7DED-38B6-4C38-B777-0C79F40CB67E}" srcOrd="0" destOrd="0" presId="urn:microsoft.com/office/officeart/2005/8/layout/hList1"/>
    <dgm:cxn modelId="{D111F9A3-DA56-4A7F-9036-B0BEA2BF2EA8}" srcId="{F2179009-2611-49DC-B99D-2583E99378AE}" destId="{318D4702-9E22-401E-9C29-C461A26CAFA3}" srcOrd="3" destOrd="0" parTransId="{F4542E81-8DCC-49B9-8AD4-F5CC5D456064}" sibTransId="{5B339318-5AC9-4D70-AA69-6F6E19B7D457}"/>
    <dgm:cxn modelId="{07EE769C-9E57-4209-B76C-C19D4D09852E}" srcId="{F2179009-2611-49DC-B99D-2583E99378AE}" destId="{D96D3253-BFA7-4CC3-B08E-B517EA52E530}" srcOrd="1" destOrd="0" parTransId="{BEB64C30-5BE0-45EA-B1BD-E8449A08FD07}" sibTransId="{96D271C0-2B16-437A-9D4F-D8042DB843BD}"/>
    <dgm:cxn modelId="{75DD0F84-5B90-40A8-8EAF-C12D5A66EF20}" type="presParOf" srcId="{FCE5B347-5AAA-4153-ADEE-71FE58DF2343}" destId="{B030817F-357E-4D3B-BDE9-3B2FB04BC7AA}" srcOrd="0" destOrd="0" presId="urn:microsoft.com/office/officeart/2005/8/layout/hList1"/>
    <dgm:cxn modelId="{1D283471-535A-4E3B-A2F5-31F6C25AEC00}" type="presParOf" srcId="{B030817F-357E-4D3B-BDE9-3B2FB04BC7AA}" destId="{2AA738D5-098D-4FCA-B4F0-3DEFF2127221}" srcOrd="0" destOrd="0" presId="urn:microsoft.com/office/officeart/2005/8/layout/hList1"/>
    <dgm:cxn modelId="{183F75D1-A152-46BE-BDF1-6DE3CD063582}" type="presParOf" srcId="{B030817F-357E-4D3B-BDE9-3B2FB04BC7AA}" destId="{40A2A786-D95B-45E4-95BB-713EAD842566}" srcOrd="1" destOrd="0" presId="urn:microsoft.com/office/officeart/2005/8/layout/hList1"/>
    <dgm:cxn modelId="{AF88FB22-2C3C-4760-8A36-70080E7DCF8F}" type="presParOf" srcId="{FCE5B347-5AAA-4153-ADEE-71FE58DF2343}" destId="{C8F04E93-5D4D-4732-BEA6-52FE084DC269}" srcOrd="1" destOrd="0" presId="urn:microsoft.com/office/officeart/2005/8/layout/hList1"/>
    <dgm:cxn modelId="{0787DE49-70FF-4298-8F06-C76B93AC0952}" type="presParOf" srcId="{FCE5B347-5AAA-4153-ADEE-71FE58DF2343}" destId="{48536FCC-8451-455A-ADAC-3645F424224F}" srcOrd="2" destOrd="0" presId="urn:microsoft.com/office/officeart/2005/8/layout/hList1"/>
    <dgm:cxn modelId="{D237C8AA-87FE-479C-AF70-37B0BAE15959}" type="presParOf" srcId="{48536FCC-8451-455A-ADAC-3645F424224F}" destId="{339ECCA4-D218-43CD-9206-7BCF2764584B}" srcOrd="0" destOrd="0" presId="urn:microsoft.com/office/officeart/2005/8/layout/hList1"/>
    <dgm:cxn modelId="{DDCA750C-32D6-4904-AC06-299D26A88F3C}" type="presParOf" srcId="{48536FCC-8451-455A-ADAC-3645F424224F}" destId="{2C2B7DED-38B6-4C38-B777-0C79F40CB6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738D5-098D-4FCA-B4F0-3DEFF2127221}">
      <dsp:nvSpPr>
        <dsp:cNvPr id="0" name=""/>
        <dsp:cNvSpPr/>
      </dsp:nvSpPr>
      <dsp:spPr>
        <a:xfrm>
          <a:off x="29" y="295423"/>
          <a:ext cx="2848471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Línea	</a:t>
          </a:r>
          <a:endParaRPr lang="es-ES" sz="2900" kern="1200" dirty="0"/>
        </a:p>
      </dsp:txBody>
      <dsp:txXfrm>
        <a:off x="29" y="295423"/>
        <a:ext cx="2848471" cy="835200"/>
      </dsp:txXfrm>
    </dsp:sp>
    <dsp:sp modelId="{40A2A786-D95B-45E4-95BB-713EAD842566}">
      <dsp:nvSpPr>
        <dsp:cNvPr id="0" name=""/>
        <dsp:cNvSpPr/>
      </dsp:nvSpPr>
      <dsp:spPr>
        <a:xfrm>
          <a:off x="0" y="1156174"/>
          <a:ext cx="2848471" cy="2706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&lt;i&gt;,&lt;b&gt;,…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</a:t>
          </a:r>
          <a:r>
            <a:rPr lang="es-ES" sz="2900" kern="1200" dirty="0" err="1" smtClean="0"/>
            <a:t>br</a:t>
          </a:r>
          <a:r>
            <a:rPr lang="es-ES" sz="2900" kern="1200" dirty="0" smtClean="0"/>
            <a:t>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&lt;del&gt;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</a:t>
          </a:r>
          <a:r>
            <a:rPr lang="es-ES" sz="2900" kern="1200" dirty="0" err="1" smtClean="0"/>
            <a:t>sup</a:t>
          </a:r>
          <a:r>
            <a:rPr lang="es-ES" sz="2900" kern="1200" dirty="0" smtClean="0"/>
            <a:t>&gt;,&lt;sub&gt;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900" kern="1200" dirty="0"/>
        </a:p>
      </dsp:txBody>
      <dsp:txXfrm>
        <a:off x="0" y="1156174"/>
        <a:ext cx="2848471" cy="2706570"/>
      </dsp:txXfrm>
    </dsp:sp>
    <dsp:sp modelId="{339ECCA4-D218-43CD-9206-7BCF2764584B}">
      <dsp:nvSpPr>
        <dsp:cNvPr id="0" name=""/>
        <dsp:cNvSpPr/>
      </dsp:nvSpPr>
      <dsp:spPr>
        <a:xfrm>
          <a:off x="3247286" y="295423"/>
          <a:ext cx="2848471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Bloque</a:t>
          </a:r>
          <a:endParaRPr lang="es-ES" sz="2900" kern="1200" dirty="0"/>
        </a:p>
      </dsp:txBody>
      <dsp:txXfrm>
        <a:off x="3247286" y="295423"/>
        <a:ext cx="2848471" cy="835200"/>
      </dsp:txXfrm>
    </dsp:sp>
    <dsp:sp modelId="{2C2B7DED-38B6-4C38-B777-0C79F40CB67E}">
      <dsp:nvSpPr>
        <dsp:cNvPr id="0" name=""/>
        <dsp:cNvSpPr/>
      </dsp:nvSpPr>
      <dsp:spPr>
        <a:xfrm>
          <a:off x="3247286" y="1130623"/>
          <a:ext cx="2848471" cy="2706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&lt;pre&gt;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</a:t>
          </a:r>
          <a:r>
            <a:rPr lang="es-ES" sz="2900" kern="1200" dirty="0" err="1" smtClean="0"/>
            <a:t>bdo</a:t>
          </a:r>
          <a:r>
            <a:rPr lang="es-ES" sz="2900" kern="1200" dirty="0" smtClean="0"/>
            <a:t>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</a:t>
          </a:r>
          <a:r>
            <a:rPr lang="es-ES" sz="2900" kern="1200" dirty="0" err="1" smtClean="0"/>
            <a:t>hx</a:t>
          </a:r>
          <a:r>
            <a:rPr lang="es-ES" sz="2900" kern="1200" dirty="0" smtClean="0"/>
            <a:t>&gt;, &lt;</a:t>
          </a:r>
          <a:r>
            <a:rPr lang="es-ES" sz="2900" kern="1200" dirty="0" err="1" smtClean="0"/>
            <a:t>hr</a:t>
          </a:r>
          <a:r>
            <a:rPr lang="es-ES" sz="2900" kern="1200" dirty="0" smtClean="0"/>
            <a:t>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&lt;p&gt;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</a:t>
          </a:r>
          <a:r>
            <a:rPr lang="es-ES" sz="2900" kern="1200" dirty="0" err="1" smtClean="0"/>
            <a:t>ul</a:t>
          </a:r>
          <a:r>
            <a:rPr lang="es-ES" sz="2900" kern="1200" dirty="0" smtClean="0"/>
            <a:t>&gt;,&lt;</a:t>
          </a:r>
          <a:r>
            <a:rPr lang="es-ES" sz="2900" kern="1200" dirty="0" err="1" smtClean="0"/>
            <a:t>ol</a:t>
          </a:r>
          <a:r>
            <a:rPr lang="es-ES" sz="2900" kern="1200" dirty="0" smtClean="0"/>
            <a:t>&gt;,&lt;li&gt;</a:t>
          </a:r>
          <a:endParaRPr lang="es-ES" sz="2900" kern="1200" dirty="0"/>
        </a:p>
      </dsp:txBody>
      <dsp:txXfrm>
        <a:off x="3247286" y="1130623"/>
        <a:ext cx="2848471" cy="270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94DAD-5B52-4C1D-A2D0-11D0D6A01628}" type="datetimeFigureOut">
              <a:rPr lang="es-ES" smtClean="0"/>
              <a:t>21/09/2020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9166-1F7A-469E-A9D3-D696FDAD9F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24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C777F-B629-4D15-A905-FF73BE83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3D8A0-E4D7-401B-AD73-262D227DB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9A628-4DAC-452A-8E9D-AFB277B5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F993-8594-4A56-80AD-613AB3AF503C}" type="datetime1">
              <a:rPr lang="es-ES" smtClean="0"/>
              <a:t>21/09/2020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B86D3-1E40-4CB8-A9ED-86D5B82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FA2B2-9CA3-4A2B-9496-181DFE06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03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A4A3A-EB2B-4DC8-831C-8A182400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FE9566-48D3-495D-8A07-E6DAB9BBA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F76E2-9B9F-40B0-A268-54CA2873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3FBA7-B9BE-4AC3-8B7C-AD9CD566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BFA9-2430-465B-B58C-F93FB4875EF0}" type="datetime1">
              <a:rPr lang="es-ES" smtClean="0"/>
              <a:t>21/09/2020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8CBD06-7B27-43C3-9B78-75EA026D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593139-0474-49AE-B2FE-6485FC1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5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A8FC4-4888-4BB8-89F1-E0870081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78E3E5-4CAD-4701-BE53-1619706C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E2F94-5F2A-4AC4-ACB7-633C75CB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E76-BEE0-4BB2-ADA9-FEC04C9E8528}" type="datetime1">
              <a:rPr lang="es-ES" smtClean="0"/>
              <a:t>21/09/2020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1E0D8-64CA-4AE5-8C8E-E2FFE93C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A1F2E-15FC-4057-8D4D-FA2247D5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81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855244-CE97-45D3-8AB3-82A95704D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4FCF93-F803-4781-8D75-B460417E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8B049-85BF-4B53-8276-714B28E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3926-917A-4EC1-883A-7949D0903E49}" type="datetime1">
              <a:rPr lang="es-ES" smtClean="0"/>
              <a:t>21/09/2020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E8244-99C5-434F-86D4-35B5FBAC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62FD07-E254-48DD-A165-4F7A378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2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BBB9A-5F47-4118-AA93-70991CDA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0470C-9E83-432F-AEEC-32924B44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0C3E6-86FE-47BF-AA68-629EF351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7099-A70F-4D89-A28E-2C2356712ED4}" type="datetime1">
              <a:rPr lang="es-ES" smtClean="0"/>
              <a:t>21/09/2020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DFFEB-E677-4BC4-BE09-452C5B16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DCA26-9A10-4307-B931-9D395C5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26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65E18-EE64-4804-B091-7EBCB1D7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CD6FE9-350F-4398-BC75-CF475336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354-B0D6-4FB4-8646-0B8A114EA0C8}" type="datetime1">
              <a:rPr lang="es-ES" smtClean="0"/>
              <a:t>21/09/2020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E85C5-97BC-4347-86EA-55AADBA8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0CCD16-7755-444B-9AF3-0A5B1CDB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3BB09-1678-4361-97C8-F30B4F96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B1F9A9-7FA5-4578-976E-10CEBF11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09F16D-0D41-4541-894B-E31AD13A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B5C8-5929-4423-BB3A-E175115EAA70}" type="datetime1">
              <a:rPr lang="es-ES" smtClean="0"/>
              <a:t>21/09/2020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48809-C9CD-453F-8378-5FCD9CCA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C28E72-8219-4BDD-9EF7-6F14CAF9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EEC4-C118-4323-9E5D-830AE0E4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48B2C-E2EA-4350-8022-9F3FE1418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DAA0E3-44C5-44DE-A9D7-DEE52572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657CF5-749F-47C0-A291-F84FB8E4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648C-3913-40BC-8D5C-34748885D8A8}" type="datetime1">
              <a:rPr lang="es-ES" smtClean="0"/>
              <a:t>21/09/2020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93571-86B7-4FB1-AE2F-B37243C6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2262F-45DE-4A4B-9A7B-E951938B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3D0F-F2DB-4056-9585-B03B7DEA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3A5E41-0067-4593-9A44-CACA1F64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D13CD7-E66A-4B4C-B541-1305003D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3F95FF-F248-4B5B-B97E-3CBB34520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CEA2B2-1417-4EEC-B5CE-E60BEB71D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F78887-548C-42D1-BDE4-9C87865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9D7-C141-498C-976F-F6D80A388784}" type="datetime1">
              <a:rPr lang="es-ES" smtClean="0"/>
              <a:t>21/09/2020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CA56E8-F913-446C-8779-F4BEF459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0A7AFA-F268-427F-9DBE-217A14C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79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2C609-1C96-443F-A872-BEA50572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946090-3B20-4486-B044-0858799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0680-AE15-4EA6-B82B-CF3B49878DBC}" type="datetime1">
              <a:rPr lang="es-ES" smtClean="0"/>
              <a:t>21/09/2020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6B76AD-1260-4311-A5E6-C695172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AB0755-CAE8-4D93-A30C-98A0CDD8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79F3F1-A178-4492-88AD-06BD06A1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F2DB-AD80-4236-BEEB-5F2D70A30C7A}" type="datetime1">
              <a:rPr lang="es-ES" smtClean="0"/>
              <a:t>21/09/2020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E0C24B-525A-4577-942A-5568A469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1C4224-48EC-4DAC-9EC7-8804817C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0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04801-309A-4753-9D0B-56371183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45739-3FA6-420E-B6B8-6D9EB021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C2DA37-7FAB-4853-A458-571CB3467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42198-DDDC-4CE6-9166-E34315DE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AB42-5DAD-4DA5-991F-DE61111D5554}" type="datetime1">
              <a:rPr lang="es-ES" smtClean="0"/>
              <a:t>21/09/2020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FF4A70-C6AE-433A-A000-A5C25352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586ACC-6BBD-4929-8578-20225260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5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C3B76B-CCD6-43E3-8F1F-C8102C17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B2580-CC2A-4B40-91A3-86FA8D22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A2AD6-730E-42E1-9D69-BCDD982A7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3354-B0D6-4FB4-8646-0B8A114EA0C8}" type="datetime1">
              <a:rPr lang="es-ES" smtClean="0"/>
              <a:t>21/09/2020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AE498-1F55-4593-B642-B1ECE5452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3B4BE1-3A3B-4950-9EC9-8FDFA669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5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00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1B98247-5210-4F05-9F86-FA6060058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30" y="429801"/>
            <a:ext cx="5922277" cy="1863899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C86B0307-0177-415E-93AA-12BC4FB191E2}"/>
              </a:ext>
            </a:extLst>
          </p:cNvPr>
          <p:cNvSpPr txBox="1">
            <a:spLocks/>
          </p:cNvSpPr>
          <p:nvPr/>
        </p:nvSpPr>
        <p:spPr>
          <a:xfrm>
            <a:off x="6429829" y="640865"/>
            <a:ext cx="5427617" cy="360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>TEMA 1</a:t>
            </a:r>
            <a:r>
              <a:rPr lang="es-ES" sz="44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 </a:t>
            </a:r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/>
            </a:r>
            <a:b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</a:br>
            <a:r>
              <a:rPr lang="es-ES" sz="44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HTML. Textos y enlaces</a:t>
            </a:r>
            <a:endParaRPr lang="es-ES" sz="4400" dirty="0">
              <a:solidFill>
                <a:schemeClr val="bg1"/>
              </a:solidFill>
              <a:latin typeface="Decima Nova Pro" panose="02000506000000020004" pitchFamily="50" charset="0"/>
            </a:endParaRPr>
          </a:p>
        </p:txBody>
      </p:sp>
      <p:sp>
        <p:nvSpPr>
          <p:cNvPr id="6" name="2 Subtítulo">
            <a:extLst>
              <a:ext uri="{FF2B5EF4-FFF2-40B4-BE49-F238E27FC236}">
                <a16:creationId xmlns:a16="http://schemas.microsoft.com/office/drawing/2014/main" id="{851E88AD-36FF-4D96-893A-680442F9D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2750" y="4351944"/>
            <a:ext cx="7854696" cy="1752600"/>
          </a:xfrm>
        </p:spPr>
        <p:txBody>
          <a:bodyPr/>
          <a:lstStyle/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Colegio Salesiano San Pedro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Formación Profesional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1º </a:t>
            </a:r>
            <a:r>
              <a:rPr lang="es-ES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CFGS DAM </a:t>
            </a:r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– Curso </a:t>
            </a:r>
            <a:r>
              <a:rPr lang="es-ES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2020/21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E3018F-80E4-480D-A075-6E53E5E1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700860" y="4572670"/>
            <a:ext cx="668140" cy="37224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83F3B5F-A496-4EC8-BF0D-EC9BD2ACC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331529" y="4572670"/>
            <a:ext cx="668140" cy="37224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AA74C1C-FDF2-4FC3-B4BB-BD8726B5B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1253170" y="5912367"/>
            <a:ext cx="668140" cy="104310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24BF16F-77B0-4245-8D34-5D901F43B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962198" y="4572670"/>
            <a:ext cx="668140" cy="372249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0" y="2767537"/>
            <a:ext cx="5922277" cy="29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D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. Comentarios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3012127" y="1849711"/>
            <a:ext cx="7921484" cy="892731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2000" b="0" dirty="0" smtClean="0">
                <a:solidFill>
                  <a:schemeClr val="tx1"/>
                </a:solidFill>
                <a:latin typeface="+mj-lt"/>
              </a:rPr>
              <a:t>COMENTARIO: código que será ignorado por el navegador. Son notas que nos ponemos para organizar el código o aclarar cuestiones no evidentes</a:t>
            </a:r>
            <a:endParaRPr lang="es-ES_tradnl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012127" y="3007967"/>
            <a:ext cx="8809758" cy="127515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&lt;!-- Este texto será ignorado porque es un comentario --&gt;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74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E. Caracteres especiales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3012127" y="1762538"/>
            <a:ext cx="7921484" cy="892731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2000" dirty="0" smtClean="0">
                <a:latin typeface="+mj-lt"/>
              </a:rPr>
              <a:t>¿cómo hago si quiero poner un signo &lt; y que no se crea que estoy abriendo una etiqueta? ¿cómo saco las tildes?</a:t>
            </a:r>
            <a:endParaRPr lang="es-ES_tradnl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012127" y="2915905"/>
            <a:ext cx="3534169" cy="360687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&amp;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lt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; 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 &lt;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&amp;</a:t>
            </a:r>
            <a:r>
              <a:rPr lang="es-ES_tradnl" altLang="es-ES" sz="320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gt</a:t>
            </a: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  &gt;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&amp;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aacute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  á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&amp;</a:t>
            </a:r>
            <a:r>
              <a:rPr lang="es-ES_tradnl" altLang="es-ES" sz="320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eacute</a:t>
            </a: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  é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&amp;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amp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  &amp;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&amp;</a:t>
            </a:r>
            <a:r>
              <a:rPr lang="es-ES_tradnl" altLang="es-ES" sz="320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quot</a:t>
            </a: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 ”</a:t>
            </a: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7289577" y="4077412"/>
            <a:ext cx="4254723" cy="815102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dirty="0" smtClean="0">
                <a:latin typeface="+mj-lt"/>
              </a:rPr>
              <a:t>(para las tildes está obsoleto en HTML5, pero es necesario por compatibilidad)</a:t>
            </a:r>
            <a:endParaRPr lang="es-ES_tradnl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8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F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. Página mínima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8628091" y="1711338"/>
            <a:ext cx="297787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documento es un árbol jerárquico. La raíz es la etiqueta HTML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3873772" y="3167526"/>
            <a:ext cx="2663825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&lt;head&gt;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32 Forma"/>
          <p:cNvCxnSpPr>
            <a:cxnSpLocks noChangeShapeType="1"/>
            <a:stCxn id="14" idx="2"/>
            <a:endCxn id="12" idx="1"/>
          </p:cNvCxnSpPr>
          <p:nvPr/>
        </p:nvCxnSpPr>
        <p:spPr bwMode="auto">
          <a:xfrm rot="16200000" flipH="1">
            <a:off x="3545650" y="3039785"/>
            <a:ext cx="459965" cy="196279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2933749" y="2507179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html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854499" y="4371217"/>
            <a:ext cx="2663825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b="0" dirty="0" err="1" smtClean="0">
                <a:solidFill>
                  <a:schemeClr val="bg1"/>
                </a:solidFill>
                <a:latin typeface="+mj-lt"/>
              </a:rPr>
              <a:t>body</a:t>
            </a: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6" name="32 Forma"/>
          <p:cNvCxnSpPr>
            <a:cxnSpLocks noChangeShapeType="1"/>
            <a:stCxn id="14" idx="2"/>
            <a:endCxn id="15" idx="1"/>
          </p:cNvCxnSpPr>
          <p:nvPr/>
        </p:nvCxnSpPr>
        <p:spPr bwMode="auto">
          <a:xfrm rot="16200000" flipH="1">
            <a:off x="2934987" y="3650449"/>
            <a:ext cx="1662019" cy="177006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7201148" y="3372843"/>
            <a:ext cx="813587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title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7019807" y="4823706"/>
            <a:ext cx="2437701" cy="400764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Toda clase de etiquetas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38 Conector recto"/>
          <p:cNvCxnSpPr>
            <a:cxnSpLocks noChangeShapeType="1"/>
            <a:stCxn id="15" idx="3"/>
            <a:endCxn id="20" idx="1"/>
          </p:cNvCxnSpPr>
          <p:nvPr/>
        </p:nvCxnSpPr>
        <p:spPr bwMode="auto">
          <a:xfrm>
            <a:off x="6518324" y="4569962"/>
            <a:ext cx="501483" cy="45412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38 Conector recto"/>
          <p:cNvCxnSpPr>
            <a:cxnSpLocks noChangeShapeType="1"/>
            <a:stCxn id="12" idx="3"/>
            <a:endCxn id="17" idx="1"/>
          </p:cNvCxnSpPr>
          <p:nvPr/>
        </p:nvCxnSpPr>
        <p:spPr bwMode="auto">
          <a:xfrm>
            <a:off x="6537597" y="3367908"/>
            <a:ext cx="663551" cy="19549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7209167" y="3863505"/>
            <a:ext cx="2407619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>
                <a:latin typeface="+mj-lt"/>
              </a:rPr>
              <a:t>&lt;meta </a:t>
            </a:r>
            <a:r>
              <a:rPr lang="es-ES_tradnl" sz="1600" dirty="0" err="1">
                <a:latin typeface="+mj-lt"/>
              </a:rPr>
              <a:t>charset</a:t>
            </a:r>
            <a:r>
              <a:rPr lang="es-ES_tradnl" sz="1600" dirty="0">
                <a:latin typeface="+mj-lt"/>
              </a:rPr>
              <a:t>="utf-8"&gt;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1" name="38 Conector recto"/>
          <p:cNvCxnSpPr>
            <a:cxnSpLocks noChangeShapeType="1"/>
            <a:stCxn id="12" idx="3"/>
            <a:endCxn id="29" idx="1"/>
          </p:cNvCxnSpPr>
          <p:nvPr/>
        </p:nvCxnSpPr>
        <p:spPr bwMode="auto">
          <a:xfrm>
            <a:off x="6537597" y="3367908"/>
            <a:ext cx="671570" cy="68615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11 CuadroTexto"/>
          <p:cNvSpPr txBox="1">
            <a:spLocks noChangeArrowheads="1"/>
          </p:cNvSpPr>
          <p:nvPr/>
        </p:nvSpPr>
        <p:spPr bwMode="auto">
          <a:xfrm>
            <a:off x="5036861" y="5427886"/>
            <a:ext cx="2977874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etiqueta HEAD contiene información importante para el navegador y no se muestra al usuario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11 CuadroTexto"/>
          <p:cNvSpPr txBox="1">
            <a:spLocks noChangeArrowheads="1"/>
          </p:cNvSpPr>
          <p:nvPr/>
        </p:nvSpPr>
        <p:spPr bwMode="auto">
          <a:xfrm>
            <a:off x="8566426" y="5594254"/>
            <a:ext cx="297787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etiqueta BODY tiene todas las etiquetas que conforman el contenido que se muestra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13 CuadroTexto"/>
          <p:cNvSpPr>
            <a:spLocks noChangeArrowheads="1"/>
          </p:cNvSpPr>
          <p:nvPr/>
        </p:nvSpPr>
        <p:spPr bwMode="auto">
          <a:xfrm>
            <a:off x="2925629" y="1873274"/>
            <a:ext cx="1495607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&lt;!DOCTYPE&gt;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32 Forma"/>
          <p:cNvCxnSpPr>
            <a:cxnSpLocks noChangeShapeType="1"/>
            <a:stCxn id="23" idx="2"/>
            <a:endCxn id="14" idx="0"/>
          </p:cNvCxnSpPr>
          <p:nvPr/>
        </p:nvCxnSpPr>
        <p:spPr bwMode="auto">
          <a:xfrm rot="16200000" flipH="1">
            <a:off x="3558893" y="2388578"/>
            <a:ext cx="233141" cy="406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5141223" y="1706879"/>
            <a:ext cx="297787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</a:t>
            </a:r>
            <a:r>
              <a:rPr lang="es-ES_tradnl" sz="1600" dirty="0" err="1" smtClean="0">
                <a:latin typeface="+mj-lt"/>
              </a:rPr>
              <a:t>Doctype</a:t>
            </a:r>
            <a:r>
              <a:rPr lang="es-ES_tradnl" sz="1600" dirty="0" smtClean="0">
                <a:latin typeface="+mj-lt"/>
              </a:rPr>
              <a:t> es fundamental. Indica que lo que viene es un documento HTML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18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2" grpId="0" animBg="1"/>
      <p:bldP spid="14" grpId="0" animBg="1"/>
      <p:bldP spid="15" grpId="0" animBg="1"/>
      <p:bldP spid="17" grpId="0" animBg="1"/>
      <p:bldP spid="20" grpId="0" animBg="1"/>
      <p:bldP spid="29" grpId="0" animBg="1"/>
      <p:bldP spid="39" grpId="0" animBg="1"/>
      <p:bldP spid="40" grpId="0" animBg="1"/>
      <p:bldP spid="23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Mi primera página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G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Mi primera página HTML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05" y="1733316"/>
            <a:ext cx="8217322" cy="453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Mi primera página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G.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Mi primera página HTML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837" y="1961945"/>
            <a:ext cx="8146497" cy="40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Formato de Texto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texto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Salto de línea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Efectos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Texto </a:t>
            </a:r>
            <a:r>
              <a:rPr lang="es-ES_tradnl" altLang="es-ES" sz="1600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preformateado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Otras etiquetas de formato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Salto de línea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5950589" y="2118009"/>
            <a:ext cx="2056262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br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 /&gt;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8701397" y="3151042"/>
            <a:ext cx="2842903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Etiqueta de apertura y cierre al mismo tiempo. Importante mantener la sintaxis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3359294" y="3151042"/>
            <a:ext cx="4896432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HTML cualquier espacio en blanco se interpreta como un solo espacio, por eso necesito la etiqueta de salto de línea</a:t>
            </a:r>
            <a:r>
              <a:rPr lang="es-ES_tradnl" sz="1600" dirty="0">
                <a:latin typeface="+mj-lt"/>
              </a:rPr>
              <a:t>.</a:t>
            </a:r>
            <a:endParaRPr lang="es-ES_tradnl" sz="1600" dirty="0" smtClean="0">
              <a:latin typeface="+mj-lt"/>
            </a:endParaRPr>
          </a:p>
        </p:txBody>
      </p: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5950589" y="4539834"/>
            <a:ext cx="2056262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&amp;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nbsp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5240546" y="5572867"/>
            <a:ext cx="347634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Si quiero escribir un espacio en blanco extra, he de utilizar &amp;</a:t>
            </a:r>
            <a:r>
              <a:rPr lang="es-ES_tradnl" sz="1600" dirty="0" err="1" smtClean="0">
                <a:latin typeface="+mj-lt"/>
              </a:rPr>
              <a:t>nbsp</a:t>
            </a:r>
            <a:r>
              <a:rPr lang="es-ES_tradnl" sz="16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69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Formato de Texto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texto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Salto de línea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Efectos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Texto </a:t>
            </a:r>
            <a:r>
              <a:rPr lang="es-ES_tradnl" altLang="es-ES" sz="1600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preformateado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Otras etiquetas de formato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B.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Efectos de fuente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7" y="1797919"/>
            <a:ext cx="332404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</a:rPr>
              <a:t>&lt;b&gt;Negrita&lt;/b&gt;</a:t>
            </a:r>
            <a:endParaRPr lang="es-ES_tradnl" altLang="es-ES" sz="3200" b="0" dirty="0">
              <a:solidFill>
                <a:schemeClr val="bg1"/>
              </a:solidFill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7442412" y="1797919"/>
            <a:ext cx="335252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Solo las utilizaremos al principio, hasta que aprendamos CSS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3012127" y="1797919"/>
            <a:ext cx="332404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strong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3012127" y="2668106"/>
            <a:ext cx="332404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</a:rPr>
              <a:t>&lt;i&gt;Cursiva&lt;/</a:t>
            </a:r>
            <a:r>
              <a:rPr lang="es-ES_tradnl" altLang="es-ES" sz="3200" dirty="0">
                <a:solidFill>
                  <a:schemeClr val="bg1"/>
                </a:solidFill>
              </a:rPr>
              <a:t>i</a:t>
            </a:r>
            <a:r>
              <a:rPr lang="es-ES_tradnl" altLang="es-ES" sz="3200" b="0" dirty="0" smtClean="0">
                <a:solidFill>
                  <a:schemeClr val="bg1"/>
                </a:solidFill>
              </a:rPr>
              <a:t>&gt;</a:t>
            </a:r>
            <a:endParaRPr lang="es-ES_tradnl" altLang="es-ES" sz="3200" b="0" dirty="0">
              <a:solidFill>
                <a:schemeClr val="bg1"/>
              </a:solidFill>
            </a:endParaRPr>
          </a:p>
        </p:txBody>
      </p: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3012127" y="2668106"/>
            <a:ext cx="332404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em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012127" y="3538293"/>
            <a:ext cx="3324041" cy="127515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&lt;del&gt;Tachado &lt;/del&gt;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7442411" y="2827422"/>
            <a:ext cx="3352521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 pueden anidar sin problemas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7442410" y="3590118"/>
            <a:ext cx="3352521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Por compatibilidad con navegadores accesibles, es preferible el uso de &lt;</a:t>
            </a:r>
            <a:r>
              <a:rPr lang="es-ES_tradnl" sz="1600" dirty="0" err="1" smtClean="0">
                <a:latin typeface="+mj-lt"/>
              </a:rPr>
              <a:t>strong</a:t>
            </a:r>
            <a:r>
              <a:rPr lang="es-ES_tradnl" sz="1600" dirty="0" smtClean="0">
                <a:latin typeface="+mj-lt"/>
              </a:rPr>
              <a:t>&gt; en vez de &lt;b&gt; y &lt;</a:t>
            </a:r>
            <a:r>
              <a:rPr lang="es-ES_tradnl" sz="1600" dirty="0" err="1" smtClean="0">
                <a:latin typeface="+mj-lt"/>
              </a:rPr>
              <a:t>em</a:t>
            </a:r>
            <a:r>
              <a:rPr lang="es-ES_tradnl" sz="1600" dirty="0" smtClean="0">
                <a:latin typeface="+mj-lt"/>
              </a:rPr>
              <a:t>&gt; en vez de &lt;i&gt;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87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Formato de Texto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texto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Salto de línea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Efectos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Texto </a:t>
            </a:r>
            <a:r>
              <a:rPr lang="es-ES_tradnl" altLang="es-ES" sz="1600" b="1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preformateado</a:t>
            </a:r>
            <a:endParaRPr lang="es-ES_tradnl" altLang="es-ES" sz="1600" b="1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Otras etiquetas de formato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Texto </a:t>
            </a:r>
            <a:r>
              <a:rPr lang="es-ES_tradnl" altLang="es-ES" sz="2400" dirty="0" err="1" smtClean="0">
                <a:solidFill>
                  <a:schemeClr val="tx1"/>
                </a:solidFill>
                <a:latin typeface="+mj-lt"/>
              </a:rPr>
              <a:t>Preformateado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7" y="1797919"/>
            <a:ext cx="6012603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&lt;pre&gt;Texto con formato&lt;/pre&gt;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3005755" y="4483788"/>
            <a:ext cx="335252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Solo la utilizaremos al principio, hasta que aprendamos CSS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3005756" y="2676692"/>
            <a:ext cx="601897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Visualiza el texto tal cual estuviera formateado, respetando tabulaciones, saltos de línea, etc.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3005756" y="3583131"/>
            <a:ext cx="449497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Ideal para representar tablas mientras no usemos la etiqueta &lt;</a:t>
            </a:r>
            <a:r>
              <a:rPr lang="es-ES_tradnl" sz="1600" dirty="0" err="1" smtClean="0">
                <a:latin typeface="+mj-lt"/>
              </a:rPr>
              <a:t>table</a:t>
            </a:r>
            <a:r>
              <a:rPr lang="es-ES_tradnl" sz="1600" dirty="0" smtClean="0">
                <a:latin typeface="+mj-lt"/>
              </a:rPr>
              <a:t>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79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Formato de Texto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texto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Salto de línea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Efectos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Texto </a:t>
            </a:r>
            <a:r>
              <a:rPr lang="es-ES_tradnl" altLang="es-ES" sz="1600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preformateado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Otras etiquetas de formato</a:t>
            </a:r>
            <a:endParaRPr lang="es-ES_tradnl" altLang="es-ES" sz="1600" b="1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Otras etiquetas de formato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8" y="1797919"/>
            <a:ext cx="5647320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sup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&gt;Superíndice&lt;/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sup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3607319" y="5329441"/>
            <a:ext cx="4171707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Con &lt;</a:t>
            </a:r>
            <a:r>
              <a:rPr lang="es-ES_tradnl" sz="1600" dirty="0" err="1" smtClean="0">
                <a:latin typeface="+mj-lt"/>
              </a:rPr>
              <a:t>bdo</a:t>
            </a:r>
            <a:r>
              <a:rPr lang="es-ES_tradnl" sz="1600" dirty="0" smtClean="0">
                <a:latin typeface="+mj-lt"/>
              </a:rPr>
              <a:t>&gt; cambiamos la dirección en la que se escribe el texto. Muy útil para idiomas como el hebreo o el árabe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3012128" y="2605858"/>
            <a:ext cx="5647320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&lt;sub&gt;Subíndice&lt;/sub&gt;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3012127" y="3474244"/>
            <a:ext cx="564732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bdo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dir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=“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ltr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”&gt;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Izq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-Der&lt;/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bdo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012127" y="4282183"/>
            <a:ext cx="564732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bdo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dir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=“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rtl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”&gt;Der-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Izq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bdo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48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Títulos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8" y="1797919"/>
            <a:ext cx="3945264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&lt;h1&gt;Título 1&lt;/h1&gt;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3012127" y="5027582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Fundamentales para estructurar el contenido del documento.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3012127" y="2636081"/>
            <a:ext cx="3945264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&lt;h2&gt;Título </a:t>
            </a:r>
            <a:r>
              <a:rPr lang="es-ES_tradnl" altLang="es-ES" sz="3200" dirty="0">
                <a:solidFill>
                  <a:schemeClr val="bg1"/>
                </a:solidFill>
                <a:latin typeface="+mj-lt"/>
              </a:rPr>
              <a:t>2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&lt;/h2&gt;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3012127" y="3498597"/>
            <a:ext cx="3945264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&lt;h6&gt;Título </a:t>
            </a:r>
            <a:r>
              <a:rPr lang="es-ES_tradnl" altLang="es-ES" sz="3200" dirty="0">
                <a:solidFill>
                  <a:schemeClr val="bg1"/>
                </a:solidFill>
                <a:latin typeface="+mj-lt"/>
              </a:rPr>
              <a:t>6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&lt;/h6&gt;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7731312" y="5027582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Los motores de búsqueda las utilizan para posicionar mejor nuestra página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93" y="5095775"/>
            <a:ext cx="1108489" cy="11084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622368"/>
            <a:ext cx="4337716" cy="28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</p:spPr>
        <p:txBody>
          <a:bodyPr/>
          <a:lstStyle/>
          <a:p>
            <a:r>
              <a:rPr lang="es-ES" i="1" dirty="0">
                <a:latin typeface="Decima Nova Pro" panose="02000506000000020004" pitchFamily="50" charset="0"/>
              </a:rPr>
              <a:t>ÍNDICE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5B86C40-C0E7-4603-A934-CEC8F34DF50C}"/>
              </a:ext>
            </a:extLst>
          </p:cNvPr>
          <p:cNvSpPr/>
          <p:nvPr/>
        </p:nvSpPr>
        <p:spPr>
          <a:xfrm>
            <a:off x="3048000" y="1159135"/>
            <a:ext cx="715545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AutoNum type="arabicPeriod"/>
            </a:pPr>
            <a:r>
              <a:rPr lang="es-ES_tradnl" altLang="es-ES" sz="3200" dirty="0" smtClean="0"/>
              <a:t>Sintaxis básica</a:t>
            </a:r>
            <a:endParaRPr lang="es-ES_tradnl" altLang="es-ES" sz="3200" dirty="0"/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Formato de texto</a:t>
            </a:r>
            <a:endParaRPr lang="es-ES_tradnl" altLang="es-ES" sz="3200" dirty="0"/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Estructura del documento</a:t>
            </a:r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Enlaces</a:t>
            </a:r>
            <a:endParaRPr lang="es-ES_tradnl" altLang="es-ES" sz="320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CBAA5EC3-7433-478D-A064-D14C5F83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B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Párrafos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8" y="1797919"/>
            <a:ext cx="3945264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&lt;p&gt;Párrafo&lt;/p&gt;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3012128" y="2982122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Fundamentales para estructurar el contenido del documento.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3012128" y="3959778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Añade separación entre párrafos (mucho mejor que usar un </a:t>
            </a:r>
            <a:r>
              <a:rPr lang="es-ES_tradnl" sz="1600" dirty="0" err="1" smtClean="0">
                <a:latin typeface="+mj-lt"/>
              </a:rPr>
              <a:t>br</a:t>
            </a:r>
            <a:r>
              <a:rPr lang="es-ES_tradnl" sz="1600" dirty="0" smtClean="0">
                <a:latin typeface="+mj-lt"/>
              </a:rPr>
              <a:t>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7338862" y="3954151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err="1" smtClean="0">
                <a:latin typeface="+mj-lt"/>
              </a:rPr>
              <a:t>Lorem</a:t>
            </a:r>
            <a:r>
              <a:rPr lang="es-ES_tradnl" sz="1600" dirty="0" smtClean="0">
                <a:latin typeface="+mj-lt"/>
              </a:rPr>
              <a:t> </a:t>
            </a:r>
            <a:r>
              <a:rPr lang="es-ES_tradnl" sz="1600" dirty="0" err="1" smtClean="0">
                <a:latin typeface="+mj-lt"/>
              </a:rPr>
              <a:t>ipsum</a:t>
            </a:r>
            <a:r>
              <a:rPr lang="es-ES_tradnl" sz="1600" dirty="0">
                <a:latin typeface="+mj-lt"/>
              </a:rPr>
              <a:t> dolor </a:t>
            </a:r>
            <a:r>
              <a:rPr lang="es-ES_tradnl" sz="1600" dirty="0" err="1">
                <a:latin typeface="+mj-lt"/>
              </a:rPr>
              <a:t>sit</a:t>
            </a:r>
            <a:r>
              <a:rPr lang="es-ES_tradnl" sz="1600" dirty="0">
                <a:latin typeface="+mj-lt"/>
              </a:rPr>
              <a:t> </a:t>
            </a:r>
            <a:r>
              <a:rPr lang="es-ES_tradnl" sz="1600" dirty="0" err="1">
                <a:latin typeface="+mj-lt"/>
              </a:rPr>
              <a:t>amet</a:t>
            </a:r>
            <a:r>
              <a:rPr lang="es-ES_tradnl" sz="1600" dirty="0">
                <a:latin typeface="+mj-lt"/>
              </a:rPr>
              <a:t>, </a:t>
            </a:r>
            <a:r>
              <a:rPr lang="es-ES_tradnl" sz="1600" dirty="0" err="1">
                <a:latin typeface="+mj-lt"/>
              </a:rPr>
              <a:t>consectetur</a:t>
            </a:r>
            <a:r>
              <a:rPr lang="es-ES_tradnl" sz="1600" dirty="0">
                <a:latin typeface="+mj-lt"/>
              </a:rPr>
              <a:t> </a:t>
            </a:r>
            <a:r>
              <a:rPr lang="es-ES_tradnl" sz="1600" dirty="0" err="1">
                <a:latin typeface="+mj-lt"/>
              </a:rPr>
              <a:t>adipisicing</a:t>
            </a:r>
            <a:r>
              <a:rPr lang="es-ES_tradnl" sz="1600" dirty="0">
                <a:latin typeface="+mj-lt"/>
              </a:rPr>
              <a:t> </a:t>
            </a:r>
            <a:r>
              <a:rPr lang="es-ES_tradnl" sz="1600" dirty="0" err="1">
                <a:latin typeface="+mj-lt"/>
              </a:rPr>
              <a:t>elit</a:t>
            </a:r>
            <a:r>
              <a:rPr lang="es-ES_tradnl" sz="1600" dirty="0">
                <a:latin typeface="+mj-lt"/>
              </a:rPr>
              <a:t>, sed do </a:t>
            </a:r>
            <a:r>
              <a:rPr lang="es-ES_tradnl" sz="1600" dirty="0" err="1" smtClean="0">
                <a:latin typeface="+mj-lt"/>
              </a:rPr>
              <a:t>eiusmod</a:t>
            </a:r>
            <a:r>
              <a:rPr lang="es-ES_tradnl" sz="1600" dirty="0" smtClean="0">
                <a:latin typeface="+mj-lt"/>
              </a:rPr>
              <a:t>…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49" y="5050556"/>
            <a:ext cx="6486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Separadores horizontales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8" y="1797919"/>
            <a:ext cx="2304455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hr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 /&gt;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578288" y="1763233"/>
            <a:ext cx="394526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Crea una línea horizontal de división, que ocupa todo el ancho del elemento que la contiene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4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Listas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13 CuadroTexto"/>
          <p:cNvSpPr>
            <a:spLocks noChangeArrowheads="1"/>
          </p:cNvSpPr>
          <p:nvPr/>
        </p:nvSpPr>
        <p:spPr bwMode="auto">
          <a:xfrm>
            <a:off x="5010239" y="1645775"/>
            <a:ext cx="266382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No Ordenadas &lt;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32 Forma"/>
          <p:cNvCxnSpPr>
            <a:cxnSpLocks noChangeShapeType="1"/>
            <a:stCxn id="12" idx="3"/>
            <a:endCxn id="10" idx="1"/>
          </p:cNvCxnSpPr>
          <p:nvPr/>
        </p:nvCxnSpPr>
        <p:spPr bwMode="auto">
          <a:xfrm flipV="1">
            <a:off x="4603959" y="1882591"/>
            <a:ext cx="406280" cy="43678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3116471" y="2118989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Listas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5010239" y="2512342"/>
            <a:ext cx="2663825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Ordenadas &lt;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32 Forma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4603959" y="2319371"/>
            <a:ext cx="406280" cy="42785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8346673" y="1326242"/>
            <a:ext cx="102845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start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=“5”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38 Conector recto"/>
          <p:cNvCxnSpPr>
            <a:cxnSpLocks noChangeShapeType="1"/>
            <a:stCxn id="10" idx="3"/>
            <a:endCxn id="15" idx="1"/>
          </p:cNvCxnSpPr>
          <p:nvPr/>
        </p:nvCxnSpPr>
        <p:spPr bwMode="auto">
          <a:xfrm flipV="1">
            <a:off x="7674064" y="1516802"/>
            <a:ext cx="672609" cy="36578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8346674" y="1997694"/>
            <a:ext cx="115002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err="1" smtClean="0">
                <a:latin typeface="+mj-lt"/>
              </a:rPr>
              <a:t>reversed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38 Conector recto"/>
          <p:cNvCxnSpPr>
            <a:cxnSpLocks noChangeShapeType="1"/>
            <a:stCxn id="10" idx="3"/>
            <a:endCxn id="21" idx="1"/>
          </p:cNvCxnSpPr>
          <p:nvPr/>
        </p:nvCxnSpPr>
        <p:spPr bwMode="auto">
          <a:xfrm>
            <a:off x="7674064" y="1882591"/>
            <a:ext cx="672610" cy="30566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13 CuadroTexto"/>
          <p:cNvSpPr>
            <a:spLocks noChangeArrowheads="1"/>
          </p:cNvSpPr>
          <p:nvPr/>
        </p:nvSpPr>
        <p:spPr bwMode="auto">
          <a:xfrm>
            <a:off x="4397966" y="4158811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de lista 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13 CuadroTexto"/>
          <p:cNvSpPr>
            <a:spLocks noChangeArrowheads="1"/>
          </p:cNvSpPr>
          <p:nvPr/>
        </p:nvSpPr>
        <p:spPr bwMode="auto">
          <a:xfrm>
            <a:off x="4397966" y="4807599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de lista 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13 CuadroTexto"/>
          <p:cNvSpPr>
            <a:spLocks noChangeArrowheads="1"/>
          </p:cNvSpPr>
          <p:nvPr/>
        </p:nvSpPr>
        <p:spPr bwMode="auto">
          <a:xfrm>
            <a:off x="4397966" y="5456387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de lista 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13 CuadroTexto"/>
          <p:cNvSpPr>
            <a:spLocks noChangeArrowheads="1"/>
          </p:cNvSpPr>
          <p:nvPr/>
        </p:nvSpPr>
        <p:spPr bwMode="auto">
          <a:xfrm>
            <a:off x="3116471" y="3587306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 || 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1" name="32 Forma"/>
          <p:cNvCxnSpPr>
            <a:cxnSpLocks noChangeShapeType="1"/>
            <a:stCxn id="37" idx="1"/>
            <a:endCxn id="50" idx="2"/>
          </p:cNvCxnSpPr>
          <p:nvPr/>
        </p:nvCxnSpPr>
        <p:spPr bwMode="auto">
          <a:xfrm rot="10800000">
            <a:off x="3860216" y="3988070"/>
            <a:ext cx="537751" cy="405622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32 Forma"/>
          <p:cNvCxnSpPr>
            <a:cxnSpLocks noChangeShapeType="1"/>
            <a:stCxn id="48" idx="1"/>
            <a:endCxn id="50" idx="2"/>
          </p:cNvCxnSpPr>
          <p:nvPr/>
        </p:nvCxnSpPr>
        <p:spPr bwMode="auto">
          <a:xfrm rot="10800000">
            <a:off x="3860216" y="3988070"/>
            <a:ext cx="537751" cy="1054410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32 Forma"/>
          <p:cNvCxnSpPr>
            <a:cxnSpLocks noChangeShapeType="1"/>
            <a:stCxn id="49" idx="1"/>
            <a:endCxn id="50" idx="2"/>
          </p:cNvCxnSpPr>
          <p:nvPr/>
        </p:nvCxnSpPr>
        <p:spPr bwMode="auto">
          <a:xfrm rot="10800000">
            <a:off x="3860216" y="3988070"/>
            <a:ext cx="537751" cy="1703198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13 CuadroTexto"/>
          <p:cNvSpPr>
            <a:spLocks noChangeArrowheads="1"/>
          </p:cNvSpPr>
          <p:nvPr/>
        </p:nvSpPr>
        <p:spPr bwMode="auto">
          <a:xfrm>
            <a:off x="3129534" y="6118248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 || &lt;/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1" name="32 Forma"/>
          <p:cNvCxnSpPr>
            <a:cxnSpLocks noChangeShapeType="1"/>
            <a:stCxn id="60" idx="0"/>
            <a:endCxn id="50" idx="2"/>
          </p:cNvCxnSpPr>
          <p:nvPr/>
        </p:nvCxnSpPr>
        <p:spPr bwMode="auto">
          <a:xfrm rot="16200000" flipV="1">
            <a:off x="2801658" y="5046627"/>
            <a:ext cx="2130178" cy="1306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11 CuadroTexto"/>
          <p:cNvSpPr txBox="1">
            <a:spLocks noChangeArrowheads="1"/>
          </p:cNvSpPr>
          <p:nvPr/>
        </p:nvSpPr>
        <p:spPr bwMode="auto">
          <a:xfrm>
            <a:off x="8010368" y="4468915"/>
            <a:ext cx="394526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Una lista se compone de la etiqueta de lista (ordenada o no ordenada) y una serie de elementos de lista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52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37" name="13 CuadroTexto"/>
          <p:cNvSpPr>
            <a:spLocks noChangeArrowheads="1"/>
          </p:cNvSpPr>
          <p:nvPr/>
        </p:nvSpPr>
        <p:spPr bwMode="auto">
          <a:xfrm>
            <a:off x="4411029" y="1719586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1&lt;/li&gt;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13 CuadroTexto"/>
          <p:cNvSpPr>
            <a:spLocks noChangeArrowheads="1"/>
          </p:cNvSpPr>
          <p:nvPr/>
        </p:nvSpPr>
        <p:spPr bwMode="auto">
          <a:xfrm>
            <a:off x="4411029" y="2368374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2: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13 CuadroTexto"/>
          <p:cNvSpPr>
            <a:spLocks noChangeArrowheads="1"/>
          </p:cNvSpPr>
          <p:nvPr/>
        </p:nvSpPr>
        <p:spPr bwMode="auto">
          <a:xfrm>
            <a:off x="4461586" y="5865329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3&lt;/li&gt;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13 CuadroTexto"/>
          <p:cNvSpPr>
            <a:spLocks noChangeArrowheads="1"/>
          </p:cNvSpPr>
          <p:nvPr/>
        </p:nvSpPr>
        <p:spPr bwMode="auto">
          <a:xfrm>
            <a:off x="3129534" y="1148081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1" name="32 Forma"/>
          <p:cNvCxnSpPr>
            <a:cxnSpLocks noChangeShapeType="1"/>
            <a:stCxn id="37" idx="1"/>
            <a:endCxn id="50" idx="2"/>
          </p:cNvCxnSpPr>
          <p:nvPr/>
        </p:nvCxnSpPr>
        <p:spPr bwMode="auto">
          <a:xfrm rot="10800000">
            <a:off x="3873279" y="1548845"/>
            <a:ext cx="537751" cy="405622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32 Forma"/>
          <p:cNvCxnSpPr>
            <a:cxnSpLocks noChangeShapeType="1"/>
            <a:stCxn id="48" idx="1"/>
            <a:endCxn id="50" idx="2"/>
          </p:cNvCxnSpPr>
          <p:nvPr/>
        </p:nvCxnSpPr>
        <p:spPr bwMode="auto">
          <a:xfrm rot="10800000">
            <a:off x="3873279" y="1548845"/>
            <a:ext cx="537751" cy="1054410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32 Forma"/>
          <p:cNvCxnSpPr>
            <a:cxnSpLocks noChangeShapeType="1"/>
            <a:stCxn id="49" idx="1"/>
            <a:endCxn id="50" idx="2"/>
          </p:cNvCxnSpPr>
          <p:nvPr/>
        </p:nvCxnSpPr>
        <p:spPr bwMode="auto">
          <a:xfrm rot="10800000">
            <a:off x="3873278" y="1548846"/>
            <a:ext cx="588308" cy="4551365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13 CuadroTexto"/>
          <p:cNvSpPr>
            <a:spLocks noChangeArrowheads="1"/>
          </p:cNvSpPr>
          <p:nvPr/>
        </p:nvSpPr>
        <p:spPr bwMode="auto">
          <a:xfrm>
            <a:off x="3129534" y="6377393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1" name="32 Forma"/>
          <p:cNvCxnSpPr>
            <a:cxnSpLocks noChangeShapeType="1"/>
            <a:stCxn id="60" idx="0"/>
            <a:endCxn id="50" idx="2"/>
          </p:cNvCxnSpPr>
          <p:nvPr/>
        </p:nvCxnSpPr>
        <p:spPr bwMode="auto">
          <a:xfrm rot="5400000" flipH="1" flipV="1">
            <a:off x="1459004" y="3963119"/>
            <a:ext cx="4828548" cy="127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11 CuadroTexto"/>
          <p:cNvSpPr txBox="1">
            <a:spLocks noChangeArrowheads="1"/>
          </p:cNvSpPr>
          <p:nvPr/>
        </p:nvSpPr>
        <p:spPr bwMode="auto">
          <a:xfrm>
            <a:off x="8262405" y="1301527"/>
            <a:ext cx="328189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Las listas se pueden anidar, para crear una lista multinivel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8262405" y="2183036"/>
            <a:ext cx="328189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 pueden combinar distintos tipos de listas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13 CuadroTexto"/>
          <p:cNvSpPr>
            <a:spLocks noChangeArrowheads="1"/>
          </p:cNvSpPr>
          <p:nvPr/>
        </p:nvSpPr>
        <p:spPr bwMode="auto">
          <a:xfrm>
            <a:off x="6419066" y="3627770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2.1&lt;/li&gt;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13 CuadroTexto"/>
          <p:cNvSpPr>
            <a:spLocks noChangeArrowheads="1"/>
          </p:cNvSpPr>
          <p:nvPr/>
        </p:nvSpPr>
        <p:spPr bwMode="auto">
          <a:xfrm>
            <a:off x="6419066" y="4276558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2.2&lt;/li&gt;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13 CuadroTexto"/>
          <p:cNvSpPr>
            <a:spLocks noChangeArrowheads="1"/>
          </p:cNvSpPr>
          <p:nvPr/>
        </p:nvSpPr>
        <p:spPr bwMode="auto">
          <a:xfrm>
            <a:off x="5318397" y="3081080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3" name="32 Forma"/>
          <p:cNvCxnSpPr>
            <a:cxnSpLocks noChangeShapeType="1"/>
            <a:stCxn id="30" idx="1"/>
            <a:endCxn id="32" idx="2"/>
          </p:cNvCxnSpPr>
          <p:nvPr/>
        </p:nvCxnSpPr>
        <p:spPr bwMode="auto">
          <a:xfrm rot="10800000">
            <a:off x="6062142" y="3481845"/>
            <a:ext cx="356925" cy="380807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32 Forma"/>
          <p:cNvCxnSpPr>
            <a:cxnSpLocks noChangeShapeType="1"/>
            <a:stCxn id="31" idx="1"/>
            <a:endCxn id="32" idx="2"/>
          </p:cNvCxnSpPr>
          <p:nvPr/>
        </p:nvCxnSpPr>
        <p:spPr bwMode="auto">
          <a:xfrm rot="10800000">
            <a:off x="6062142" y="3481845"/>
            <a:ext cx="356925" cy="1029595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32 Forma"/>
          <p:cNvCxnSpPr>
            <a:cxnSpLocks noChangeShapeType="1"/>
            <a:stCxn id="32" idx="0"/>
            <a:endCxn id="48" idx="2"/>
          </p:cNvCxnSpPr>
          <p:nvPr/>
        </p:nvCxnSpPr>
        <p:spPr bwMode="auto">
          <a:xfrm rot="16200000" flipV="1">
            <a:off x="5934138" y="2953076"/>
            <a:ext cx="242945" cy="1306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13 CuadroTexto"/>
          <p:cNvSpPr>
            <a:spLocks noChangeArrowheads="1"/>
          </p:cNvSpPr>
          <p:nvPr/>
        </p:nvSpPr>
        <p:spPr bwMode="auto">
          <a:xfrm>
            <a:off x="5315051" y="4817937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7" name="32 Forma"/>
          <p:cNvCxnSpPr>
            <a:cxnSpLocks noChangeShapeType="1"/>
            <a:stCxn id="46" idx="0"/>
            <a:endCxn id="32" idx="2"/>
          </p:cNvCxnSpPr>
          <p:nvPr/>
        </p:nvCxnSpPr>
        <p:spPr bwMode="auto">
          <a:xfrm rot="5400000" flipH="1" flipV="1">
            <a:off x="5392422" y="4148218"/>
            <a:ext cx="1336093" cy="334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13 CuadroTexto"/>
          <p:cNvSpPr>
            <a:spLocks noChangeArrowheads="1"/>
          </p:cNvSpPr>
          <p:nvPr/>
        </p:nvSpPr>
        <p:spPr bwMode="auto">
          <a:xfrm>
            <a:off x="4461586" y="5303462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5" name="32 Forma"/>
          <p:cNvCxnSpPr>
            <a:cxnSpLocks noChangeShapeType="1"/>
            <a:stCxn id="52" idx="1"/>
            <a:endCxn id="50" idx="2"/>
          </p:cNvCxnSpPr>
          <p:nvPr/>
        </p:nvCxnSpPr>
        <p:spPr bwMode="auto">
          <a:xfrm rot="10800000">
            <a:off x="3873278" y="1548845"/>
            <a:ext cx="588308" cy="3989498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467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 CuadroTexto"/>
          <p:cNvSpPr>
            <a:spLocks noChangeArrowheads="1"/>
          </p:cNvSpPr>
          <p:nvPr/>
        </p:nvSpPr>
        <p:spPr bwMode="auto">
          <a:xfrm>
            <a:off x="5172890" y="4233569"/>
            <a:ext cx="3331030" cy="2448316"/>
          </a:xfrm>
          <a:prstGeom prst="roundRect">
            <a:avLst>
              <a:gd name="adj" fmla="val 27699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s-ES_tradnl" altLang="es-ES" sz="2400" b="0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E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Elementos de línea y de bloque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8" y="1797919"/>
            <a:ext cx="2160763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Elementos de bloque</a:t>
            </a:r>
            <a:endParaRPr lang="es-ES_tradnl" altLang="es-ES" sz="24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5749900" y="1797919"/>
            <a:ext cx="338103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Ocupan todo el ancho disponible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5749899" y="2340587"/>
            <a:ext cx="338103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 sitúan una debajo de otra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012128" y="3172866"/>
            <a:ext cx="2160763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Elementos de línea</a:t>
            </a:r>
            <a:endParaRPr lang="es-ES_tradnl" altLang="es-ES" sz="24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12" name="32 Forma"/>
          <p:cNvCxnSpPr>
            <a:cxnSpLocks noChangeShapeType="1"/>
            <a:stCxn id="17" idx="1"/>
            <a:endCxn id="9" idx="3"/>
          </p:cNvCxnSpPr>
          <p:nvPr/>
        </p:nvCxnSpPr>
        <p:spPr bwMode="auto">
          <a:xfrm rot="10800000" flipV="1">
            <a:off x="5172892" y="2011398"/>
            <a:ext cx="577009" cy="27836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32 Forma"/>
          <p:cNvCxnSpPr>
            <a:cxnSpLocks noChangeShapeType="1"/>
            <a:stCxn id="10" idx="1"/>
            <a:endCxn id="9" idx="3"/>
          </p:cNvCxnSpPr>
          <p:nvPr/>
        </p:nvCxnSpPr>
        <p:spPr bwMode="auto">
          <a:xfrm rot="10800000">
            <a:off x="5172891" y="2289766"/>
            <a:ext cx="577008" cy="2643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5749900" y="3158798"/>
            <a:ext cx="3381037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Ocupan el ancho necesario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5749899" y="3701466"/>
            <a:ext cx="338103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 sitúan una a continuación de otra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1" name="32 Forma"/>
          <p:cNvCxnSpPr>
            <a:cxnSpLocks noChangeShapeType="1"/>
            <a:stCxn id="18" idx="1"/>
            <a:endCxn id="11" idx="3"/>
          </p:cNvCxnSpPr>
          <p:nvPr/>
        </p:nvCxnSpPr>
        <p:spPr bwMode="auto">
          <a:xfrm rot="10800000" flipV="1">
            <a:off x="5172892" y="3372277"/>
            <a:ext cx="577009" cy="29243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32 Forma"/>
          <p:cNvCxnSpPr>
            <a:cxnSpLocks noChangeShapeType="1"/>
            <a:stCxn id="20" idx="1"/>
            <a:endCxn id="11" idx="3"/>
          </p:cNvCxnSpPr>
          <p:nvPr/>
        </p:nvCxnSpPr>
        <p:spPr bwMode="auto">
          <a:xfrm rot="10800000">
            <a:off x="5172891" y="3664713"/>
            <a:ext cx="577008" cy="25023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13 CuadroTexto"/>
          <p:cNvSpPr>
            <a:spLocks noChangeArrowheads="1"/>
          </p:cNvSpPr>
          <p:nvPr/>
        </p:nvSpPr>
        <p:spPr bwMode="auto">
          <a:xfrm>
            <a:off x="5364561" y="4524797"/>
            <a:ext cx="2943415" cy="437198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&lt;h1&gt;Título&lt;/h1&gt;</a:t>
            </a:r>
            <a:endParaRPr lang="es-ES_tradnl" altLang="es-ES" sz="18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9" name="13 CuadroTexto"/>
          <p:cNvSpPr>
            <a:spLocks noChangeArrowheads="1"/>
          </p:cNvSpPr>
          <p:nvPr/>
        </p:nvSpPr>
        <p:spPr bwMode="auto">
          <a:xfrm>
            <a:off x="5364561" y="5062345"/>
            <a:ext cx="2943414" cy="765096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&lt;p&gt;Texto 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texto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texto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 &lt;b&gt;negrita&lt;/b&gt;&lt;/p&gt;</a:t>
            </a:r>
            <a:endParaRPr lang="es-ES_tradnl" altLang="es-ES" sz="18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0" name="13 CuadroTexto"/>
          <p:cNvSpPr>
            <a:spLocks noChangeArrowheads="1"/>
          </p:cNvSpPr>
          <p:nvPr/>
        </p:nvSpPr>
        <p:spPr bwMode="auto">
          <a:xfrm>
            <a:off x="5364561" y="5927791"/>
            <a:ext cx="2943414" cy="437198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&lt;p&gt;Texto 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texto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texto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 &lt;/p&gt;</a:t>
            </a:r>
            <a:endParaRPr lang="es-ES_tradnl" altLang="es-ES" sz="18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1" name="13 CuadroTexto"/>
          <p:cNvSpPr>
            <a:spLocks noChangeArrowheads="1"/>
          </p:cNvSpPr>
          <p:nvPr/>
        </p:nvSpPr>
        <p:spPr bwMode="auto">
          <a:xfrm>
            <a:off x="5773996" y="5436033"/>
            <a:ext cx="1550541" cy="327898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&lt;b&gt;negrita&lt;/b&gt;</a:t>
            </a:r>
            <a:endParaRPr lang="es-ES_tradnl" altLang="es-ES" sz="18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E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Elementos de línea y de bloque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7996699" y="5762032"/>
            <a:ext cx="2160763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&lt;div&gt;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4773488" y="5728210"/>
            <a:ext cx="2160763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span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7" name="Diagrama 26"/>
          <p:cNvGraphicFramePr/>
          <p:nvPr>
            <p:extLst>
              <p:ext uri="{D42A27DB-BD31-4B8C-83A1-F6EECF244321}">
                <p14:modId xmlns:p14="http://schemas.microsoft.com/office/powerpoint/2010/main" val="41915493"/>
              </p:ext>
            </p:extLst>
          </p:nvPr>
        </p:nvGraphicFramePr>
        <p:xfrm>
          <a:off x="4394518" y="1691229"/>
          <a:ext cx="6095788" cy="413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03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Enlaces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104714" y="1888108"/>
            <a:ext cx="8675396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href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=“destino” target=“objetivo”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title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=“descripción”&gt;Texto del enlace&lt;/a&gt;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043527" y="3263863"/>
            <a:ext cx="2379208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Con </a:t>
            </a:r>
            <a:r>
              <a:rPr lang="es-ES_tradnl" sz="1600" dirty="0" err="1" smtClean="0">
                <a:latin typeface="+mj-lt"/>
              </a:rPr>
              <a:t>href</a:t>
            </a:r>
            <a:r>
              <a:rPr lang="es-ES_tradnl" sz="1600" dirty="0" smtClean="0">
                <a:latin typeface="+mj-lt"/>
              </a:rPr>
              <a:t> indico el destino del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7267553" y="3279278"/>
            <a:ext cx="427674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Con </a:t>
            </a:r>
            <a:r>
              <a:rPr lang="es-ES_tradnl" sz="1600" dirty="0" err="1" smtClean="0">
                <a:latin typeface="+mj-lt"/>
              </a:rPr>
              <a:t>title</a:t>
            </a:r>
            <a:r>
              <a:rPr lang="es-ES_tradnl" sz="1600" dirty="0" smtClean="0">
                <a:latin typeface="+mj-lt"/>
              </a:rPr>
              <a:t> indico una descripción que se mostrará al dejar el puntero sobre el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3011949" y="4513531"/>
            <a:ext cx="2379208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Con target indico dónde se abrirá el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5835604" y="4305859"/>
            <a:ext cx="1850659" cy="437198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</a:rPr>
              <a:t>target=“_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</a:rPr>
              <a:t>self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</a:rPr>
              <a:t>”</a:t>
            </a:r>
            <a:endParaRPr lang="es-ES_tradnl" altLang="es-ES" sz="18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" name="32 Forma"/>
          <p:cNvCxnSpPr>
            <a:cxnSpLocks noChangeShapeType="1"/>
            <a:stCxn id="16" idx="1"/>
            <a:endCxn id="14" idx="3"/>
          </p:cNvCxnSpPr>
          <p:nvPr/>
        </p:nvCxnSpPr>
        <p:spPr bwMode="auto">
          <a:xfrm rot="10800000" flipV="1">
            <a:off x="5391158" y="4524458"/>
            <a:ext cx="444447" cy="35781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5835604" y="5033384"/>
            <a:ext cx="1850659" cy="437198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</a:rPr>
              <a:t>target=“_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</a:rPr>
              <a:t>blank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</a:rPr>
              <a:t>”</a:t>
            </a:r>
            <a:endParaRPr lang="es-ES_tradnl" altLang="es-ES" sz="18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1" name="32 Forma"/>
          <p:cNvCxnSpPr>
            <a:cxnSpLocks noChangeShapeType="1"/>
            <a:stCxn id="20" idx="1"/>
            <a:endCxn id="14" idx="3"/>
          </p:cNvCxnSpPr>
          <p:nvPr/>
        </p:nvCxnSpPr>
        <p:spPr bwMode="auto">
          <a:xfrm rot="10800000">
            <a:off x="5391158" y="4882269"/>
            <a:ext cx="444447" cy="36971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465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B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Anclas (enlaces internos)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104714" y="1888108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href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=“#final”&gt;Ir al final&lt;/a&gt;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104714" y="4247873"/>
            <a:ext cx="3689297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el documento debe haber algún elemento marcado con el mismo id al que hace referencia el </a:t>
            </a:r>
            <a:r>
              <a:rPr lang="es-ES_tradnl" sz="1600" dirty="0" err="1" smtClean="0">
                <a:latin typeface="+mj-lt"/>
              </a:rPr>
              <a:t>href</a:t>
            </a:r>
            <a:r>
              <a:rPr lang="es-ES_tradnl" sz="1600" dirty="0" smtClean="0">
                <a:latin typeface="+mj-lt"/>
              </a:rPr>
              <a:t> del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104714" y="2598013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&lt;p id=“final”&gt;Este es el final de la página&lt;/p&gt;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3104714" y="3327455"/>
            <a:ext cx="368929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el </a:t>
            </a:r>
            <a:r>
              <a:rPr lang="es-ES_tradnl" sz="1600" dirty="0" err="1" smtClean="0">
                <a:latin typeface="+mj-lt"/>
              </a:rPr>
              <a:t>href</a:t>
            </a:r>
            <a:r>
              <a:rPr lang="es-ES_tradnl" sz="1600" dirty="0" smtClean="0">
                <a:latin typeface="+mj-lt"/>
              </a:rPr>
              <a:t> del enlace se indica # seguido del id al que quiero dirigir el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8088838" y="3350859"/>
            <a:ext cx="368929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1" dirty="0" smtClean="0">
                <a:latin typeface="+mj-lt"/>
              </a:rPr>
              <a:t>OJOCUIDAO: LA # VA EN EL HREF PERO NO EN EL ID</a:t>
            </a:r>
            <a:endParaRPr lang="es-ES_tradnl" sz="16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7146456" y="4275186"/>
            <a:ext cx="4631679" cy="1242174"/>
            <a:chOff x="7044897" y="5027582"/>
            <a:chExt cx="4631679" cy="1242174"/>
          </a:xfrm>
        </p:grpSpPr>
        <p:sp>
          <p:nvSpPr>
            <p:cNvPr id="23" name="11 CuadroTexto"/>
            <p:cNvSpPr txBox="1">
              <a:spLocks noChangeArrowheads="1"/>
            </p:cNvSpPr>
            <p:nvPr/>
          </p:nvSpPr>
          <p:spPr bwMode="auto">
            <a:xfrm>
              <a:off x="7731312" y="5027582"/>
              <a:ext cx="3945264" cy="1047988"/>
            </a:xfrm>
            <a:prstGeom prst="roundRect">
              <a:avLst>
                <a:gd name="adj" fmla="val 35652"/>
              </a:avLst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es-ES_tradnl" sz="1600" dirty="0" smtClean="0">
                  <a:latin typeface="+mj-lt"/>
                </a:rPr>
                <a:t>Una página con anclas bien definidas facilita la indexación del contenido en los motores de búsqueda</a:t>
              </a:r>
              <a:endParaRPr lang="es-ES_tradnl" sz="1600" b="0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4897" y="5161267"/>
              <a:ext cx="1108489" cy="1108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1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Rutas relativas y absolutas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104714" y="1888108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URL: dirección universal de un recurso de red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7060784" y="2731137"/>
            <a:ext cx="471735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 URL absoluta se utiliza para apuntar a elementos que están fuera de nuestra web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104714" y="3805683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https://triana.salesianos.edu/colegio/ciclos-formativos.html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3102739" y="2731137"/>
            <a:ext cx="368929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 URL absoluta indica la dirección completa del recurso. 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3102739" y="4754679"/>
            <a:ext cx="471735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Es buena práctica utilizar target=“_</a:t>
            </a:r>
            <a:r>
              <a:rPr lang="es-ES_tradnl" sz="1600" dirty="0" err="1" smtClean="0">
                <a:latin typeface="+mj-lt"/>
              </a:rPr>
              <a:t>blank</a:t>
            </a:r>
            <a:r>
              <a:rPr lang="es-ES_tradnl" sz="1600" dirty="0" smtClean="0">
                <a:latin typeface="+mj-lt"/>
              </a:rPr>
              <a:t>” para los enlaces externos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8088838" y="4754679"/>
            <a:ext cx="368929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Podemos usar anclas en una ruta absoluta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3102739" y="5748429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https://es.wikipedia.org/wiki/SalesianosTriana#ciclos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95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Rutas relativas y absolutas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7060784" y="1682209"/>
            <a:ext cx="4717351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Para el manejo correcto de las rutas relativas, es necesario conocer bien la estructura de  carpetas en la que se encuentran almacenados los recursos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104714" y="2939146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../colegio/ciclos/dam.html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3104714" y="1695173"/>
            <a:ext cx="3689297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 URL relativa indica la dirección a partir del punto donde se encuentra alojada la página web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3104714" y="4575244"/>
            <a:ext cx="3060955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Cada vez que se escribe una / estamos bajando una carpeta en el árbol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8717179" y="3757194"/>
            <a:ext cx="3060955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../ directorio padre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3104714" y="3757195"/>
            <a:ext cx="3060955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/ directorio hijo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8717179" y="4575244"/>
            <a:ext cx="306095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Si queremos subir en el árbol, debemos usar los dos puntos ..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58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>
                <a:solidFill>
                  <a:schemeClr val="tx1"/>
                </a:solidFill>
                <a:latin typeface="+mj-lt"/>
              </a:rPr>
              <a:t>A. 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Introducción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3131705" y="1759521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¿</a:t>
            </a:r>
            <a:r>
              <a:rPr lang="en-US" sz="3200" dirty="0" err="1" smtClean="0"/>
              <a:t>Qué</a:t>
            </a:r>
            <a:r>
              <a:rPr lang="en-US" sz="3200" dirty="0" smtClean="0"/>
              <a:t> </a:t>
            </a:r>
            <a:r>
              <a:rPr lang="en-US" sz="3200" dirty="0" err="1" smtClean="0"/>
              <a:t>es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página</a:t>
            </a:r>
            <a:r>
              <a:rPr lang="en-US" sz="3200" dirty="0" smtClean="0"/>
              <a:t> web?</a:t>
            </a:r>
          </a:p>
          <a:p>
            <a:pPr lvl="1"/>
            <a:r>
              <a:rPr lang="es-ES" sz="3200" dirty="0" smtClean="0"/>
              <a:t>Un documento</a:t>
            </a:r>
          </a:p>
          <a:p>
            <a:pPr lvl="1"/>
            <a:r>
              <a:rPr lang="es-ES" sz="3200" dirty="0" smtClean="0"/>
              <a:t>Formado siguiendo unas reglas determinadas</a:t>
            </a:r>
          </a:p>
          <a:p>
            <a:pPr lvl="1"/>
            <a:r>
              <a:rPr lang="es-ES" sz="3200" dirty="0" smtClean="0"/>
              <a:t>Contiene información (una se muestra y otra no)</a:t>
            </a:r>
          </a:p>
          <a:p>
            <a:pPr lvl="1"/>
            <a:r>
              <a:rPr lang="es-ES" sz="3200" dirty="0" smtClean="0"/>
              <a:t>¡No confundir página web con sitio web!</a:t>
            </a:r>
          </a:p>
          <a:p>
            <a:pPr lvl="1"/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5965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Rutas relativas y absolutas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739" y="1733317"/>
            <a:ext cx="3267531" cy="17337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350" y="1741425"/>
            <a:ext cx="2150257" cy="172568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687" y="1731037"/>
            <a:ext cx="1495634" cy="1695687"/>
          </a:xfrm>
          <a:prstGeom prst="rect">
            <a:avLst/>
          </a:prstGeom>
        </p:spPr>
      </p:pic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3102739" y="3751509"/>
            <a:ext cx="473497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Desde </a:t>
            </a: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index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a otra página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8228148" y="3799070"/>
            <a:ext cx="3028766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altLang="es-ES" sz="1600" dirty="0" smtClean="0"/>
              <a:t>blog/entrada1.html</a:t>
            </a:r>
            <a:endParaRPr lang="es-ES_tradnl" altLang="es-ES" sz="1600" dirty="0"/>
          </a:p>
        </p:txBody>
      </p:sp>
      <p:cxnSp>
        <p:nvCxnSpPr>
          <p:cNvPr id="22" name="38 Conector recto"/>
          <p:cNvCxnSpPr>
            <a:cxnSpLocks noChangeShapeType="1"/>
            <a:stCxn id="20" idx="3"/>
            <a:endCxn id="21" idx="1"/>
          </p:cNvCxnSpPr>
          <p:nvPr/>
        </p:nvCxnSpPr>
        <p:spPr bwMode="auto">
          <a:xfrm>
            <a:off x="7837714" y="3988325"/>
            <a:ext cx="390434" cy="13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13 CuadroTexto"/>
          <p:cNvSpPr>
            <a:spLocks noChangeArrowheads="1"/>
          </p:cNvSpPr>
          <p:nvPr/>
        </p:nvSpPr>
        <p:spPr bwMode="auto">
          <a:xfrm>
            <a:off x="3102739" y="4436998"/>
            <a:ext cx="473497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Desde 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entrada1 a </a:t>
            </a: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index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11 CuadroTexto"/>
          <p:cNvSpPr txBox="1">
            <a:spLocks noChangeArrowheads="1"/>
          </p:cNvSpPr>
          <p:nvPr/>
        </p:nvSpPr>
        <p:spPr bwMode="auto">
          <a:xfrm>
            <a:off x="8228148" y="4484559"/>
            <a:ext cx="3028766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altLang="es-ES" sz="1600" dirty="0" smtClean="0"/>
              <a:t>../index.html</a:t>
            </a:r>
            <a:endParaRPr lang="es-ES_tradnl" altLang="es-ES" sz="1600" dirty="0"/>
          </a:p>
        </p:txBody>
      </p:sp>
      <p:cxnSp>
        <p:nvCxnSpPr>
          <p:cNvPr id="28" name="38 Conector recto"/>
          <p:cNvCxnSpPr>
            <a:cxnSpLocks noChangeShapeType="1"/>
            <a:stCxn id="26" idx="3"/>
            <a:endCxn id="27" idx="1"/>
          </p:cNvCxnSpPr>
          <p:nvPr/>
        </p:nvCxnSpPr>
        <p:spPr bwMode="auto">
          <a:xfrm>
            <a:off x="7837714" y="4673814"/>
            <a:ext cx="390434" cy="13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13 CuadroTexto"/>
          <p:cNvSpPr>
            <a:spLocks noChangeArrowheads="1"/>
          </p:cNvSpPr>
          <p:nvPr/>
        </p:nvSpPr>
        <p:spPr bwMode="auto">
          <a:xfrm>
            <a:off x="3102739" y="5122487"/>
            <a:ext cx="473497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Desde 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entrada1 a producto1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8228148" y="5170048"/>
            <a:ext cx="3028766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altLang="es-ES" sz="1600" dirty="0" smtClean="0"/>
              <a:t>../catalogo/producto1.html</a:t>
            </a:r>
            <a:endParaRPr lang="es-ES_tradnl" altLang="es-ES" sz="1600" dirty="0"/>
          </a:p>
        </p:txBody>
      </p:sp>
      <p:cxnSp>
        <p:nvCxnSpPr>
          <p:cNvPr id="31" name="38 Conector recto"/>
          <p:cNvCxnSpPr>
            <a:cxnSpLocks noChangeShapeType="1"/>
            <a:stCxn id="29" idx="3"/>
            <a:endCxn id="30" idx="1"/>
          </p:cNvCxnSpPr>
          <p:nvPr/>
        </p:nvCxnSpPr>
        <p:spPr bwMode="auto">
          <a:xfrm>
            <a:off x="7837714" y="5359303"/>
            <a:ext cx="390434" cy="13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13 CuadroTexto"/>
          <p:cNvSpPr>
            <a:spLocks noChangeArrowheads="1"/>
          </p:cNvSpPr>
          <p:nvPr/>
        </p:nvSpPr>
        <p:spPr bwMode="auto">
          <a:xfrm>
            <a:off x="3102739" y="5867064"/>
            <a:ext cx="473497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Desde </a:t>
            </a: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index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a 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un ancla en otra </a:t>
            </a: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página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11 CuadroTexto"/>
          <p:cNvSpPr txBox="1">
            <a:spLocks noChangeArrowheads="1"/>
          </p:cNvSpPr>
          <p:nvPr/>
        </p:nvSpPr>
        <p:spPr bwMode="auto">
          <a:xfrm>
            <a:off x="8228148" y="5914625"/>
            <a:ext cx="3028766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altLang="es-ES" sz="1600" dirty="0" smtClean="0"/>
              <a:t>blog/entrada1.html#comentarios</a:t>
            </a:r>
            <a:endParaRPr lang="es-ES_tradnl" altLang="es-ES" sz="1600" dirty="0"/>
          </a:p>
        </p:txBody>
      </p:sp>
      <p:cxnSp>
        <p:nvCxnSpPr>
          <p:cNvPr id="37" name="38 Conector recto"/>
          <p:cNvCxnSpPr>
            <a:cxnSpLocks noChangeShapeType="1"/>
            <a:stCxn id="35" idx="3"/>
            <a:endCxn id="36" idx="1"/>
          </p:cNvCxnSpPr>
          <p:nvPr/>
        </p:nvCxnSpPr>
        <p:spPr bwMode="auto">
          <a:xfrm>
            <a:off x="7837714" y="6103880"/>
            <a:ext cx="390434" cy="13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631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  <a:endParaRPr lang="es-ES_tradnl" altLang="es-ES" sz="1600" b="1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Otras posibilidades con enlaces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104714" y="2548422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href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=“#”&gt;&lt;p&gt;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Lorem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ipsum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…..&lt;/p&gt;&lt;/a&gt;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3104714" y="1695173"/>
            <a:ext cx="4602372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Si rodeo cualquier elemento de bloque con una etiqueta &lt;a&gt;, todo el bloque será un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3104714" y="3279752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href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=“#”&gt;&lt;li&gt;Elemento 1&lt;/li&gt;&lt;/a&gt;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11 CuadroTexto"/>
          <p:cNvSpPr txBox="1">
            <a:spLocks noChangeArrowheads="1"/>
          </p:cNvSpPr>
          <p:nvPr/>
        </p:nvSpPr>
        <p:spPr bwMode="auto">
          <a:xfrm>
            <a:off x="3104713" y="4105168"/>
            <a:ext cx="586142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 puede usar una dirección de correo como destino de un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13 CuadroTexto"/>
          <p:cNvSpPr>
            <a:spLocks noChangeArrowheads="1"/>
          </p:cNvSpPr>
          <p:nvPr/>
        </p:nvSpPr>
        <p:spPr bwMode="auto">
          <a:xfrm>
            <a:off x="3104712" y="4706478"/>
            <a:ext cx="5861429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href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=“mailto:dirección@correo.edu”&gt;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3104711" y="5456915"/>
            <a:ext cx="7149632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 enlace no solo puede apuntar a un documento HTML, también puede hacerlo a cualquier tipo de archivo: PDF, JPG, MP4…basta con que la ruta sea correcta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71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>
                <a:solidFill>
                  <a:schemeClr val="tx1"/>
                </a:solidFill>
                <a:latin typeface="+mj-lt"/>
              </a:rPr>
              <a:t>A. 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Introducción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3197966" y="1729128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 smtClean="0"/>
              <a:t>¿Qué es HTML?</a:t>
            </a:r>
          </a:p>
          <a:p>
            <a:pPr lvl="1"/>
            <a:r>
              <a:rPr lang="es-ES" sz="3200" dirty="0" smtClean="0"/>
              <a:t>Siglas de “Lenguaje de marcas de hipertexto”</a:t>
            </a:r>
          </a:p>
          <a:p>
            <a:pPr lvl="1"/>
            <a:r>
              <a:rPr lang="es-ES" sz="3200" dirty="0" smtClean="0"/>
              <a:t>Estándar definido por el W3C</a:t>
            </a:r>
          </a:p>
          <a:p>
            <a:pPr lvl="1"/>
            <a:r>
              <a:rPr lang="es-ES" sz="3200" dirty="0" smtClean="0"/>
              <a:t>Un documento contiene:</a:t>
            </a:r>
          </a:p>
          <a:p>
            <a:pPr lvl="2"/>
            <a:r>
              <a:rPr lang="es-ES" sz="2800" dirty="0" smtClean="0"/>
              <a:t>Información para el usuario (contenido)</a:t>
            </a:r>
          </a:p>
          <a:p>
            <a:pPr lvl="2"/>
            <a:r>
              <a:rPr lang="es-ES" sz="2800" dirty="0" smtClean="0"/>
              <a:t>Información para el navegador (</a:t>
            </a:r>
            <a:r>
              <a:rPr lang="es-ES" sz="2800" dirty="0" err="1" smtClean="0"/>
              <a:t>metainformación</a:t>
            </a:r>
            <a:r>
              <a:rPr lang="es-ES" sz="2800" dirty="0" smtClean="0"/>
              <a:t>)</a:t>
            </a:r>
          </a:p>
          <a:p>
            <a:pPr lvl="1"/>
            <a:r>
              <a:rPr lang="es-ES" sz="3200" dirty="0" smtClean="0"/>
              <a:t>El contenido se marca con etiquetas que indican cómo debe ser mostrado</a:t>
            </a:r>
          </a:p>
          <a:p>
            <a:pPr lvl="1"/>
            <a:endParaRPr lang="es-ES" sz="3200" dirty="0" smtClean="0"/>
          </a:p>
          <a:p>
            <a:pPr marL="393192" lvl="1" indent="0">
              <a:buFont typeface="Arial" panose="020B0604020202020204" pitchFamily="34" charset="0"/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7182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B. Etiquetas y atributos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11 CuadroTexto"/>
          <p:cNvSpPr txBox="1">
            <a:spLocks noChangeArrowheads="1"/>
          </p:cNvSpPr>
          <p:nvPr/>
        </p:nvSpPr>
        <p:spPr bwMode="auto">
          <a:xfrm>
            <a:off x="6007163" y="1263172"/>
            <a:ext cx="427792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HIPERTEXTO: enriquecer el texto con marcas que indican como debe ser representado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3 CuadroTexto"/>
          <p:cNvSpPr>
            <a:spLocks noChangeArrowheads="1"/>
          </p:cNvSpPr>
          <p:nvPr/>
        </p:nvSpPr>
        <p:spPr bwMode="auto">
          <a:xfrm>
            <a:off x="3012127" y="3007967"/>
            <a:ext cx="8809758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&lt;etiqueta&gt;Texto Marcado&lt;/etiqueta&gt;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11 CuadroTexto"/>
          <p:cNvSpPr txBox="1">
            <a:spLocks noChangeArrowheads="1"/>
          </p:cNvSpPr>
          <p:nvPr/>
        </p:nvSpPr>
        <p:spPr bwMode="auto">
          <a:xfrm>
            <a:off x="4653066" y="2345898"/>
            <a:ext cx="5440380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ETIQUETA: indica cómo debe representarse el texto marcado.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11 CuadroTexto"/>
          <p:cNvSpPr txBox="1">
            <a:spLocks noChangeArrowheads="1"/>
          </p:cNvSpPr>
          <p:nvPr/>
        </p:nvSpPr>
        <p:spPr bwMode="auto">
          <a:xfrm>
            <a:off x="3312772" y="3935307"/>
            <a:ext cx="211784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>
                <a:latin typeface="+mj-lt"/>
              </a:rPr>
              <a:t>e</a:t>
            </a:r>
            <a:r>
              <a:rPr lang="es-ES_tradnl" sz="1600" dirty="0" smtClean="0">
                <a:latin typeface="+mj-lt"/>
              </a:rPr>
              <a:t>tiqueta de apertura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11 CuadroTexto"/>
          <p:cNvSpPr txBox="1">
            <a:spLocks noChangeArrowheads="1"/>
          </p:cNvSpPr>
          <p:nvPr/>
        </p:nvSpPr>
        <p:spPr bwMode="auto">
          <a:xfrm>
            <a:off x="9092497" y="3995800"/>
            <a:ext cx="211784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>
                <a:latin typeface="+mj-lt"/>
              </a:rPr>
              <a:t>e</a:t>
            </a:r>
            <a:r>
              <a:rPr lang="es-ES_tradnl" sz="1600" dirty="0" smtClean="0">
                <a:latin typeface="+mj-lt"/>
              </a:rPr>
              <a:t>tiqueta de </a:t>
            </a:r>
            <a:r>
              <a:rPr lang="es-ES_tradnl" sz="1600" dirty="0" err="1" smtClean="0">
                <a:latin typeface="+mj-lt"/>
              </a:rPr>
              <a:t>ciere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Conector recto de flecha 5"/>
          <p:cNvCxnSpPr>
            <a:stCxn id="61" idx="0"/>
          </p:cNvCxnSpPr>
          <p:nvPr/>
        </p:nvCxnSpPr>
        <p:spPr>
          <a:xfrm flipV="1">
            <a:off x="4371696" y="3472425"/>
            <a:ext cx="164156" cy="462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62" idx="0"/>
          </p:cNvCxnSpPr>
          <p:nvPr/>
        </p:nvCxnSpPr>
        <p:spPr>
          <a:xfrm flipH="1" flipV="1">
            <a:off x="9980023" y="3566160"/>
            <a:ext cx="171398" cy="429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3 CuadroTexto"/>
          <p:cNvSpPr>
            <a:spLocks noChangeArrowheads="1"/>
          </p:cNvSpPr>
          <p:nvPr/>
        </p:nvSpPr>
        <p:spPr bwMode="auto">
          <a:xfrm>
            <a:off x="4856464" y="5311885"/>
            <a:ext cx="1800225" cy="396875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Ejemplos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11 CuadroTexto"/>
          <p:cNvSpPr txBox="1">
            <a:spLocks noChangeArrowheads="1"/>
          </p:cNvSpPr>
          <p:nvPr/>
        </p:nvSpPr>
        <p:spPr bwMode="auto">
          <a:xfrm>
            <a:off x="7247238" y="4685401"/>
            <a:ext cx="2447925" cy="401638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&lt;b&gt;negrita&lt;/b&gt;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11 CuadroTexto"/>
          <p:cNvSpPr txBox="1">
            <a:spLocks noChangeArrowheads="1"/>
          </p:cNvSpPr>
          <p:nvPr/>
        </p:nvSpPr>
        <p:spPr bwMode="auto">
          <a:xfrm>
            <a:off x="7247238" y="5307296"/>
            <a:ext cx="2447925" cy="400050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&lt;i&gt;cursiva&lt;/i&gt;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" name="11 CuadroTexto"/>
          <p:cNvSpPr txBox="1">
            <a:spLocks noChangeArrowheads="1"/>
          </p:cNvSpPr>
          <p:nvPr/>
        </p:nvSpPr>
        <p:spPr bwMode="auto">
          <a:xfrm>
            <a:off x="7247238" y="6039497"/>
            <a:ext cx="2447925" cy="400050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&lt;p&gt;párrafo&lt;/p&gt;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5" name="32 Forma"/>
          <p:cNvCxnSpPr>
            <a:cxnSpLocks noChangeShapeType="1"/>
            <a:endCxn id="65" idx="1"/>
          </p:cNvCxnSpPr>
          <p:nvPr/>
        </p:nvCxnSpPr>
        <p:spPr bwMode="auto">
          <a:xfrm rot="5400000" flipH="1" flipV="1">
            <a:off x="6792621" y="5052706"/>
            <a:ext cx="621102" cy="288131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32 Forma"/>
          <p:cNvCxnSpPr>
            <a:cxnSpLocks noChangeShapeType="1"/>
            <a:endCxn id="66" idx="1"/>
          </p:cNvCxnSpPr>
          <p:nvPr/>
        </p:nvCxnSpPr>
        <p:spPr bwMode="auto">
          <a:xfrm flipV="1">
            <a:off x="6670976" y="5507321"/>
            <a:ext cx="576262" cy="2716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32 Forma"/>
          <p:cNvCxnSpPr>
            <a:cxnSpLocks noChangeShapeType="1"/>
            <a:stCxn id="64" idx="3"/>
            <a:endCxn id="67" idx="1"/>
          </p:cNvCxnSpPr>
          <p:nvPr/>
        </p:nvCxnSpPr>
        <p:spPr bwMode="auto">
          <a:xfrm>
            <a:off x="6656689" y="5510323"/>
            <a:ext cx="590549" cy="729199"/>
          </a:xfrm>
          <a:prstGeom prst="bentConnector3">
            <a:avLst>
              <a:gd name="adj1" fmla="val 56636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501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B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Etiquetas y atributos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13 CuadroTexto"/>
          <p:cNvSpPr>
            <a:spLocks noChangeArrowheads="1"/>
          </p:cNvSpPr>
          <p:nvPr/>
        </p:nvSpPr>
        <p:spPr bwMode="auto">
          <a:xfrm>
            <a:off x="3012127" y="2564798"/>
            <a:ext cx="8809758" cy="127515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&lt;etiqueta atributo1=“valor” atributo2=“valor”&gt;Texto Marcado&lt;/etiqueta&gt;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11 CuadroTexto"/>
          <p:cNvSpPr txBox="1">
            <a:spLocks noChangeArrowheads="1"/>
          </p:cNvSpPr>
          <p:nvPr/>
        </p:nvSpPr>
        <p:spPr bwMode="auto">
          <a:xfrm>
            <a:off x="4352621" y="1787392"/>
            <a:ext cx="5953974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ATRIBUTO: sirve para “configurar” algunas opciones de la etiqueta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3 CuadroTexto"/>
          <p:cNvSpPr>
            <a:spLocks noChangeArrowheads="1"/>
          </p:cNvSpPr>
          <p:nvPr/>
        </p:nvSpPr>
        <p:spPr bwMode="auto">
          <a:xfrm>
            <a:off x="3576304" y="5142094"/>
            <a:ext cx="1800225" cy="396875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Ejemplos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5967077" y="4515610"/>
            <a:ext cx="5423733" cy="400764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&lt;a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href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=“https://triana.salesianos.edu”&gt;Pincha aquí&lt;/a&gt;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5967078" y="5869706"/>
            <a:ext cx="3728086" cy="400764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img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src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=“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fotos/imagen.jpg”&gt;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32 Forma"/>
          <p:cNvCxnSpPr>
            <a:cxnSpLocks noChangeShapeType="1"/>
            <a:endCxn id="20" idx="1"/>
          </p:cNvCxnSpPr>
          <p:nvPr/>
        </p:nvCxnSpPr>
        <p:spPr bwMode="auto">
          <a:xfrm rot="5400000" flipH="1" flipV="1">
            <a:off x="5512233" y="4882705"/>
            <a:ext cx="621556" cy="288131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32 Forma"/>
          <p:cNvCxnSpPr>
            <a:cxnSpLocks noChangeShapeType="1"/>
            <a:stCxn id="17" idx="3"/>
            <a:endCxn id="22" idx="1"/>
          </p:cNvCxnSpPr>
          <p:nvPr/>
        </p:nvCxnSpPr>
        <p:spPr bwMode="auto">
          <a:xfrm>
            <a:off x="5376529" y="5340532"/>
            <a:ext cx="590549" cy="72955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776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C. Reglas de Etiquetado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2 Marcador de contenido"/>
          <p:cNvSpPr txBox="1">
            <a:spLocks/>
          </p:cNvSpPr>
          <p:nvPr/>
        </p:nvSpPr>
        <p:spPr>
          <a:xfrm>
            <a:off x="2972679" y="1729128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Insensible a Mayúsculas</a:t>
            </a:r>
          </a:p>
          <a:p>
            <a:r>
              <a:rPr lang="es-ES" dirty="0" smtClean="0"/>
              <a:t>Toda etiqueta abierta debe cerrarse</a:t>
            </a:r>
          </a:p>
          <a:p>
            <a:r>
              <a:rPr lang="es-ES" dirty="0" smtClean="0"/>
              <a:t>Se pueden anidar etiquetas</a:t>
            </a:r>
          </a:p>
          <a:p>
            <a:r>
              <a:rPr lang="es-ES" dirty="0"/>
              <a:t>No se </a:t>
            </a:r>
            <a:r>
              <a:rPr lang="es-ES" dirty="0" smtClean="0"/>
              <a:t>puede cerrar una etiqueta si no se han cerrado todas las que se han abierto bajo ellas.</a:t>
            </a:r>
            <a:endParaRPr lang="es-ES" dirty="0"/>
          </a:p>
          <a:p>
            <a:pPr lvl="1"/>
            <a:r>
              <a:rPr lang="es-ES" dirty="0" smtClean="0"/>
              <a:t>Es decir, la </a:t>
            </a:r>
            <a:r>
              <a:rPr lang="es-ES" dirty="0"/>
              <a:t>etiqueta que se cierra es la última que está </a:t>
            </a:r>
            <a:r>
              <a:rPr lang="es-ES" dirty="0" smtClean="0"/>
              <a:t>abierta</a:t>
            </a:r>
          </a:p>
          <a:p>
            <a:r>
              <a:rPr lang="es-ES" dirty="0" smtClean="0"/>
              <a:t>Los valores de los atributos van siempre entre comillas dobles</a:t>
            </a:r>
          </a:p>
          <a:p>
            <a:r>
              <a:rPr lang="es-ES" dirty="0" smtClean="0"/>
              <a:t>Los diferentes atributos deben ir separados por espacios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3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C. Reglas de Etiquetado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67" y="1338109"/>
            <a:ext cx="6779623" cy="4519749"/>
          </a:xfrm>
          <a:prstGeom prst="rect">
            <a:avLst/>
          </a:prstGeom>
        </p:spPr>
      </p:pic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2909723" y="3130316"/>
            <a:ext cx="3916168" cy="892731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2000" b="0" dirty="0" smtClean="0">
                <a:solidFill>
                  <a:schemeClr val="tx1"/>
                </a:solidFill>
                <a:latin typeface="+mj-lt"/>
              </a:rPr>
              <a:t>¿Cuál de estos dos es correcto según las reglas de etiquetado?</a:t>
            </a:r>
            <a:endParaRPr lang="es-ES_tradnl" sz="20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10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04" y="1293202"/>
            <a:ext cx="6681685" cy="44544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. Reglas de Etiquetado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3012127" y="3146058"/>
            <a:ext cx="3916168" cy="1280874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2000" b="0" dirty="0" smtClean="0">
                <a:solidFill>
                  <a:schemeClr val="tx1"/>
                </a:solidFill>
                <a:latin typeface="+mj-lt"/>
              </a:rPr>
              <a:t>Las etiquetas se pueden anidar, pero siempre se cierra la última que se abrió</a:t>
            </a:r>
            <a:endParaRPr lang="es-ES_tradnl" sz="20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DC001B"/>
      </a:dk2>
      <a:lt2>
        <a:srgbClr val="FF7585"/>
      </a:lt2>
      <a:accent1>
        <a:srgbClr val="516270"/>
      </a:accent1>
      <a:accent2>
        <a:srgbClr val="708698"/>
      </a:accent2>
      <a:accent3>
        <a:srgbClr val="8D9FAD"/>
      </a:accent3>
      <a:accent4>
        <a:srgbClr val="BEC8D0"/>
      </a:accent4>
      <a:accent5>
        <a:srgbClr val="BEC8D0"/>
      </a:accent5>
      <a:accent6>
        <a:srgbClr val="BEC8D0"/>
      </a:accent6>
      <a:hlink>
        <a:srgbClr val="516270"/>
      </a:hlink>
      <a:folHlink>
        <a:srgbClr val="516270"/>
      </a:folHlink>
    </a:clrScheme>
    <a:fontScheme name="Personalizado 2">
      <a:majorFont>
        <a:latin typeface="Decima Nova Pro"/>
        <a:ea typeface=""/>
        <a:cs typeface=""/>
      </a:majorFont>
      <a:minorFont>
        <a:latin typeface="Decima Nov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2452</Words>
  <Application>Microsoft Office PowerPoint</Application>
  <PresentationFormat>Panorámica</PresentationFormat>
  <Paragraphs>774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Wingdings</vt:lpstr>
      <vt:lpstr>Calibri</vt:lpstr>
      <vt:lpstr>Decima Nova Pro</vt:lpstr>
      <vt:lpstr>Arial</vt:lpstr>
      <vt:lpstr>Ebrima</vt:lpstr>
      <vt:lpstr>Tema de Office</vt:lpstr>
      <vt:lpstr>Presentación de PowerPoint</vt:lpstr>
      <vt:lpstr>ÍNDICE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2 Formato de Texto</vt:lpstr>
      <vt:lpstr>2 Formato de Texto</vt:lpstr>
      <vt:lpstr>2 Formato de Texto</vt:lpstr>
      <vt:lpstr>2 Formato de Texto</vt:lpstr>
      <vt:lpstr>3 Estructura del documento</vt:lpstr>
      <vt:lpstr>3 Estructura del documento</vt:lpstr>
      <vt:lpstr>3 Estructura del documento</vt:lpstr>
      <vt:lpstr>3 Estructura del documento</vt:lpstr>
      <vt:lpstr>3 Estructura del documento</vt:lpstr>
      <vt:lpstr>3 Estructura del documento</vt:lpstr>
      <vt:lpstr>3 Estructura del documento</vt:lpstr>
      <vt:lpstr>4 Enlaces</vt:lpstr>
      <vt:lpstr>4 Enlaces</vt:lpstr>
      <vt:lpstr>4 Enlaces</vt:lpstr>
      <vt:lpstr>4 Enlaces</vt:lpstr>
      <vt:lpstr>4 Enlaces</vt:lpstr>
      <vt:lpstr>4 Enlaces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Rafael Villar Liñán</cp:lastModifiedBy>
  <cp:revision>128</cp:revision>
  <dcterms:created xsi:type="dcterms:W3CDTF">2017-11-15T16:19:40Z</dcterms:created>
  <dcterms:modified xsi:type="dcterms:W3CDTF">2020-09-21T06:58:18Z</dcterms:modified>
</cp:coreProperties>
</file>