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</p:sldIdLst>
  <p:sldSz cx="12192000" cy="6858000"/>
  <p:notesSz cx="6858000" cy="9144000"/>
  <p:embeddedFontLst>
    <p:embeddedFont>
      <p:font typeface="Decima Nova Pro" panose="02000506000000020004" pitchFamily="50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02/11/2020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02/11/2020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02/11/2020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02/11/2020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02/11/2020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02/11/2020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02/11/2020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3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TIPOGRAFÍA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Curso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2020/21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2"/>
          <a:stretch/>
        </p:blipFill>
        <p:spPr>
          <a:xfrm>
            <a:off x="351829" y="2563100"/>
            <a:ext cx="5922277" cy="32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D. Añadir una hoja de estilos a un documento HTML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2872854" y="1816674"/>
            <a:ext cx="186956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Hoja externa (*.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css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2872853" y="3702661"/>
            <a:ext cx="1869561" cy="686574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Hoja importada (@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import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Recomendado cuando el sitio tiene varias páginas que comparten estilos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38 Conector recto"/>
          <p:cNvCxnSpPr>
            <a:cxnSpLocks noChangeShapeType="1"/>
            <a:stCxn id="14" idx="3"/>
            <a:endCxn id="23" idx="1"/>
          </p:cNvCxnSpPr>
          <p:nvPr/>
        </p:nvCxnSpPr>
        <p:spPr bwMode="auto">
          <a:xfrm flipV="1">
            <a:off x="4742415" y="1905146"/>
            <a:ext cx="495801" cy="25764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5238216" y="2229288"/>
            <a:ext cx="6169544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pueden incluir varias etiquetas link. Se puede usar hoja de estilo interna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38 Conector recto"/>
          <p:cNvCxnSpPr>
            <a:cxnSpLocks noChangeShapeType="1"/>
            <a:stCxn id="14" idx="3"/>
            <a:endCxn id="28" idx="1"/>
          </p:cNvCxnSpPr>
          <p:nvPr/>
        </p:nvCxnSpPr>
        <p:spPr bwMode="auto">
          <a:xfrm>
            <a:off x="4742415" y="2162789"/>
            <a:ext cx="495801" cy="39564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238216" y="3582580"/>
            <a:ext cx="616954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Permite importar una hoja de estilo externa en un documento .</a:t>
            </a:r>
            <a:r>
              <a:rPr lang="es-ES_tradnl" sz="1600" dirty="0" err="1" smtClean="0">
                <a:latin typeface="+mj-lt"/>
              </a:rPr>
              <a:t>css</a:t>
            </a:r>
            <a:r>
              <a:rPr lang="es-ES_tradnl" sz="1600" dirty="0" smtClean="0">
                <a:latin typeface="+mj-lt"/>
              </a:rPr>
              <a:t>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38 Conector recto"/>
          <p:cNvCxnSpPr>
            <a:cxnSpLocks noChangeShapeType="1"/>
            <a:stCxn id="20" idx="3"/>
            <a:endCxn id="30" idx="1"/>
          </p:cNvCxnSpPr>
          <p:nvPr/>
        </p:nvCxnSpPr>
        <p:spPr bwMode="auto">
          <a:xfrm flipV="1">
            <a:off x="4742414" y="3773140"/>
            <a:ext cx="495802" cy="27280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4" y="3021920"/>
            <a:ext cx="8534906" cy="358233"/>
          </a:xfrm>
          <a:prstGeom prst="rect">
            <a:avLst/>
          </a:prstGeom>
        </p:spPr>
      </p:pic>
      <p:sp>
        <p:nvSpPr>
          <p:cNvPr id="32" name="11 CuadroTexto"/>
          <p:cNvSpPr txBox="1">
            <a:spLocks noChangeArrowheads="1"/>
          </p:cNvSpPr>
          <p:nvPr/>
        </p:nvSpPr>
        <p:spPr bwMode="auto">
          <a:xfrm>
            <a:off x="5238216" y="4148875"/>
            <a:ext cx="616954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Es poco utilizado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38 Conector recto"/>
          <p:cNvCxnSpPr>
            <a:cxnSpLocks noChangeShapeType="1"/>
            <a:stCxn id="20" idx="3"/>
            <a:endCxn id="32" idx="1"/>
          </p:cNvCxnSpPr>
          <p:nvPr/>
        </p:nvCxnSpPr>
        <p:spPr bwMode="auto">
          <a:xfrm>
            <a:off x="4742414" y="4045948"/>
            <a:ext cx="495802" cy="29348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216" y="4716357"/>
            <a:ext cx="526806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E. Cascada y herencia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Los estilos se aplican en CASCADA. Es decir, en el orden que se han declarado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elemento puede recibir múltiples declaraciones de estilos desde diferentes hojas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una misma propiedad es declarada en varias ocasiones, será machacada según el orden de prioridad de la cascada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1 CuadroTexto"/>
          <p:cNvSpPr txBox="1">
            <a:spLocks noChangeArrowheads="1"/>
          </p:cNvSpPr>
          <p:nvPr/>
        </p:nvSpPr>
        <p:spPr bwMode="auto">
          <a:xfrm>
            <a:off x="2983791" y="3648081"/>
            <a:ext cx="4229921" cy="166901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orden de prioridad es (de menor a mayor):</a:t>
            </a:r>
            <a:endParaRPr lang="es-ES_tradnl" sz="1600" dirty="0">
              <a:latin typeface="+mj-lt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s-ES_tradnl" sz="1600" dirty="0" smtClean="0">
                <a:latin typeface="+mj-lt"/>
              </a:rPr>
              <a:t>El estilo por defecto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s-ES_tradnl" sz="1600" dirty="0" smtClean="0">
                <a:latin typeface="+mj-lt"/>
              </a:rPr>
              <a:t>Las hojas de estilo externas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s-ES_tradnl" sz="1600" dirty="0" smtClean="0">
                <a:latin typeface="+mj-lt"/>
              </a:rPr>
              <a:t>Las hojas de estilo internas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s-ES_tradnl" sz="1600" strike="sngStrike" dirty="0" smtClean="0">
                <a:latin typeface="+mj-lt"/>
              </a:rPr>
              <a:t>Las declaraciones en línea</a:t>
            </a:r>
          </a:p>
        </p:txBody>
      </p: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7442412" y="3881443"/>
            <a:ext cx="3993684" cy="1202293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La regla básica es “cuanto más cerca del elemento, más prioridad tiene el estilo”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4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E. Cascada y herencia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7764655" y="4615138"/>
            <a:ext cx="3973797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declaración de la hoja interna machaca el </a:t>
            </a:r>
            <a:r>
              <a:rPr lang="es-ES_tradnl" sz="1600" dirty="0" err="1" smtClean="0">
                <a:latin typeface="+mj-lt"/>
              </a:rPr>
              <a:t>font-size</a:t>
            </a:r>
            <a:r>
              <a:rPr lang="es-ES_tradnl" sz="1600" dirty="0" smtClean="0">
                <a:latin typeface="+mj-lt"/>
              </a:rPr>
              <a:t> de la externa. El resto de estilos declarados en la hoja externa se respetan.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1803217"/>
            <a:ext cx="8726325" cy="16774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2316"/>
          <a:stretch/>
        </p:blipFill>
        <p:spPr>
          <a:xfrm>
            <a:off x="8811090" y="182879"/>
            <a:ext cx="2927362" cy="1371029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H="1" flipV="1">
            <a:off x="10046208" y="1220544"/>
            <a:ext cx="402336" cy="58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l="9347" t="-1096" r="9556"/>
          <a:stretch/>
        </p:blipFill>
        <p:spPr>
          <a:xfrm>
            <a:off x="3008980" y="3616876"/>
            <a:ext cx="8729472" cy="59835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980" y="4416632"/>
            <a:ext cx="4600813" cy="17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E. Cascada y herencia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Los elementos HEREDAN los estilos de sus ancestros.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etiqueta puede estar anidada dentro de otra etiqueta (ser su hija, nieta, etc.)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estilo que se aplica a un elemento será la suma de todos los estilos heredados y los estilos propios.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2983790" y="3633596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una misma propiedad es declarada en varias elementos, será machacada según el orden de prioridad de la herencia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8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E. Cascada y herencia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4" y="1671763"/>
            <a:ext cx="3284106" cy="24745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56" y="1671762"/>
            <a:ext cx="5454443" cy="13378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632" y="3800414"/>
            <a:ext cx="4098006" cy="19071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397" y="4204489"/>
            <a:ext cx="4047275" cy="1509153"/>
          </a:xfrm>
          <a:prstGeom prst="rect">
            <a:avLst/>
          </a:prstGeom>
        </p:spPr>
      </p:pic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7643632" y="5901019"/>
            <a:ext cx="34390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h1, se machacan algunas propiedades heredadas de </a:t>
            </a:r>
            <a:r>
              <a:rPr lang="es-ES_tradnl" sz="1600" dirty="0" err="1" smtClean="0">
                <a:latin typeface="+mj-lt"/>
              </a:rPr>
              <a:t>body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2872854" y="5901019"/>
            <a:ext cx="34390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el párrafo no se modifica ningún estilo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2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F. Unidades de medida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Para indicar un tamaño pueden usarse medidas absolutas y relativas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CSS es habitual indicar el tamaño de los elementos (textos, cajas, etc.)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medida absoluta indica el tamaño fijo de un elemento, independientemente del tamaño del dispositivo de visualización.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2983790" y="3633596"/>
            <a:ext cx="845230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unidad absoluta más utilizada es el punto. 72pt = 1in = 2,54cm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955455" y="4177787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medida relativa indica el tamaño de un elemento en relación a algún otro elemento de la página o del dispositivo. Los más habituales son el 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, el píxel y el porcentaje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2969623" y="5060770"/>
            <a:ext cx="257773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1 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 = tamaño de letra por defecto en la página.</a:t>
            </a:r>
          </a:p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utiliza para tipografías.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5798610" y="5070260"/>
            <a:ext cx="2735790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1 </a:t>
            </a:r>
            <a:r>
              <a:rPr lang="es-ES_tradnl" sz="1600" dirty="0" err="1" smtClean="0">
                <a:latin typeface="+mj-lt"/>
              </a:rPr>
              <a:t>px</a:t>
            </a:r>
            <a:r>
              <a:rPr lang="es-ES_tradnl" sz="1600" dirty="0" smtClean="0">
                <a:latin typeface="+mj-lt"/>
              </a:rPr>
              <a:t> = elemento más pequeño de la pantalla.</a:t>
            </a:r>
          </a:p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Su tamaño depende de la resolución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8858358" y="5070260"/>
            <a:ext cx="257773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% se mide con respecto al elemento padre.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03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F. Unidades de medida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Para indicar un tamaño pueden usarse medidas absolutas y relativas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CSS es habitual indicar el tamaño de los elementos (textos, cajas, etc.)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medida absoluta indica el tamaño fijo de un elemento, independientemente del tamaño del dispositivo de visualización.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2983790" y="3633596"/>
            <a:ext cx="845230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unidad absoluta más utilizada es el punto. 72pt = 1in = 2,54cm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955455" y="4177787"/>
            <a:ext cx="845230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medida relativa indica el tamaño de un elemento en relación a algún otro elemento de la página o del dispositivo. Los más habituales son el 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, el píxel y el porcentaje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2969623" y="5060770"/>
            <a:ext cx="2528969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1 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 = tamaño de letra por defecto en la página.</a:t>
            </a:r>
          </a:p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utiliza para tipografías.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5739057" y="5070260"/>
            <a:ext cx="2735790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1 </a:t>
            </a:r>
            <a:r>
              <a:rPr lang="es-ES_tradnl" sz="1600" dirty="0" err="1" smtClean="0">
                <a:latin typeface="+mj-lt"/>
              </a:rPr>
              <a:t>px</a:t>
            </a:r>
            <a:r>
              <a:rPr lang="es-ES_tradnl" sz="1600" dirty="0" smtClean="0">
                <a:latin typeface="+mj-lt"/>
              </a:rPr>
              <a:t> = elemento más pequeño de la pantalla.</a:t>
            </a:r>
          </a:p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Su tamaño depende de la resolución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8715312" y="5070260"/>
            <a:ext cx="2720783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% se mide con respecto al elemento padre. </a:t>
            </a:r>
            <a:endParaRPr lang="es-ES_tradnl" sz="1600" dirty="0">
              <a:latin typeface="+mj-lt"/>
            </a:endParaRPr>
          </a:p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Suele utilizarse para maquetar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G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Notación de colores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2872854" y="1704763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nombre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indica el nombre del color, de entre los colores estándar.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4742415" y="1905145"/>
            <a:ext cx="495801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3 CuadroTexto"/>
          <p:cNvSpPr>
            <a:spLocks noChangeArrowheads="1"/>
          </p:cNvSpPr>
          <p:nvPr/>
        </p:nvSpPr>
        <p:spPr bwMode="auto">
          <a:xfrm>
            <a:off x="2872854" y="2781242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rgb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r,g,b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5238216" y="2315777"/>
            <a:ext cx="6197878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indican tres números (0-255) que indican la cantidad de rojo, verde y azul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28" idx="3"/>
            <a:endCxn id="29" idx="1"/>
          </p:cNvCxnSpPr>
          <p:nvPr/>
        </p:nvCxnSpPr>
        <p:spPr bwMode="auto">
          <a:xfrm flipV="1">
            <a:off x="4742415" y="2644926"/>
            <a:ext cx="495801" cy="33669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5238216" y="3085568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Tres números iguales definen un gris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38 Conector recto"/>
          <p:cNvCxnSpPr>
            <a:cxnSpLocks noChangeShapeType="1"/>
            <a:stCxn id="28" idx="3"/>
            <a:endCxn id="31" idx="1"/>
          </p:cNvCxnSpPr>
          <p:nvPr/>
        </p:nvCxnSpPr>
        <p:spPr bwMode="auto">
          <a:xfrm>
            <a:off x="4742415" y="2981624"/>
            <a:ext cx="495801" cy="29450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13 CuadroTexto"/>
          <p:cNvSpPr>
            <a:spLocks noChangeArrowheads="1"/>
          </p:cNvSpPr>
          <p:nvPr/>
        </p:nvSpPr>
        <p:spPr bwMode="auto">
          <a:xfrm>
            <a:off x="2872854" y="403257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#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rrggbb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5238216" y="3740345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Igual que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rgb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, pero se indican los números en hexadecimal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38 Conector recto"/>
          <p:cNvCxnSpPr>
            <a:cxnSpLocks noChangeShapeType="1"/>
            <a:stCxn id="33" idx="3"/>
            <a:endCxn id="34" idx="1"/>
          </p:cNvCxnSpPr>
          <p:nvPr/>
        </p:nvCxnSpPr>
        <p:spPr bwMode="auto">
          <a:xfrm flipV="1">
            <a:off x="4742415" y="3930905"/>
            <a:ext cx="495801" cy="30205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5238216" y="4336902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Si los números se repiten, puede simplificarse: #3f2 = #33ff22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38 Conector recto"/>
          <p:cNvCxnSpPr>
            <a:cxnSpLocks noChangeShapeType="1"/>
            <a:stCxn id="33" idx="3"/>
            <a:endCxn id="36" idx="1"/>
          </p:cNvCxnSpPr>
          <p:nvPr/>
        </p:nvCxnSpPr>
        <p:spPr bwMode="auto">
          <a:xfrm>
            <a:off x="4742415" y="4232958"/>
            <a:ext cx="495801" cy="29450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13 CuadroTexto"/>
          <p:cNvSpPr>
            <a:spLocks noChangeArrowheads="1"/>
          </p:cNvSpPr>
          <p:nvPr/>
        </p:nvSpPr>
        <p:spPr bwMode="auto">
          <a:xfrm>
            <a:off x="2872854" y="5337488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rgba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r,g,b,a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5238216" y="5018164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El cuarto valor (a) indica transparencia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38 Conector recto"/>
          <p:cNvCxnSpPr>
            <a:cxnSpLocks noChangeShapeType="1"/>
            <a:stCxn id="38" idx="3"/>
            <a:endCxn id="39" idx="1"/>
          </p:cNvCxnSpPr>
          <p:nvPr/>
        </p:nvCxnSpPr>
        <p:spPr bwMode="auto">
          <a:xfrm flipV="1">
            <a:off x="4742415" y="5208724"/>
            <a:ext cx="495801" cy="3291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5238216" y="5641814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El número a varía entre 0 (transparente) y 1 (opaco)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38 Conector recto"/>
          <p:cNvCxnSpPr>
            <a:cxnSpLocks noChangeShapeType="1"/>
            <a:stCxn id="38" idx="3"/>
            <a:endCxn id="41" idx="1"/>
          </p:cNvCxnSpPr>
          <p:nvPr/>
        </p:nvCxnSpPr>
        <p:spPr bwMode="auto">
          <a:xfrm>
            <a:off x="4742415" y="5537870"/>
            <a:ext cx="495801" cy="29450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2872854" y="6228539"/>
            <a:ext cx="856324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Existen otras notaciones menos utilizadas (</a:t>
            </a:r>
            <a:r>
              <a:rPr lang="es-ES_tradnl" sz="1600" dirty="0" err="1" smtClean="0">
                <a:latin typeface="+mj-lt"/>
              </a:rPr>
              <a:t>rgb</a:t>
            </a:r>
            <a:r>
              <a:rPr lang="es-ES_tradnl" sz="1600" dirty="0" smtClean="0">
                <a:latin typeface="+mj-lt"/>
              </a:rPr>
              <a:t> en %, </a:t>
            </a:r>
            <a:r>
              <a:rPr lang="es-ES_tradnl" sz="1600" dirty="0" err="1" smtClean="0">
                <a:latin typeface="+mj-lt"/>
              </a:rPr>
              <a:t>hsl</a:t>
            </a:r>
            <a:r>
              <a:rPr lang="es-ES_tradnl" sz="1600" dirty="0" smtClean="0">
                <a:latin typeface="+mj-lt"/>
              </a:rPr>
              <a:t>, </a:t>
            </a:r>
            <a:r>
              <a:rPr lang="es-ES_tradnl" sz="1600" dirty="0" err="1" smtClean="0">
                <a:latin typeface="+mj-lt"/>
              </a:rPr>
              <a:t>hsla</a:t>
            </a:r>
            <a:r>
              <a:rPr lang="es-ES_tradnl" sz="1600" dirty="0" smtClean="0">
                <a:latin typeface="+mj-lt"/>
              </a:rPr>
              <a:t>, </a:t>
            </a:r>
            <a:r>
              <a:rPr lang="es-ES_tradnl" sz="1600" dirty="0" err="1" smtClean="0">
                <a:latin typeface="+mj-lt"/>
              </a:rPr>
              <a:t>cmyk</a:t>
            </a:r>
            <a:r>
              <a:rPr lang="es-ES_tradnl" sz="1600" dirty="0" smtClean="0">
                <a:latin typeface="+mj-lt"/>
              </a:rPr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38506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2 Tipografías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Tipografías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párrafo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b="1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Estilos de fuente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2769931" y="2315777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font-family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el tipo de fuente. Si tiene espacios, usar comillas simples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4639492" y="1905146"/>
            <a:ext cx="598724" cy="61101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5238216" y="2315777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pueden indicar varias fuentes, por orden de preferencia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17" idx="3"/>
            <a:endCxn id="29" idx="1"/>
          </p:cNvCxnSpPr>
          <p:nvPr/>
        </p:nvCxnSpPr>
        <p:spPr bwMode="auto">
          <a:xfrm flipV="1">
            <a:off x="4639492" y="2506337"/>
            <a:ext cx="598724" cy="982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5238216" y="2887456"/>
            <a:ext cx="6197878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Terminar las opciones con una “fuente genérica” (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serif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sans-serif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cursive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fantasy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monospace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38 Conector recto"/>
          <p:cNvCxnSpPr>
            <a:cxnSpLocks noChangeShapeType="1"/>
            <a:stCxn id="17" idx="3"/>
            <a:endCxn id="31" idx="1"/>
          </p:cNvCxnSpPr>
          <p:nvPr/>
        </p:nvCxnSpPr>
        <p:spPr bwMode="auto">
          <a:xfrm>
            <a:off x="4639492" y="2516159"/>
            <a:ext cx="598724" cy="7004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13 CuadroTexto"/>
          <p:cNvSpPr>
            <a:spLocks noChangeArrowheads="1"/>
          </p:cNvSpPr>
          <p:nvPr/>
        </p:nvSpPr>
        <p:spPr bwMode="auto">
          <a:xfrm>
            <a:off x="2769931" y="4103977"/>
            <a:ext cx="186956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Fuentes personalizadas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5274566" y="4265344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Antes de usar una fuente, hay que declarar un @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font-face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38 Conector recto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4639492" y="4450092"/>
            <a:ext cx="635074" cy="581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3029167" y="5224299"/>
            <a:ext cx="3298482" cy="935474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/>
              <a:t>Se indica </a:t>
            </a:r>
            <a:r>
              <a:rPr lang="es-ES_tradnl" sz="1600" dirty="0"/>
              <a:t>el nombre que </a:t>
            </a:r>
            <a:r>
              <a:rPr lang="es-ES_tradnl" sz="1600" dirty="0" smtClean="0"/>
              <a:t>se le asigna a la nueva familia y la ruta donde está la fuente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38 Conector recto"/>
          <p:cNvCxnSpPr>
            <a:cxnSpLocks noChangeShapeType="1"/>
            <a:endCxn id="41" idx="1"/>
          </p:cNvCxnSpPr>
          <p:nvPr/>
        </p:nvCxnSpPr>
        <p:spPr bwMode="auto">
          <a:xfrm rot="16200000" flipH="1">
            <a:off x="2525840" y="5188709"/>
            <a:ext cx="895830" cy="110824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16" y="3727208"/>
            <a:ext cx="6197878" cy="31947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480" y="4970042"/>
            <a:ext cx="4762650" cy="16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2 Tipografías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Tipografías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párrafo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b="1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Estilos de fuente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2769931" y="197440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font-style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italic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usa la versión cursiva de la fuente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4639492" y="1905146"/>
            <a:ext cx="598724" cy="26964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5238215" y="2282673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oblique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toma la versión normal de la fuente y la inclina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17" idx="3"/>
            <a:endCxn id="29" idx="1"/>
          </p:cNvCxnSpPr>
          <p:nvPr/>
        </p:nvCxnSpPr>
        <p:spPr bwMode="auto">
          <a:xfrm>
            <a:off x="4639492" y="2174788"/>
            <a:ext cx="598723" cy="2984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2769929" y="2812750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font-variant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5238215" y="2822245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small-caps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usa mayúsculas versales para las minúsculas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38 Conector recto"/>
          <p:cNvCxnSpPr>
            <a:cxnSpLocks noChangeShapeType="1"/>
            <a:stCxn id="26" idx="3"/>
            <a:endCxn id="27" idx="1"/>
          </p:cNvCxnSpPr>
          <p:nvPr/>
        </p:nvCxnSpPr>
        <p:spPr bwMode="auto">
          <a:xfrm flipV="1">
            <a:off x="4639490" y="3012805"/>
            <a:ext cx="598725" cy="32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769929" y="3908525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font-weight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5238216" y="3341541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bold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usa la negrita (se prefiere a la etiqueta b, pero no a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strong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38 Conector recto"/>
          <p:cNvCxnSpPr>
            <a:cxnSpLocks noChangeShapeType="1"/>
            <a:stCxn id="35" idx="3"/>
            <a:endCxn id="36" idx="1"/>
          </p:cNvCxnSpPr>
          <p:nvPr/>
        </p:nvCxnSpPr>
        <p:spPr bwMode="auto">
          <a:xfrm flipV="1">
            <a:off x="4639490" y="3532101"/>
            <a:ext cx="598726" cy="5768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5238215" y="3919587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bolder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lighter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relativo al elemento padre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8 Conector recto"/>
          <p:cNvCxnSpPr>
            <a:cxnSpLocks noChangeShapeType="1"/>
            <a:stCxn id="35" idx="3"/>
            <a:endCxn id="43" idx="1"/>
          </p:cNvCxnSpPr>
          <p:nvPr/>
        </p:nvCxnSpPr>
        <p:spPr bwMode="auto">
          <a:xfrm>
            <a:off x="4639490" y="4108907"/>
            <a:ext cx="598725" cy="124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5238215" y="4467582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un valor numérico entre 100 (claro) y 900 (oscuro). 500 = normal	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38 Conector recto"/>
          <p:cNvCxnSpPr>
            <a:cxnSpLocks noChangeShapeType="1"/>
            <a:stCxn id="35" idx="3"/>
            <a:endCxn id="45" idx="1"/>
          </p:cNvCxnSpPr>
          <p:nvPr/>
        </p:nvCxnSpPr>
        <p:spPr bwMode="auto">
          <a:xfrm>
            <a:off x="4639490" y="4108907"/>
            <a:ext cx="598725" cy="54923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13 CuadroTexto"/>
          <p:cNvSpPr>
            <a:spLocks noChangeArrowheads="1"/>
          </p:cNvSpPr>
          <p:nvPr/>
        </p:nvSpPr>
        <p:spPr bwMode="auto">
          <a:xfrm>
            <a:off x="2754396" y="5530670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font-size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5222683" y="5016634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Tamaño en pt / </a:t>
            </a:r>
            <a:r>
              <a:rPr lang="es-ES_tradnl" sz="1600" dirty="0" err="1" smtClean="0">
                <a:latin typeface="+mj-lt"/>
              </a:rPr>
              <a:t>px</a:t>
            </a:r>
            <a:r>
              <a:rPr lang="es-ES_tradnl" sz="1600" dirty="0" smtClean="0">
                <a:latin typeface="+mj-lt"/>
              </a:rPr>
              <a:t> / </a:t>
            </a:r>
            <a:r>
              <a:rPr lang="es-ES_tradnl" sz="1600" dirty="0" err="1" smtClean="0">
                <a:latin typeface="+mj-lt"/>
              </a:rPr>
              <a:t>em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38 Conector recto"/>
          <p:cNvCxnSpPr>
            <a:cxnSpLocks noChangeShapeType="1"/>
            <a:stCxn id="47" idx="3"/>
            <a:endCxn id="48" idx="1"/>
          </p:cNvCxnSpPr>
          <p:nvPr/>
        </p:nvCxnSpPr>
        <p:spPr bwMode="auto">
          <a:xfrm flipV="1">
            <a:off x="4623957" y="5207194"/>
            <a:ext cx="598726" cy="5238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11 CuadroTexto"/>
          <p:cNvSpPr txBox="1">
            <a:spLocks noChangeArrowheads="1"/>
          </p:cNvSpPr>
          <p:nvPr/>
        </p:nvSpPr>
        <p:spPr bwMode="auto">
          <a:xfrm>
            <a:off x="5222683" y="5543888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smaller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larger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dirty="0"/>
              <a:t>relativo al elemento padre</a:t>
            </a:r>
          </a:p>
        </p:txBody>
      </p:sp>
      <p:cxnSp>
        <p:nvCxnSpPr>
          <p:cNvPr id="51" name="38 Conector recto"/>
          <p:cNvCxnSpPr>
            <a:cxnSpLocks noChangeShapeType="1"/>
            <a:stCxn id="47" idx="3"/>
            <a:endCxn id="50" idx="1"/>
          </p:cNvCxnSpPr>
          <p:nvPr/>
        </p:nvCxnSpPr>
        <p:spPr bwMode="auto">
          <a:xfrm>
            <a:off x="4623957" y="5731052"/>
            <a:ext cx="598726" cy="33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11 CuadroTexto"/>
          <p:cNvSpPr txBox="1">
            <a:spLocks noChangeArrowheads="1"/>
          </p:cNvSpPr>
          <p:nvPr/>
        </p:nvSpPr>
        <p:spPr bwMode="auto">
          <a:xfrm>
            <a:off x="5222683" y="6071142"/>
            <a:ext cx="6197878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Valor por “tallas”: </a:t>
            </a:r>
            <a:r>
              <a:rPr lang="es-ES_tradnl" sz="1600" i="1" dirty="0" smtClean="0">
                <a:latin typeface="+mj-lt"/>
              </a:rPr>
              <a:t>xx-</a:t>
            </a:r>
            <a:r>
              <a:rPr lang="es-ES_tradnl" sz="1600" i="1" dirty="0" err="1" smtClean="0">
                <a:latin typeface="+mj-lt"/>
              </a:rPr>
              <a:t>small</a:t>
            </a:r>
            <a:r>
              <a:rPr lang="es-ES_tradnl" sz="1600" i="1" dirty="0" smtClean="0">
                <a:latin typeface="+mj-lt"/>
              </a:rPr>
              <a:t>, x-</a:t>
            </a:r>
            <a:r>
              <a:rPr lang="es-ES_tradnl" sz="1600" i="1" dirty="0" err="1" smtClean="0">
                <a:latin typeface="+mj-lt"/>
              </a:rPr>
              <a:t>small</a:t>
            </a:r>
            <a:r>
              <a:rPr lang="es-ES_tradnl" sz="1600" i="1" dirty="0" smtClean="0">
                <a:latin typeface="+mj-lt"/>
              </a:rPr>
              <a:t>, </a:t>
            </a:r>
            <a:r>
              <a:rPr lang="es-ES_tradnl" sz="1600" i="1" dirty="0" err="1" smtClean="0">
                <a:latin typeface="+mj-lt"/>
              </a:rPr>
              <a:t>small</a:t>
            </a:r>
            <a:r>
              <a:rPr lang="es-ES_tradnl" sz="1600" i="1" dirty="0" smtClean="0">
                <a:latin typeface="+mj-lt"/>
              </a:rPr>
              <a:t>, </a:t>
            </a:r>
            <a:r>
              <a:rPr lang="es-ES_tradnl" sz="1600" i="1" dirty="0" err="1" smtClean="0">
                <a:latin typeface="+mj-lt"/>
              </a:rPr>
              <a:t>medium</a:t>
            </a:r>
            <a:r>
              <a:rPr lang="es-ES_tradnl" sz="1600" i="1" dirty="0" smtClean="0">
                <a:latin typeface="+mj-lt"/>
              </a:rPr>
              <a:t>, </a:t>
            </a:r>
            <a:r>
              <a:rPr lang="es-ES_tradnl" sz="1600" i="1" dirty="0" err="1" smtClean="0">
                <a:latin typeface="+mj-lt"/>
              </a:rPr>
              <a:t>large</a:t>
            </a:r>
            <a:r>
              <a:rPr lang="es-ES_tradnl" sz="1600" i="1" dirty="0" smtClean="0">
                <a:latin typeface="+mj-lt"/>
              </a:rPr>
              <a:t>, x-</a:t>
            </a:r>
            <a:r>
              <a:rPr lang="es-ES_tradnl" sz="1600" i="1" dirty="0" err="1" smtClean="0">
                <a:latin typeface="+mj-lt"/>
              </a:rPr>
              <a:t>large</a:t>
            </a:r>
            <a:r>
              <a:rPr lang="es-ES_tradnl" sz="1600" i="1" dirty="0" smtClean="0">
                <a:latin typeface="+mj-lt"/>
              </a:rPr>
              <a:t>, </a:t>
            </a:r>
          </a:p>
          <a:p>
            <a:pPr eaLnBrk="1" hangingPunct="1">
              <a:defRPr/>
            </a:pPr>
            <a:r>
              <a:rPr lang="es-ES_tradnl" sz="1600" i="1" dirty="0" smtClean="0">
                <a:latin typeface="+mj-lt"/>
              </a:rPr>
              <a:t>xx-</a:t>
            </a:r>
            <a:r>
              <a:rPr lang="es-ES_tradnl" sz="1600" i="1" dirty="0" err="1" smtClean="0">
                <a:latin typeface="+mj-lt"/>
              </a:rPr>
              <a:t>large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38 Conector recto"/>
          <p:cNvCxnSpPr>
            <a:cxnSpLocks noChangeShapeType="1"/>
            <a:stCxn id="47" idx="3"/>
            <a:endCxn id="52" idx="1"/>
          </p:cNvCxnSpPr>
          <p:nvPr/>
        </p:nvCxnSpPr>
        <p:spPr bwMode="auto">
          <a:xfrm>
            <a:off x="4623957" y="5731052"/>
            <a:ext cx="598726" cy="66923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56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Conceptos básicos de CSS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Aplicación de estilos a la tipografía</a:t>
            </a:r>
            <a:endParaRPr lang="es-ES_tradnl" altLang="es-ES" sz="320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2 Tipografías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Tipografías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párrafo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b="1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Estilos de fuente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3012127" y="1747003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Todas las propiedades de fuente pueden indicarse agrupadas a través de la propiedad </a:t>
            </a:r>
            <a:r>
              <a:rPr lang="es-ES_tradnl" altLang="es-ES" sz="2400" b="0" i="1" dirty="0" err="1" smtClean="0">
                <a:solidFill>
                  <a:schemeClr val="bg1"/>
                </a:solidFill>
                <a:latin typeface="+mj-lt"/>
              </a:rPr>
              <a:t>font</a:t>
            </a:r>
            <a:endParaRPr lang="es-ES_tradnl" altLang="es-ES" sz="2400" b="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2950769"/>
            <a:ext cx="8199219" cy="423920"/>
          </a:xfrm>
          <a:prstGeom prst="rect">
            <a:avLst/>
          </a:prstGeom>
        </p:spPr>
      </p:pic>
      <p:sp>
        <p:nvSpPr>
          <p:cNvPr id="33" name="11 CuadroTexto"/>
          <p:cNvSpPr txBox="1">
            <a:spLocks noChangeArrowheads="1"/>
          </p:cNvSpPr>
          <p:nvPr/>
        </p:nvSpPr>
        <p:spPr bwMode="auto">
          <a:xfrm>
            <a:off x="3012127" y="3594409"/>
            <a:ext cx="242761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Valores separados por espacios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5821207" y="3594409"/>
            <a:ext cx="242761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No importa el orden en que se declaran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8783735" y="3583226"/>
            <a:ext cx="242761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No tienen por qué estar todos los valores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3012127" y="4604356"/>
            <a:ext cx="523669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Junto al </a:t>
            </a:r>
            <a:r>
              <a:rPr lang="es-ES_tradnl" sz="1600" dirty="0" err="1" smtClean="0">
                <a:latin typeface="+mj-lt"/>
              </a:rPr>
              <a:t>font-size</a:t>
            </a:r>
            <a:r>
              <a:rPr lang="es-ES_tradnl" sz="1600" dirty="0" smtClean="0">
                <a:latin typeface="+mj-lt"/>
              </a:rPr>
              <a:t> puede indicarse el interlineado, separándolo con una barra (/)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69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2 Tipografías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Tipografías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párrafo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b="1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Estilos de fuente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2769929" y="1706817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color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Indica el color de la fuente, en cualquiera de las notaciones posibles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4639490" y="1905146"/>
            <a:ext cx="598726" cy="205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2769929" y="270582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text-decoration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5222683" y="2189637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underline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overline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/ line-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through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none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38 Conector recto"/>
          <p:cNvCxnSpPr>
            <a:cxnSpLocks noChangeShapeType="1"/>
            <a:stCxn id="26" idx="3"/>
            <a:endCxn id="27" idx="1"/>
          </p:cNvCxnSpPr>
          <p:nvPr/>
        </p:nvCxnSpPr>
        <p:spPr bwMode="auto">
          <a:xfrm flipV="1">
            <a:off x="4639490" y="2380197"/>
            <a:ext cx="583193" cy="52601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769929" y="3908525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text-transform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5222683" y="2719983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Usar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none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para quitar el subrayado por defecto de los enlaces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38 Conector recto"/>
          <p:cNvCxnSpPr>
            <a:cxnSpLocks noChangeShapeType="1"/>
            <a:stCxn id="26" idx="3"/>
            <a:endCxn id="36" idx="1"/>
          </p:cNvCxnSpPr>
          <p:nvPr/>
        </p:nvCxnSpPr>
        <p:spPr bwMode="auto">
          <a:xfrm>
            <a:off x="4639490" y="2906208"/>
            <a:ext cx="583193" cy="433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5238215" y="3260988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No usar subrayado si no es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8 Conector recto"/>
          <p:cNvCxnSpPr>
            <a:cxnSpLocks noChangeShapeType="1"/>
            <a:stCxn id="26" idx="3"/>
            <a:endCxn id="43" idx="1"/>
          </p:cNvCxnSpPr>
          <p:nvPr/>
        </p:nvCxnSpPr>
        <p:spPr bwMode="auto">
          <a:xfrm>
            <a:off x="4639490" y="2906208"/>
            <a:ext cx="598725" cy="54534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5238215" y="3786999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i="1" dirty="0" err="1" smtClean="0">
                <a:latin typeface="+mj-lt"/>
              </a:rPr>
              <a:t>capitlize</a:t>
            </a:r>
            <a:r>
              <a:rPr lang="es-ES_tradnl" sz="1600" i="1" dirty="0" smtClean="0">
                <a:latin typeface="+mj-lt"/>
              </a:rPr>
              <a:t> / </a:t>
            </a:r>
            <a:r>
              <a:rPr lang="es-ES_tradnl" sz="1600" i="1" dirty="0" err="1" smtClean="0">
                <a:latin typeface="+mj-lt"/>
              </a:rPr>
              <a:t>uppercase</a:t>
            </a:r>
            <a:r>
              <a:rPr lang="es-ES_tradnl" sz="1600" i="1" dirty="0" smtClean="0">
                <a:latin typeface="+mj-lt"/>
              </a:rPr>
              <a:t> / </a:t>
            </a:r>
            <a:r>
              <a:rPr lang="es-ES_tradnl" sz="1600" i="1" dirty="0" err="1" smtClean="0">
                <a:latin typeface="+mj-lt"/>
              </a:rPr>
              <a:t>lowercase</a:t>
            </a:r>
            <a:r>
              <a:rPr lang="es-ES_tradnl" sz="1600" i="1" dirty="0" smtClean="0">
                <a:latin typeface="+mj-lt"/>
              </a:rPr>
              <a:t> / </a:t>
            </a:r>
            <a:r>
              <a:rPr lang="es-ES_tradnl" sz="1600" i="1" dirty="0" err="1" smtClean="0">
                <a:latin typeface="+mj-lt"/>
              </a:rPr>
              <a:t>none</a:t>
            </a:r>
            <a:r>
              <a:rPr lang="es-ES_tradnl" sz="1600" i="1" dirty="0" smtClean="0">
                <a:latin typeface="+mj-lt"/>
              </a:rPr>
              <a:t> 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38 Conector recto"/>
          <p:cNvCxnSpPr>
            <a:cxnSpLocks noChangeShapeType="1"/>
            <a:stCxn id="35" idx="3"/>
            <a:endCxn id="45" idx="1"/>
          </p:cNvCxnSpPr>
          <p:nvPr/>
        </p:nvCxnSpPr>
        <p:spPr bwMode="auto">
          <a:xfrm flipV="1">
            <a:off x="4639490" y="3977559"/>
            <a:ext cx="598725" cy="13134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5238215" y="4317188"/>
            <a:ext cx="6197878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Representa en mayúsculas o minúsculas, independientemente de como esté en el texto original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38 Conector recto"/>
          <p:cNvCxnSpPr>
            <a:cxnSpLocks noChangeShapeType="1"/>
            <a:stCxn id="35" idx="3"/>
            <a:endCxn id="48" idx="1"/>
          </p:cNvCxnSpPr>
          <p:nvPr/>
        </p:nvCxnSpPr>
        <p:spPr bwMode="auto">
          <a:xfrm>
            <a:off x="4639490" y="4108907"/>
            <a:ext cx="598725" cy="53743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075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2 Tipografías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Tipografías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párrafo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b="1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Estilos </a:t>
            </a:r>
            <a:r>
              <a:rPr lang="es-ES_tradnl" altLang="es-ES" sz="2000" b="0" smtClean="0">
                <a:solidFill>
                  <a:schemeClr val="tx1"/>
                </a:solidFill>
                <a:latin typeface="+mj-lt"/>
              </a:rPr>
              <a:t>de párrafo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2769929" y="1936954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text-indent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Tabulación en la primera línea del párrafo.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4639490" y="1905146"/>
            <a:ext cx="598726" cy="23219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2769928" y="3006867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letter-spacing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5222683" y="2189637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Cualquier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ud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de longitud.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Ojo a valores negativos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38 Conector recto"/>
          <p:cNvCxnSpPr>
            <a:cxnSpLocks noChangeShapeType="1"/>
            <a:stCxn id="17" idx="3"/>
            <a:endCxn id="27" idx="1"/>
          </p:cNvCxnSpPr>
          <p:nvPr/>
        </p:nvCxnSpPr>
        <p:spPr bwMode="auto">
          <a:xfrm>
            <a:off x="4639490" y="2137336"/>
            <a:ext cx="583193" cy="2428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769929" y="4054829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word-spacing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5222683" y="2719983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i="1" dirty="0"/>
              <a:t>Cualquier </a:t>
            </a:r>
            <a:r>
              <a:rPr lang="es-ES_tradnl" sz="1600" i="1" dirty="0" err="1"/>
              <a:t>ud</a:t>
            </a:r>
            <a:r>
              <a:rPr lang="es-ES_tradnl" sz="1600" i="1" dirty="0"/>
              <a:t> </a:t>
            </a:r>
            <a:r>
              <a:rPr lang="es-ES_tradnl" sz="1600" i="1" dirty="0" smtClean="0"/>
              <a:t>absoluta de </a:t>
            </a:r>
            <a:r>
              <a:rPr lang="es-ES_tradnl" sz="1600" i="1" dirty="0"/>
              <a:t>longitud.</a:t>
            </a:r>
            <a:r>
              <a:rPr lang="es-ES_tradnl" sz="1600" dirty="0"/>
              <a:t> Ojo a valores negativos</a:t>
            </a:r>
          </a:p>
        </p:txBody>
      </p:sp>
      <p:cxnSp>
        <p:nvCxnSpPr>
          <p:cNvPr id="37" name="38 Conector recto"/>
          <p:cNvCxnSpPr>
            <a:cxnSpLocks noChangeShapeType="1"/>
            <a:stCxn id="26" idx="3"/>
            <a:endCxn id="36" idx="1"/>
          </p:cNvCxnSpPr>
          <p:nvPr/>
        </p:nvCxnSpPr>
        <p:spPr bwMode="auto">
          <a:xfrm flipV="1">
            <a:off x="4639489" y="2910543"/>
            <a:ext cx="583194" cy="2967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5238215" y="3260988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Separación entre caracteres. Ojo a no perder la legibilidad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8 Conector recto"/>
          <p:cNvCxnSpPr>
            <a:cxnSpLocks noChangeShapeType="1"/>
            <a:stCxn id="26" idx="3"/>
            <a:endCxn id="43" idx="1"/>
          </p:cNvCxnSpPr>
          <p:nvPr/>
        </p:nvCxnSpPr>
        <p:spPr bwMode="auto">
          <a:xfrm>
            <a:off x="4639489" y="3207249"/>
            <a:ext cx="598726" cy="24429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5238215" y="3786999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i="1" dirty="0"/>
              <a:t>Cualquier </a:t>
            </a:r>
            <a:r>
              <a:rPr lang="es-ES_tradnl" sz="1600" i="1" dirty="0" err="1"/>
              <a:t>ud</a:t>
            </a:r>
            <a:r>
              <a:rPr lang="es-ES_tradnl" sz="1600" i="1" dirty="0"/>
              <a:t> absoluta de longitud.</a:t>
            </a:r>
            <a:r>
              <a:rPr lang="es-ES_tradnl" sz="1600" dirty="0"/>
              <a:t> Ojo a valores negativos</a:t>
            </a:r>
            <a:endParaRPr lang="es-ES_tradnl" sz="1600" dirty="0"/>
          </a:p>
        </p:txBody>
      </p:sp>
      <p:cxnSp>
        <p:nvCxnSpPr>
          <p:cNvPr id="46" name="38 Conector recto"/>
          <p:cNvCxnSpPr>
            <a:cxnSpLocks noChangeShapeType="1"/>
            <a:stCxn id="35" idx="3"/>
            <a:endCxn id="45" idx="1"/>
          </p:cNvCxnSpPr>
          <p:nvPr/>
        </p:nvCxnSpPr>
        <p:spPr bwMode="auto">
          <a:xfrm flipV="1">
            <a:off x="4639490" y="3977559"/>
            <a:ext cx="598725" cy="27765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5238215" y="4317188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/>
              <a:t>Separación entre </a:t>
            </a:r>
            <a:r>
              <a:rPr lang="es-ES_tradnl" sz="1600" dirty="0" smtClean="0"/>
              <a:t>palabras. </a:t>
            </a:r>
            <a:r>
              <a:rPr lang="es-ES_tradnl" sz="1600" dirty="0"/>
              <a:t>Ojo a no perder la legibilidad</a:t>
            </a:r>
          </a:p>
        </p:txBody>
      </p:sp>
      <p:cxnSp>
        <p:nvCxnSpPr>
          <p:cNvPr id="49" name="38 Conector recto"/>
          <p:cNvCxnSpPr>
            <a:cxnSpLocks noChangeShapeType="1"/>
            <a:stCxn id="35" idx="3"/>
            <a:endCxn id="48" idx="1"/>
          </p:cNvCxnSpPr>
          <p:nvPr/>
        </p:nvCxnSpPr>
        <p:spPr bwMode="auto">
          <a:xfrm>
            <a:off x="4639490" y="4255211"/>
            <a:ext cx="598725" cy="25253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2769929" y="533216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Line-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height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238215" y="482049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i="1" dirty="0" smtClean="0"/>
              <a:t>Número / valor de longitud / % / normal. </a:t>
            </a:r>
            <a:r>
              <a:rPr lang="es-ES_tradnl" sz="1600" dirty="0" smtClean="0"/>
              <a:t>Ojo a los valores negativos</a:t>
            </a:r>
            <a:endParaRPr lang="es-ES_tradnl" sz="1600" dirty="0"/>
          </a:p>
        </p:txBody>
      </p:sp>
      <p:cxnSp>
        <p:nvCxnSpPr>
          <p:cNvPr id="31" name="38 Conector recto"/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4639490" y="5011056"/>
            <a:ext cx="598725" cy="52149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11 CuadroTexto"/>
          <p:cNvSpPr txBox="1">
            <a:spLocks noChangeArrowheads="1"/>
          </p:cNvSpPr>
          <p:nvPr/>
        </p:nvSpPr>
        <p:spPr bwMode="auto">
          <a:xfrm>
            <a:off x="5238215" y="5350685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/>
              <a:t>Separación entre </a:t>
            </a:r>
            <a:r>
              <a:rPr lang="es-ES_tradnl" sz="1600" dirty="0" smtClean="0"/>
              <a:t>líneas. </a:t>
            </a:r>
            <a:r>
              <a:rPr lang="es-ES_tradnl" sz="1600" dirty="0"/>
              <a:t>Ojo a no perder la legibilidad</a:t>
            </a:r>
          </a:p>
        </p:txBody>
      </p:sp>
      <p:cxnSp>
        <p:nvCxnSpPr>
          <p:cNvPr id="33" name="38 Conector recto"/>
          <p:cNvCxnSpPr>
            <a:cxnSpLocks noChangeShapeType="1"/>
            <a:stCxn id="29" idx="3"/>
            <a:endCxn id="32" idx="1"/>
          </p:cNvCxnSpPr>
          <p:nvPr/>
        </p:nvCxnSpPr>
        <p:spPr bwMode="auto">
          <a:xfrm>
            <a:off x="4639490" y="5532548"/>
            <a:ext cx="598725" cy="869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5222683" y="5848500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/>
              <a:t>Un número o un % multiplican el interlineado por defecto de la fuente</a:t>
            </a:r>
            <a:endParaRPr lang="es-ES_tradnl" sz="1600" dirty="0"/>
          </a:p>
        </p:txBody>
      </p:sp>
      <p:cxnSp>
        <p:nvCxnSpPr>
          <p:cNvPr id="38" name="38 Conector recto"/>
          <p:cNvCxnSpPr>
            <a:cxnSpLocks noChangeShapeType="1"/>
            <a:stCxn id="29" idx="3"/>
            <a:endCxn id="34" idx="1"/>
          </p:cNvCxnSpPr>
          <p:nvPr/>
        </p:nvCxnSpPr>
        <p:spPr bwMode="auto">
          <a:xfrm>
            <a:off x="4639490" y="5532548"/>
            <a:ext cx="583193" cy="50651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02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2 Tipografías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Tipografías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Estilos de párrafo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b="1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Estilos </a:t>
            </a:r>
            <a:r>
              <a:rPr lang="es-ES_tradnl" altLang="es-ES" sz="2000" b="0" smtClean="0">
                <a:solidFill>
                  <a:schemeClr val="tx1"/>
                </a:solidFill>
                <a:latin typeface="+mj-lt"/>
              </a:rPr>
              <a:t>de párrafo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2769929" y="1936954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text-align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i="1" dirty="0" err="1" smtClean="0">
                <a:latin typeface="+mj-lt"/>
              </a:rPr>
              <a:t>left</a:t>
            </a:r>
            <a:r>
              <a:rPr lang="es-ES_tradnl" sz="1600" i="1" dirty="0" smtClean="0">
                <a:latin typeface="+mj-lt"/>
              </a:rPr>
              <a:t> / </a:t>
            </a:r>
            <a:r>
              <a:rPr lang="es-ES_tradnl" sz="1600" i="1" dirty="0" err="1" smtClean="0">
                <a:latin typeface="+mj-lt"/>
              </a:rPr>
              <a:t>right</a:t>
            </a:r>
            <a:r>
              <a:rPr lang="es-ES_tradnl" sz="1600" i="1" dirty="0">
                <a:latin typeface="+mj-lt"/>
              </a:rPr>
              <a:t> </a:t>
            </a:r>
            <a:r>
              <a:rPr lang="es-ES_tradnl" sz="1600" i="1" dirty="0" smtClean="0">
                <a:latin typeface="+mj-lt"/>
              </a:rPr>
              <a:t>/ center / </a:t>
            </a:r>
            <a:r>
              <a:rPr lang="es-ES_tradnl" sz="1600" i="1" dirty="0" err="1" smtClean="0">
                <a:latin typeface="+mj-lt"/>
              </a:rPr>
              <a:t>justify</a:t>
            </a:r>
            <a:r>
              <a:rPr lang="es-ES_tradnl" sz="1600" i="1" dirty="0" smtClean="0">
                <a:latin typeface="+mj-lt"/>
              </a:rPr>
              <a:t> / auto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4639490" y="1905146"/>
            <a:ext cx="598726" cy="23219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2769928" y="3226323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vertical-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align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5222683" y="2189637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Alineación horizontal del texto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38 Conector recto"/>
          <p:cNvCxnSpPr>
            <a:cxnSpLocks noChangeShapeType="1"/>
            <a:stCxn id="17" idx="3"/>
            <a:endCxn id="27" idx="1"/>
          </p:cNvCxnSpPr>
          <p:nvPr/>
        </p:nvCxnSpPr>
        <p:spPr bwMode="auto">
          <a:xfrm>
            <a:off x="4639490" y="2137336"/>
            <a:ext cx="583193" cy="2428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769927" y="4283734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direction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5222683" y="2719983"/>
            <a:ext cx="6197878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i="1" dirty="0" err="1" smtClean="0"/>
              <a:t>baseline</a:t>
            </a:r>
            <a:r>
              <a:rPr lang="es-ES_tradnl" sz="1600" i="1" dirty="0" smtClean="0"/>
              <a:t> / </a:t>
            </a:r>
            <a:r>
              <a:rPr lang="es-ES_tradnl" sz="1600" i="1" dirty="0" err="1" smtClean="0"/>
              <a:t>sup</a:t>
            </a:r>
            <a:r>
              <a:rPr lang="es-ES_tradnl" sz="1600" i="1" dirty="0" smtClean="0"/>
              <a:t> / </a:t>
            </a:r>
            <a:r>
              <a:rPr lang="es-ES_tradnl" sz="1600" i="1" dirty="0" err="1" smtClean="0"/>
              <a:t>super</a:t>
            </a:r>
            <a:r>
              <a:rPr lang="es-ES_tradnl" sz="1600" i="1" dirty="0" smtClean="0"/>
              <a:t> / valor de longitud / %</a:t>
            </a:r>
            <a:r>
              <a:rPr lang="es-ES_tradnl" sz="1600" dirty="0" smtClean="0"/>
              <a:t>. Alinean con respecto a la línea del texto</a:t>
            </a:r>
            <a:endParaRPr lang="es-ES_tradnl" sz="1600" dirty="0"/>
          </a:p>
        </p:txBody>
      </p:sp>
      <p:cxnSp>
        <p:nvCxnSpPr>
          <p:cNvPr id="37" name="38 Conector recto"/>
          <p:cNvCxnSpPr>
            <a:cxnSpLocks noChangeShapeType="1"/>
            <a:stCxn id="26" idx="3"/>
            <a:endCxn id="36" idx="1"/>
          </p:cNvCxnSpPr>
          <p:nvPr/>
        </p:nvCxnSpPr>
        <p:spPr bwMode="auto">
          <a:xfrm flipV="1">
            <a:off x="4639489" y="3049132"/>
            <a:ext cx="583194" cy="37757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5238215" y="3500469"/>
            <a:ext cx="6197878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top /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middle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bottom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. Alinean con respecto al alto del elemento padre. Solo para celdas en tablas o elementos en línea.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8 Conector recto"/>
          <p:cNvCxnSpPr>
            <a:cxnSpLocks noChangeShapeType="1"/>
            <a:stCxn id="26" idx="3"/>
            <a:endCxn id="43" idx="1"/>
          </p:cNvCxnSpPr>
          <p:nvPr/>
        </p:nvCxnSpPr>
        <p:spPr bwMode="auto">
          <a:xfrm>
            <a:off x="4639489" y="3426705"/>
            <a:ext cx="598726" cy="40291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5222683" y="4290307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i="1" dirty="0" err="1" smtClean="0"/>
              <a:t>ltr</a:t>
            </a:r>
            <a:r>
              <a:rPr lang="es-ES_tradnl" sz="1600" i="1" dirty="0" smtClean="0"/>
              <a:t> / </a:t>
            </a:r>
            <a:r>
              <a:rPr lang="es-ES_tradnl" sz="1600" i="1" dirty="0" err="1" smtClean="0"/>
              <a:t>rtl</a:t>
            </a:r>
            <a:r>
              <a:rPr lang="es-ES_tradnl" sz="1600" dirty="0" smtClean="0"/>
              <a:t>. Dirección del texto</a:t>
            </a:r>
            <a:endParaRPr lang="es-ES_tradnl" sz="1600" i="1" dirty="0"/>
          </a:p>
        </p:txBody>
      </p:sp>
      <p:cxnSp>
        <p:nvCxnSpPr>
          <p:cNvPr id="49" name="38 Conector recto"/>
          <p:cNvCxnSpPr>
            <a:cxnSpLocks noChangeShapeType="1"/>
            <a:stCxn id="35" idx="3"/>
            <a:endCxn id="48" idx="1"/>
          </p:cNvCxnSpPr>
          <p:nvPr/>
        </p:nvCxnSpPr>
        <p:spPr bwMode="auto">
          <a:xfrm flipV="1">
            <a:off x="4639488" y="4480867"/>
            <a:ext cx="583195" cy="324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2769927" y="5135365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height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238215" y="4881456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i="1" dirty="0" smtClean="0"/>
              <a:t>valor de longitud absoluto o relativo.</a:t>
            </a:r>
            <a:endParaRPr lang="es-ES_tradnl" sz="1600" dirty="0"/>
          </a:p>
        </p:txBody>
      </p:sp>
      <p:cxnSp>
        <p:nvCxnSpPr>
          <p:cNvPr id="31" name="38 Conector recto"/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4639488" y="5072016"/>
            <a:ext cx="598727" cy="26373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11 CuadroTexto"/>
          <p:cNvSpPr txBox="1">
            <a:spLocks noChangeArrowheads="1"/>
          </p:cNvSpPr>
          <p:nvPr/>
        </p:nvSpPr>
        <p:spPr bwMode="auto">
          <a:xfrm>
            <a:off x="5238215" y="5411645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/>
              <a:t>Tamaño del párrafo</a:t>
            </a:r>
            <a:endParaRPr lang="es-ES_tradnl" sz="1600" dirty="0"/>
          </a:p>
        </p:txBody>
      </p:sp>
      <p:cxnSp>
        <p:nvCxnSpPr>
          <p:cNvPr id="33" name="38 Conector recto"/>
          <p:cNvCxnSpPr>
            <a:cxnSpLocks noChangeShapeType="1"/>
            <a:stCxn id="29" idx="3"/>
            <a:endCxn id="32" idx="1"/>
          </p:cNvCxnSpPr>
          <p:nvPr/>
        </p:nvCxnSpPr>
        <p:spPr bwMode="auto">
          <a:xfrm>
            <a:off x="4639488" y="5335747"/>
            <a:ext cx="598727" cy="2664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78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3474688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La base de un buen diseño web es mantener completamente separados el contenido de la presentación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3 CuadroTexto"/>
          <p:cNvSpPr>
            <a:spLocks noChangeArrowheads="1"/>
          </p:cNvSpPr>
          <p:nvPr/>
        </p:nvSpPr>
        <p:spPr bwMode="auto">
          <a:xfrm>
            <a:off x="6173638" y="1747566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HTML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32 Forma"/>
          <p:cNvCxnSpPr>
            <a:cxnSpLocks noChangeShapeType="1"/>
            <a:stCxn id="12" idx="3"/>
            <a:endCxn id="10" idx="1"/>
          </p:cNvCxnSpPr>
          <p:nvPr/>
        </p:nvCxnSpPr>
        <p:spPr bwMode="auto">
          <a:xfrm flipV="1">
            <a:off x="5702558" y="1984382"/>
            <a:ext cx="471080" cy="34995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4560443" y="1988223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SITIO WEB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6173638" y="2441011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CSS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702558" y="2334338"/>
            <a:ext cx="471080" cy="34155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8419049" y="1793528"/>
            <a:ext cx="126637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contenido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38 Conector recto"/>
          <p:cNvCxnSpPr>
            <a:cxnSpLocks noChangeShapeType="1"/>
            <a:stCxn id="10" idx="3"/>
            <a:endCxn id="15" idx="1"/>
          </p:cNvCxnSpPr>
          <p:nvPr/>
        </p:nvCxnSpPr>
        <p:spPr bwMode="auto">
          <a:xfrm flipV="1">
            <a:off x="7903928" y="1984088"/>
            <a:ext cx="515121" cy="29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419049" y="2481197"/>
            <a:ext cx="1369300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presentación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3" idx="3"/>
            <a:endCxn id="21" idx="1"/>
          </p:cNvCxnSpPr>
          <p:nvPr/>
        </p:nvCxnSpPr>
        <p:spPr bwMode="auto">
          <a:xfrm flipV="1">
            <a:off x="7903928" y="2671757"/>
            <a:ext cx="515121" cy="413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1 CuadroTexto"/>
          <p:cNvSpPr txBox="1">
            <a:spLocks noChangeArrowheads="1"/>
          </p:cNvSpPr>
          <p:nvPr/>
        </p:nvSpPr>
        <p:spPr bwMode="auto">
          <a:xfrm>
            <a:off x="3012127" y="4803120"/>
            <a:ext cx="231345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Mantenimiento del código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6134937" y="4783385"/>
            <a:ext cx="199801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Legibilidad del código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11 CuadroTexto"/>
          <p:cNvSpPr txBox="1">
            <a:spLocks noChangeArrowheads="1"/>
          </p:cNvSpPr>
          <p:nvPr/>
        </p:nvSpPr>
        <p:spPr bwMode="auto">
          <a:xfrm>
            <a:off x="9257749" y="4795578"/>
            <a:ext cx="199801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Compatibilidad entre navegadores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Sintaxis básica de CSS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2933669" y="1671762"/>
            <a:ext cx="3381788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Una hoja de estilos tiene un conjunto de selectores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41" y="3434034"/>
            <a:ext cx="5039428" cy="3200847"/>
          </a:xfrm>
          <a:prstGeom prst="rect">
            <a:avLst/>
          </a:prstGeom>
        </p:spPr>
      </p:pic>
      <p:sp>
        <p:nvSpPr>
          <p:cNvPr id="22" name="13 CuadroTexto"/>
          <p:cNvSpPr>
            <a:spLocks noChangeArrowheads="1"/>
          </p:cNvSpPr>
          <p:nvPr/>
        </p:nvSpPr>
        <p:spPr bwMode="auto">
          <a:xfrm>
            <a:off x="6618468" y="1671762"/>
            <a:ext cx="4925832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Para cada selector se declaran las propiedades de estilos que deben aplicarse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2885047" y="3763983"/>
            <a:ext cx="130942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selector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Conector recto de flecha 25"/>
          <p:cNvCxnSpPr>
            <a:stCxn id="24" idx="3"/>
          </p:cNvCxnSpPr>
          <p:nvPr/>
        </p:nvCxnSpPr>
        <p:spPr>
          <a:xfrm flipV="1">
            <a:off x="4194472" y="3649619"/>
            <a:ext cx="621632" cy="32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4" idx="3"/>
          </p:cNvCxnSpPr>
          <p:nvPr/>
        </p:nvCxnSpPr>
        <p:spPr>
          <a:xfrm>
            <a:off x="4194472" y="3977462"/>
            <a:ext cx="621632" cy="951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1 CuadroTexto"/>
          <p:cNvSpPr txBox="1">
            <a:spLocks noChangeArrowheads="1"/>
          </p:cNvSpPr>
          <p:nvPr/>
        </p:nvSpPr>
        <p:spPr bwMode="auto">
          <a:xfrm>
            <a:off x="6215067" y="2833416"/>
            <a:ext cx="130942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propiedad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Conector recto de flecha 32"/>
          <p:cNvCxnSpPr>
            <a:stCxn id="32" idx="2"/>
          </p:cNvCxnSpPr>
          <p:nvPr/>
        </p:nvCxnSpPr>
        <p:spPr>
          <a:xfrm flipH="1">
            <a:off x="6315457" y="3260374"/>
            <a:ext cx="554323" cy="503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8146124" y="2833416"/>
            <a:ext cx="130942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valor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Conector recto de flecha 38"/>
          <p:cNvCxnSpPr>
            <a:stCxn id="38" idx="2"/>
          </p:cNvCxnSpPr>
          <p:nvPr/>
        </p:nvCxnSpPr>
        <p:spPr>
          <a:xfrm flipH="1">
            <a:off x="8246514" y="3260374"/>
            <a:ext cx="554323" cy="503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9878544" y="3350859"/>
            <a:ext cx="2133426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un selector se pueden declarar varias propiedades de estilo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9878544" y="4810307"/>
            <a:ext cx="213342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No olvidar nunca el punto y coma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8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Selectores básicos de CSS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2933668" y="1671762"/>
            <a:ext cx="8514619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Un selector selecciona un conjunto de etiquetas HTML para aplicarles un conjunto de propiedades de estilos. 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3012127" y="5392146"/>
            <a:ext cx="713161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Existen otros selectores más complejos, como los jerárquicos, las </a:t>
            </a:r>
            <a:r>
              <a:rPr lang="es-ES_tradnl" sz="1600" dirty="0" err="1" smtClean="0">
                <a:latin typeface="+mj-lt"/>
              </a:rPr>
              <a:t>pseudoclases</a:t>
            </a:r>
            <a:r>
              <a:rPr lang="es-ES_tradnl" sz="1600" dirty="0" smtClean="0">
                <a:latin typeface="+mj-lt"/>
              </a:rPr>
              <a:t> y los selectores de atributos. Los veremos en próximos temas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4639862" y="3012050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De etiqueta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23" idx="3"/>
            <a:endCxn id="20" idx="1"/>
          </p:cNvCxnSpPr>
          <p:nvPr/>
        </p:nvCxnSpPr>
        <p:spPr bwMode="auto">
          <a:xfrm flipV="1">
            <a:off x="4271704" y="3248866"/>
            <a:ext cx="368158" cy="77060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3012127" y="3673354"/>
            <a:ext cx="1259577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Selectores básicos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3 CuadroTexto"/>
          <p:cNvSpPr>
            <a:spLocks noChangeArrowheads="1"/>
          </p:cNvSpPr>
          <p:nvPr/>
        </p:nvSpPr>
        <p:spPr bwMode="auto">
          <a:xfrm>
            <a:off x="4639862" y="377239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De clase (.)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32 Forma"/>
          <p:cNvCxnSpPr>
            <a:cxnSpLocks noChangeShapeType="1"/>
            <a:stCxn id="23" idx="3"/>
            <a:endCxn id="27" idx="1"/>
          </p:cNvCxnSpPr>
          <p:nvPr/>
        </p:nvCxnSpPr>
        <p:spPr bwMode="auto">
          <a:xfrm flipV="1">
            <a:off x="4271704" y="4007278"/>
            <a:ext cx="368158" cy="1219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13 CuadroTexto"/>
          <p:cNvSpPr>
            <a:spLocks noChangeArrowheads="1"/>
          </p:cNvSpPr>
          <p:nvPr/>
        </p:nvSpPr>
        <p:spPr bwMode="auto">
          <a:xfrm>
            <a:off x="4639862" y="4477038"/>
            <a:ext cx="2432201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De identificador (#)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23" idx="3"/>
            <a:endCxn id="46" idx="1"/>
          </p:cNvCxnSpPr>
          <p:nvPr/>
        </p:nvCxnSpPr>
        <p:spPr bwMode="auto">
          <a:xfrm>
            <a:off x="4271704" y="4019469"/>
            <a:ext cx="368158" cy="69438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33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Selectores básicos de CSS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671762"/>
            <a:ext cx="8326434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Los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SELECTORES DE ETIQUETA 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seleccionan a todas las etiquetas del tipo indicado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7295614" y="3059745"/>
            <a:ext cx="424868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Como selector se indica el nombre de la etiqueta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3040784"/>
            <a:ext cx="4105848" cy="2924583"/>
          </a:xfrm>
          <a:prstGeom prst="rect">
            <a:avLst/>
          </a:prstGeom>
        </p:spPr>
      </p:pic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7295614" y="3687771"/>
            <a:ext cx="424868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ejemplo, todas las etiquetas div tendrán la misma apariencia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295614" y="4626312"/>
            <a:ext cx="4248686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indicar varios selectores para una misma declaración de estilos. En el ejemplo, todos los h1, h2 y h3 tendrán la misma apariencia. (¡¡No olvidar las comas!!)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0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Selectores básicos de CSS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671762"/>
            <a:ext cx="7992590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Los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SELECTORES DE CLASE 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seleccionan a todas las etiquetas que tengan definido el atributo </a:t>
            </a:r>
            <a:r>
              <a:rPr lang="es-ES_tradnl" altLang="es-ES" sz="2000" b="0" i="1" dirty="0" err="1" smtClean="0">
                <a:solidFill>
                  <a:schemeClr val="bg1"/>
                </a:solidFill>
                <a:latin typeface="+mj-lt"/>
              </a:rPr>
              <a:t>class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 indicado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6449568" y="2692993"/>
            <a:ext cx="455514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nombre de la clase se indica con un punto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6449568" y="3235676"/>
            <a:ext cx="4555149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delante del punto indico el nombre de una etiqueta, sólo se aplicará a las etiquetas de ese tipo que tengan la clase indicada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5091103"/>
            <a:ext cx="7992590" cy="1247949"/>
          </a:xfrm>
          <a:prstGeom prst="rect">
            <a:avLst/>
          </a:prstGeom>
        </p:spPr>
      </p:pic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449568" y="4435641"/>
            <a:ext cx="455514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ejemplo, la última imagen saldrá normal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27" y="2802385"/>
            <a:ext cx="321037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Selectores básicos de CSS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6" y="1671762"/>
            <a:ext cx="8423969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Los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SELECTORES DE IDENTIFICADOR 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seleccionan a la etiqueta que tenga definido el atributo id indicado.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Los id deben ser únicos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7271754" y="2791546"/>
            <a:ext cx="416434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nombre del id se indica con una almohadilla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7271754" y="3757454"/>
            <a:ext cx="4164342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delante de la almohadilla indico el nombre de una etiqueta, sólo se aplicará a la etiqueta de ese tipo que tenga el id indicado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2795386"/>
            <a:ext cx="4124901" cy="20100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26" y="4977628"/>
            <a:ext cx="7563906" cy="733527"/>
          </a:xfrm>
          <a:prstGeom prst="rect">
            <a:avLst/>
          </a:prstGeom>
        </p:spPr>
      </p:pic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012125" y="5901019"/>
            <a:ext cx="8423969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nombre de una clase o un id puede tener letras, números y guiones (medio y bajo). Deben empezar por una letra. Evitar espacios y palabras reservadas </a:t>
            </a:r>
            <a:r>
              <a:rPr lang="es-ES_tradnl" sz="1600" dirty="0" err="1" smtClean="0">
                <a:latin typeface="+mj-lt"/>
              </a:rPr>
              <a:t>javascript</a:t>
            </a:r>
            <a:r>
              <a:rPr lang="es-ES_tradnl" sz="1600" dirty="0" smtClean="0">
                <a:latin typeface="+mj-lt"/>
              </a:rPr>
              <a:t>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5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 a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3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 a CSS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Selectores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Añadir una hoja de estilos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Cascada y herencia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Unidades de medida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Notación de colores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Tipografías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D. Añadir una hoja de estilos a un documento HTML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2872854" y="1706870"/>
            <a:ext cx="186956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Estilos en línea (en una etiqueta)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2872854" y="3045252"/>
            <a:ext cx="1869561" cy="686574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Hoja interna (en </a:t>
            </a:r>
            <a:r>
              <a:rPr lang="es-ES_tradnl" altLang="es-ES" sz="1600" dirty="0">
                <a:solidFill>
                  <a:schemeClr val="bg1"/>
                </a:solidFill>
                <a:latin typeface="+mj-lt"/>
              </a:rPr>
              <a:t>el 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head)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5189448" y="1859582"/>
            <a:ext cx="619787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No se recomienda porque rompe la separación contenido-presentación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38 Conector recto"/>
          <p:cNvCxnSpPr>
            <a:cxnSpLocks noChangeShapeType="1"/>
            <a:stCxn id="14" idx="3"/>
            <a:endCxn id="23" idx="1"/>
          </p:cNvCxnSpPr>
          <p:nvPr/>
        </p:nvCxnSpPr>
        <p:spPr bwMode="auto">
          <a:xfrm flipV="1">
            <a:off x="4742415" y="2050142"/>
            <a:ext cx="447033" cy="284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5217782" y="2947703"/>
            <a:ext cx="616954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Difícil de mantener si el sitio tiene muchas páginas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38 Conector recto"/>
          <p:cNvCxnSpPr>
            <a:cxnSpLocks noChangeShapeType="1"/>
            <a:stCxn id="20" idx="3"/>
            <a:endCxn id="28" idx="1"/>
          </p:cNvCxnSpPr>
          <p:nvPr/>
        </p:nvCxnSpPr>
        <p:spPr bwMode="auto">
          <a:xfrm flipV="1">
            <a:off x="4742415" y="3138263"/>
            <a:ext cx="475367" cy="25027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217782" y="3469411"/>
            <a:ext cx="616954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Cuidado que al abrir la etiqueta </a:t>
            </a:r>
            <a:r>
              <a:rPr lang="es-ES_tradnl" sz="1600" dirty="0" err="1" smtClean="0">
                <a:latin typeface="+mj-lt"/>
              </a:rPr>
              <a:t>style</a:t>
            </a:r>
            <a:r>
              <a:rPr lang="es-ES_tradnl" sz="1600" dirty="0" smtClean="0">
                <a:latin typeface="+mj-lt"/>
              </a:rPr>
              <a:t> se cambia la sintaxis del lenguaje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38 Conector recto"/>
          <p:cNvCxnSpPr>
            <a:cxnSpLocks noChangeShapeType="1"/>
            <a:stCxn id="20" idx="3"/>
            <a:endCxn id="30" idx="1"/>
          </p:cNvCxnSpPr>
          <p:nvPr/>
        </p:nvCxnSpPr>
        <p:spPr bwMode="auto">
          <a:xfrm>
            <a:off x="4742415" y="3388539"/>
            <a:ext cx="475367" cy="2714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49" y="2364041"/>
            <a:ext cx="6197878" cy="37508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917" y="4089140"/>
            <a:ext cx="392484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2274</Words>
  <Application>Microsoft Office PowerPoint</Application>
  <PresentationFormat>Panorámica</PresentationFormat>
  <Paragraphs>635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Decima Nova Pro</vt:lpstr>
      <vt:lpstr>Calibri</vt:lpstr>
      <vt:lpstr>Arial</vt:lpstr>
      <vt:lpstr>Tema de Office</vt:lpstr>
      <vt:lpstr>Presentación de PowerPoint</vt:lpstr>
      <vt:lpstr>ÍNDICE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2 Tipografías</vt:lpstr>
      <vt:lpstr>2 Tipografías</vt:lpstr>
      <vt:lpstr>2 Tipografías</vt:lpstr>
      <vt:lpstr>2 Tipografías</vt:lpstr>
      <vt:lpstr>2 Tipografías</vt:lpstr>
      <vt:lpstr>2 Tipografías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Vocalia Información Regional. Salesianos Cooperadores</cp:lastModifiedBy>
  <cp:revision>167</cp:revision>
  <dcterms:created xsi:type="dcterms:W3CDTF">2017-11-15T16:19:40Z</dcterms:created>
  <dcterms:modified xsi:type="dcterms:W3CDTF">2020-11-02T08:56:21Z</dcterms:modified>
</cp:coreProperties>
</file>