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68" r:id="rId3"/>
    <p:sldId id="267" r:id="rId4"/>
    <p:sldId id="26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110" d="100"/>
          <a:sy n="110" d="100"/>
        </p:scale>
        <p:origin x="72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40341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5.135.192.12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-fossati/llt" TargetMode="External"/><Relationship Id="rId2" Type="http://schemas.openxmlformats.org/officeDocument/2006/relationships/hyperlink" Target="http://5.135.192.128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31" y="465835"/>
            <a:ext cx="4453348" cy="1678779"/>
          </a:xfrm>
        </p:spPr>
        <p:txBody>
          <a:bodyPr>
            <a:normAutofit fontScale="90000"/>
          </a:bodyPr>
          <a:lstStyle/>
          <a:p>
            <a:r>
              <a:rPr lang="en-US" dirty="0"/>
              <a:t>IETF Hackathon:</a:t>
            </a:r>
            <a:br>
              <a:rPr lang="en-US" dirty="0"/>
            </a:br>
            <a:r>
              <a:rPr lang="en-US" dirty="0" smtClean="0"/>
              <a:t>Measurements that Lead/Follow </a:t>
            </a:r>
            <a:r>
              <a:rPr lang="en-US" dirty="0" err="1" smtClean="0"/>
              <a:t>Stds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Three Projects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453348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103</a:t>
            </a:r>
          </a:p>
          <a:p>
            <a:r>
              <a:rPr lang="en-US" dirty="0"/>
              <a:t>3-4 November, 2018 </a:t>
            </a:r>
          </a:p>
          <a:p>
            <a:r>
              <a:rPr lang="en-US" dirty="0"/>
              <a:t>Bangkok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84E02FB-E2D8-5545-B20D-A5EB37302C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47" r="27019" b="7120"/>
          <a:stretch/>
        </p:blipFill>
        <p:spPr>
          <a:xfrm>
            <a:off x="4784079" y="0"/>
            <a:ext cx="43599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415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xmlns="" id="{88BE559A-92DE-4C30-BE44-3E939006C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</p:spPr>
        <p:txBody>
          <a:bodyPr/>
          <a:lstStyle/>
          <a:p>
            <a:r>
              <a:rPr lang="it-IT" dirty="0" smtClean="0"/>
              <a:t>QUIC </a:t>
            </a:r>
            <a:r>
              <a:rPr lang="it-IT" dirty="0"/>
              <a:t>Delay Sample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xmlns="" id="{B0DDAABE-4371-445C-9CA4-7CC663AC4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22776"/>
            <a:ext cx="8588326" cy="3394473"/>
          </a:xfrm>
        </p:spPr>
        <p:txBody>
          <a:bodyPr>
            <a:noAutofit/>
          </a:bodyPr>
          <a:lstStyle/>
          <a:p>
            <a:r>
              <a:rPr lang="it-IT" sz="1600" b="1" dirty="0"/>
              <a:t>Subject</a:t>
            </a:r>
            <a:r>
              <a:rPr lang="it-IT" sz="1600" dirty="0"/>
              <a:t>: </a:t>
            </a:r>
            <a:r>
              <a:rPr lang="it-IT" sz="1600" dirty="0" smtClean="0"/>
              <a:t>Measuring </a:t>
            </a:r>
            <a:r>
              <a:rPr lang="it-IT" sz="1600" dirty="0"/>
              <a:t>accurate RTT over </a:t>
            </a:r>
            <a:r>
              <a:rPr lang="it-IT" sz="1600" dirty="0" smtClean="0"/>
              <a:t>QUIC </a:t>
            </a:r>
            <a:r>
              <a:rPr lang="it-IT" sz="1600" dirty="0"/>
              <a:t>protocol (with visibility from an intermediate observer).</a:t>
            </a:r>
          </a:p>
          <a:p>
            <a:r>
              <a:rPr lang="it-IT" sz="1600" b="1" dirty="0"/>
              <a:t>Reference</a:t>
            </a:r>
            <a:r>
              <a:rPr lang="it-IT" sz="1600" dirty="0"/>
              <a:t>: </a:t>
            </a:r>
            <a:r>
              <a:rPr lang="en-US" sz="1600" dirty="0"/>
              <a:t>draft-trammell-quic-spin-03</a:t>
            </a:r>
          </a:p>
          <a:p>
            <a:r>
              <a:rPr lang="en-US" sz="1600" b="1" dirty="0"/>
              <a:t>Goal</a:t>
            </a:r>
            <a:r>
              <a:rPr lang="en-US" sz="1600" dirty="0"/>
              <a:t>: to reduce from 3 to 2 bits the header space used for delay measurements (VEC proposal)</a:t>
            </a:r>
          </a:p>
          <a:p>
            <a:r>
              <a:rPr lang="en-US" sz="1600" b="1" dirty="0"/>
              <a:t>Job</a:t>
            </a:r>
            <a:r>
              <a:rPr lang="en-US" sz="1600" dirty="0"/>
              <a:t>: implementing the Delay Sample (DS): Spin </a:t>
            </a:r>
            <a:r>
              <a:rPr lang="en-US" sz="1600" dirty="0" err="1"/>
              <a:t>Bit+DS</a:t>
            </a:r>
            <a:r>
              <a:rPr lang="en-US" sz="1600" dirty="0"/>
              <a:t> bit</a:t>
            </a:r>
          </a:p>
          <a:p>
            <a:r>
              <a:rPr lang="en-US" sz="1600" b="1" dirty="0"/>
              <a:t>Experimentation</a:t>
            </a:r>
            <a:r>
              <a:rPr lang="en-US" sz="1600" dirty="0"/>
              <a:t>: Comparison between Delay Sample and Valid Edge </a:t>
            </a:r>
            <a:r>
              <a:rPr lang="en-US" sz="1600" dirty="0" smtClean="0"/>
              <a:t>Counter </a:t>
            </a:r>
            <a:r>
              <a:rPr lang="en-US" sz="1600" dirty="0"/>
              <a:t>(VEC): </a:t>
            </a:r>
          </a:p>
          <a:p>
            <a:pPr marL="1065486" lvl="2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600" dirty="0"/>
              <a:t>Pros 	1 bit saving</a:t>
            </a:r>
          </a:p>
          <a:p>
            <a:pPr marL="1394460" lvl="3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sz="1600" dirty="0"/>
              <a:t>	Better measurements in case of out of order</a:t>
            </a:r>
          </a:p>
          <a:p>
            <a:pPr marL="1065486" lvl="2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600" dirty="0"/>
              <a:t>Cons 	less measurements in case of «traffic holes» and losses (1 empty period more)</a:t>
            </a:r>
          </a:p>
          <a:p>
            <a:pPr marL="876300" lvl="2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sz="1600" dirty="0"/>
              <a:t>			Observer implementation (needs a timer to clean edges)</a:t>
            </a:r>
          </a:p>
          <a:p>
            <a:pPr marL="876300" lvl="2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sz="100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it-IT" sz="1600" b="1" dirty="0"/>
              <a:t>Web site: </a:t>
            </a:r>
            <a:r>
              <a:rPr lang="it-IT" sz="1600" b="1" dirty="0">
                <a:hlinkClick r:id="rId2"/>
              </a:rPr>
              <a:t>http://5.135.192.128/</a:t>
            </a:r>
            <a:endParaRPr lang="it-IT" sz="1600" b="1" dirty="0"/>
          </a:p>
          <a:p>
            <a:pPr marL="876300" lvl="2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sz="1600" dirty="0"/>
          </a:p>
          <a:p>
            <a:endParaRPr lang="en-US" sz="1600" dirty="0"/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2687101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Benchmarking &amp; IP Access Measurement Cross-over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317897" y="1447028"/>
            <a:ext cx="4220715" cy="366569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Access moving to </a:t>
            </a:r>
            <a:r>
              <a:rPr lang="en-US" dirty="0" err="1" smtClean="0"/>
              <a:t>Gbps</a:t>
            </a:r>
            <a:r>
              <a:rPr lang="en-US" dirty="0" smtClean="0"/>
              <a:t> &amp; Low Latency</a:t>
            </a:r>
          </a:p>
          <a:p>
            <a:r>
              <a:rPr lang="en-US" dirty="0" smtClean="0"/>
              <a:t>Benchmark Methods: UDP &amp; new Robust Search alg.</a:t>
            </a:r>
          </a:p>
          <a:p>
            <a:r>
              <a:rPr lang="en-US" dirty="0" smtClean="0"/>
              <a:t>Today’s Access Test Methods: N x TCP conn.</a:t>
            </a:r>
          </a:p>
          <a:p>
            <a:r>
              <a:rPr lang="en-US" dirty="0" smtClean="0"/>
              <a:t>Test using Calibrated DUT</a:t>
            </a:r>
          </a:p>
          <a:p>
            <a:r>
              <a:rPr lang="en-US" dirty="0" smtClean="0"/>
              <a:t>Results: UDP found Cap Limits! Best perf using MTU</a:t>
            </a:r>
          </a:p>
          <a:p>
            <a:r>
              <a:rPr lang="en-US" dirty="0" smtClean="0"/>
              <a:t>Need to get </a:t>
            </a:r>
            <a:r>
              <a:rPr lang="en-US" dirty="0" err="1" smtClean="0"/>
              <a:t>iPerf</a:t>
            </a:r>
            <a:r>
              <a:rPr lang="en-US" dirty="0" smtClean="0"/>
              <a:t> working, etc.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58759" y="4325323"/>
            <a:ext cx="1506468" cy="766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Device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/>
              <a:t>S</a:t>
            </a:r>
            <a:r>
              <a:rPr lang="en-US" dirty="0" err="1" smtClean="0"/>
              <a:t>end&amp;Rcv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7700845" y="2971193"/>
            <a:ext cx="1176323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Netem</a:t>
            </a:r>
            <a:r>
              <a:rPr lang="en-US" sz="1200" dirty="0" smtClean="0"/>
              <a:t> Traffic Control on Egress, multiple shaper traffic filters</a:t>
            </a:r>
            <a:endParaRPr lang="en-US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5791427" y="2764377"/>
            <a:ext cx="1593984" cy="1561067"/>
            <a:chOff x="1203172" y="3916916"/>
            <a:chExt cx="1314450" cy="1200151"/>
          </a:xfrm>
        </p:grpSpPr>
        <p:sp>
          <p:nvSpPr>
            <p:cNvPr id="8" name="Rectangle 7"/>
            <p:cNvSpPr/>
            <p:nvPr/>
          </p:nvSpPr>
          <p:spPr>
            <a:xfrm>
              <a:off x="1203172" y="3916916"/>
              <a:ext cx="1314450" cy="485775"/>
            </a:xfrm>
            <a:prstGeom prst="rect">
              <a:avLst/>
            </a:prstGeom>
            <a:solidFill>
              <a:srgbClr val="F03214">
                <a:alpha val="6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 err="1" smtClean="0">
                  <a:solidFill>
                    <a:schemeClr val="bg1"/>
                  </a:solidFill>
                </a:rPr>
                <a:t>vSwitch</a:t>
              </a:r>
              <a:endParaRPr lang="en-US" sz="1350" dirty="0">
                <a:solidFill>
                  <a:schemeClr val="bg1"/>
                </a:solidFill>
              </a:endParaRPr>
            </a:p>
            <a:p>
              <a:pPr algn="ctr"/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17472" y="4402692"/>
              <a:ext cx="542925" cy="3143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Physical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port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7547" y="4402692"/>
              <a:ext cx="542925" cy="3143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Physical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port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588935" y="4717017"/>
              <a:ext cx="0" cy="40005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189010" y="4717017"/>
              <a:ext cx="0" cy="40005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9" idx="0"/>
              <a:endCxn id="10" idx="0"/>
            </p:cNvCxnSpPr>
            <p:nvPr/>
          </p:nvCxnSpPr>
          <p:spPr>
            <a:xfrm rot="5400000" flipH="1" flipV="1">
              <a:off x="1888972" y="4102654"/>
              <a:ext cx="9525" cy="600075"/>
            </a:xfrm>
            <a:prstGeom prst="curvedConnector3">
              <a:avLst>
                <a:gd name="adj1" fmla="val 180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348443" y="4575500"/>
              <a:ext cx="96386" cy="12007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363969" y="4575500"/>
              <a:ext cx="96386" cy="12007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ight Arrow 15"/>
          <p:cNvSpPr/>
          <p:nvPr/>
        </p:nvSpPr>
        <p:spPr>
          <a:xfrm rot="10800000">
            <a:off x="7345895" y="3600663"/>
            <a:ext cx="247553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flipH="1">
            <a:off x="7742413" y="4074943"/>
            <a:ext cx="1176323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Multiple SW-based Traffic Generators and Measurement systems </a:t>
            </a:r>
            <a:endParaRPr lang="en-US" sz="1200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7359755" y="4538153"/>
            <a:ext cx="247553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/>
          <p:cNvSpPr/>
          <p:nvPr/>
        </p:nvSpPr>
        <p:spPr>
          <a:xfrm rot="5400000">
            <a:off x="6338675" y="796151"/>
            <a:ext cx="881639" cy="2817090"/>
          </a:xfrm>
          <a:prstGeom prst="can">
            <a:avLst>
              <a:gd name="adj" fmla="val 34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88221" y="1131649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Access Capacity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xxxx</a:t>
            </a:r>
            <a:r>
              <a:rPr lang="en-US" dirty="0" smtClean="0"/>
              <a:t> Mbps)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100" y="1927801"/>
            <a:ext cx="450415" cy="553789"/>
          </a:xfrm>
          <a:prstGeom prst="rect">
            <a:avLst/>
          </a:prstGeom>
        </p:spPr>
      </p:pic>
      <p:sp>
        <p:nvSpPr>
          <p:cNvPr id="22" name="Left-Right Arrow 21"/>
          <p:cNvSpPr/>
          <p:nvPr/>
        </p:nvSpPr>
        <p:spPr>
          <a:xfrm>
            <a:off x="5448827" y="1806550"/>
            <a:ext cx="2609783" cy="860169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27726"/>
            <a:ext cx="797393" cy="8833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13" y="2461357"/>
            <a:ext cx="676984" cy="67698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857966" y="2182356"/>
            <a:ext cx="324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780303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39" y="0"/>
            <a:ext cx="72567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9324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 smtClean="0"/>
              <a:t>Mauro Cociglio*, Fabio </a:t>
            </a:r>
            <a:r>
              <a:rPr lang="en-US" dirty="0" err="1" smtClean="0"/>
              <a:t>Bulgarella</a:t>
            </a:r>
            <a:r>
              <a:rPr lang="en-US" dirty="0" smtClean="0"/>
              <a:t>*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 smtClean="0"/>
              <a:t>Thomas </a:t>
            </a:r>
            <a:r>
              <a:rPr lang="en-US" dirty="0" err="1" smtClean="0"/>
              <a:t>Fossati</a:t>
            </a: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 smtClean="0"/>
              <a:t>Al Morton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lang="en-US" dirty="0" smtClean="0"/>
              <a:t>* </a:t>
            </a:r>
            <a:r>
              <a:rPr dirty="0" smtClean="0"/>
              <a:t>First </a:t>
            </a:r>
            <a:r>
              <a:rPr dirty="0"/>
              <a:t>timers @ </a:t>
            </a:r>
            <a:r>
              <a:rPr dirty="0" smtClean="0"/>
              <a:t>IETF/Hackathon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278582" y="1641764"/>
            <a:ext cx="3638173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it-IT" b="1" dirty="0"/>
              <a:t>Web site: </a:t>
            </a:r>
            <a:r>
              <a:rPr lang="it-IT" b="1" dirty="0">
                <a:hlinkClick r:id="rId2"/>
              </a:rPr>
              <a:t>http://5.135.192.128</a:t>
            </a:r>
            <a:r>
              <a:rPr lang="it-IT" b="1" dirty="0" smtClean="0">
                <a:hlinkClick r:id="rId2"/>
              </a:rPr>
              <a:t>/</a:t>
            </a:r>
            <a:endParaRPr kumimoji="0" 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  <a:hlinkClick r:id="rId3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hlinkClick r:id="rId3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  <a:hlinkClick r:id="rId3"/>
              </a:rPr>
              <a:t>https://github.com/thomas-fossati/llt</a:t>
            </a:r>
            <a:endParaRPr kumimoji="0" 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See </a:t>
            </a:r>
            <a:r>
              <a:rPr lang="en-US" dirty="0"/>
              <a:t>OPNFV Wiki 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://wiki.opnfv.org/display/vsperf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206</Words>
  <Application>Microsoft Office PowerPoint</Application>
  <PresentationFormat>On-screen Show (16:9)</PresentationFormat>
  <Paragraphs>53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</vt:lpstr>
      <vt:lpstr>Times New Roman</vt:lpstr>
      <vt:lpstr>Office Theme</vt:lpstr>
      <vt:lpstr>IETF Hackathon: Measurements that Lead/Follow Stds: Three Projects</vt:lpstr>
      <vt:lpstr>QUIC Delay Sample</vt:lpstr>
      <vt:lpstr>Benchmarking &amp; IP Access Measurement Cross-over</vt:lpstr>
      <vt:lpstr>PowerPoint Presentation</vt:lpstr>
      <vt:lpstr>Wrap 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MORTON, ALFRED C (AL)</dc:creator>
  <cp:lastModifiedBy>MORTON, ALFRED C (AL)</cp:lastModifiedBy>
  <cp:revision>10</cp:revision>
  <dcterms:modified xsi:type="dcterms:W3CDTF">2018-11-04T06:52:25Z</dcterms:modified>
</cp:coreProperties>
</file>