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8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45" d="100"/>
          <a:sy n="145" d="100"/>
        </p:scale>
        <p:origin x="-552" y="-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59694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37177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</a:t>
            </a:r>
            <a:r>
              <a:rPr lang="mr-IN" dirty="0" smtClean="0"/>
              <a:t>–</a:t>
            </a:r>
            <a:r>
              <a:rPr dirty="0" smtClean="0"/>
              <a:t> </a:t>
            </a:r>
            <a:r>
              <a:rPr lang="en-US" dirty="0" smtClean="0"/>
              <a:t>DOTS Interop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xmlns:p14="http://schemas.microsoft.com/office/powerpoint/2010/main"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altLang="ja-JP" dirty="0" smtClean="0"/>
              <a:t>DOTS</a:t>
            </a:r>
            <a:r>
              <a:rPr lang="ja-JP" altLang="en-US" dirty="0" smtClean="0"/>
              <a:t> </a:t>
            </a:r>
            <a:r>
              <a:rPr lang="en-US" altLang="ja-JP" dirty="0" err="1" smtClean="0"/>
              <a:t>Interop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103</a:t>
            </a:r>
          </a:p>
          <a:p>
            <a:r>
              <a:rPr lang="en-US" dirty="0"/>
              <a:t>3-4 November, 2018 </a:t>
            </a:r>
          </a:p>
          <a:p>
            <a:r>
              <a:rPr lang="en-US" dirty="0"/>
              <a:t>Bangkok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4E02FB-E2D8-5545-B20D-A5EB37302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47" r="27019" b="7120"/>
          <a:stretch/>
        </p:blipFill>
        <p:spPr>
          <a:xfrm>
            <a:off x="4784079" y="0"/>
            <a:ext cx="43599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8140701" cy="3567113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DOTS: </a:t>
            </a:r>
            <a:r>
              <a:rPr lang="en-US" dirty="0" err="1"/>
              <a:t>DDoS</a:t>
            </a:r>
            <a:r>
              <a:rPr lang="en-US" dirty="0"/>
              <a:t> Open Threat Signaling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/>
              <a:t>standardization of signaling for </a:t>
            </a:r>
            <a:r>
              <a:rPr lang="en-US" dirty="0" err="1"/>
              <a:t>DDoS</a:t>
            </a:r>
            <a:r>
              <a:rPr lang="en-US" dirty="0"/>
              <a:t> </a:t>
            </a:r>
            <a:r>
              <a:rPr lang="en-US" dirty="0" smtClean="0"/>
              <a:t>protection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The core specification of DOTS </a:t>
            </a:r>
            <a:r>
              <a:rPr lang="en-US" dirty="0"/>
              <a:t>protocol </a:t>
            </a:r>
            <a:r>
              <a:rPr lang="en-US" dirty="0" smtClean="0"/>
              <a:t>is submitted </a:t>
            </a:r>
            <a:r>
              <a:rPr lang="en-US" dirty="0"/>
              <a:t>to IESG for </a:t>
            </a:r>
            <a:r>
              <a:rPr lang="en-US" dirty="0" smtClean="0"/>
              <a:t>Publication</a:t>
            </a:r>
            <a:r>
              <a:rPr lang="en-US" dirty="0"/>
              <a:t> </a:t>
            </a:r>
            <a:r>
              <a:rPr lang="en-US" dirty="0" smtClean="0"/>
              <a:t>now</a:t>
            </a:r>
            <a:endParaRPr lang="en-US" dirty="0" smtClean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Problem: To show DOTS protocol’s </a:t>
            </a:r>
            <a:r>
              <a:rPr lang="en-US" dirty="0"/>
              <a:t>functional superiority </a:t>
            </a:r>
            <a:r>
              <a:rPr lang="en-US" dirty="0" smtClean="0"/>
              <a:t>of </a:t>
            </a:r>
            <a:r>
              <a:rPr lang="en-US" dirty="0" err="1" smtClean="0"/>
              <a:t>DDoS</a:t>
            </a:r>
            <a:r>
              <a:rPr lang="en-US" dirty="0" smtClean="0"/>
              <a:t> protection.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dirty="0" smtClean="0"/>
              <a:t>How </a:t>
            </a:r>
            <a:r>
              <a:rPr dirty="0"/>
              <a:t>you planned to solve it</a:t>
            </a:r>
            <a:r>
              <a:rPr dirty="0" smtClean="0"/>
              <a:t>?</a:t>
            </a:r>
            <a:r>
              <a:rPr lang="en-US" dirty="0" smtClean="0"/>
              <a:t> -&gt; OK, let’s do </a:t>
            </a:r>
            <a:r>
              <a:rPr lang="en-US" dirty="0" err="1" smtClean="0"/>
              <a:t>DDoS</a:t>
            </a:r>
            <a:r>
              <a:rPr lang="en-US" dirty="0" smtClean="0"/>
              <a:t> Attack</a:t>
            </a:r>
            <a:endParaRPr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792483" y="1200150"/>
            <a:ext cx="4894317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 err="1"/>
              <a:t>overwhlemed</a:t>
            </a:r>
            <a:r>
              <a:rPr lang="en-US" altLang="ja-JP" dirty="0"/>
              <a:t> link by SYN </a:t>
            </a:r>
            <a:r>
              <a:rPr lang="en-US" altLang="ja-JP" dirty="0" smtClean="0"/>
              <a:t>flood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 smtClean="0"/>
              <a:t>over </a:t>
            </a:r>
            <a:r>
              <a:rPr lang="en-US" altLang="ja-JP" dirty="0"/>
              <a:t>90% packet loss for </a:t>
            </a:r>
            <a:r>
              <a:rPr lang="en-US" altLang="ja-JP" dirty="0" smtClean="0"/>
              <a:t>downstream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altLang="ja-JP" dirty="0" smtClean="0"/>
              <a:t>no </a:t>
            </a:r>
            <a:r>
              <a:rPr lang="en-US" altLang="ja-JP" dirty="0"/>
              <a:t>packet loss for </a:t>
            </a:r>
            <a:r>
              <a:rPr lang="en-US" altLang="ja-JP" dirty="0" smtClean="0"/>
              <a:t>upstream</a:t>
            </a:r>
            <a:endParaRPr lang="en-US" dirty="0" smtClean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2 independent implementations and different mitigation capability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ACL, BGP handling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Inline Security Appliance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See if they can protect the property</a:t>
            </a: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89" name="雲形吹き出し 88"/>
          <p:cNvSpPr/>
          <p:nvPr/>
        </p:nvSpPr>
        <p:spPr>
          <a:xfrm>
            <a:off x="1517531" y="948576"/>
            <a:ext cx="1240261" cy="284141"/>
          </a:xfrm>
          <a:prstGeom prst="cloudCallout">
            <a:avLst>
              <a:gd name="adj1" fmla="val -19112"/>
              <a:gd name="adj2" fmla="val 36209"/>
            </a:avLst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游ゴシック"/>
              <a:ea typeface="游ゴシック"/>
              <a:cs typeface="+mn-cs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="" xmlns:a16="http://schemas.microsoft.com/office/drawing/2014/main" id="{B3769871-02D7-A643-9AB5-393A14BE4746}"/>
              </a:ext>
            </a:extLst>
          </p:cNvPr>
          <p:cNvSpPr/>
          <p:nvPr/>
        </p:nvSpPr>
        <p:spPr>
          <a:xfrm>
            <a:off x="2665075" y="1779541"/>
            <a:ext cx="698235" cy="53145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游ゴシック"/>
              <a:ea typeface="游ゴシック"/>
              <a:cs typeface="+mn-cs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="" xmlns:a16="http://schemas.microsoft.com/office/drawing/2014/main" id="{370F8CA0-59DC-6E47-83E2-F4D406F7274A}"/>
              </a:ext>
            </a:extLst>
          </p:cNvPr>
          <p:cNvSpPr txBox="1"/>
          <p:nvPr/>
        </p:nvSpPr>
        <p:spPr>
          <a:xfrm>
            <a:off x="1763672" y="948576"/>
            <a:ext cx="706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Internet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="" xmlns:a16="http://schemas.microsoft.com/office/drawing/2014/main" id="{AF561953-A3D9-B846-9551-A45DA461D6BF}"/>
              </a:ext>
            </a:extLst>
          </p:cNvPr>
          <p:cNvCxnSpPr/>
          <p:nvPr/>
        </p:nvCxnSpPr>
        <p:spPr>
          <a:xfrm>
            <a:off x="2046356" y="1230775"/>
            <a:ext cx="15623" cy="3010641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93" name="正方形/長方形 92">
            <a:extLst>
              <a:ext uri="{FF2B5EF4-FFF2-40B4-BE49-F238E27FC236}">
                <a16:creationId xmlns="" xmlns:a16="http://schemas.microsoft.com/office/drawing/2014/main" id="{059DDA25-D00E-4E4F-A56D-3DF7CE6EAE96}"/>
              </a:ext>
            </a:extLst>
          </p:cNvPr>
          <p:cNvSpPr/>
          <p:nvPr/>
        </p:nvSpPr>
        <p:spPr>
          <a:xfrm>
            <a:off x="1763672" y="3636019"/>
            <a:ext cx="586714" cy="39171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/>
                <a:ea typeface="游ゴシック"/>
                <a:cs typeface="+mn-cs"/>
              </a:rPr>
              <a:t>Router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游ゴシック"/>
              <a:ea typeface="游ゴシック"/>
              <a:cs typeface="+mn-cs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="" xmlns:a16="http://schemas.microsoft.com/office/drawing/2014/main" id="{904530F7-A24D-B546-B9E6-11E64398962A}"/>
              </a:ext>
            </a:extLst>
          </p:cNvPr>
          <p:cNvSpPr txBox="1"/>
          <p:nvPr/>
        </p:nvSpPr>
        <p:spPr>
          <a:xfrm>
            <a:off x="2665075" y="1783475"/>
            <a:ext cx="80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rPr>
              <a:t>DOTS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rPr>
              <a:t> </a:t>
            </a:r>
            <a:endParaRPr kumimoji="0" lang="en-US" alt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rPr>
              <a:t>Server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="" xmlns:a16="http://schemas.microsoft.com/office/drawing/2014/main" id="{BAF75DE0-4A5C-814A-84C5-A7432C88C880}"/>
              </a:ext>
            </a:extLst>
          </p:cNvPr>
          <p:cNvSpPr/>
          <p:nvPr/>
        </p:nvSpPr>
        <p:spPr>
          <a:xfrm>
            <a:off x="2137662" y="3149387"/>
            <a:ext cx="9030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Narrow Link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(1Mbps)</a:t>
            </a:r>
            <a:endParaRPr kumimoji="0" lang="en-US" altLang="ja-JP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="" xmlns:a16="http://schemas.microsoft.com/office/drawing/2014/main" id="{E811F9F5-BC87-DC43-8CE3-761A8246DC28}"/>
              </a:ext>
            </a:extLst>
          </p:cNvPr>
          <p:cNvSpPr txBox="1"/>
          <p:nvPr/>
        </p:nvSpPr>
        <p:spPr>
          <a:xfrm>
            <a:off x="506570" y="4303512"/>
            <a:ext cx="74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rPr>
              <a:t>DOTS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rPr>
              <a:t>Client</a:t>
            </a: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="" xmlns:a16="http://schemas.microsoft.com/office/drawing/2014/main" id="{570A8595-8034-194B-8411-826DA0A46936}"/>
              </a:ext>
            </a:extLst>
          </p:cNvPr>
          <p:cNvCxnSpPr/>
          <p:nvPr/>
        </p:nvCxnSpPr>
        <p:spPr>
          <a:xfrm>
            <a:off x="1683369" y="788148"/>
            <a:ext cx="0" cy="369626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98" name="テキスト ボックス 97">
            <a:extLst>
              <a:ext uri="{FF2B5EF4-FFF2-40B4-BE49-F238E27FC236}">
                <a16:creationId xmlns="" xmlns:a16="http://schemas.microsoft.com/office/drawing/2014/main" id="{745F1CD8-7880-0844-AF93-F06FDFD315CA}"/>
              </a:ext>
            </a:extLst>
          </p:cNvPr>
          <p:cNvSpPr txBox="1"/>
          <p:nvPr/>
        </p:nvSpPr>
        <p:spPr>
          <a:xfrm>
            <a:off x="161999" y="946612"/>
            <a:ext cx="15213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DDoS</a:t>
            </a:r>
            <a:r>
              <a:rPr kumimoji="0" lang="en-US" altLang="ja-JP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Attack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(overwhelm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the narrow link)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="" xmlns:a16="http://schemas.microsoft.com/office/drawing/2014/main" id="{A2BF2586-2E87-C643-878A-FE92B84CD5D3}"/>
              </a:ext>
            </a:extLst>
          </p:cNvPr>
          <p:cNvSpPr/>
          <p:nvPr/>
        </p:nvSpPr>
        <p:spPr>
          <a:xfrm>
            <a:off x="1369579" y="4547167"/>
            <a:ext cx="417236" cy="39689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游ゴシック"/>
              <a:ea typeface="游ゴシック"/>
              <a:cs typeface="+mn-cs"/>
            </a:endParaRP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385626" y="4854140"/>
            <a:ext cx="15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Web Servers</a:t>
            </a:r>
            <a:endParaRPr kumimoji="1" lang="ja-JP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02" name="直線矢印コネクタ 101"/>
          <p:cNvCxnSpPr/>
          <p:nvPr/>
        </p:nvCxnSpPr>
        <p:spPr>
          <a:xfrm>
            <a:off x="1122212" y="4484414"/>
            <a:ext cx="395319" cy="282849"/>
          </a:xfrm>
          <a:prstGeom prst="straightConnector1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03" name="直線コネクタ 102">
            <a:extLst>
              <a:ext uri="{FF2B5EF4-FFF2-40B4-BE49-F238E27FC236}">
                <a16:creationId xmlns="" xmlns:a16="http://schemas.microsoft.com/office/drawing/2014/main" id="{AF561953-A3D9-B846-9551-A45DA461D6BF}"/>
              </a:ext>
            </a:extLst>
          </p:cNvPr>
          <p:cNvCxnSpPr/>
          <p:nvPr/>
        </p:nvCxnSpPr>
        <p:spPr>
          <a:xfrm>
            <a:off x="1122212" y="4241416"/>
            <a:ext cx="1770559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4" name="直線コネクタ 103">
            <a:extLst>
              <a:ext uri="{FF2B5EF4-FFF2-40B4-BE49-F238E27FC236}">
                <a16:creationId xmlns="" xmlns:a16="http://schemas.microsoft.com/office/drawing/2014/main" id="{AF561953-A3D9-B846-9551-A45DA461D6BF}"/>
              </a:ext>
            </a:extLst>
          </p:cNvPr>
          <p:cNvCxnSpPr/>
          <p:nvPr/>
        </p:nvCxnSpPr>
        <p:spPr>
          <a:xfrm>
            <a:off x="1578197" y="4241416"/>
            <a:ext cx="0" cy="31451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05" name="直線コネクタ 104">
            <a:extLst>
              <a:ext uri="{FF2B5EF4-FFF2-40B4-BE49-F238E27FC236}">
                <a16:creationId xmlns="" xmlns:a16="http://schemas.microsoft.com/office/drawing/2014/main" id="{AF561953-A3D9-B846-9551-A45DA461D6BF}"/>
              </a:ext>
            </a:extLst>
          </p:cNvPr>
          <p:cNvCxnSpPr/>
          <p:nvPr/>
        </p:nvCxnSpPr>
        <p:spPr>
          <a:xfrm>
            <a:off x="2142899" y="4241416"/>
            <a:ext cx="0" cy="31451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06" name="正方形/長方形 105">
            <a:extLst>
              <a:ext uri="{FF2B5EF4-FFF2-40B4-BE49-F238E27FC236}">
                <a16:creationId xmlns="" xmlns:a16="http://schemas.microsoft.com/office/drawing/2014/main" id="{059DDA25-D00E-4E4F-A56D-3DF7CE6EAE96}"/>
              </a:ext>
            </a:extLst>
          </p:cNvPr>
          <p:cNvSpPr/>
          <p:nvPr/>
        </p:nvSpPr>
        <p:spPr>
          <a:xfrm>
            <a:off x="1763672" y="2681892"/>
            <a:ext cx="586714" cy="39171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/>
                <a:ea typeface="游ゴシック"/>
                <a:cs typeface="+mn-cs"/>
              </a:rPr>
              <a:t>Router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游ゴシック"/>
              <a:ea typeface="游ゴシック"/>
              <a:cs typeface="+mn-cs"/>
            </a:endParaRPr>
          </a:p>
        </p:txBody>
      </p:sp>
      <p:cxnSp>
        <p:nvCxnSpPr>
          <p:cNvPr id="107" name="直線コネクタ 106"/>
          <p:cNvCxnSpPr>
            <a:stCxn id="106" idx="2"/>
            <a:endCxn id="93" idx="0"/>
          </p:cNvCxnSpPr>
          <p:nvPr/>
        </p:nvCxnSpPr>
        <p:spPr>
          <a:xfrm>
            <a:off x="2057029" y="3073605"/>
            <a:ext cx="0" cy="56241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108" name="正方形/長方形 107">
            <a:extLst>
              <a:ext uri="{FF2B5EF4-FFF2-40B4-BE49-F238E27FC236}">
                <a16:creationId xmlns="" xmlns:a16="http://schemas.microsoft.com/office/drawing/2014/main" id="{E93DDE24-246D-924F-B744-2258095698A7}"/>
              </a:ext>
            </a:extLst>
          </p:cNvPr>
          <p:cNvSpPr/>
          <p:nvPr/>
        </p:nvSpPr>
        <p:spPr>
          <a:xfrm>
            <a:off x="1763672" y="1802522"/>
            <a:ext cx="579393" cy="485492"/>
          </a:xfrm>
          <a:prstGeom prst="rect">
            <a:avLst/>
          </a:prstGeom>
          <a:gradFill rotWithShape="1">
            <a:gsLst>
              <a:gs pos="0">
                <a:srgbClr val="A5A5A5">
                  <a:lumMod val="110000"/>
                  <a:satMod val="105000"/>
                  <a:tint val="67000"/>
                </a:srgbClr>
              </a:gs>
              <a:gs pos="50000">
                <a:srgbClr val="A5A5A5">
                  <a:lumMod val="105000"/>
                  <a:satMod val="103000"/>
                  <a:tint val="73000"/>
                </a:srgbClr>
              </a:gs>
              <a:gs pos="100000">
                <a:srgbClr val="A5A5A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/>
                <a:ea typeface="游ゴシック"/>
                <a:cs typeface="+mn-cs"/>
              </a:rPr>
              <a:t>Router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游ゴシック"/>
              <a:ea typeface="游ゴシック"/>
              <a:cs typeface="+mn-cs"/>
            </a:endParaRPr>
          </a:p>
        </p:txBody>
      </p:sp>
      <p:cxnSp>
        <p:nvCxnSpPr>
          <p:cNvPr id="111" name="直線コネクタ 110">
            <a:extLst>
              <a:ext uri="{FF2B5EF4-FFF2-40B4-BE49-F238E27FC236}">
                <a16:creationId xmlns="" xmlns:a16="http://schemas.microsoft.com/office/drawing/2014/main" id="{AF561953-A3D9-B846-9551-A45DA461D6BF}"/>
              </a:ext>
            </a:extLst>
          </p:cNvPr>
          <p:cNvCxnSpPr>
            <a:stCxn id="108" idx="3"/>
            <a:endCxn id="90" idx="1"/>
          </p:cNvCxnSpPr>
          <p:nvPr/>
        </p:nvCxnSpPr>
        <p:spPr>
          <a:xfrm>
            <a:off x="2343065" y="2045268"/>
            <a:ext cx="322010" cy="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14" name="カギ線コネクタ 113"/>
          <p:cNvCxnSpPr/>
          <p:nvPr/>
        </p:nvCxnSpPr>
        <p:spPr>
          <a:xfrm rot="5400000">
            <a:off x="2525600" y="1925651"/>
            <a:ext cx="98384" cy="931800"/>
          </a:xfrm>
          <a:prstGeom prst="bentConnector2">
            <a:avLst/>
          </a:prstGeom>
          <a:noFill/>
          <a:ln w="12700" cap="flat" cmpd="sng" algn="ctr">
            <a:solidFill>
              <a:srgbClr val="008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15" name="テキスト ボックス 114"/>
          <p:cNvSpPr txBox="1"/>
          <p:nvPr/>
        </p:nvSpPr>
        <p:spPr>
          <a:xfrm>
            <a:off x="2343065" y="2374115"/>
            <a:ext cx="95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</a:rPr>
              <a:t>mitigation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70AD47"/>
              </a:solidFill>
              <a:effectLst/>
              <a:uLnTx/>
              <a:uFillTx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="" xmlns:a16="http://schemas.microsoft.com/office/drawing/2014/main" id="{A2BF2586-2E87-C643-878A-FE92B84CD5D3}"/>
              </a:ext>
            </a:extLst>
          </p:cNvPr>
          <p:cNvSpPr/>
          <p:nvPr/>
        </p:nvSpPr>
        <p:spPr>
          <a:xfrm>
            <a:off x="1905000" y="4552950"/>
            <a:ext cx="417236" cy="39689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游ゴシック"/>
              <a:ea typeface="游ゴシック"/>
              <a:cs typeface="+mn-cs"/>
            </a:endParaRPr>
          </a:p>
        </p:txBody>
      </p:sp>
      <p:cxnSp>
        <p:nvCxnSpPr>
          <p:cNvPr id="124" name="直線コネクタ 123">
            <a:extLst>
              <a:ext uri="{FF2B5EF4-FFF2-40B4-BE49-F238E27FC236}">
                <a16:creationId xmlns="" xmlns:a16="http://schemas.microsoft.com/office/drawing/2014/main" id="{AF561953-A3D9-B846-9551-A45DA461D6BF}"/>
              </a:ext>
            </a:extLst>
          </p:cNvPr>
          <p:cNvCxnSpPr/>
          <p:nvPr/>
        </p:nvCxnSpPr>
        <p:spPr>
          <a:xfrm>
            <a:off x="2676299" y="4241416"/>
            <a:ext cx="0" cy="314510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25" name="正方形/長方形 124">
            <a:extLst>
              <a:ext uri="{FF2B5EF4-FFF2-40B4-BE49-F238E27FC236}">
                <a16:creationId xmlns="" xmlns:a16="http://schemas.microsoft.com/office/drawing/2014/main" id="{A2BF2586-2E87-C643-878A-FE92B84CD5D3}"/>
              </a:ext>
            </a:extLst>
          </p:cNvPr>
          <p:cNvSpPr/>
          <p:nvPr/>
        </p:nvSpPr>
        <p:spPr>
          <a:xfrm>
            <a:off x="2438400" y="4552950"/>
            <a:ext cx="417236" cy="396893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游ゴシック"/>
              <a:ea typeface="游ゴシック"/>
              <a:cs typeface="+mn-cs"/>
            </a:endParaRPr>
          </a:p>
        </p:txBody>
      </p:sp>
      <p:cxnSp>
        <p:nvCxnSpPr>
          <p:cNvPr id="1447" name="カギ線コネクタ 1446"/>
          <p:cNvCxnSpPr>
            <a:stCxn id="99" idx="3"/>
          </p:cNvCxnSpPr>
          <p:nvPr/>
        </p:nvCxnSpPr>
        <p:spPr>
          <a:xfrm flipV="1">
            <a:off x="1786815" y="2342359"/>
            <a:ext cx="1436357" cy="2403255"/>
          </a:xfrm>
          <a:prstGeom prst="bentConnector2">
            <a:avLst/>
          </a:prstGeom>
          <a:noFill/>
          <a:ln w="25400" cap="flat">
            <a:solidFill>
              <a:srgbClr val="008000"/>
            </a:solidFill>
            <a:prstDash val="solid"/>
            <a:round/>
            <a:headEnd type="arrow"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8" name="テキスト ボックス 1447"/>
          <p:cNvSpPr txBox="1"/>
          <p:nvPr/>
        </p:nvSpPr>
        <p:spPr>
          <a:xfrm>
            <a:off x="2853537" y="3396769"/>
            <a:ext cx="885141" cy="646329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8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DOTS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dirty="0" smtClean="0"/>
              <a:t>Protocol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239171" y="1063229"/>
            <a:ext cx="4510691" cy="351953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u="sng" dirty="0" smtClean="0"/>
              <a:t>Mitigation requests work</a:t>
            </a:r>
            <a:r>
              <a:rPr lang="en-US" dirty="0" smtClean="0"/>
              <a:t> even under the hostile network situation by design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Issues found: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supportive function doesn’t work under attack</a:t>
            </a:r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heartbeat mechanism</a:t>
            </a:r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altLang="ja-JP" dirty="0"/>
              <a:t>reconnection of DTLS</a:t>
            </a:r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install of filtering rules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A lot of Implementation considerations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Will be reported to WG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70785"/>
              </p:ext>
            </p:extLst>
          </p:nvPr>
        </p:nvGraphicFramePr>
        <p:xfrm>
          <a:off x="341585" y="1387297"/>
          <a:ext cx="3897586" cy="1574800"/>
        </p:xfrm>
        <a:graphic>
          <a:graphicData uri="http://schemas.openxmlformats.org/drawingml/2006/table">
            <a:tbl>
              <a:tblPr/>
              <a:tblGrid>
                <a:gridCol w="2257618"/>
                <a:gridCol w="1639968"/>
              </a:tblGrid>
              <a:tr h="305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trigger mitigation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OK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24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CoAP ping: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NG -&gt;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retry happens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05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DTLS handshake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78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DataChannel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141086" y="1012644"/>
            <a:ext cx="38209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Communication Under Hostile Situation</a:t>
            </a:r>
            <a:endParaRPr kumimoji="0" lang="ja-JP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文本框 41"/>
          <p:cNvSpPr txBox="1"/>
          <p:nvPr/>
        </p:nvSpPr>
        <p:spPr>
          <a:xfrm>
            <a:off x="-46861" y="4589827"/>
            <a:ext cx="2110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Channel Layers</a:t>
            </a:r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立方体 42"/>
          <p:cNvSpPr/>
          <p:nvPr/>
        </p:nvSpPr>
        <p:spPr bwMode="auto">
          <a:xfrm>
            <a:off x="744324" y="3926108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立方体 43"/>
          <p:cNvSpPr/>
          <p:nvPr/>
        </p:nvSpPr>
        <p:spPr bwMode="auto">
          <a:xfrm>
            <a:off x="733937" y="3697401"/>
            <a:ext cx="1134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立方体 44"/>
          <p:cNvSpPr/>
          <p:nvPr/>
        </p:nvSpPr>
        <p:spPr bwMode="auto">
          <a:xfrm>
            <a:off x="1416903" y="3694610"/>
            <a:ext cx="1152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立方体 45"/>
          <p:cNvSpPr/>
          <p:nvPr/>
        </p:nvSpPr>
        <p:spPr bwMode="auto">
          <a:xfrm>
            <a:off x="733937" y="3481377"/>
            <a:ext cx="1134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" name="立方体 46"/>
          <p:cNvSpPr/>
          <p:nvPr/>
        </p:nvSpPr>
        <p:spPr bwMode="auto">
          <a:xfrm>
            <a:off x="1416903" y="3478586"/>
            <a:ext cx="1152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4" name="立方体 47"/>
          <p:cNvSpPr/>
          <p:nvPr/>
        </p:nvSpPr>
        <p:spPr bwMode="auto">
          <a:xfrm>
            <a:off x="733937" y="3240371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5" name="立方体 48"/>
          <p:cNvSpPr/>
          <p:nvPr/>
        </p:nvSpPr>
        <p:spPr bwMode="auto">
          <a:xfrm>
            <a:off x="741903" y="2999365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6" name="TextBox 43"/>
          <p:cNvSpPr txBox="1"/>
          <p:nvPr/>
        </p:nvSpPr>
        <p:spPr>
          <a:xfrm>
            <a:off x="1244013" y="4378697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43"/>
          <p:cNvSpPr txBox="1"/>
          <p:nvPr/>
        </p:nvSpPr>
        <p:spPr>
          <a:xfrm>
            <a:off x="808494" y="414979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TCP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43"/>
          <p:cNvSpPr txBox="1"/>
          <p:nvPr/>
        </p:nvSpPr>
        <p:spPr>
          <a:xfrm>
            <a:off x="1503804" y="4149798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UDP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807460" y="3909803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TLS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43"/>
          <p:cNvSpPr txBox="1"/>
          <p:nvPr/>
        </p:nvSpPr>
        <p:spPr>
          <a:xfrm>
            <a:off x="1464530" y="3910286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DTLS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43"/>
          <p:cNvSpPr txBox="1"/>
          <p:nvPr/>
        </p:nvSpPr>
        <p:spPr>
          <a:xfrm>
            <a:off x="1136627" y="367541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CoAP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43"/>
          <p:cNvSpPr txBox="1"/>
          <p:nvPr/>
        </p:nvSpPr>
        <p:spPr>
          <a:xfrm>
            <a:off x="1145372" y="3459386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DOTS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文本框 41"/>
          <p:cNvSpPr txBox="1"/>
          <p:nvPr/>
        </p:nvSpPr>
        <p:spPr>
          <a:xfrm>
            <a:off x="2258740" y="4574950"/>
            <a:ext cx="1960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Channel Layers</a:t>
            </a:r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立方体 42"/>
          <p:cNvSpPr/>
          <p:nvPr/>
        </p:nvSpPr>
        <p:spPr bwMode="auto">
          <a:xfrm>
            <a:off x="2269127" y="3908217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5" name="立方体 43"/>
          <p:cNvSpPr/>
          <p:nvPr/>
        </p:nvSpPr>
        <p:spPr bwMode="auto">
          <a:xfrm>
            <a:off x="2258740" y="3679510"/>
            <a:ext cx="1834966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6" name="立方体 45"/>
          <p:cNvSpPr/>
          <p:nvPr/>
        </p:nvSpPr>
        <p:spPr bwMode="auto">
          <a:xfrm>
            <a:off x="2258740" y="3463486"/>
            <a:ext cx="1834966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7" name="立方体 47"/>
          <p:cNvSpPr/>
          <p:nvPr/>
        </p:nvSpPr>
        <p:spPr bwMode="auto">
          <a:xfrm>
            <a:off x="2258740" y="3222480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8" name="立方体 48"/>
          <p:cNvSpPr/>
          <p:nvPr/>
        </p:nvSpPr>
        <p:spPr bwMode="auto">
          <a:xfrm>
            <a:off x="2266706" y="2981474"/>
            <a:ext cx="1836000" cy="694681"/>
          </a:xfrm>
          <a:prstGeom prst="cube">
            <a:avLst>
              <a:gd name="adj" fmla="val 67701"/>
            </a:avLst>
          </a:prstGeom>
          <a:solidFill>
            <a:srgbClr val="00B0F0">
              <a:alpha val="69804"/>
            </a:srgbClr>
          </a:soli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2768816" y="4360806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43"/>
          <p:cNvSpPr txBox="1"/>
          <p:nvPr/>
        </p:nvSpPr>
        <p:spPr>
          <a:xfrm>
            <a:off x="2653788" y="41319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TCP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2669819" y="389191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TLS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extBox 43"/>
          <p:cNvSpPr txBox="1"/>
          <p:nvPr/>
        </p:nvSpPr>
        <p:spPr>
          <a:xfrm>
            <a:off x="2473807" y="365751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RESTCONF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TextBox 43"/>
          <p:cNvSpPr txBox="1"/>
          <p:nvPr/>
        </p:nvSpPr>
        <p:spPr>
          <a:xfrm>
            <a:off x="2670175" y="3441495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DOTS</a:t>
            </a:r>
            <a:endParaRPr lang="en-US" sz="12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99" y="1200150"/>
            <a:ext cx="4351864" cy="35671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400" dirty="0" smtClean="0"/>
              <a:t>Team members:</a:t>
            </a:r>
            <a:br>
              <a:rPr lang="en-US" sz="2400" dirty="0" smtClean="0"/>
            </a:br>
            <a:r>
              <a:rPr lang="en-US" sz="2400" dirty="0" err="1" smtClean="0"/>
              <a:t>Kaname</a:t>
            </a:r>
            <a:r>
              <a:rPr lang="en-US" sz="2400" dirty="0" smtClean="0"/>
              <a:t> </a:t>
            </a:r>
            <a:r>
              <a:rPr lang="en-US" sz="2400" dirty="0" err="1" smtClean="0"/>
              <a:t>Nishizuka</a:t>
            </a:r>
            <a:r>
              <a:rPr lang="en-US" sz="2400" dirty="0" smtClean="0"/>
              <a:t> (</a:t>
            </a:r>
            <a:r>
              <a:rPr lang="en-US" sz="2400" dirty="0" err="1" smtClean="0"/>
              <a:t>NTTCom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altLang="ja-JP" sz="2400" dirty="0"/>
              <a:t>Nagata	Takahiko (</a:t>
            </a:r>
            <a:r>
              <a:rPr lang="en-US" altLang="ja-JP" sz="2400" dirty="0" err="1"/>
              <a:t>Lepidum</a:t>
            </a:r>
            <a:r>
              <a:rPr lang="en-US" altLang="ja-JP" sz="2400" dirty="0"/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400" dirty="0" smtClean="0"/>
              <a:t>Jon Shallow (NCC Group)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lang="en-US" sz="2400" dirty="0" smtClean="0"/>
              <a:t>Liang 'Frank' Xia (Huawei)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sz="24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lang="en-US" sz="1800" dirty="0" smtClean="0"/>
              <a:t>First timers @ IETF/</a:t>
            </a:r>
            <a:r>
              <a:rPr lang="en-US" sz="1800" dirty="0" err="1" smtClean="0"/>
              <a:t>Hackathon</a:t>
            </a:r>
            <a:r>
              <a:rPr lang="en-US" sz="1800" dirty="0" smtClean="0"/>
              <a:t>: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GB" dirty="0" smtClean="0"/>
              <a:t>Thank You!</a:t>
            </a: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543356"/>
      </p:ext>
    </p:extLst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226</Words>
  <Application>Microsoft Macintosh PowerPoint</Application>
  <PresentationFormat>画面に合わせる (16:9)</PresentationFormat>
  <Paragraphs>83</Paragraphs>
  <Slides>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Theme</vt:lpstr>
      <vt:lpstr>IETF Hackathon: DOTS Interop</vt:lpstr>
      <vt:lpstr>Hackathon Plan</vt:lpstr>
      <vt:lpstr>What got done</vt:lpstr>
      <vt:lpstr>What we learned</vt:lpstr>
      <vt:lpstr>Wrap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西塚 要</cp:lastModifiedBy>
  <cp:revision>11</cp:revision>
  <dcterms:modified xsi:type="dcterms:W3CDTF">2018-11-04T07:09:06Z</dcterms:modified>
</cp:coreProperties>
</file>