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0" r:id="rId3"/>
    <p:sldMasterId id="2147483687" r:id="rId4"/>
  </p:sldMasterIdLst>
  <p:notesMasterIdLst>
    <p:notesMasterId r:id="rId18"/>
  </p:notesMasterIdLst>
  <p:sldIdLst>
    <p:sldId id="256" r:id="rId5"/>
    <p:sldId id="257" r:id="rId6"/>
    <p:sldId id="268" r:id="rId7"/>
    <p:sldId id="278" r:id="rId8"/>
    <p:sldId id="279" r:id="rId9"/>
    <p:sldId id="265" r:id="rId10"/>
    <p:sldId id="258" r:id="rId11"/>
    <p:sldId id="259" r:id="rId12"/>
    <p:sldId id="260" r:id="rId13"/>
    <p:sldId id="264" r:id="rId14"/>
    <p:sldId id="272" r:id="rId15"/>
    <p:sldId id="274" r:id="rId16"/>
    <p:sldId id="28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bo (lana)" initials="W(" lastIdx="5" clrIdx="0">
    <p:extLst>
      <p:ext uri="{19B8F6BF-5375-455C-9EA6-DF929625EA0E}">
        <p15:presenceInfo xmlns:p15="http://schemas.microsoft.com/office/powerpoint/2012/main" userId="S-1-5-21-147214757-305610072-1517763936-5452359" providerId="AD"/>
      </p:ext>
    </p:extLst>
  </p:cmAuthor>
  <p:cmAuthor id="2" name="w53375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955" autoAdjust="0"/>
  </p:normalViewPr>
  <p:slideViewPr>
    <p:cSldViewPr snapToGrid="0" snapToObjects="1">
      <p:cViewPr varScale="1">
        <p:scale>
          <a:sx n="93" d="100"/>
          <a:sy n="93" d="100"/>
        </p:scale>
        <p:origin x="75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7510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</a:t>
            </a:r>
            <a:r>
              <a:rPr lang="en-US" baseline="0" dirty="0" smtClean="0"/>
              <a:t> to define the SD-WAN </a:t>
            </a:r>
            <a:r>
              <a:rPr lang="en-US" altLang="zh-CN" baseline="0" dirty="0" smtClean="0"/>
              <a:t>standard interface of third party controller with ONAP</a:t>
            </a:r>
            <a:r>
              <a:rPr lang="zh-CN" altLang="en-US" baseline="0" dirty="0" smtClean="0"/>
              <a:t>？</a:t>
            </a:r>
            <a:endParaRPr lang="en-US" altLang="zh-CN" baseline="0" dirty="0" smtClean="0"/>
          </a:p>
          <a:p>
            <a:r>
              <a:rPr lang="en-US" baseline="0" dirty="0" smtClean="0"/>
              <a:t>Then what should be </a:t>
            </a:r>
            <a:r>
              <a:rPr lang="en-US" altLang="zh-CN" baseline="0" dirty="0" smtClean="0"/>
              <a:t>standardized?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Customer model needs to be </a:t>
            </a:r>
            <a:r>
              <a:rPr lang="en-US" altLang="zh-CN" baseline="0" dirty="0" smtClean="0"/>
              <a:t>standardized?</a:t>
            </a:r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2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3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need to define the SD-WAN standard interface of third party controller with ONAP？</a:t>
            </a:r>
          </a:p>
          <a:p>
            <a:r>
              <a:rPr lang="en-US" dirty="0" smtClean="0"/>
              <a:t>Then what should be standardized?</a:t>
            </a:r>
          </a:p>
          <a:p>
            <a:endParaRPr lang="en-US" dirty="0" smtClean="0"/>
          </a:p>
          <a:p>
            <a:r>
              <a:rPr lang="en-US" dirty="0" smtClean="0"/>
              <a:t>Customer model needs to be standardized?</a:t>
            </a:r>
          </a:p>
          <a:p>
            <a:endParaRPr lang="en-US" dirty="0" smtClean="0"/>
          </a:p>
          <a:p>
            <a:r>
              <a:rPr lang="en-US" dirty="0" smtClean="0"/>
              <a:t>what is the interface of the two controllers will look like ？ why yang interface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6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roll back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74" y="-6853"/>
            <a:ext cx="9148778" cy="515035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20173" y="-6853"/>
            <a:ext cx="9156182" cy="1398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4891" y="2117623"/>
            <a:ext cx="8499539" cy="113611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5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74892" y="3415636"/>
            <a:ext cx="3006591" cy="4006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91" y="374416"/>
            <a:ext cx="2811482" cy="5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90800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1"/>
            <a:ext cx="9144000" cy="716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4723" y="4866993"/>
            <a:ext cx="2701178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528" y="4878144"/>
            <a:ext cx="455519" cy="27384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>
                <a:solidFill>
                  <a:prstClr val="black">
                    <a:alpha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alpha val="50000"/>
                </a:prst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6221" y="148373"/>
            <a:ext cx="8629650" cy="404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35744" y="853679"/>
            <a:ext cx="8629650" cy="38778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044617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8610" y="975892"/>
            <a:ext cx="4206240" cy="36129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5892"/>
            <a:ext cx="4255770" cy="361291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4723" y="4866993"/>
            <a:ext cx="2701178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alpha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528" y="4878144"/>
            <a:ext cx="455519" cy="27384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C9CD605-947A-3C4E-98CB-B055F943FEBA}" type="slidenum">
              <a:rPr lang="en-US" smtClean="0">
                <a:solidFill>
                  <a:prstClr val="black">
                    <a:alpha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alpha val="50000"/>
                </a:prst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08610" y="141965"/>
            <a:ext cx="8191612" cy="4422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832491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" y="-6853"/>
            <a:ext cx="9148778" cy="515035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796739"/>
            <a:ext cx="4121831" cy="1128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r>
              <a:rPr lang="en-US" sz="1350" kern="1200" dirty="0">
                <a:solidFill>
                  <a:prstClr val="white"/>
                </a:solidFill>
              </a:rPr>
              <a:t>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5" y="1067558"/>
            <a:ext cx="2857776" cy="5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77327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53396" y="4712101"/>
            <a:ext cx="2087880" cy="238889"/>
          </a:xfrm>
          <a:prstGeom prst="rect">
            <a:avLst/>
          </a:prstGeom>
        </p:spPr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FS 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4365296" y="4713138"/>
            <a:ext cx="413410" cy="238889"/>
          </a:xfrm>
          <a:prstGeom prst="rect">
            <a:avLst/>
          </a:prstGeom>
        </p:spPr>
        <p:txBody>
          <a:bodyPr/>
          <a:lstStyle/>
          <a:p>
            <a:fld id="{72A83A2B-3358-44F8-83A0-4598795D8FB5}" type="slidenum">
              <a:rPr lang="en-GB" smtClean="0">
                <a:solidFill>
                  <a:prstClr val="black">
                    <a:alpha val="50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alpha val="50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>
              <a:solidFill>
                <a:prstClr val="black">
                  <a:alpha val="50000"/>
                </a:prstClr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79952" y="873126"/>
            <a:ext cx="4213225" cy="3603625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>
          <a:xfrm>
            <a:off x="250826" y="873126"/>
            <a:ext cx="4213225" cy="360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927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1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09" y="4184196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50" y="4654664"/>
            <a:ext cx="1925228" cy="19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748" tIns="29373" rIns="58748" bIns="29373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1200">
                <a:latin typeface="FrutigerNext LT Bold"/>
                <a:ea typeface="MS PGothic" pitchFamily="34" charset="-128"/>
                <a:cs typeface="+mn-cs"/>
              </a:rPr>
              <a:t>HUAWEI TECHNOLOGIES Co., Ltd.</a:t>
            </a:r>
            <a:endParaRPr lang="en-US" altLang="zh-CN" sz="1607" kern="1200">
              <a:ea typeface="MS PGothic" pitchFamily="34" charset="-128"/>
              <a:cs typeface="+mn-cs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71" y="2988128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8" rIns="68576" bIns="34288"/>
          <a:lstStyle/>
          <a:p>
            <a:pPr algn="ctr" defTabSz="587868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3" b="1" kern="1200">
                <a:solidFill>
                  <a:srgbClr val="FFFFFF"/>
                </a:solidFill>
                <a:latin typeface="FrutigerNext LT Medium" pitchFamily="34" charset="0"/>
                <a:cs typeface="+mn-cs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8" y="4654664"/>
            <a:ext cx="1282424" cy="197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8748" tIns="29373" rIns="58748" bIns="29373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1200">
                <a:latin typeface="FrutigerNext LT Bold"/>
                <a:ea typeface="MS PGothic" pitchFamily="34" charset="-128"/>
                <a:cs typeface="+mn-cs"/>
              </a:rPr>
              <a:t>HUAWEI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058146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30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25" y="3305518"/>
            <a:ext cx="7772809" cy="1021556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25" y="2179865"/>
            <a:ext cx="7772809" cy="1125651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76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662" y="766423"/>
            <a:ext cx="3966662" cy="3828029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766423"/>
            <a:ext cx="3968023" cy="3828029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2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06148"/>
            <a:ext cx="8229872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65" y="1151166"/>
            <a:ext cx="4040119" cy="479652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65" y="1630816"/>
            <a:ext cx="4040119" cy="2963636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58" y="1151166"/>
            <a:ext cx="4041479" cy="479652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58" y="1630816"/>
            <a:ext cx="4041479" cy="2963636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11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75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572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5" y="205128"/>
            <a:ext cx="3009005" cy="871538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94" y="205128"/>
            <a:ext cx="5112043" cy="4389324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065" y="1076666"/>
            <a:ext cx="3009005" cy="3517786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398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89" y="3600450"/>
            <a:ext cx="5486129" cy="425564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889" y="459241"/>
            <a:ext cx="5486129" cy="3086100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889" y="4026014"/>
            <a:ext cx="5486129" cy="603136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4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55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0958" y="1"/>
            <a:ext cx="2015979" cy="45944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1662" y="1"/>
            <a:ext cx="5918705" cy="45944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81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662" y="0"/>
            <a:ext cx="8065275" cy="5347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1662" y="766423"/>
            <a:ext cx="8065275" cy="382802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87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662" y="0"/>
            <a:ext cx="8065275" cy="5347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1662" y="766423"/>
            <a:ext cx="3966662" cy="3828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766423"/>
            <a:ext cx="3968023" cy="3828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76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31828" y="195273"/>
            <a:ext cx="8316913" cy="40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224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8566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909" y="4184196"/>
            <a:ext cx="820267" cy="61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3" descr="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1" y="587829"/>
            <a:ext cx="9142639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5"/>
          <p:cNvSpPr txBox="1">
            <a:spLocks noChangeArrowheads="1"/>
          </p:cNvSpPr>
          <p:nvPr userDrawn="1"/>
        </p:nvSpPr>
        <p:spPr bwMode="auto">
          <a:xfrm>
            <a:off x="652950" y="4654664"/>
            <a:ext cx="1925228" cy="19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748" tIns="29373" rIns="58748" bIns="29373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1200">
                <a:latin typeface="FrutigerNext LT Bold"/>
                <a:ea typeface="MS PGothic" pitchFamily="34" charset="-128"/>
                <a:cs typeface="+mn-cs"/>
              </a:rPr>
              <a:t>HUAWEI TECHNOLOGIES Co., Ltd.</a:t>
            </a:r>
            <a:endParaRPr lang="en-US" altLang="zh-CN" sz="1607" kern="1200">
              <a:ea typeface="MS PGothic" pitchFamily="34" charset="-128"/>
              <a:cs typeface="+mn-cs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7246371" y="2988128"/>
            <a:ext cx="1504502" cy="2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8" rIns="68576" bIns="34288"/>
          <a:lstStyle/>
          <a:p>
            <a:pPr algn="ctr" defTabSz="587868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643" b="1" kern="1200">
                <a:solidFill>
                  <a:srgbClr val="FFFFFF"/>
                </a:solidFill>
                <a:latin typeface="FrutigerNext LT Medium" pitchFamily="34" charset="0"/>
                <a:cs typeface="+mn-cs"/>
              </a:rPr>
              <a:t>www.huawei.com</a:t>
            </a:r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4201998" y="4654664"/>
            <a:ext cx="1282424" cy="197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8748" tIns="29373" rIns="58748" bIns="29373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1200">
                <a:latin typeface="FrutigerNext LT Bold"/>
                <a:ea typeface="MS PGothic" pitchFamily="34" charset="-128"/>
                <a:cs typeface="+mn-cs"/>
              </a:rPr>
              <a:t>HUAWEI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110466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058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25" y="3305518"/>
            <a:ext cx="7772809" cy="1021556"/>
          </a:xfrm>
        </p:spPr>
        <p:txBody>
          <a:bodyPr anchor="t"/>
          <a:lstStyle>
            <a:lvl1pPr algn="l">
              <a:defRPr sz="2572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25" y="2179865"/>
            <a:ext cx="7772809" cy="1125651"/>
          </a:xfrm>
        </p:spPr>
        <p:txBody>
          <a:bodyPr anchor="b"/>
          <a:lstStyle>
            <a:lvl1pPr marL="0" indent="0">
              <a:buNone/>
              <a:defRPr sz="1286"/>
            </a:lvl1pPr>
            <a:lvl2pPr marL="293934" indent="0">
              <a:buNone/>
              <a:defRPr sz="1157"/>
            </a:lvl2pPr>
            <a:lvl3pPr marL="587868" indent="0">
              <a:buNone/>
              <a:defRPr sz="1029"/>
            </a:lvl3pPr>
            <a:lvl4pPr marL="881802" indent="0">
              <a:buNone/>
              <a:defRPr sz="900"/>
            </a:lvl4pPr>
            <a:lvl5pPr marL="1175736" indent="0">
              <a:buNone/>
              <a:defRPr sz="900"/>
            </a:lvl5pPr>
            <a:lvl6pPr marL="1469669" indent="0">
              <a:buNone/>
              <a:defRPr sz="900"/>
            </a:lvl6pPr>
            <a:lvl7pPr marL="1763603" indent="0">
              <a:buNone/>
              <a:defRPr sz="900"/>
            </a:lvl7pPr>
            <a:lvl8pPr marL="2057537" indent="0">
              <a:buNone/>
              <a:defRPr sz="900"/>
            </a:lvl8pPr>
            <a:lvl9pPr marL="235147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48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662" y="766423"/>
            <a:ext cx="3966662" cy="3828029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766423"/>
            <a:ext cx="3968023" cy="3828029"/>
          </a:xfrm>
        </p:spPr>
        <p:txBody>
          <a:bodyPr/>
          <a:lstStyle>
            <a:lvl1pPr>
              <a:defRPr sz="1800"/>
            </a:lvl1pPr>
            <a:lvl2pPr>
              <a:defRPr sz="1543"/>
            </a:lvl2pPr>
            <a:lvl3pPr>
              <a:defRPr sz="1286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1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4" y="206148"/>
            <a:ext cx="8229872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065" y="1151166"/>
            <a:ext cx="4040119" cy="479652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065" y="1630816"/>
            <a:ext cx="4040119" cy="2963636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458" y="1151166"/>
            <a:ext cx="4041479" cy="479652"/>
          </a:xfrm>
        </p:spPr>
        <p:txBody>
          <a:bodyPr anchor="b"/>
          <a:lstStyle>
            <a:lvl1pPr marL="0" indent="0">
              <a:buNone/>
              <a:defRPr sz="1543" b="1"/>
            </a:lvl1pPr>
            <a:lvl2pPr marL="293934" indent="0">
              <a:buNone/>
              <a:defRPr sz="1286" b="1"/>
            </a:lvl2pPr>
            <a:lvl3pPr marL="587868" indent="0">
              <a:buNone/>
              <a:defRPr sz="1157" b="1"/>
            </a:lvl3pPr>
            <a:lvl4pPr marL="881802" indent="0">
              <a:buNone/>
              <a:defRPr sz="1029" b="1"/>
            </a:lvl4pPr>
            <a:lvl5pPr marL="1175736" indent="0">
              <a:buNone/>
              <a:defRPr sz="1029" b="1"/>
            </a:lvl5pPr>
            <a:lvl6pPr marL="1469669" indent="0">
              <a:buNone/>
              <a:defRPr sz="1029" b="1"/>
            </a:lvl6pPr>
            <a:lvl7pPr marL="1763603" indent="0">
              <a:buNone/>
              <a:defRPr sz="1029" b="1"/>
            </a:lvl7pPr>
            <a:lvl8pPr marL="2057537" indent="0">
              <a:buNone/>
              <a:defRPr sz="1029" b="1"/>
            </a:lvl8pPr>
            <a:lvl9pPr marL="2351471" indent="0">
              <a:buNone/>
              <a:defRPr sz="102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458" y="1630816"/>
            <a:ext cx="4041479" cy="2963636"/>
          </a:xfrm>
        </p:spPr>
        <p:txBody>
          <a:bodyPr/>
          <a:lstStyle>
            <a:lvl1pPr>
              <a:defRPr sz="1543"/>
            </a:lvl1pPr>
            <a:lvl2pPr>
              <a:defRPr sz="1286"/>
            </a:lvl2pPr>
            <a:lvl3pPr>
              <a:defRPr sz="1157"/>
            </a:lvl3pPr>
            <a:lvl4pPr>
              <a:defRPr sz="1029"/>
            </a:lvl4pPr>
            <a:lvl5pPr>
              <a:defRPr sz="1029"/>
            </a:lvl5pPr>
            <a:lvl6pPr>
              <a:defRPr sz="1029"/>
            </a:lvl6pPr>
            <a:lvl7pPr>
              <a:defRPr sz="1029"/>
            </a:lvl7pPr>
            <a:lvl8pPr>
              <a:defRPr sz="1029"/>
            </a:lvl8pPr>
            <a:lvl9pPr>
              <a:defRPr sz="102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062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795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65" y="205128"/>
            <a:ext cx="3009005" cy="871538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94" y="205128"/>
            <a:ext cx="5112043" cy="4389324"/>
          </a:xfrm>
        </p:spPr>
        <p:txBody>
          <a:bodyPr/>
          <a:lstStyle>
            <a:lvl1pPr>
              <a:defRPr sz="2057"/>
            </a:lvl1pPr>
            <a:lvl2pPr>
              <a:defRPr sz="1800"/>
            </a:lvl2pPr>
            <a:lvl3pPr>
              <a:defRPr sz="1543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065" y="1076666"/>
            <a:ext cx="3009005" cy="3517786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643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89" y="3600450"/>
            <a:ext cx="5486129" cy="425564"/>
          </a:xfrm>
        </p:spPr>
        <p:txBody>
          <a:bodyPr anchor="b"/>
          <a:lstStyle>
            <a:lvl1pPr algn="l">
              <a:defRPr sz="1286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889" y="459241"/>
            <a:ext cx="5486129" cy="3086100"/>
          </a:xfrm>
        </p:spPr>
        <p:txBody>
          <a:bodyPr/>
          <a:lstStyle>
            <a:lvl1pPr marL="0" indent="0">
              <a:buNone/>
              <a:defRPr sz="2057"/>
            </a:lvl1pPr>
            <a:lvl2pPr marL="293934" indent="0">
              <a:buNone/>
              <a:defRPr sz="1800"/>
            </a:lvl2pPr>
            <a:lvl3pPr marL="587868" indent="0">
              <a:buNone/>
              <a:defRPr sz="1543"/>
            </a:lvl3pPr>
            <a:lvl4pPr marL="881802" indent="0">
              <a:buNone/>
              <a:defRPr sz="1286"/>
            </a:lvl4pPr>
            <a:lvl5pPr marL="1175736" indent="0">
              <a:buNone/>
              <a:defRPr sz="1286"/>
            </a:lvl5pPr>
            <a:lvl6pPr marL="1469669" indent="0">
              <a:buNone/>
              <a:defRPr sz="1286"/>
            </a:lvl6pPr>
            <a:lvl7pPr marL="1763603" indent="0">
              <a:buNone/>
              <a:defRPr sz="1286"/>
            </a:lvl7pPr>
            <a:lvl8pPr marL="2057537" indent="0">
              <a:buNone/>
              <a:defRPr sz="1286"/>
            </a:lvl8pPr>
            <a:lvl9pPr marL="2351471" indent="0">
              <a:buNone/>
              <a:defRPr sz="1286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889" y="4026014"/>
            <a:ext cx="5486129" cy="603136"/>
          </a:xfrm>
        </p:spPr>
        <p:txBody>
          <a:bodyPr/>
          <a:lstStyle>
            <a:lvl1pPr marL="0" indent="0">
              <a:buNone/>
              <a:defRPr sz="900"/>
            </a:lvl1pPr>
            <a:lvl2pPr marL="293934" indent="0">
              <a:buNone/>
              <a:defRPr sz="771"/>
            </a:lvl2pPr>
            <a:lvl3pPr marL="587868" indent="0">
              <a:buNone/>
              <a:defRPr sz="643"/>
            </a:lvl3pPr>
            <a:lvl4pPr marL="881802" indent="0">
              <a:buNone/>
              <a:defRPr sz="579"/>
            </a:lvl4pPr>
            <a:lvl5pPr marL="1175736" indent="0">
              <a:buNone/>
              <a:defRPr sz="579"/>
            </a:lvl5pPr>
            <a:lvl6pPr marL="1469669" indent="0">
              <a:buNone/>
              <a:defRPr sz="579"/>
            </a:lvl6pPr>
            <a:lvl7pPr marL="1763603" indent="0">
              <a:buNone/>
              <a:defRPr sz="579"/>
            </a:lvl7pPr>
            <a:lvl8pPr marL="2057537" indent="0">
              <a:buNone/>
              <a:defRPr sz="579"/>
            </a:lvl8pPr>
            <a:lvl9pPr marL="2351471" indent="0">
              <a:buNone/>
              <a:defRPr sz="57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819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669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0958" y="1"/>
            <a:ext cx="2015979" cy="459445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1662" y="1"/>
            <a:ext cx="5918705" cy="459445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74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662" y="0"/>
            <a:ext cx="8065275" cy="5347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1662" y="766423"/>
            <a:ext cx="8065275" cy="3828029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56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662" y="0"/>
            <a:ext cx="8065275" cy="5347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1662" y="766423"/>
            <a:ext cx="3966662" cy="3828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914" y="766423"/>
            <a:ext cx="3968023" cy="382802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878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31828" y="195273"/>
            <a:ext cx="8316913" cy="40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864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7457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sldNum="0" hd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5128" y="0"/>
            <a:ext cx="9144000" cy="7261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en-US" sz="1350" kern="12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" y="4859396"/>
            <a:ext cx="9159128" cy="2972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r>
              <a:rPr lang="en-US" sz="1350" kern="120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4723" y="4866993"/>
            <a:ext cx="1229248" cy="273844"/>
          </a:xfrm>
          <a:prstGeom prst="rect">
            <a:avLst/>
          </a:prstGeom>
        </p:spPr>
        <p:txBody>
          <a:bodyPr/>
          <a:lstStyle>
            <a:lvl1pPr>
              <a:defRPr sz="9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 hangingPunct="1"/>
            <a:endParaRPr lang="en-US" kern="1200" dirty="0">
              <a:solidFill>
                <a:prstClr val="black">
                  <a:alpha val="50000"/>
                </a:prstClr>
              </a:solidFill>
              <a:ea typeface="+mn-ea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528" y="4878144"/>
            <a:ext cx="455519" cy="27384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900" b="0" i="0">
                <a:solidFill>
                  <a:schemeClr val="tx1">
                    <a:alpha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 hangingPunct="1"/>
            <a:fld id="{6C9CD605-947A-3C4E-98CB-B055F943FEBA}" type="slidenum">
              <a:rPr lang="en-US" kern="1200" smtClean="0">
                <a:solidFill>
                  <a:prstClr val="black">
                    <a:alpha val="50000"/>
                  </a:prstClr>
                </a:solidFill>
                <a:ea typeface="+mn-ea"/>
              </a:rPr>
              <a:pPr defTabSz="685800" hangingPunct="1"/>
              <a:t>‹#›</a:t>
            </a:fld>
            <a:endParaRPr lang="en-US" kern="1200" dirty="0">
              <a:solidFill>
                <a:prstClr val="black">
                  <a:alpha val="50000"/>
                </a:prstClr>
              </a:solidFill>
              <a:ea typeface="+mn-ea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42" y="4891382"/>
            <a:ext cx="1121148" cy="2334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1" y="148373"/>
            <a:ext cx="8629650" cy="404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221" y="975361"/>
            <a:ext cx="8629650" cy="36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Shape 72"/>
          <p:cNvPicPr preferRelativeResize="0"/>
          <p:nvPr userDrawn="1"/>
        </p:nvPicPr>
        <p:blipFill rotWithShape="1">
          <a:blip r:embed="rId9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221" y="4953462"/>
            <a:ext cx="1946699" cy="1160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546860" y="4891383"/>
            <a:ext cx="55054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 hangingPunct="1"/>
            <a:r>
              <a:rPr lang="en-US" kern="1200" smtClean="0">
                <a:solidFill>
                  <a:prstClr val="black">
                    <a:tint val="75000"/>
                  </a:prstClr>
                </a:solidFill>
                <a:ea typeface="+mn-ea"/>
              </a:rPr>
              <a:t>FS </a:t>
            </a:r>
            <a:endParaRPr lang="en-US" kern="1200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78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ransition>
    <p:wipe dir="r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0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Char char="•"/>
        <a:defRPr sz="21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.AppleSystemUIFont" charset="-120"/>
        <a:buChar char="-"/>
        <a:defRPr sz="18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62" y="766423"/>
            <a:ext cx="8065275" cy="38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7" name="Picture 7" descr="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4665889"/>
            <a:ext cx="9142640" cy="4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652949" y="4849586"/>
            <a:ext cx="1925238" cy="19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753" tIns="29377" rIns="58753" bIns="29377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1200">
                <a:latin typeface="FrutigerNext LT Bold"/>
                <a:ea typeface="MS PGothic" pitchFamily="34" charset="-128"/>
                <a:cs typeface="+mn-cs"/>
              </a:rPr>
              <a:t>HUAWEI TECHNOLOGIES Co., Ltd.</a:t>
            </a:r>
            <a:endParaRPr lang="en-US" altLang="zh-CN" sz="1607" kern="1200">
              <a:ea typeface="MS PGothic" pitchFamily="34" charset="-128"/>
              <a:cs typeface="+mn-cs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591" y="4800601"/>
            <a:ext cx="1056960" cy="82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771">
                <a:latin typeface="FrutigerNext LT Medium" pitchFamily="34" charset="0"/>
              </a:defRPr>
            </a:lvl1pPr>
          </a:lstStyle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kern="1200">
              <a:ea typeface="MS PGothic" pitchFamily="34" charset="-128"/>
              <a:cs typeface="+mn-cs"/>
            </a:endParaRPr>
          </a:p>
        </p:txBody>
      </p:sp>
      <p:pic>
        <p:nvPicPr>
          <p:cNvPr id="1030" name="Picture 10" descr="8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08909" y="4800600"/>
            <a:ext cx="1309978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3660595" y="4850607"/>
            <a:ext cx="1282424" cy="197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8748" tIns="29373" rIns="58748" bIns="29373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1200">
                <a:latin typeface="FrutigerNext LT Bold"/>
                <a:ea typeface="MS PGothic" pitchFamily="34" charset="-128"/>
                <a:cs typeface="+mn-cs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2640" cy="534761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7" kern="1200">
              <a:latin typeface="FrutigerNext LT BlackCn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62" y="0"/>
            <a:ext cx="8065275" cy="53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368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5" r:id="rId14"/>
    <p:sldLayoutId id="2147483686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5pPr>
      <a:lvl6pPr marL="293934" algn="l" rtl="0" fontAlgn="base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587868" algn="l" rtl="0" fontAlgn="base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881802" algn="l" rtl="0" fontAlgn="base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175736" algn="l" rtl="0" fontAlgn="base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20450" indent="-2204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 b="1">
          <a:solidFill>
            <a:schemeClr val="tx1"/>
          </a:solidFill>
          <a:latin typeface="+mn-lt"/>
          <a:ea typeface="+mn-ea"/>
          <a:cs typeface="+mn-cs"/>
        </a:defRPr>
      </a:lvl1pPr>
      <a:lvl2pPr marL="477643" indent="-1837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2pPr>
      <a:lvl3pPr marL="734835" indent="-1469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3pPr>
      <a:lvl4pPr marL="1028769" indent="-1479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4pPr>
      <a:lvl5pPr marL="1321682" indent="-14594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5pPr>
      <a:lvl6pPr marL="1615616" indent="-145947" algn="l" rtl="0" fontAlgn="base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6pPr>
      <a:lvl7pPr marL="1909550" indent="-145947" algn="l" rtl="0" fontAlgn="base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7pPr>
      <a:lvl8pPr marL="2203484" indent="-145947" algn="l" rtl="0" fontAlgn="base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8pPr>
      <a:lvl9pPr marL="2497418" indent="-145947" algn="l" rtl="0" fontAlgn="base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1662" y="766423"/>
            <a:ext cx="8065275" cy="382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2" rIns="91386" bIns="45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7" name="Picture 7" descr="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4665889"/>
            <a:ext cx="9142640" cy="4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8"/>
          <p:cNvSpPr txBox="1">
            <a:spLocks noChangeArrowheads="1"/>
          </p:cNvSpPr>
          <p:nvPr userDrawn="1"/>
        </p:nvSpPr>
        <p:spPr bwMode="auto">
          <a:xfrm>
            <a:off x="652949" y="4849586"/>
            <a:ext cx="1925238" cy="19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8753" tIns="29377" rIns="58753" bIns="29377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1200">
                <a:latin typeface="FrutigerNext LT Bold"/>
                <a:ea typeface="MS PGothic" pitchFamily="34" charset="-128"/>
                <a:cs typeface="+mn-cs"/>
              </a:rPr>
              <a:t>HUAWEI TECHNOLOGIES Co., Ltd.</a:t>
            </a:r>
            <a:endParaRPr lang="en-US" altLang="zh-CN" sz="1607" kern="1200">
              <a:ea typeface="MS PGothic" pitchFamily="34" charset="-128"/>
              <a:cs typeface="+mn-cs"/>
            </a:endParaRPr>
          </a:p>
        </p:txBody>
      </p:sp>
      <p:sp>
        <p:nvSpPr>
          <p:cNvPr id="389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29591" y="4800601"/>
            <a:ext cx="1056960" cy="82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 sz="771">
                <a:latin typeface="FrutigerNext LT Medium" pitchFamily="34" charset="0"/>
              </a:defRPr>
            </a:lvl1pPr>
          </a:lstStyle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en-GB" kern="1200">
              <a:ea typeface="MS PGothic" pitchFamily="34" charset="-128"/>
              <a:cs typeface="+mn-cs"/>
            </a:endParaRPr>
          </a:p>
        </p:txBody>
      </p:sp>
      <p:pic>
        <p:nvPicPr>
          <p:cNvPr id="1030" name="Picture 10" descr="8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508909" y="4800600"/>
            <a:ext cx="1309978" cy="232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Rectangle 11"/>
          <p:cNvSpPr>
            <a:spLocks noChangeArrowheads="1"/>
          </p:cNvSpPr>
          <p:nvPr userDrawn="1"/>
        </p:nvSpPr>
        <p:spPr bwMode="auto">
          <a:xfrm>
            <a:off x="3660595" y="4850607"/>
            <a:ext cx="1282424" cy="1978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58748" tIns="29373" rIns="58748" bIns="29373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1200">
                <a:latin typeface="FrutigerNext LT Bold"/>
                <a:ea typeface="MS PGothic" pitchFamily="34" charset="-128"/>
                <a:cs typeface="+mn-cs"/>
              </a:rPr>
              <a:t>HUAWEI Confidential </a:t>
            </a:r>
          </a:p>
        </p:txBody>
      </p:sp>
      <p:sp>
        <p:nvSpPr>
          <p:cNvPr id="3892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2640" cy="534761"/>
          </a:xfrm>
          <a:prstGeom prst="rect">
            <a:avLst/>
          </a:prstGeom>
          <a:gradFill rotWithShape="1">
            <a:gsLst>
              <a:gs pos="0">
                <a:srgbClr val="E0E0E0"/>
              </a:gs>
              <a:gs pos="50000">
                <a:srgbClr val="E0E0E0">
                  <a:gamma/>
                  <a:tint val="0"/>
                  <a:invGamma/>
                </a:srgbClr>
              </a:gs>
              <a:gs pos="100000">
                <a:srgbClr val="E0E0E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7" kern="1200">
              <a:latin typeface="FrutigerNext LT BlackCn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662" y="0"/>
            <a:ext cx="8065275" cy="53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86" tIns="45692" rIns="91386" bIns="456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681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2" r:id="rId14"/>
    <p:sldLayoutId id="2147483703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5pPr>
      <a:lvl6pPr marL="293934" algn="l" rtl="0" fontAlgn="base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6pPr>
      <a:lvl7pPr marL="587868" algn="l" rtl="0" fontAlgn="base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7pPr>
      <a:lvl8pPr marL="881802" algn="l" rtl="0" fontAlgn="base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8pPr>
      <a:lvl9pPr marL="1175736" algn="l" rtl="0" fontAlgn="base">
        <a:spcBef>
          <a:spcPct val="0"/>
        </a:spcBef>
        <a:spcAft>
          <a:spcPct val="0"/>
        </a:spcAft>
        <a:defRPr sz="2250" b="1">
          <a:solidFill>
            <a:srgbClr val="990000"/>
          </a:solidFill>
          <a:latin typeface="Arial" pitchFamily="34" charset="0"/>
          <a:ea typeface="黑体" pitchFamily="49" charset="-122"/>
        </a:defRPr>
      </a:lvl9pPr>
    </p:titleStyle>
    <p:bodyStyle>
      <a:lvl1pPr marL="220450" indent="-2204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 b="1">
          <a:solidFill>
            <a:schemeClr val="tx1"/>
          </a:solidFill>
          <a:latin typeface="+mn-lt"/>
          <a:ea typeface="+mn-ea"/>
          <a:cs typeface="+mn-cs"/>
        </a:defRPr>
      </a:lvl1pPr>
      <a:lvl2pPr marL="477643" indent="-183709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2pPr>
      <a:lvl3pPr marL="734835" indent="-14696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3pPr>
      <a:lvl4pPr marL="1028769" indent="-147988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4pPr>
      <a:lvl5pPr marL="1321682" indent="-14594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5pPr>
      <a:lvl6pPr marL="1615616" indent="-145947" algn="l" rtl="0" fontAlgn="base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6pPr>
      <a:lvl7pPr marL="1909550" indent="-145947" algn="l" rtl="0" fontAlgn="base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7pPr>
      <a:lvl8pPr marL="2203484" indent="-145947" algn="l" rtl="0" fontAlgn="base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8pPr>
      <a:lvl9pPr marL="2497418" indent="-145947" algn="l" rtl="0" fontAlgn="base">
        <a:lnSpc>
          <a:spcPct val="140000"/>
        </a:lnSpc>
        <a:spcBef>
          <a:spcPct val="0"/>
        </a:spcBef>
        <a:spcAft>
          <a:spcPct val="0"/>
        </a:spcAft>
        <a:defRPr sz="1414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1pPr>
      <a:lvl2pPr marL="293934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2pPr>
      <a:lvl3pPr marL="587868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3pPr>
      <a:lvl4pPr marL="881802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4pPr>
      <a:lvl5pPr marL="1175736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5pPr>
      <a:lvl6pPr marL="1469669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6pPr>
      <a:lvl7pPr marL="1763603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7pPr>
      <a:lvl8pPr marL="2057537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8pPr>
      <a:lvl9pPr marL="2351471" algn="l" defTabSz="587868" rtl="0" eaLnBrk="1" latinLnBrk="0" hangingPunct="1">
        <a:defRPr sz="1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Title 1"/>
          <p:cNvSpPr txBox="1">
            <a:spLocks noGrp="1"/>
          </p:cNvSpPr>
          <p:nvPr>
            <p:ph type="ctrTitle"/>
          </p:nvPr>
        </p:nvSpPr>
        <p:spPr>
          <a:xfrm>
            <a:off x="363721" y="465834"/>
            <a:ext cx="4431904" cy="2517178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rPr lang="en-US" dirty="0"/>
              <a:t>IETF Hackathon:</a:t>
            </a:r>
            <a:br>
              <a:rPr lang="en-US" dirty="0"/>
            </a:br>
            <a:r>
              <a:rPr lang="en-US" dirty="0" smtClean="0"/>
              <a:t>SD-WAN service model </a:t>
            </a:r>
            <a:r>
              <a:rPr lang="en-US" altLang="zh-CN" dirty="0" smtClean="0"/>
              <a:t>Mapping</a:t>
            </a:r>
            <a:endParaRPr dirty="0"/>
          </a:p>
        </p:txBody>
      </p:sp>
      <p:sp>
        <p:nvSpPr>
          <p:cNvPr id="1449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11122" y="3639353"/>
            <a:ext cx="4737101" cy="16858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400"/>
            </a:pPr>
            <a:r>
              <a:rPr dirty="0"/>
              <a:t>IETF </a:t>
            </a:r>
            <a:r>
              <a:rPr dirty="0" smtClean="0"/>
              <a:t>10</a:t>
            </a:r>
            <a:r>
              <a:rPr lang="en-US" dirty="0"/>
              <a:t>3</a:t>
            </a:r>
            <a:endParaRPr dirty="0"/>
          </a:p>
          <a:p>
            <a:pPr>
              <a:lnSpc>
                <a:spcPct val="90000"/>
              </a:lnSpc>
              <a:defRPr sz="2400"/>
            </a:pPr>
            <a:r>
              <a:rPr lang="en-US" dirty="0" smtClean="0"/>
              <a:t>3-4</a:t>
            </a:r>
            <a:r>
              <a:rPr dirty="0" smtClean="0"/>
              <a:t> </a:t>
            </a:r>
            <a:r>
              <a:rPr lang="en-US" dirty="0" smtClean="0"/>
              <a:t>Nov</a:t>
            </a:r>
            <a:r>
              <a:rPr dirty="0" smtClean="0"/>
              <a:t>, </a:t>
            </a:r>
            <a:r>
              <a:rPr dirty="0"/>
              <a:t>2018 </a:t>
            </a:r>
          </a:p>
          <a:p>
            <a:pPr>
              <a:lnSpc>
                <a:spcPct val="90000"/>
              </a:lnSpc>
              <a:defRPr sz="2400"/>
            </a:pPr>
            <a:r>
              <a:rPr lang="en-US" altLang="zh-CN" dirty="0"/>
              <a:t>Bangkok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SD-WAN service development team </a:t>
            </a:r>
            <a:r>
              <a:rPr lang="en-US" dirty="0"/>
              <a:t>(</a:t>
            </a:r>
            <a:r>
              <a:rPr lang="en-US" dirty="0" err="1"/>
              <a:t>Shashikanth</a:t>
            </a:r>
            <a:r>
              <a:rPr lang="en-US" dirty="0"/>
              <a:t> V H </a:t>
            </a:r>
            <a:r>
              <a:rPr lang="en-US" dirty="0" smtClean="0"/>
              <a:t>and others)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Charles </a:t>
            </a:r>
            <a:r>
              <a:rPr lang="en-US" dirty="0" err="1" smtClean="0"/>
              <a:t>Eckel</a:t>
            </a:r>
            <a:r>
              <a:rPr lang="en-US" dirty="0" smtClean="0"/>
              <a:t> &amp; Barry </a:t>
            </a:r>
            <a:r>
              <a:rPr lang="en-US" dirty="0" err="1" smtClean="0"/>
              <a:t>Leiba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OpenSource</a:t>
            </a:r>
            <a:r>
              <a:rPr lang="en-US" dirty="0" smtClean="0"/>
              <a:t> developers who collaborated with us</a:t>
            </a:r>
          </a:p>
        </p:txBody>
      </p:sp>
    </p:spTree>
    <p:extLst>
      <p:ext uri="{BB962C8B-B14F-4D97-AF65-F5344CB8AC3E}">
        <p14:creationId xmlns:p14="http://schemas.microsoft.com/office/powerpoint/2010/main" val="20711490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DG/SLI </a:t>
            </a:r>
            <a:r>
              <a:rPr lang="en-US" dirty="0" smtClean="0"/>
              <a:t>Design Time/ Run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2816" y="1334248"/>
            <a:ext cx="3143250" cy="2250473"/>
          </a:xfrm>
          <a:prstGeom prst="rect">
            <a:avLst/>
          </a:prstGeom>
          <a:solidFill>
            <a:srgbClr val="92D050"/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1115" y="1334248"/>
            <a:ext cx="2057401" cy="1572220"/>
          </a:xfrm>
          <a:prstGeom prst="rect">
            <a:avLst/>
          </a:prstGeom>
          <a:solidFill>
            <a:srgbClr val="92D050"/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566916" y="1812742"/>
            <a:ext cx="0" cy="55841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224016" y="2371154"/>
            <a:ext cx="962867" cy="3067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 Compiler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8151" y="1387542"/>
            <a:ext cx="673578" cy="42519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rgbClr val="000000"/>
                </a:solidFill>
              </a:rPr>
              <a:t>DG Builder</a:t>
            </a:r>
          </a:p>
        </p:txBody>
      </p:sp>
      <p:pic>
        <p:nvPicPr>
          <p:cNvPr id="10" name="Picture 2" descr="Image result for us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0529" y="963368"/>
            <a:ext cx="459010" cy="370880"/>
          </a:xfrm>
          <a:prstGeom prst="rect">
            <a:avLst/>
          </a:prstGeom>
          <a:noFill/>
        </p:spPr>
      </p:pic>
      <p:sp>
        <p:nvSpPr>
          <p:cNvPr id="11" name="Flowchart: Multidocument 10"/>
          <p:cNvSpPr/>
          <p:nvPr/>
        </p:nvSpPr>
        <p:spPr>
          <a:xfrm>
            <a:off x="2566916" y="1980188"/>
            <a:ext cx="337371" cy="209165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 defTabSz="685800" hangingPunct="1"/>
            <a:r>
              <a:rPr lang="en-US" sz="600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DG</a:t>
            </a:r>
          </a:p>
        </p:txBody>
      </p:sp>
      <p:sp>
        <p:nvSpPr>
          <p:cNvPr id="12" name="Can 11"/>
          <p:cNvSpPr/>
          <p:nvPr/>
        </p:nvSpPr>
        <p:spPr>
          <a:xfrm>
            <a:off x="3657353" y="2348610"/>
            <a:ext cx="699485" cy="357833"/>
          </a:xfrm>
          <a:prstGeom prst="can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DG Database</a:t>
            </a:r>
          </a:p>
        </p:txBody>
      </p:sp>
      <p:cxnSp>
        <p:nvCxnSpPr>
          <p:cNvPr id="13" name="Straight Arrow Connector 12"/>
          <p:cNvCxnSpPr>
            <a:stCxn id="8" idx="3"/>
            <a:endCxn id="12" idx="2"/>
          </p:cNvCxnSpPr>
          <p:nvPr/>
        </p:nvCxnSpPr>
        <p:spPr bwMode="auto">
          <a:xfrm>
            <a:off x="3186883" y="2524511"/>
            <a:ext cx="470470" cy="3016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4433931" y="1401134"/>
            <a:ext cx="2590685" cy="51119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1185" y="1605610"/>
            <a:ext cx="673578" cy="2044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000000"/>
                </a:solidFill>
              </a:rPr>
              <a:t>Generic Resource API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8391" y="1605610"/>
            <a:ext cx="673578" cy="2044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rgbClr val="000000"/>
                </a:solidFill>
              </a:rPr>
              <a:t>VNF API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95596" y="1605610"/>
            <a:ext cx="673578" cy="2044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rgbClr val="000000"/>
                </a:solidFill>
              </a:rPr>
              <a:t>SLI-API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77604" y="1401134"/>
            <a:ext cx="85311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RESTCONF API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73394" y="2375037"/>
            <a:ext cx="1407925" cy="30671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 Interpreter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5570209" y="1912324"/>
            <a:ext cx="0" cy="451283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5691661" y="1106243"/>
            <a:ext cx="0" cy="294891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691661" y="1106242"/>
            <a:ext cx="58381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hangingPunct="1"/>
            <a:r>
              <a:rPr lang="en-US" sz="600" kern="1200" dirty="0">
                <a:latin typeface="微软雅黑" pitchFamily="34" charset="-122"/>
                <a:ea typeface="微软雅黑" pitchFamily="34" charset="-122"/>
                <a:cs typeface="+mn-cs"/>
              </a:rPr>
              <a:t>JSON/XML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58578" y="820493"/>
            <a:ext cx="1085850" cy="285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 defTabSz="685800" hangingPunct="1"/>
            <a:r>
              <a:rPr lang="en-US" sz="900" kern="1200" dirty="0">
                <a:latin typeface="Calibri"/>
                <a:ea typeface="+mn-ea"/>
                <a:cs typeface="+mn-cs"/>
              </a:rPr>
              <a:t>NB Client</a:t>
            </a:r>
          </a:p>
        </p:txBody>
      </p:sp>
      <p:cxnSp>
        <p:nvCxnSpPr>
          <p:cNvPr id="24" name="Straight Arrow Connector 23"/>
          <p:cNvCxnSpPr>
            <a:stCxn id="19" idx="1"/>
            <a:endCxn id="12" idx="4"/>
          </p:cNvCxnSpPr>
          <p:nvPr/>
        </p:nvCxnSpPr>
        <p:spPr bwMode="auto">
          <a:xfrm flipH="1" flipV="1">
            <a:off x="4356838" y="2527527"/>
            <a:ext cx="616556" cy="868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5" name="Rectangle 24"/>
          <p:cNvSpPr/>
          <p:nvPr/>
        </p:nvSpPr>
        <p:spPr>
          <a:xfrm>
            <a:off x="4324316" y="2906467"/>
            <a:ext cx="2700300" cy="5639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92714" y="3150381"/>
            <a:ext cx="711662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000000"/>
                </a:solidFill>
              </a:rPr>
              <a:t>REST Adapter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275826" y="3144548"/>
            <a:ext cx="736177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rgbClr val="000000"/>
                </a:solidFill>
              </a:rPr>
              <a:t>RESTCONF Adapter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39849" y="3144666"/>
            <a:ext cx="752186" cy="2286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 err="1">
                <a:solidFill>
                  <a:srgbClr val="000000"/>
                </a:solidFill>
              </a:rPr>
              <a:t>RuntimeRpcNode</a:t>
            </a:r>
            <a:endParaRPr lang="en-US" sz="600" dirty="0">
              <a:solidFill>
                <a:srgbClr val="0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70111" y="2885706"/>
            <a:ext cx="84830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 err="1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Plugins</a:t>
            </a:r>
            <a:r>
              <a:rPr lang="en-US" sz="750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/Adapters</a:t>
            </a:r>
          </a:p>
        </p:txBody>
      </p:sp>
      <p:pic>
        <p:nvPicPr>
          <p:cNvPr id="30" name="Content Placeholder 4"/>
          <p:cNvPicPr>
            <a:picLocks/>
          </p:cNvPicPr>
          <p:nvPr/>
        </p:nvPicPr>
        <p:blipFill rotWithShape="1">
          <a:blip r:embed="rId3" cstate="print"/>
          <a:stretch/>
        </p:blipFill>
        <p:spPr bwMode="auto">
          <a:xfrm>
            <a:off x="91568" y="2057401"/>
            <a:ext cx="1624123" cy="2670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86044" y="3529409"/>
            <a:ext cx="829597" cy="300094"/>
          </a:xfrm>
          <a:prstGeom prst="rect">
            <a:avLst/>
          </a:prstGeom>
          <a:noFill/>
        </p:spPr>
        <p:txBody>
          <a:bodyPr wrap="square" lIns="91451" tIns="45726" rIns="91451" bIns="45726" rtlCol="0">
            <a:spAutoFit/>
          </a:bodyPr>
          <a:lstStyle/>
          <a:p>
            <a:pPr defTabSz="685800" hangingPunct="1">
              <a:lnSpc>
                <a:spcPct val="150000"/>
              </a:lnSpc>
            </a:pPr>
            <a:r>
              <a:rPr lang="en-US" altLang="zh-CN" sz="900" kern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DG Builder</a:t>
            </a:r>
            <a:endParaRPr lang="zh-CN" altLang="en-US" sz="900" kern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715691" y="4053889"/>
            <a:ext cx="2631302" cy="484474"/>
            <a:chOff x="2882519" y="4845161"/>
            <a:chExt cx="4030689" cy="905164"/>
          </a:xfrm>
        </p:grpSpPr>
        <p:sp>
          <p:nvSpPr>
            <p:cNvPr id="33" name="右箭头 11"/>
            <p:cNvSpPr/>
            <p:nvPr/>
          </p:nvSpPr>
          <p:spPr bwMode="auto">
            <a:xfrm>
              <a:off x="2997372" y="5214284"/>
              <a:ext cx="358082" cy="276842"/>
            </a:xfrm>
            <a:prstGeom prst="rightArrow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defTabSz="685800" hangingPunct="1">
                <a:buFont typeface="Arial" pitchFamily="34" charset="0"/>
                <a:buChar char="•"/>
              </a:pPr>
              <a:endParaRPr lang="zh-CN" altLang="en-US" sz="600" kern="1200">
                <a:latin typeface="Calibri"/>
                <a:cs typeface="+mn-cs"/>
              </a:endParaRP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47197" y="4845161"/>
              <a:ext cx="673389" cy="905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TextBox 34"/>
            <p:cNvSpPr txBox="1"/>
            <p:nvPr/>
          </p:nvSpPr>
          <p:spPr>
            <a:xfrm>
              <a:off x="2882519" y="4914079"/>
              <a:ext cx="787893" cy="431298"/>
            </a:xfrm>
            <a:prstGeom prst="rect">
              <a:avLst/>
            </a:prstGeom>
            <a:noFill/>
          </p:spPr>
          <p:txBody>
            <a:bodyPr wrap="square" lIns="91451" tIns="45726" rIns="91451" bIns="45726" rtlCol="0">
              <a:spAutoFit/>
            </a:bodyPr>
            <a:lstStyle/>
            <a:p>
              <a:pPr defTabSz="685800" hangingPunct="1">
                <a:lnSpc>
                  <a:spcPct val="150000"/>
                </a:lnSpc>
              </a:pPr>
              <a:r>
                <a:rPr lang="en-US" altLang="zh-CN" sz="600" kern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O/P</a:t>
              </a:r>
              <a:endParaRPr lang="zh-CN" altLang="en-US" sz="600" kern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6" name="右箭头 14"/>
            <p:cNvSpPr/>
            <p:nvPr/>
          </p:nvSpPr>
          <p:spPr bwMode="auto">
            <a:xfrm>
              <a:off x="4020586" y="5206953"/>
              <a:ext cx="358082" cy="276842"/>
            </a:xfrm>
            <a:prstGeom prst="rightArrow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defTabSz="685800" hangingPunct="1">
                <a:buFont typeface="Arial" pitchFamily="34" charset="0"/>
                <a:buChar char="•"/>
              </a:pPr>
              <a:endParaRPr lang="zh-CN" altLang="en-US" sz="600" kern="1200">
                <a:latin typeface="Calibri"/>
                <a:cs typeface="+mn-cs"/>
              </a:endParaRPr>
            </a:p>
          </p:txBody>
        </p:sp>
        <p:sp>
          <p:nvSpPr>
            <p:cNvPr id="37" name="Rounded Rectangle 29"/>
            <p:cNvSpPr/>
            <p:nvPr/>
          </p:nvSpPr>
          <p:spPr>
            <a:xfrm>
              <a:off x="4378668" y="4998387"/>
              <a:ext cx="955073" cy="693975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51" tIns="45726" rIns="91451" bIns="45726" rtlCol="0" anchor="ctr"/>
            <a:lstStyle/>
            <a:p>
              <a:pPr algn="ctr" defTabSz="685800" hangingPunct="1"/>
              <a:r>
                <a:rPr lang="en-US" altLang="zh-CN" sz="750" kern="1200" dirty="0" err="1">
                  <a:solidFill>
                    <a:srgbClr val="FFFFFF"/>
                  </a:solidFill>
                </a:rPr>
                <a:t>SvcLogic</a:t>
              </a:r>
              <a:endParaRPr lang="en-US" altLang="zh-CN" sz="750" kern="1200" dirty="0">
                <a:solidFill>
                  <a:srgbClr val="FFFFFF"/>
                </a:solidFill>
              </a:endParaRPr>
            </a:p>
            <a:p>
              <a:pPr algn="ctr" defTabSz="685800" hangingPunct="1"/>
              <a:r>
                <a:rPr lang="en-US" altLang="zh-CN" sz="750" kern="1200" dirty="0">
                  <a:solidFill>
                    <a:srgbClr val="FFFFFF"/>
                  </a:solidFill>
                </a:rPr>
                <a:t>Parser</a:t>
              </a:r>
              <a:endParaRPr lang="zh-CN" altLang="en-US" sz="750" kern="1200" dirty="0">
                <a:solidFill>
                  <a:srgbClr val="FFFFFF"/>
                </a:solidFill>
              </a:endParaRPr>
            </a:p>
          </p:txBody>
        </p:sp>
        <p:sp>
          <p:nvSpPr>
            <p:cNvPr id="38" name="右箭头 17"/>
            <p:cNvSpPr/>
            <p:nvPr/>
          </p:nvSpPr>
          <p:spPr bwMode="auto">
            <a:xfrm>
              <a:off x="5508829" y="5229962"/>
              <a:ext cx="358082" cy="276842"/>
            </a:xfrm>
            <a:prstGeom prst="rightArrow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 defTabSz="685800" hangingPunct="1">
                <a:buFont typeface="Arial" pitchFamily="34" charset="0"/>
                <a:buChar char="•"/>
              </a:pPr>
              <a:endParaRPr lang="zh-CN" altLang="en-US" sz="600" kern="1200">
                <a:latin typeface="Calibri"/>
                <a:cs typeface="+mn-cs"/>
              </a:endParaRPr>
            </a:p>
          </p:txBody>
        </p:sp>
        <p:pic>
          <p:nvPicPr>
            <p:cNvPr id="3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00091" y="4948771"/>
              <a:ext cx="913117" cy="793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39"/>
            <p:cNvSpPr txBox="1"/>
            <p:nvPr/>
          </p:nvSpPr>
          <p:spPr>
            <a:xfrm>
              <a:off x="5225024" y="4996118"/>
              <a:ext cx="931629" cy="398951"/>
            </a:xfrm>
            <a:prstGeom prst="rect">
              <a:avLst/>
            </a:prstGeom>
            <a:noFill/>
          </p:spPr>
          <p:txBody>
            <a:bodyPr wrap="square" lIns="91451" tIns="45726" rIns="91451" bIns="45726" rtlCol="0">
              <a:spAutoFit/>
            </a:bodyPr>
            <a:lstStyle/>
            <a:p>
              <a:pPr defTabSz="685800" hangingPunct="1">
                <a:lnSpc>
                  <a:spcPct val="150000"/>
                </a:lnSpc>
              </a:pPr>
              <a:r>
                <a:rPr lang="en-US" altLang="zh-CN" sz="525" kern="1200" dirty="0">
                  <a:latin typeface="微软雅黑" pitchFamily="34" charset="-122"/>
                  <a:ea typeface="微软雅黑" pitchFamily="34" charset="-122"/>
                  <a:cs typeface="Arial" pitchFamily="34" charset="0"/>
                </a:rPr>
                <a:t>JAVA Object</a:t>
              </a:r>
              <a:endParaRPr lang="zh-CN" altLang="en-US" sz="525" kern="1200" dirty="0"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0111" y="3785668"/>
            <a:ext cx="3817930" cy="92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/>
          <p:nvPr/>
        </p:nvSpPr>
        <p:spPr>
          <a:xfrm>
            <a:off x="4869166" y="4114176"/>
            <a:ext cx="839640" cy="430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 Interpreter</a:t>
            </a:r>
          </a:p>
        </p:txBody>
      </p:sp>
      <p:sp>
        <p:nvSpPr>
          <p:cNvPr id="43" name="右箭头 17"/>
          <p:cNvSpPr/>
          <p:nvPr/>
        </p:nvSpPr>
        <p:spPr bwMode="auto">
          <a:xfrm rot="10800000">
            <a:off x="5837290" y="4247533"/>
            <a:ext cx="233762" cy="148175"/>
          </a:xfrm>
          <a:prstGeom prst="rightArrow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defTabSz="685800" hangingPunct="1">
              <a:buFont typeface="Arial" pitchFamily="34" charset="0"/>
              <a:buChar char="•"/>
            </a:pPr>
            <a:endParaRPr lang="zh-CN" altLang="en-US" sz="600" kern="1200">
              <a:latin typeface="Calibri"/>
              <a:cs typeface="+mn-cs"/>
            </a:endParaRPr>
          </a:p>
        </p:txBody>
      </p:sp>
      <p:sp>
        <p:nvSpPr>
          <p:cNvPr id="44" name="右箭头 17"/>
          <p:cNvSpPr/>
          <p:nvPr/>
        </p:nvSpPr>
        <p:spPr bwMode="auto">
          <a:xfrm rot="10800000">
            <a:off x="4524304" y="4173445"/>
            <a:ext cx="233762" cy="148175"/>
          </a:xfrm>
          <a:prstGeom prst="rightArrow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defTabSz="685800" hangingPunct="1">
              <a:buFont typeface="Arial" pitchFamily="34" charset="0"/>
              <a:buChar char="•"/>
            </a:pPr>
            <a:endParaRPr lang="zh-CN" altLang="en-US" sz="600" kern="1200">
              <a:latin typeface="Calibri"/>
              <a:cs typeface="+mn-cs"/>
            </a:endParaRPr>
          </a:p>
        </p:txBody>
      </p:sp>
      <p:sp>
        <p:nvSpPr>
          <p:cNvPr id="45" name="右箭头 17"/>
          <p:cNvSpPr/>
          <p:nvPr/>
        </p:nvSpPr>
        <p:spPr bwMode="auto">
          <a:xfrm>
            <a:off x="4524304" y="4359164"/>
            <a:ext cx="233762" cy="148175"/>
          </a:xfrm>
          <a:prstGeom prst="rightArrow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defTabSz="685800" hangingPunct="1">
              <a:buFont typeface="Arial" pitchFamily="34" charset="0"/>
              <a:buChar char="•"/>
            </a:pPr>
            <a:endParaRPr lang="zh-CN" altLang="en-US" sz="600" kern="1200">
              <a:latin typeface="Calibri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33930" y="4013416"/>
            <a:ext cx="498569" cy="213532"/>
          </a:xfrm>
          <a:prstGeom prst="rect">
            <a:avLst/>
          </a:prstGeom>
          <a:noFill/>
        </p:spPr>
        <p:txBody>
          <a:bodyPr wrap="square" lIns="91451" tIns="45726" rIns="91451" bIns="45726" rtlCol="0">
            <a:spAutoFit/>
          </a:bodyPr>
          <a:lstStyle/>
          <a:p>
            <a:pPr defTabSz="685800" hangingPunct="1">
              <a:lnSpc>
                <a:spcPct val="150000"/>
              </a:lnSpc>
            </a:pPr>
            <a:r>
              <a:rPr lang="en-US" altLang="zh-CN" sz="525" kern="1200" dirty="0" err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GetDG</a:t>
            </a:r>
            <a:endParaRPr lang="zh-CN" altLang="en-US" sz="525" kern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91660" y="4090775"/>
            <a:ext cx="689659" cy="213532"/>
          </a:xfrm>
          <a:prstGeom prst="rect">
            <a:avLst/>
          </a:prstGeom>
          <a:noFill/>
        </p:spPr>
        <p:txBody>
          <a:bodyPr wrap="square" lIns="91451" tIns="45726" rIns="91451" bIns="45726" rtlCol="0">
            <a:spAutoFit/>
          </a:bodyPr>
          <a:lstStyle/>
          <a:p>
            <a:pPr defTabSz="685800" hangingPunct="1">
              <a:lnSpc>
                <a:spcPct val="150000"/>
              </a:lnSpc>
            </a:pPr>
            <a:r>
              <a:rPr lang="en-US" altLang="zh-CN" sz="525" kern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JAVA Object</a:t>
            </a:r>
            <a:endParaRPr lang="zh-CN" altLang="en-US" sz="525" kern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44429" y="4104154"/>
            <a:ext cx="843362" cy="43420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  <a:scene3d>
            <a:camera prst="obliqueBottomRight"/>
            <a:lightRig rig="threePt" dir="t"/>
          </a:scene3d>
          <a:sp3d>
            <a:bevelT/>
          </a:sp3d>
        </p:spPr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066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598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13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665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197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729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262" algn="l" defTabSz="121906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RESTCONF</a:t>
            </a:r>
          </a:p>
        </p:txBody>
      </p:sp>
      <p:sp>
        <p:nvSpPr>
          <p:cNvPr id="49" name="右箭头 17"/>
          <p:cNvSpPr/>
          <p:nvPr/>
        </p:nvSpPr>
        <p:spPr bwMode="auto">
          <a:xfrm rot="10800000">
            <a:off x="7233420" y="4276939"/>
            <a:ext cx="233762" cy="148175"/>
          </a:xfrm>
          <a:prstGeom prst="rightArrow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defTabSz="685800" hangingPunct="1">
              <a:buFont typeface="Arial" pitchFamily="34" charset="0"/>
              <a:buChar char="•"/>
            </a:pPr>
            <a:endParaRPr lang="zh-CN" altLang="en-US" sz="600" kern="1200">
              <a:latin typeface="Calibri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87791" y="4120181"/>
            <a:ext cx="552767" cy="213532"/>
          </a:xfrm>
          <a:prstGeom prst="rect">
            <a:avLst/>
          </a:prstGeom>
          <a:noFill/>
        </p:spPr>
        <p:txBody>
          <a:bodyPr wrap="square" lIns="91451" tIns="45726" rIns="91451" bIns="45726" rtlCol="0">
            <a:spAutoFit/>
          </a:bodyPr>
          <a:lstStyle/>
          <a:p>
            <a:pPr defTabSz="685800" hangingPunct="1">
              <a:lnSpc>
                <a:spcPct val="150000"/>
              </a:lnSpc>
            </a:pPr>
            <a:r>
              <a:rPr lang="en-US" altLang="zh-CN" sz="525" kern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JSON/XML</a:t>
            </a:r>
            <a:endParaRPr lang="zh-CN" altLang="en-US" sz="525" kern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81283" y="4438075"/>
            <a:ext cx="539786" cy="213532"/>
          </a:xfrm>
          <a:prstGeom prst="rect">
            <a:avLst/>
          </a:prstGeom>
          <a:noFill/>
        </p:spPr>
        <p:txBody>
          <a:bodyPr wrap="square" lIns="91451" tIns="45726" rIns="91451" bIns="45726" rtlCol="0">
            <a:spAutoFit/>
          </a:bodyPr>
          <a:lstStyle/>
          <a:p>
            <a:pPr defTabSz="685800" hangingPunct="1">
              <a:lnSpc>
                <a:spcPct val="150000"/>
              </a:lnSpc>
            </a:pPr>
            <a:r>
              <a:rPr lang="en-US" altLang="zh-CN" sz="525" kern="1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DG Object</a:t>
            </a:r>
            <a:endParaRPr lang="zh-CN" altLang="en-US" sz="525" kern="1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右箭头 17"/>
          <p:cNvSpPr/>
          <p:nvPr/>
        </p:nvSpPr>
        <p:spPr bwMode="auto">
          <a:xfrm rot="5400000">
            <a:off x="5182322" y="4599065"/>
            <a:ext cx="233762" cy="148175"/>
          </a:xfrm>
          <a:prstGeom prst="rightArrow">
            <a:avLst/>
          </a:prstGeom>
          <a:noFill/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 defTabSz="685800" hangingPunct="1">
              <a:buFont typeface="Arial" pitchFamily="34" charset="0"/>
              <a:buChar char="•"/>
            </a:pPr>
            <a:endParaRPr lang="zh-CN" altLang="en-US" sz="600" kern="1200">
              <a:latin typeface="Calibri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8340" y="727221"/>
            <a:ext cx="3938516" cy="4114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 defTabSz="685800" hangingPunct="1"/>
            <a:endParaRPr lang="en-US" sz="135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1568" y="765663"/>
            <a:ext cx="652573" cy="304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 defTabSz="685800" hangingPunct="1"/>
            <a:r>
              <a:rPr lang="en-US" sz="675" kern="120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Design Time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52815" y="727221"/>
            <a:ext cx="5035225" cy="41148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 defTabSz="685800" hangingPunct="1"/>
            <a:endParaRPr lang="en-US" sz="1350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345091" y="765663"/>
            <a:ext cx="652573" cy="3044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 defTabSz="685800" hangingPunct="1"/>
            <a:r>
              <a:rPr lang="en-US" sz="675" kern="1200" dirty="0" err="1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RunTime</a:t>
            </a:r>
            <a:endParaRPr lang="en-US" sz="675" kern="120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58" name="Straight Arrow Connector 57"/>
          <p:cNvCxnSpPr>
            <a:stCxn id="19" idx="2"/>
            <a:endCxn id="29" idx="0"/>
          </p:cNvCxnSpPr>
          <p:nvPr/>
        </p:nvCxnSpPr>
        <p:spPr>
          <a:xfrm>
            <a:off x="5677357" y="2681751"/>
            <a:ext cx="16909" cy="20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987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Call Flows</a:t>
            </a:r>
            <a:endParaRPr lang="en-US" dirty="0"/>
          </a:p>
        </p:txBody>
      </p:sp>
      <p:pic>
        <p:nvPicPr>
          <p:cNvPr id="3074" name="Picture 2" descr="https://wiki.onap.org/download/attachments/33064383/image2018-6-28_11-7-31.png?version=1&amp;modificationDate=1530155252000&amp;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8674"/>
            <a:ext cx="4440264" cy="362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6221" y="4485692"/>
            <a:ext cx="76803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POSTMAN will be used in demo to simulate request from SO and so demo </a:t>
            </a:r>
            <a:r>
              <a:rPr lang="en-US" sz="1350" dirty="0" smtClean="0"/>
              <a:t>won’t </a:t>
            </a:r>
            <a:r>
              <a:rPr lang="en-US" sz="1350" dirty="0"/>
              <a:t>include Portal and SO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0264" y="958673"/>
            <a:ext cx="4703736" cy="3620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95930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619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SD-WAN</a:t>
            </a:r>
            <a:r>
              <a:rPr lang="en-US" altLang="zh-CN" dirty="0" smtClean="0"/>
              <a:t> DG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3229"/>
            <a:ext cx="8229600" cy="51713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Each SDN-C </a:t>
            </a:r>
            <a:r>
              <a:rPr lang="en-US" altLang="zh-CN" dirty="0" smtClean="0"/>
              <a:t>NBI </a:t>
            </a:r>
            <a:r>
              <a:rPr lang="en-US" dirty="0" smtClean="0"/>
              <a:t>API is </a:t>
            </a:r>
            <a:r>
              <a:rPr lang="en-US" altLang="zh-CN" dirty="0" smtClean="0"/>
              <a:t>associated with a DG </a:t>
            </a:r>
            <a:r>
              <a:rPr lang="en-US" altLang="zh-CN" dirty="0"/>
              <a:t>to </a:t>
            </a:r>
            <a:r>
              <a:rPr lang="en-US" altLang="zh-CN" dirty="0" smtClean="0"/>
              <a:t>hide  </a:t>
            </a:r>
            <a:r>
              <a:rPr lang="en-US" altLang="zh-CN" dirty="0"/>
              <a:t>the difference </a:t>
            </a:r>
            <a:r>
              <a:rPr lang="en-US" altLang="zh-CN" dirty="0" smtClean="0"/>
              <a:t>of northbound API of various vendor’s controller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892" y="1580367"/>
            <a:ext cx="8118088" cy="32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515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26431" y="1202452"/>
            <a:ext cx="5889011" cy="35671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400" b="1" dirty="0"/>
              <a:t>Verify the dynamic setup, update and deletion of </a:t>
            </a:r>
            <a:r>
              <a:rPr lang="en-US" sz="2400" b="1" dirty="0" smtClean="0"/>
              <a:t>SD-WAN VPN </a:t>
            </a:r>
            <a:r>
              <a:rPr lang="en-US" altLang="zh-CN" sz="2400" b="1" dirty="0" smtClean="0"/>
              <a:t>connection</a:t>
            </a:r>
            <a:r>
              <a:rPr lang="en-US" sz="2400" b="1" dirty="0" smtClean="0"/>
              <a:t> using</a:t>
            </a:r>
            <a:r>
              <a:rPr lang="en-US" b="1" dirty="0" smtClean="0"/>
              <a:t> </a:t>
            </a:r>
            <a:r>
              <a:rPr lang="en-US" b="1" dirty="0"/>
              <a:t>ONAP </a:t>
            </a:r>
            <a:r>
              <a:rPr lang="en-US" dirty="0"/>
              <a:t>orchestrator </a:t>
            </a:r>
            <a:r>
              <a:rPr lang="en-US" altLang="zh-CN" dirty="0" smtClean="0"/>
              <a:t>platform</a:t>
            </a:r>
            <a:endParaRPr lang="en-US" dirty="0" smtClean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draft-sun-opsawg-sdwan-service-model-00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dirty="0"/>
          </a:p>
          <a:p>
            <a:pPr marL="244929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b="1" dirty="0" smtClean="0"/>
              <a:t>O</a:t>
            </a:r>
            <a:r>
              <a:rPr lang="en-US" altLang="zh-CN" sz="2400" b="1" dirty="0" smtClean="0"/>
              <a:t>pen </a:t>
            </a:r>
            <a:r>
              <a:rPr lang="en-US" altLang="zh-CN" sz="2400" b="1" dirty="0"/>
              <a:t>Source  </a:t>
            </a:r>
            <a:r>
              <a:rPr lang="en-US" sz="2400" b="1" dirty="0"/>
              <a:t>ONAP Components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dirty="0" smtClean="0"/>
              <a:t>SDN-C (</a:t>
            </a:r>
            <a:r>
              <a:rPr lang="en-US" dirty="0" err="1" smtClean="0"/>
              <a:t>Opendaylight</a:t>
            </a:r>
            <a:r>
              <a:rPr lang="en-US" dirty="0" smtClean="0"/>
              <a:t>, SLI, </a:t>
            </a:r>
            <a:r>
              <a:rPr lang="en-US" altLang="zh-CN" dirty="0" smtClean="0"/>
              <a:t>My SQL etc.  </a:t>
            </a:r>
            <a:r>
              <a:rPr lang="en-US" dirty="0" smtClean="0"/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 smtClean="0"/>
              <a:t>Node-Red based Directed graph(DG)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400" dirty="0" smtClean="0"/>
              <a:t>POSTMAN based Model API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 </a:t>
            </a:r>
            <a:r>
              <a:rPr lang="en-US" dirty="0"/>
              <a:t/>
            </a:r>
            <a:br>
              <a:rPr lang="en-US" dirty="0"/>
            </a:br>
            <a:endParaRPr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10" y="159749"/>
            <a:ext cx="8547496" cy="857251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SD-WAN </a:t>
            </a:r>
            <a:r>
              <a:rPr lang="en-US" sz="3200" b="1" dirty="0"/>
              <a:t>Service </a:t>
            </a:r>
            <a:r>
              <a:rPr lang="en-US" sz="3200" b="1" dirty="0" smtClean="0"/>
              <a:t>Creation </a:t>
            </a:r>
            <a:r>
              <a:rPr lang="en-US" altLang="zh-CN" sz="3200" b="1" dirty="0" smtClean="0"/>
              <a:t>and modification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10" name="TextBox 51"/>
          <p:cNvSpPr txBox="1">
            <a:spLocks noGrp="1"/>
          </p:cNvSpPr>
          <p:nvPr>
            <p:ph type="body" idx="1"/>
          </p:nvPr>
        </p:nvSpPr>
        <p:spPr>
          <a:xfrm>
            <a:off x="5693675" y="846799"/>
            <a:ext cx="3202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b="1" dirty="0" smtClean="0"/>
              <a:t>Participating </a:t>
            </a:r>
            <a:r>
              <a:rPr lang="en-US" altLang="zh-CN" sz="1200" b="1" dirty="0" smtClean="0"/>
              <a:t>components</a:t>
            </a:r>
          </a:p>
          <a:p>
            <a:pPr lvl="1">
              <a:spcBef>
                <a:spcPts val="0"/>
              </a:spcBef>
            </a:pPr>
            <a:r>
              <a:rPr lang="en-US" altLang="zh-CN" sz="1200" b="1" dirty="0" smtClean="0"/>
              <a:t>Service Configuration API</a:t>
            </a:r>
          </a:p>
          <a:p>
            <a:pPr lvl="1">
              <a:spcBef>
                <a:spcPts val="0"/>
              </a:spcBef>
            </a:pPr>
            <a:r>
              <a:rPr lang="en-US" sz="1200" b="1" dirty="0" smtClean="0"/>
              <a:t>ONAP SDN-C</a:t>
            </a:r>
          </a:p>
          <a:p>
            <a:pPr lvl="1">
              <a:spcBef>
                <a:spcPts val="0"/>
              </a:spcBef>
            </a:pPr>
            <a:r>
              <a:rPr lang="en-US" altLang="zh-CN" sz="1200" b="1" dirty="0" smtClean="0"/>
              <a:t>SD-WAN controller</a:t>
            </a:r>
            <a:endParaRPr lang="en-US" sz="1200" b="1" dirty="0" smtClean="0"/>
          </a:p>
          <a:p>
            <a:pPr lvl="1">
              <a:spcBef>
                <a:spcPts val="0"/>
              </a:spcBef>
            </a:pPr>
            <a:r>
              <a:rPr lang="en-US" altLang="zh-CN" sz="1200" b="1" dirty="0" smtClean="0"/>
              <a:t>Physical CE</a:t>
            </a:r>
            <a:r>
              <a:rPr lang="zh-CN" altLang="en-US" sz="1200" b="1" dirty="0" smtClean="0"/>
              <a:t>，</a:t>
            </a:r>
            <a:r>
              <a:rPr lang="en-US" altLang="zh-CN" sz="1200" b="1" dirty="0" smtClean="0"/>
              <a:t>virtual CE</a:t>
            </a:r>
            <a:endParaRPr lang="en-US" sz="1200" b="1" dirty="0" smtClean="0"/>
          </a:p>
          <a:p>
            <a:pPr lvl="1">
              <a:spcBef>
                <a:spcPts val="0"/>
              </a:spcBef>
            </a:pPr>
            <a:endParaRPr lang="en-US" sz="1200" dirty="0" smtClean="0"/>
          </a:p>
        </p:txBody>
      </p:sp>
      <p:grpSp>
        <p:nvGrpSpPr>
          <p:cNvPr id="130" name="组合 129"/>
          <p:cNvGrpSpPr/>
          <p:nvPr/>
        </p:nvGrpSpPr>
        <p:grpSpPr>
          <a:xfrm>
            <a:off x="5551398" y="2302247"/>
            <a:ext cx="3408507" cy="2106554"/>
            <a:chOff x="5452116" y="2799646"/>
            <a:chExt cx="3408507" cy="2106554"/>
          </a:xfrm>
        </p:grpSpPr>
        <p:sp>
          <p:nvSpPr>
            <p:cNvPr id="51" name="矩形 50"/>
            <p:cNvSpPr/>
            <p:nvPr/>
          </p:nvSpPr>
          <p:spPr>
            <a:xfrm>
              <a:off x="5452116" y="2799646"/>
              <a:ext cx="2979273" cy="210655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52" name="云形 51"/>
            <p:cNvSpPr/>
            <p:nvPr/>
          </p:nvSpPr>
          <p:spPr>
            <a:xfrm>
              <a:off x="5496721" y="3417163"/>
              <a:ext cx="426175" cy="192190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2" name="云形 111"/>
            <p:cNvSpPr/>
            <p:nvPr/>
          </p:nvSpPr>
          <p:spPr>
            <a:xfrm>
              <a:off x="5496721" y="3000997"/>
              <a:ext cx="419951" cy="192190"/>
            </a:xfrm>
            <a:prstGeom prst="cloud">
              <a:avLst/>
            </a:prstGeom>
            <a:solidFill>
              <a:schemeClr val="accent3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225929" y="2889301"/>
              <a:ext cx="1342673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rPr>
                <a:t>Mgmt network</a:t>
              </a: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6225929" y="3205711"/>
              <a:ext cx="1597551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600"/>
              </a:lvl1pPr>
            </a:lstStyle>
            <a:p>
              <a:r>
                <a:rPr lang="en-US" altLang="zh-CN" dirty="0"/>
                <a:t>Underlay network</a:t>
              </a:r>
              <a:endParaRPr lang="en-US" dirty="0"/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5496721" y="3833329"/>
              <a:ext cx="562108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14" name="文本框 113"/>
            <p:cNvSpPr txBox="1"/>
            <p:nvPr/>
          </p:nvSpPr>
          <p:spPr>
            <a:xfrm>
              <a:off x="6278649" y="3616093"/>
              <a:ext cx="823300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600"/>
              </a:lvl1pPr>
            </a:lstStyle>
            <a:p>
              <a:r>
                <a:rPr lang="en-US" altLang="zh-CN" dirty="0"/>
                <a:t>Data link</a:t>
              </a:r>
              <a:endParaRPr lang="en-US" dirty="0"/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V="1">
              <a:off x="5496721" y="4057305"/>
              <a:ext cx="618367" cy="1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7" name="文本框 116"/>
            <p:cNvSpPr txBox="1"/>
            <p:nvPr/>
          </p:nvSpPr>
          <p:spPr>
            <a:xfrm>
              <a:off x="6285332" y="3893016"/>
              <a:ext cx="219066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600"/>
              </a:lvl1pPr>
            </a:lstStyle>
            <a:p>
              <a:r>
                <a:rPr lang="en-US" altLang="zh-CN" dirty="0"/>
                <a:t>SD-WAN VPN connection</a:t>
              </a:r>
              <a:endParaRPr lang="en-US" dirty="0"/>
            </a:p>
          </p:txBody>
        </p:sp>
        <p:cxnSp>
          <p:nvCxnSpPr>
            <p:cNvPr id="118" name="直接箭头连接符 117"/>
            <p:cNvCxnSpPr/>
            <p:nvPr/>
          </p:nvCxnSpPr>
          <p:spPr>
            <a:xfrm>
              <a:off x="5537775" y="4346957"/>
              <a:ext cx="618367" cy="8066"/>
            </a:xfrm>
            <a:prstGeom prst="straightConnector1">
              <a:avLst/>
            </a:prstGeom>
            <a:noFill/>
            <a:ln w="28575" cap="flat">
              <a:solidFill>
                <a:srgbClr val="C00000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9" name="文本框 118"/>
            <p:cNvSpPr txBox="1"/>
            <p:nvPr/>
          </p:nvSpPr>
          <p:spPr>
            <a:xfrm>
              <a:off x="6334444" y="4216570"/>
              <a:ext cx="1038103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600"/>
              </a:lvl1pPr>
            </a:lstStyle>
            <a:p>
              <a:r>
                <a:rPr lang="en-US" dirty="0" smtClean="0"/>
                <a:t>RESTful API</a:t>
              </a:r>
              <a:endParaRPr lang="en-US" dirty="0"/>
            </a:p>
          </p:txBody>
        </p:sp>
        <p:cxnSp>
          <p:nvCxnSpPr>
            <p:cNvPr id="120" name="直接箭头连接符 119"/>
            <p:cNvCxnSpPr/>
            <p:nvPr/>
          </p:nvCxnSpPr>
          <p:spPr>
            <a:xfrm flipV="1">
              <a:off x="5515513" y="4635648"/>
              <a:ext cx="618367" cy="4981"/>
            </a:xfrm>
            <a:prstGeom prst="straightConnector1">
              <a:avLst/>
            </a:prstGeom>
            <a:noFill/>
            <a:ln w="38100" cap="flat">
              <a:solidFill>
                <a:srgbClr val="00B050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1" name="文本框 120"/>
            <p:cNvSpPr txBox="1"/>
            <p:nvPr/>
          </p:nvSpPr>
          <p:spPr>
            <a:xfrm>
              <a:off x="6225929" y="4493493"/>
              <a:ext cx="2634694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600"/>
              </a:lvl1pPr>
            </a:lstStyle>
            <a:p>
              <a:r>
                <a:rPr lang="en-US" dirty="0" smtClean="0"/>
                <a:t> </a:t>
              </a:r>
              <a:r>
                <a:rPr lang="en-US" dirty="0" err="1" smtClean="0"/>
                <a:t>RESTFul</a:t>
              </a:r>
              <a:r>
                <a:rPr lang="en-US" dirty="0" smtClean="0"/>
                <a:t> API/RESTCONF/YANG</a:t>
              </a:r>
              <a:endParaRPr lang="en-US" dirty="0"/>
            </a:p>
          </p:txBody>
        </p:sp>
      </p:grpSp>
      <p:sp>
        <p:nvSpPr>
          <p:cNvPr id="11" name="云形 10"/>
          <p:cNvSpPr/>
          <p:nvPr/>
        </p:nvSpPr>
        <p:spPr>
          <a:xfrm>
            <a:off x="2108540" y="2728008"/>
            <a:ext cx="1854620" cy="77897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4" name="Rounded Rectangle 36"/>
          <p:cNvSpPr/>
          <p:nvPr/>
        </p:nvSpPr>
        <p:spPr>
          <a:xfrm>
            <a:off x="4054895" y="4087054"/>
            <a:ext cx="1187627" cy="431984"/>
          </a:xfrm>
          <a:prstGeom prst="roundRect">
            <a:avLst/>
          </a:prstGeom>
          <a:solidFill>
            <a:srgbClr val="BCE4FC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4"/>
          <p:cNvSpPr/>
          <p:nvPr/>
        </p:nvSpPr>
        <p:spPr>
          <a:xfrm>
            <a:off x="306925" y="4146448"/>
            <a:ext cx="1187627" cy="431984"/>
          </a:xfrm>
          <a:prstGeom prst="roundRect">
            <a:avLst/>
          </a:prstGeom>
          <a:solidFill>
            <a:srgbClr val="BCE4FC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椭圆 207"/>
          <p:cNvSpPr/>
          <p:nvPr/>
        </p:nvSpPr>
        <p:spPr bwMode="auto">
          <a:xfrm>
            <a:off x="2765545" y="4028210"/>
            <a:ext cx="929652" cy="625570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26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7" name="椭圆 211"/>
          <p:cNvSpPr/>
          <p:nvPr/>
        </p:nvSpPr>
        <p:spPr bwMode="auto">
          <a:xfrm>
            <a:off x="1930242" y="4105716"/>
            <a:ext cx="855482" cy="458648"/>
          </a:xfrm>
          <a:prstGeom prst="ellipse">
            <a:avLst/>
          </a:prstGeom>
          <a:noFill/>
          <a:ln w="19050" cap="flat" cmpd="sng" algn="ctr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26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8" name="Picture 1306" descr="图片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4784" y="4242684"/>
            <a:ext cx="215259" cy="2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306" descr="图片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9806" y="3997850"/>
            <a:ext cx="215259" cy="2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1306" descr="图片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1900" y="4443338"/>
            <a:ext cx="215259" cy="21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1306" descr="图片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4773" y="4507038"/>
            <a:ext cx="255353" cy="25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1306" descr="图片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8448" y="4199954"/>
            <a:ext cx="255353" cy="25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1306" descr="图片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450" y="3876465"/>
            <a:ext cx="255353" cy="25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1306" descr="图片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7868" y="4232675"/>
            <a:ext cx="255353" cy="25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Cube 17"/>
          <p:cNvSpPr/>
          <p:nvPr/>
        </p:nvSpPr>
        <p:spPr>
          <a:xfrm>
            <a:off x="931983" y="4275786"/>
            <a:ext cx="490191" cy="200654"/>
          </a:xfrm>
          <a:prstGeom prst="cub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1200" dirty="0" smtClean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Cube 18"/>
          <p:cNvSpPr/>
          <p:nvPr/>
        </p:nvSpPr>
        <p:spPr>
          <a:xfrm>
            <a:off x="4134253" y="4202239"/>
            <a:ext cx="490191" cy="200654"/>
          </a:xfrm>
          <a:prstGeom prst="cub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</a:t>
            </a:r>
          </a:p>
        </p:txBody>
      </p:sp>
      <p:cxnSp>
        <p:nvCxnSpPr>
          <p:cNvPr id="67" name="Straight Connector 20"/>
          <p:cNvCxnSpPr>
            <a:stCxn id="65" idx="5"/>
            <a:endCxn id="58" idx="1"/>
          </p:cNvCxnSpPr>
          <p:nvPr/>
        </p:nvCxnSpPr>
        <p:spPr>
          <a:xfrm flipV="1">
            <a:off x="1422174" y="4350551"/>
            <a:ext cx="412610" cy="4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68" name="Straight Connector 22"/>
          <p:cNvCxnSpPr>
            <a:stCxn id="62" idx="3"/>
            <a:endCxn id="66" idx="2"/>
          </p:cNvCxnSpPr>
          <p:nvPr/>
        </p:nvCxnSpPr>
        <p:spPr>
          <a:xfrm flipV="1">
            <a:off x="3803800" y="4327647"/>
            <a:ext cx="330453" cy="26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sp>
        <p:nvSpPr>
          <p:cNvPr id="69" name="Rounded Rectangle 23"/>
          <p:cNvSpPr/>
          <p:nvPr/>
        </p:nvSpPr>
        <p:spPr>
          <a:xfrm>
            <a:off x="2004124" y="3275473"/>
            <a:ext cx="1855974" cy="583198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1200" dirty="0" smtClean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SD-WAN controller</a:t>
            </a:r>
          </a:p>
          <a:p>
            <a:pPr algn="ctr" defTabSz="914400" hangingPunct="1"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en-US" sz="1400" kern="1200" dirty="0">
                <a:solidFill>
                  <a:prstClr val="white"/>
                </a:solidFill>
              </a:rPr>
              <a:t>Domain </a:t>
            </a:r>
            <a:r>
              <a:rPr lang="en-US" sz="1400" kern="1200" dirty="0" smtClean="0">
                <a:solidFill>
                  <a:prstClr val="white"/>
                </a:solidFill>
              </a:rPr>
              <a:t>Controller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0" name="Rounded Rectangle 24"/>
          <p:cNvSpPr/>
          <p:nvPr/>
        </p:nvSpPr>
        <p:spPr>
          <a:xfrm>
            <a:off x="1999917" y="2441504"/>
            <a:ext cx="1860181" cy="44285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hangingPunct="1"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ONAP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SDN-C</a:t>
            </a:r>
          </a:p>
          <a:p>
            <a:pPr algn="ctr" defTabSz="914400" hangingPunct="1">
              <a:defRPr/>
            </a:pPr>
            <a:r>
              <a:rPr lang="en-US" sz="1200" kern="1200" dirty="0" smtClean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(</a:t>
            </a:r>
            <a:r>
              <a:rPr lang="en-US" altLang="zh-CN" sz="1200" kern="1200" dirty="0" smtClean="0">
                <a:solidFill>
                  <a:prstClr val="white"/>
                </a:solidFill>
              </a:rPr>
              <a:t>orchestrator</a:t>
            </a:r>
            <a:r>
              <a:rPr lang="en-US" sz="1200" kern="1200" dirty="0" smtClean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)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1" name="Straight Arrow Connector 26"/>
          <p:cNvCxnSpPr>
            <a:stCxn id="77" idx="2"/>
            <a:endCxn id="70" idx="0"/>
          </p:cNvCxnSpPr>
          <p:nvPr/>
        </p:nvCxnSpPr>
        <p:spPr>
          <a:xfrm>
            <a:off x="2927413" y="2220382"/>
            <a:ext cx="2595" cy="221122"/>
          </a:xfrm>
          <a:prstGeom prst="straightConnector1">
            <a:avLst/>
          </a:prstGeom>
          <a:noFill/>
          <a:ln w="28575" cap="flat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Arrow Connector 28"/>
          <p:cNvCxnSpPr/>
          <p:nvPr/>
        </p:nvCxnSpPr>
        <p:spPr>
          <a:xfrm>
            <a:off x="2931216" y="2876743"/>
            <a:ext cx="895" cy="391110"/>
          </a:xfrm>
          <a:prstGeom prst="straightConnector1">
            <a:avLst/>
          </a:prstGeom>
          <a:noFill/>
          <a:ln w="28575" cap="flat">
            <a:solidFill>
              <a:srgbClr val="00B05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Arrow Connector 30"/>
          <p:cNvCxnSpPr>
            <a:stCxn id="69" idx="2"/>
            <a:endCxn id="55" idx="0"/>
          </p:cNvCxnSpPr>
          <p:nvPr/>
        </p:nvCxnSpPr>
        <p:spPr>
          <a:xfrm flipH="1">
            <a:off x="900739" y="3858671"/>
            <a:ext cx="2031372" cy="287777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Straight Arrow Connector 32"/>
          <p:cNvCxnSpPr>
            <a:stCxn id="69" idx="2"/>
            <a:endCxn id="54" idx="0"/>
          </p:cNvCxnSpPr>
          <p:nvPr/>
        </p:nvCxnSpPr>
        <p:spPr>
          <a:xfrm>
            <a:off x="2932111" y="3858671"/>
            <a:ext cx="1716598" cy="228383"/>
          </a:xfrm>
          <a:prstGeom prst="straightConnector1">
            <a:avLst/>
          </a:prstGeom>
          <a:noFill/>
          <a:ln w="38100" cap="flat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TextBox 38"/>
          <p:cNvSpPr txBox="1"/>
          <p:nvPr/>
        </p:nvSpPr>
        <p:spPr>
          <a:xfrm>
            <a:off x="298694" y="4238309"/>
            <a:ext cx="533366" cy="24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SiteA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6" name="TextBox 39"/>
          <p:cNvSpPr txBox="1"/>
          <p:nvPr/>
        </p:nvSpPr>
        <p:spPr>
          <a:xfrm>
            <a:off x="4716278" y="4180242"/>
            <a:ext cx="526949" cy="244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SiteB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7" name="Picture 2" descr="Image result for postm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474" y="1715729"/>
            <a:ext cx="609877" cy="50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860098" y="2437677"/>
            <a:ext cx="1006755" cy="448819"/>
            <a:chOff x="3216577" y="2870299"/>
            <a:chExt cx="1006755" cy="448819"/>
          </a:xfrm>
        </p:grpSpPr>
        <p:pic>
          <p:nvPicPr>
            <p:cNvPr id="78" name="图片 14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" b="28105"/>
            <a:stretch/>
          </p:blipFill>
          <p:spPr>
            <a:xfrm>
              <a:off x="3216577" y="2870299"/>
              <a:ext cx="1006755" cy="448819"/>
            </a:xfrm>
            <a:prstGeom prst="rect">
              <a:avLst/>
            </a:prstGeom>
          </p:spPr>
        </p:pic>
        <p:pic>
          <p:nvPicPr>
            <p:cNvPr id="79" name="图片 167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8787">
              <a:off x="3604178" y="2908625"/>
              <a:ext cx="400243" cy="393253"/>
            </a:xfrm>
            <a:prstGeom prst="rect">
              <a:avLst/>
            </a:prstGeom>
          </p:spPr>
        </p:pic>
      </p:grpSp>
      <p:sp>
        <p:nvSpPr>
          <p:cNvPr id="80" name="TextBox 40"/>
          <p:cNvSpPr txBox="1"/>
          <p:nvPr/>
        </p:nvSpPr>
        <p:spPr>
          <a:xfrm>
            <a:off x="345753" y="2162325"/>
            <a:ext cx="154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1200" dirty="0" smtClean="0">
                <a:solidFill>
                  <a:prstClr val="black"/>
                </a:solidFill>
                <a:ea typeface="+mn-ea"/>
                <a:cs typeface="+mn-cs"/>
              </a:rPr>
              <a:t>Customer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Mo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del based API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1" name="TextBox 45"/>
          <p:cNvSpPr txBox="1"/>
          <p:nvPr/>
        </p:nvSpPr>
        <p:spPr>
          <a:xfrm>
            <a:off x="323451" y="2901242"/>
            <a:ext cx="140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SD-WAN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Network </a:t>
            </a:r>
            <a:r>
              <a:rPr kumimoji="0" lang="en-US" altLang="zh-CN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API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2" name="TextBox 46"/>
          <p:cNvSpPr txBox="1"/>
          <p:nvPr/>
        </p:nvSpPr>
        <p:spPr>
          <a:xfrm>
            <a:off x="301149" y="3775858"/>
            <a:ext cx="140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Device Model</a:t>
            </a:r>
          </a:p>
        </p:txBody>
      </p:sp>
      <p:cxnSp>
        <p:nvCxnSpPr>
          <p:cNvPr id="83" name="Straight Arrow Connector 47"/>
          <p:cNvCxnSpPr/>
          <p:nvPr/>
        </p:nvCxnSpPr>
        <p:spPr>
          <a:xfrm>
            <a:off x="1834784" y="2315978"/>
            <a:ext cx="884119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4" name="Straight Arrow Connector 49"/>
          <p:cNvCxnSpPr/>
          <p:nvPr/>
        </p:nvCxnSpPr>
        <p:spPr>
          <a:xfrm>
            <a:off x="1708219" y="3094171"/>
            <a:ext cx="1177568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85" name="Straight Arrow Connector 50"/>
          <p:cNvCxnSpPr/>
          <p:nvPr/>
        </p:nvCxnSpPr>
        <p:spPr>
          <a:xfrm>
            <a:off x="1422174" y="3931301"/>
            <a:ext cx="616162" cy="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11" name="云形 110"/>
          <p:cNvSpPr/>
          <p:nvPr/>
        </p:nvSpPr>
        <p:spPr>
          <a:xfrm>
            <a:off x="2108540" y="4191083"/>
            <a:ext cx="1461865" cy="327955"/>
          </a:xfrm>
          <a:prstGeom prst="cloud">
            <a:avLst/>
          </a:prstGeom>
          <a:solidFill>
            <a:schemeClr val="bg1">
              <a:lumMod val="85000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Underlay</a:t>
            </a:r>
            <a:r>
              <a:rPr kumimoji="0" lang="en-US" sz="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Network</a:t>
            </a:r>
            <a:endParaRPr kumimoji="0" lang="en-US" sz="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22" name="直接箭头连接符 121"/>
          <p:cNvCxnSpPr/>
          <p:nvPr/>
        </p:nvCxnSpPr>
        <p:spPr>
          <a:xfrm>
            <a:off x="1274054" y="4741794"/>
            <a:ext cx="335039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文本框 134"/>
          <p:cNvSpPr txBox="1"/>
          <p:nvPr/>
        </p:nvSpPr>
        <p:spPr>
          <a:xfrm>
            <a:off x="4399901" y="1017000"/>
            <a:ext cx="4571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177414" y="829673"/>
            <a:ext cx="553933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Verify SD-WAN </a:t>
            </a:r>
            <a:r>
              <a:rPr lang="en-US" altLang="zh-CN" sz="1600" dirty="0" smtClean="0"/>
              <a:t>service YANG </a:t>
            </a:r>
            <a:r>
              <a:rPr lang="en-US" sz="1600" dirty="0" smtClean="0"/>
              <a:t>to </a:t>
            </a:r>
            <a:r>
              <a:rPr lang="en-US" altLang="zh-CN" sz="1600" dirty="0" smtClean="0"/>
              <a:t>create a SD-WAN VPN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ONAP orchestrator includes service orchestrator(SO) and </a:t>
            </a:r>
          </a:p>
          <a:p>
            <a:pPr marL="285750" indent="-285750"/>
            <a:r>
              <a:rPr lang="en-US" altLang="zh-CN" sz="1600" dirty="0" smtClean="0"/>
              <a:t>      SDN-C( Multi domain controller)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977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599" y="5582"/>
            <a:ext cx="8229600" cy="857251"/>
          </a:xfrm>
        </p:spPr>
        <p:txBody>
          <a:bodyPr>
            <a:normAutofit/>
          </a:bodyPr>
          <a:lstStyle/>
          <a:p>
            <a:r>
              <a:rPr lang="en-US" dirty="0" smtClean="0"/>
              <a:t>SD-WAN VPN model </a:t>
            </a:r>
            <a:r>
              <a:rPr lang="en-US" altLang="zh-CN" dirty="0" smtClean="0"/>
              <a:t>Mapping 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2934" y="746848"/>
            <a:ext cx="8229600" cy="78066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SD-WAN model design and deployment </a:t>
            </a:r>
          </a:p>
          <a:p>
            <a:r>
              <a:rPr lang="en-US" dirty="0"/>
              <a:t>Base on the design of the model and  </a:t>
            </a:r>
            <a:r>
              <a:rPr lang="en-US" dirty="0" smtClean="0"/>
              <a:t>DG(Directed Graph), </a:t>
            </a:r>
            <a:r>
              <a:rPr lang="en-US" dirty="0"/>
              <a:t>SDNC </a:t>
            </a:r>
            <a:r>
              <a:rPr lang="en-US" dirty="0" smtClean="0"/>
              <a:t>performs  </a:t>
            </a:r>
            <a:r>
              <a:rPr lang="en-US" dirty="0"/>
              <a:t>the </a:t>
            </a:r>
            <a:r>
              <a:rPr lang="en-US" dirty="0" smtClean="0"/>
              <a:t>multi-domain orchestration </a:t>
            </a:r>
            <a:r>
              <a:rPr lang="en-US" dirty="0"/>
              <a:t>and  request the domain controller to </a:t>
            </a:r>
            <a:r>
              <a:rPr lang="en-US" dirty="0" smtClean="0"/>
              <a:t>create  </a:t>
            </a:r>
            <a:r>
              <a:rPr lang="en-US" dirty="0"/>
              <a:t>an overlay VPN. </a:t>
            </a:r>
          </a:p>
        </p:txBody>
      </p:sp>
      <p:sp>
        <p:nvSpPr>
          <p:cNvPr id="4" name="Rectangle 187"/>
          <p:cNvSpPr/>
          <p:nvPr/>
        </p:nvSpPr>
        <p:spPr>
          <a:xfrm>
            <a:off x="2642894" y="2841348"/>
            <a:ext cx="3060475" cy="10130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108" tIns="6108" rIns="6108" bIns="6108" numCol="1" spcCol="1270" rtlCol="0" anchor="ctr" anchorCtr="0">
            <a:noAutofit/>
          </a:bodyPr>
          <a:lstStyle/>
          <a:p>
            <a:pPr algn="ctr" defTabSz="427568" eaLnBrk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73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" name="Rectangle 178"/>
          <p:cNvSpPr/>
          <p:nvPr/>
        </p:nvSpPr>
        <p:spPr>
          <a:xfrm>
            <a:off x="4498246" y="4313462"/>
            <a:ext cx="2214183" cy="7342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108" tIns="6108" rIns="6108" bIns="6108" numCol="1" spcCol="1270" rtlCol="0" anchor="ctr" anchorCtr="0">
            <a:noAutofit/>
          </a:bodyPr>
          <a:lstStyle/>
          <a:p>
            <a:pPr algn="ctr" defTabSz="427568" eaLnBrk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73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6" name="Rectangle 23"/>
          <p:cNvSpPr/>
          <p:nvPr/>
        </p:nvSpPr>
        <p:spPr>
          <a:xfrm>
            <a:off x="2989903" y="1715726"/>
            <a:ext cx="2549749" cy="72823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108" tIns="6108" rIns="6108" bIns="6108" numCol="1" spcCol="1270" rtlCol="0" anchor="ctr" anchorCtr="0">
            <a:noAutofit/>
          </a:bodyPr>
          <a:lstStyle/>
          <a:p>
            <a:pPr algn="ctr" defTabSz="427568" eaLnBrk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73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grpSp>
        <p:nvGrpSpPr>
          <p:cNvPr id="7" name="Group 12"/>
          <p:cNvGrpSpPr/>
          <p:nvPr/>
        </p:nvGrpSpPr>
        <p:grpSpPr>
          <a:xfrm>
            <a:off x="3254791" y="1960419"/>
            <a:ext cx="2028025" cy="322183"/>
            <a:chOff x="6525240" y="1221110"/>
            <a:chExt cx="1250875" cy="334969"/>
          </a:xfrm>
        </p:grpSpPr>
        <p:sp>
          <p:nvSpPr>
            <p:cNvPr id="8" name="Oval 130"/>
            <p:cNvSpPr/>
            <p:nvPr/>
          </p:nvSpPr>
          <p:spPr bwMode="auto">
            <a:xfrm>
              <a:off x="7041272" y="1221110"/>
              <a:ext cx="734843" cy="334969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49458" tIns="24729" rIns="49458" bIns="247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4625" eaLnBrk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770" b="1" kern="1200" dirty="0">
                  <a:solidFill>
                    <a:srgbClr val="FFFFFF"/>
                  </a:solidFill>
                  <a:latin typeface="Vodafone Rg"/>
                  <a:ea typeface="MS PGothic" pitchFamily="34" charset="-128"/>
                  <a:cs typeface="+mn-cs"/>
                </a:rPr>
                <a:t>SD-WAN </a:t>
              </a:r>
            </a:p>
            <a:p>
              <a:pPr algn="ctr" defTabSz="494625" eaLnBrk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770" b="1" kern="1200" dirty="0">
                  <a:solidFill>
                    <a:srgbClr val="FFFFFF"/>
                  </a:solidFill>
                  <a:latin typeface="Vodafone Rg"/>
                  <a:ea typeface="MS PGothic" pitchFamily="34" charset="-128"/>
                  <a:cs typeface="+mn-cs"/>
                </a:rPr>
                <a:t>VPN list</a:t>
              </a:r>
            </a:p>
          </p:txBody>
        </p:sp>
        <p:cxnSp>
          <p:nvCxnSpPr>
            <p:cNvPr id="9" name="Straight Connector 131"/>
            <p:cNvCxnSpPr>
              <a:stCxn id="10" idx="3"/>
              <a:endCxn id="8" idx="2"/>
            </p:cNvCxnSpPr>
            <p:nvPr/>
          </p:nvCxnSpPr>
          <p:spPr bwMode="auto">
            <a:xfrm>
              <a:off x="6866762" y="1388594"/>
              <a:ext cx="174510" cy="1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Rectangle 132"/>
            <p:cNvSpPr/>
            <p:nvPr/>
          </p:nvSpPr>
          <p:spPr bwMode="auto">
            <a:xfrm>
              <a:off x="6525240" y="1256336"/>
              <a:ext cx="341522" cy="264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49458" tIns="24729" rIns="49458" bIns="247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4625" eaLnBrk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GB" sz="770" b="1" kern="1200" dirty="0" smtClean="0">
                  <a:solidFill>
                    <a:srgbClr val="FFFFFF"/>
                  </a:solidFill>
                  <a:latin typeface="Vodafone Rg"/>
                  <a:ea typeface="MS PGothic" pitchFamily="34" charset="-128"/>
                  <a:cs typeface="+mn-cs"/>
                </a:rPr>
                <a:t>Site list</a:t>
              </a:r>
              <a:endParaRPr lang="en-GB" sz="770" b="1" kern="1200" dirty="0">
                <a:solidFill>
                  <a:srgbClr val="FFFFFF"/>
                </a:solidFill>
                <a:latin typeface="Vodafone Rg"/>
                <a:ea typeface="MS PGothic" pitchFamily="34" charset="-128"/>
                <a:cs typeface="+mn-cs"/>
              </a:endParaRPr>
            </a:p>
          </p:txBody>
        </p:sp>
      </p:grpSp>
      <p:sp>
        <p:nvSpPr>
          <p:cNvPr id="13" name="Rectangle 135"/>
          <p:cNvSpPr/>
          <p:nvPr/>
        </p:nvSpPr>
        <p:spPr>
          <a:xfrm>
            <a:off x="1516566" y="4313462"/>
            <a:ext cx="1951042" cy="73420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108" tIns="6108" rIns="6108" bIns="6108" numCol="1" spcCol="1270" rtlCol="0" anchor="ctr" anchorCtr="0">
            <a:noAutofit/>
          </a:bodyPr>
          <a:lstStyle/>
          <a:p>
            <a:pPr algn="ctr" defTabSz="427568" eaLnBrk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73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14" name="TextBox 156"/>
          <p:cNvSpPr txBox="1"/>
          <p:nvPr/>
        </p:nvSpPr>
        <p:spPr>
          <a:xfrm>
            <a:off x="3449949" y="1747854"/>
            <a:ext cx="1713483" cy="1516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kern="1200" dirty="0" smtClean="0">
                <a:solidFill>
                  <a:srgbClr val="FF0000"/>
                </a:solidFill>
                <a:latin typeface="Vodafone Rg" pitchFamily="34" charset="0"/>
                <a:ea typeface="MS PGothic" pitchFamily="34" charset="-128"/>
                <a:cs typeface="+mn-cs"/>
              </a:rPr>
              <a:t>Customer service</a:t>
            </a:r>
            <a:r>
              <a:rPr lang="en-US" altLang="zh-CN" sz="1050" kern="1200" dirty="0" smtClean="0">
                <a:solidFill>
                  <a:srgbClr val="FF0000"/>
                </a:solidFill>
                <a:latin typeface="Vodafone Rg" pitchFamily="34" charset="0"/>
                <a:ea typeface="MS PGothic" pitchFamily="34" charset="-128"/>
                <a:cs typeface="+mn-cs"/>
              </a:rPr>
              <a:t> model</a:t>
            </a:r>
            <a:endParaRPr lang="zh-CN" altLang="en-US" sz="1050" kern="1200" dirty="0">
              <a:solidFill>
                <a:srgbClr val="FF0000"/>
              </a:solidFill>
              <a:latin typeface="Vodafone Rg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5" name="Rectangle 1"/>
          <p:cNvSpPr/>
          <p:nvPr/>
        </p:nvSpPr>
        <p:spPr>
          <a:xfrm>
            <a:off x="2193793" y="4596109"/>
            <a:ext cx="508228" cy="32510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70" b="1" kern="1200" dirty="0" smtClean="0">
                <a:solidFill>
                  <a:prstClr val="white"/>
                </a:solidFill>
              </a:rPr>
              <a:t>SITEA</a:t>
            </a:r>
          </a:p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70" b="1" kern="1200" dirty="0" err="1" smtClean="0">
                <a:solidFill>
                  <a:prstClr val="white"/>
                </a:solidFill>
              </a:rPr>
              <a:t>uCE</a:t>
            </a:r>
            <a:endParaRPr lang="en-US" altLang="zh-CN" sz="770" b="1" kern="1200" dirty="0" smtClean="0">
              <a:solidFill>
                <a:prstClr val="white"/>
              </a:solidFill>
            </a:endParaRPr>
          </a:p>
        </p:txBody>
      </p:sp>
      <p:sp>
        <p:nvSpPr>
          <p:cNvPr id="16" name="Rectangle 149"/>
          <p:cNvSpPr/>
          <p:nvPr/>
        </p:nvSpPr>
        <p:spPr>
          <a:xfrm>
            <a:off x="2597448" y="2887930"/>
            <a:ext cx="3060475" cy="108748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108" tIns="6108" rIns="6108" bIns="6108" numCol="1" spcCol="1270" rtlCol="0" anchor="ctr" anchorCtr="0">
            <a:noAutofit/>
          </a:bodyPr>
          <a:lstStyle/>
          <a:p>
            <a:pPr algn="ctr" defTabSz="427568" eaLnBrk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73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17" name="TextBox 150"/>
          <p:cNvSpPr txBox="1"/>
          <p:nvPr/>
        </p:nvSpPr>
        <p:spPr>
          <a:xfrm>
            <a:off x="3556612" y="2938673"/>
            <a:ext cx="1039211" cy="2046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kern="1200" dirty="0" smtClean="0">
                <a:solidFill>
                  <a:srgbClr val="FF0000"/>
                </a:solidFill>
                <a:latin typeface="Vodafone Rg" pitchFamily="34" charset="0"/>
                <a:ea typeface="MS PGothic" pitchFamily="34" charset="-128"/>
                <a:cs typeface="+mn-cs"/>
              </a:rPr>
              <a:t>Resource model</a:t>
            </a:r>
            <a:endParaRPr lang="zh-CN" altLang="en-US" sz="1100" b="1" kern="1200" dirty="0">
              <a:solidFill>
                <a:srgbClr val="FF0000"/>
              </a:solidFill>
              <a:latin typeface="Vodafone Rg" pitchFamily="34" charset="0"/>
              <a:ea typeface="MS PGothic" pitchFamily="34" charset="-128"/>
              <a:cs typeface="+mn-cs"/>
            </a:endParaRPr>
          </a:p>
        </p:txBody>
      </p:sp>
      <p:grpSp>
        <p:nvGrpSpPr>
          <p:cNvPr id="18" name="Group 19"/>
          <p:cNvGrpSpPr/>
          <p:nvPr/>
        </p:nvGrpSpPr>
        <p:grpSpPr>
          <a:xfrm>
            <a:off x="2688349" y="3173405"/>
            <a:ext cx="2850603" cy="335101"/>
            <a:chOff x="5907949" y="2257679"/>
            <a:chExt cx="1875358" cy="348400"/>
          </a:xfrm>
        </p:grpSpPr>
        <p:sp>
          <p:nvSpPr>
            <p:cNvPr id="19" name="Rectangle 151"/>
            <p:cNvSpPr/>
            <p:nvPr/>
          </p:nvSpPr>
          <p:spPr>
            <a:xfrm>
              <a:off x="5907949" y="2272079"/>
              <a:ext cx="256024" cy="334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9458" tIns="24729" rIns="49458" bIns="247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4625" eaLnBrk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770" b="1" kern="1200" dirty="0" smtClean="0">
                  <a:solidFill>
                    <a:srgbClr val="FFFFFF"/>
                  </a:solidFill>
                  <a:latin typeface="FrutigerNext LT BlackCn" pitchFamily="34" charset="0"/>
                  <a:ea typeface="MS PGothic" pitchFamily="34" charset="-128"/>
                  <a:cs typeface="+mn-cs"/>
                </a:rPr>
                <a:t>Site</a:t>
              </a:r>
              <a:endParaRPr lang="zh-CN" altLang="en-US" sz="770" b="1" kern="1200" dirty="0">
                <a:solidFill>
                  <a:srgbClr val="FFFFFF"/>
                </a:solidFill>
                <a:latin typeface="FrutigerNext LT BlackCn" pitchFamily="34" charset="0"/>
                <a:ea typeface="MS PGothic" pitchFamily="34" charset="-128"/>
                <a:cs typeface="+mn-cs"/>
              </a:endParaRPr>
            </a:p>
          </p:txBody>
        </p:sp>
        <p:cxnSp>
          <p:nvCxnSpPr>
            <p:cNvPr id="20" name="Straight Connector 152"/>
            <p:cNvCxnSpPr>
              <a:stCxn id="19" idx="3"/>
              <a:endCxn id="22" idx="1"/>
            </p:cNvCxnSpPr>
            <p:nvPr/>
          </p:nvCxnSpPr>
          <p:spPr>
            <a:xfrm flipV="1">
              <a:off x="6163973" y="2424680"/>
              <a:ext cx="455089" cy="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AutoShape 163"/>
            <p:cNvSpPr>
              <a:spLocks noChangeArrowheads="1"/>
            </p:cNvSpPr>
            <p:nvPr/>
          </p:nvSpPr>
          <p:spPr bwMode="auto">
            <a:xfrm rot="5400000">
              <a:off x="6339492" y="2250539"/>
              <a:ext cx="89705" cy="374044"/>
            </a:xfrm>
            <a:prstGeom prst="can">
              <a:avLst>
                <a:gd name="adj" fmla="val 26237"/>
              </a:avLst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defTabSz="587868" eaLnBrk="0" fontAlgn="b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770" dirty="0" smtClean="0">
                  <a:solidFill>
                    <a:srgbClr val="FFFFFF"/>
                  </a:solidFill>
                  <a:latin typeface="FrutigerNext LT BlackCn" pitchFamily="34" charset="0"/>
                  <a:ea typeface="微软雅黑" panose="020B0503020204020204" pitchFamily="34" charset="-122"/>
                  <a:cs typeface="Arial Unicode MS" pitchFamily="34" charset="-122"/>
                </a:rPr>
                <a:t>WAN</a:t>
              </a:r>
              <a:endParaRPr lang="en-US" altLang="zh-CN" sz="770" dirty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endParaRPr>
            </a:p>
          </p:txBody>
        </p:sp>
        <p:sp>
          <p:nvSpPr>
            <p:cNvPr id="22" name="Rectangle 154"/>
            <p:cNvSpPr/>
            <p:nvPr/>
          </p:nvSpPr>
          <p:spPr>
            <a:xfrm>
              <a:off x="6619062" y="2257679"/>
              <a:ext cx="481422" cy="334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9458" tIns="24729" rIns="49458" bIns="247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4625" eaLnBrk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770" b="1" kern="1200" dirty="0" smtClean="0">
                  <a:solidFill>
                    <a:srgbClr val="FFFFFF"/>
                  </a:solidFill>
                  <a:latin typeface="FrutigerNext LT BlackCn" pitchFamily="34" charset="0"/>
                  <a:ea typeface="MS PGothic" pitchFamily="34" charset="-128"/>
                  <a:cs typeface="+mn-cs"/>
                </a:rPr>
                <a:t>SD-WAN</a:t>
              </a:r>
            </a:p>
            <a:p>
              <a:pPr algn="ctr" defTabSz="494625" eaLnBrk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770" b="1" kern="1200" dirty="0" smtClean="0">
                  <a:solidFill>
                    <a:srgbClr val="FFFFFF"/>
                  </a:solidFill>
                  <a:latin typeface="FrutigerNext LT BlackCn" pitchFamily="34" charset="0"/>
                  <a:ea typeface="MS PGothic" pitchFamily="34" charset="-128"/>
                  <a:cs typeface="+mn-cs"/>
                </a:rPr>
                <a:t>Connectivity</a:t>
              </a:r>
              <a:endParaRPr lang="zh-CN" altLang="en-US" sz="770" b="1" kern="1200" dirty="0">
                <a:solidFill>
                  <a:srgbClr val="FFFFFF"/>
                </a:solidFill>
                <a:latin typeface="FrutigerNext LT BlackCn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23" name="Rectangle 155"/>
            <p:cNvSpPr/>
            <p:nvPr/>
          </p:nvSpPr>
          <p:spPr>
            <a:xfrm>
              <a:off x="7527283" y="2272079"/>
              <a:ext cx="256024" cy="334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49458" tIns="24729" rIns="49458" bIns="247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94625" eaLnBrk="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</a:pPr>
              <a:r>
                <a:rPr lang="en-US" altLang="zh-CN" sz="770" b="1" kern="1200" dirty="0" smtClean="0">
                  <a:solidFill>
                    <a:srgbClr val="FFFFFF"/>
                  </a:solidFill>
                  <a:latin typeface="FrutigerNext LT BlackCn" pitchFamily="34" charset="0"/>
                  <a:ea typeface="MS PGothic" pitchFamily="34" charset="-128"/>
                  <a:cs typeface="+mn-cs"/>
                </a:rPr>
                <a:t>Site</a:t>
              </a:r>
              <a:endParaRPr lang="zh-CN" altLang="en-US" sz="770" b="1" kern="1200" dirty="0">
                <a:solidFill>
                  <a:srgbClr val="FFFFFF"/>
                </a:solidFill>
                <a:latin typeface="FrutigerNext LT BlackCn" pitchFamily="34" charset="0"/>
                <a:ea typeface="MS PGothic" pitchFamily="34" charset="-128"/>
                <a:cs typeface="+mn-cs"/>
              </a:endParaRPr>
            </a:p>
          </p:txBody>
        </p:sp>
        <p:cxnSp>
          <p:nvCxnSpPr>
            <p:cNvPr id="24" name="Straight Connector 162"/>
            <p:cNvCxnSpPr>
              <a:stCxn id="22" idx="3"/>
              <a:endCxn id="23" idx="1"/>
            </p:cNvCxnSpPr>
            <p:nvPr/>
          </p:nvCxnSpPr>
          <p:spPr>
            <a:xfrm>
              <a:off x="7100484" y="2424680"/>
              <a:ext cx="426798" cy="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168"/>
          <p:cNvSpPr txBox="1"/>
          <p:nvPr/>
        </p:nvSpPr>
        <p:spPr>
          <a:xfrm>
            <a:off x="2193793" y="4327845"/>
            <a:ext cx="1273814" cy="237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66" b="1" kern="1200" dirty="0">
                <a:latin typeface="Vodafone Rg" pitchFamily="34" charset="0"/>
                <a:ea typeface="MS PGothic" pitchFamily="34" charset="-128"/>
                <a:cs typeface="+mn-cs"/>
              </a:rPr>
              <a:t>Resource @ C</a:t>
            </a:r>
            <a:r>
              <a:rPr lang="en-US" altLang="zh-CN" sz="866" b="1" kern="1200" dirty="0" smtClean="0">
                <a:latin typeface="Vodafone Rg" pitchFamily="34" charset="0"/>
                <a:ea typeface="MS PGothic" pitchFamily="34" charset="-128"/>
                <a:cs typeface="+mn-cs"/>
              </a:rPr>
              <a:t>E</a:t>
            </a:r>
            <a:endParaRPr lang="en-US" altLang="zh-CN" sz="866" b="1" kern="1200" dirty="0">
              <a:latin typeface="Vodafone Rg" pitchFamily="34" charset="0"/>
              <a:ea typeface="MS PGothic" pitchFamily="34" charset="-128"/>
              <a:cs typeface="+mn-cs"/>
            </a:endParaRPr>
          </a:p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77" kern="1200" dirty="0">
                <a:latin typeface="Vodafone Rg" pitchFamily="34" charset="0"/>
                <a:ea typeface="MS PGothic" pitchFamily="34" charset="-128"/>
                <a:cs typeface="+mn-cs"/>
              </a:rPr>
              <a:t>（</a:t>
            </a:r>
            <a:r>
              <a:rPr lang="en-US" altLang="zh-CN" sz="577" kern="1200" dirty="0">
                <a:latin typeface="Vodafone Rg" pitchFamily="34" charset="0"/>
                <a:ea typeface="MS PGothic" pitchFamily="34" charset="-128"/>
                <a:cs typeface="+mn-cs"/>
              </a:rPr>
              <a:t>YANG</a:t>
            </a:r>
            <a:r>
              <a:rPr lang="zh-CN" altLang="en-US" sz="577" kern="1200" dirty="0">
                <a:latin typeface="Vodafone Rg" pitchFamily="34" charset="0"/>
                <a:ea typeface="MS PGothic" pitchFamily="34" charset="-128"/>
                <a:cs typeface="+mn-cs"/>
              </a:rPr>
              <a:t>）</a:t>
            </a:r>
          </a:p>
        </p:txBody>
      </p:sp>
      <p:sp>
        <p:nvSpPr>
          <p:cNvPr id="27" name="TextBox 181"/>
          <p:cNvSpPr txBox="1"/>
          <p:nvPr/>
        </p:nvSpPr>
        <p:spPr>
          <a:xfrm>
            <a:off x="3639488" y="4335672"/>
            <a:ext cx="2901060" cy="231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66" b="1" kern="1200" dirty="0">
                <a:latin typeface="Vodafone Rg" pitchFamily="34" charset="0"/>
                <a:ea typeface="MS PGothic" pitchFamily="34" charset="-128"/>
                <a:cs typeface="+mn-cs"/>
              </a:rPr>
              <a:t>Resource @ </a:t>
            </a:r>
            <a:r>
              <a:rPr lang="en-US" altLang="zh-CN" sz="866" b="1" kern="1200" dirty="0" smtClean="0">
                <a:latin typeface="Vodafone Rg" pitchFamily="34" charset="0"/>
                <a:ea typeface="MS PGothic" pitchFamily="34" charset="-128"/>
                <a:cs typeface="+mn-cs"/>
              </a:rPr>
              <a:t>CE</a:t>
            </a:r>
            <a:endParaRPr lang="en-US" altLang="zh-CN" sz="866" b="1" kern="1200" dirty="0">
              <a:latin typeface="Vodafone Rg" pitchFamily="34" charset="0"/>
              <a:ea typeface="MS PGothic" pitchFamily="34" charset="-128"/>
              <a:cs typeface="+mn-cs"/>
            </a:endParaRPr>
          </a:p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77" kern="1200" dirty="0">
                <a:latin typeface="Vodafone Rg" pitchFamily="34" charset="0"/>
                <a:ea typeface="MS PGothic" pitchFamily="34" charset="-128"/>
                <a:cs typeface="+mn-cs"/>
              </a:rPr>
              <a:t>（</a:t>
            </a:r>
            <a:r>
              <a:rPr lang="en-US" altLang="zh-CN" sz="577" kern="1200" dirty="0">
                <a:latin typeface="Vodafone Rg" pitchFamily="34" charset="0"/>
                <a:ea typeface="MS PGothic" pitchFamily="34" charset="-128"/>
                <a:cs typeface="+mn-cs"/>
              </a:rPr>
              <a:t>YANG</a:t>
            </a:r>
            <a:r>
              <a:rPr lang="zh-CN" altLang="en-US" sz="577" kern="1200" dirty="0">
                <a:latin typeface="Vodafone Rg" pitchFamily="34" charset="0"/>
                <a:ea typeface="MS PGothic" pitchFamily="34" charset="-128"/>
                <a:cs typeface="+mn-cs"/>
              </a:rPr>
              <a:t>）</a:t>
            </a:r>
          </a:p>
        </p:txBody>
      </p:sp>
      <p:cxnSp>
        <p:nvCxnSpPr>
          <p:cNvPr id="28" name="Straight Connector 182"/>
          <p:cNvCxnSpPr/>
          <p:nvPr/>
        </p:nvCxnSpPr>
        <p:spPr>
          <a:xfrm>
            <a:off x="2715000" y="4770991"/>
            <a:ext cx="589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163"/>
          <p:cNvSpPr>
            <a:spLocks noChangeArrowheads="1"/>
          </p:cNvSpPr>
          <p:nvPr/>
        </p:nvSpPr>
        <p:spPr bwMode="auto">
          <a:xfrm rot="5400000">
            <a:off x="2922972" y="4473983"/>
            <a:ext cx="327919" cy="579845"/>
          </a:xfrm>
          <a:prstGeom prst="can">
            <a:avLst>
              <a:gd name="adj" fmla="val 23385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defTabSz="587868" eaLnBrk="0" fontAlgn="b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7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IPSEC</a:t>
            </a:r>
            <a:endParaRPr lang="en-US" altLang="zh-CN" sz="77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1" name="AutoShape 163"/>
          <p:cNvSpPr>
            <a:spLocks noChangeArrowheads="1"/>
          </p:cNvSpPr>
          <p:nvPr/>
        </p:nvSpPr>
        <p:spPr bwMode="auto">
          <a:xfrm rot="5400000">
            <a:off x="6112228" y="4463633"/>
            <a:ext cx="319241" cy="588163"/>
          </a:xfrm>
          <a:prstGeom prst="can">
            <a:avLst>
              <a:gd name="adj" fmla="val 23385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defTabSz="587868" eaLnBrk="0" fontAlgn="b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70" dirty="0" smtClean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VXLAN</a:t>
            </a:r>
            <a:endParaRPr lang="en-US" altLang="zh-CN" sz="770" dirty="0">
              <a:solidFill>
                <a:srgbClr val="FFFFFF"/>
              </a:solidFill>
              <a:latin typeface="FrutigerNext LT BlackCn" pitchFamily="34" charset="0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4" name="AutoShape 163"/>
          <p:cNvSpPr>
            <a:spLocks noChangeArrowheads="1"/>
          </p:cNvSpPr>
          <p:nvPr/>
        </p:nvSpPr>
        <p:spPr bwMode="auto">
          <a:xfrm rot="5400000">
            <a:off x="4835288" y="4379410"/>
            <a:ext cx="319241" cy="756609"/>
          </a:xfrm>
          <a:prstGeom prst="can">
            <a:avLst>
              <a:gd name="adj" fmla="val 23385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defTabSz="587868" eaLnBrk="0" fontAlgn="b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70" dirty="0" smtClean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IPSEC </a:t>
            </a:r>
          </a:p>
          <a:p>
            <a:pPr algn="ctr" defTabSz="587868" eaLnBrk="0" fontAlgn="b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70" dirty="0" smtClean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TUNNEL</a:t>
            </a:r>
            <a:endParaRPr lang="en-US" altLang="zh-CN" sz="770" dirty="0">
              <a:solidFill>
                <a:srgbClr val="FFFFFF"/>
              </a:solidFill>
              <a:latin typeface="FrutigerNext LT BlackCn" pitchFamily="34" charset="0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35" name="Rectangle 192"/>
          <p:cNvSpPr/>
          <p:nvPr/>
        </p:nvSpPr>
        <p:spPr>
          <a:xfrm>
            <a:off x="5419639" y="4598094"/>
            <a:ext cx="506090" cy="3165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70" b="1" kern="1200" dirty="0" smtClean="0">
                <a:solidFill>
                  <a:prstClr val="white"/>
                </a:solidFill>
              </a:rPr>
              <a:t>SITEB</a:t>
            </a:r>
          </a:p>
          <a:p>
            <a:pPr algn="ctr"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770" b="1" kern="1200" dirty="0" err="1">
                <a:solidFill>
                  <a:prstClr val="white"/>
                </a:solidFill>
              </a:rPr>
              <a:t>v</a:t>
            </a:r>
            <a:r>
              <a:rPr lang="en-US" altLang="zh-CN" sz="770" b="1" kern="1200" dirty="0" err="1" smtClean="0">
                <a:solidFill>
                  <a:prstClr val="white"/>
                </a:solidFill>
              </a:rPr>
              <a:t>CE</a:t>
            </a:r>
            <a:endParaRPr lang="zh-CN" altLang="en-US" sz="770" b="1" kern="1200" dirty="0">
              <a:solidFill>
                <a:prstClr val="white"/>
              </a:solidFill>
            </a:endParaRPr>
          </a:p>
        </p:txBody>
      </p:sp>
      <p:sp>
        <p:nvSpPr>
          <p:cNvPr id="36" name="Down Arrow 41"/>
          <p:cNvSpPr/>
          <p:nvPr/>
        </p:nvSpPr>
        <p:spPr>
          <a:xfrm>
            <a:off x="4054044" y="2567873"/>
            <a:ext cx="237506" cy="23093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108" tIns="6108" rIns="6108" bIns="6108" numCol="1" spcCol="1270" rtlCol="0" anchor="ctr" anchorCtr="0">
            <a:noAutofit/>
          </a:bodyPr>
          <a:lstStyle/>
          <a:p>
            <a:pPr algn="ctr" defTabSz="427568" eaLnBrk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62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37" name="Down Arrow 198"/>
          <p:cNvSpPr/>
          <p:nvPr/>
        </p:nvSpPr>
        <p:spPr>
          <a:xfrm>
            <a:off x="5190927" y="4001562"/>
            <a:ext cx="208804" cy="28349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108" tIns="6108" rIns="6108" bIns="6108" numCol="1" spcCol="1270" rtlCol="0" anchor="ctr" anchorCtr="0">
            <a:noAutofit/>
          </a:bodyPr>
          <a:lstStyle/>
          <a:p>
            <a:pPr algn="ctr" defTabSz="427568" eaLnBrk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62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38" name="Down Arrow 199"/>
          <p:cNvSpPr/>
          <p:nvPr/>
        </p:nvSpPr>
        <p:spPr>
          <a:xfrm>
            <a:off x="2905591" y="3994127"/>
            <a:ext cx="208804" cy="28533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108" tIns="6108" rIns="6108" bIns="6108" numCol="1" spcCol="1270" rtlCol="0" anchor="ctr" anchorCtr="0">
            <a:noAutofit/>
          </a:bodyPr>
          <a:lstStyle/>
          <a:p>
            <a:pPr algn="ctr" defTabSz="427568" eaLnBrk="0" fontAlgn="base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962" kern="120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41" name="TextBox 158"/>
          <p:cNvSpPr txBox="1"/>
          <p:nvPr/>
        </p:nvSpPr>
        <p:spPr>
          <a:xfrm>
            <a:off x="288528" y="4569680"/>
            <a:ext cx="11192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7868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kern="12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Device model</a:t>
            </a:r>
            <a:endParaRPr lang="zh-CN" altLang="en-US" sz="1050" b="1" kern="12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244366" y="3029907"/>
            <a:ext cx="237019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Each node in resource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Model decompose into </a:t>
            </a:r>
            <a:r>
              <a:rPr lang="en-US" sz="1200" dirty="0" err="1" smtClean="0"/>
              <a:t>Restconf</a:t>
            </a:r>
            <a:r>
              <a:rPr lang="en-US" sz="1200" dirty="0" smtClean="0"/>
              <a:t> API</a:t>
            </a:r>
          </a:p>
        </p:txBody>
      </p:sp>
      <p:sp>
        <p:nvSpPr>
          <p:cNvPr id="49" name="AutoShape 163"/>
          <p:cNvSpPr>
            <a:spLocks noChangeArrowheads="1"/>
          </p:cNvSpPr>
          <p:nvPr/>
        </p:nvSpPr>
        <p:spPr bwMode="auto">
          <a:xfrm rot="5400000">
            <a:off x="4886936" y="3130085"/>
            <a:ext cx="107435" cy="418964"/>
          </a:xfrm>
          <a:prstGeom prst="can">
            <a:avLst>
              <a:gd name="adj" fmla="val 26237"/>
            </a:avLst>
          </a:prstGeom>
          <a:solidFill>
            <a:srgbClr val="00B05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defTabSz="587868" eaLnBrk="0" fontAlgn="b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70" dirty="0" smtClean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WAN</a:t>
            </a:r>
            <a:endParaRPr lang="en-US" altLang="zh-CN" sz="770" dirty="0">
              <a:solidFill>
                <a:srgbClr val="FFFFFF"/>
              </a:solidFill>
              <a:latin typeface="FrutigerNext LT BlackCn" pitchFamily="34" charset="0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0" name="AutoShape 163"/>
          <p:cNvSpPr>
            <a:spLocks noChangeArrowheads="1"/>
          </p:cNvSpPr>
          <p:nvPr/>
        </p:nvSpPr>
        <p:spPr bwMode="auto">
          <a:xfrm rot="5400000">
            <a:off x="5700968" y="3126371"/>
            <a:ext cx="107435" cy="418964"/>
          </a:xfrm>
          <a:prstGeom prst="can">
            <a:avLst>
              <a:gd name="adj" fmla="val 26237"/>
            </a:avLst>
          </a:prstGeom>
          <a:solidFill>
            <a:srgbClr val="00B05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defTabSz="587868" eaLnBrk="0" fontAlgn="b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70" dirty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L</a:t>
            </a:r>
            <a:r>
              <a:rPr lang="en-US" altLang="zh-CN" sz="770" dirty="0" smtClean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AN</a:t>
            </a:r>
            <a:endParaRPr lang="en-US" altLang="zh-CN" sz="770" dirty="0">
              <a:solidFill>
                <a:srgbClr val="FFFFFF"/>
              </a:solidFill>
              <a:latin typeface="FrutigerNext LT BlackCn" pitchFamily="34" charset="0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1" name="AutoShape 163"/>
          <p:cNvSpPr>
            <a:spLocks noChangeArrowheads="1"/>
          </p:cNvSpPr>
          <p:nvPr/>
        </p:nvSpPr>
        <p:spPr bwMode="auto">
          <a:xfrm rot="5400000">
            <a:off x="2426244" y="3144957"/>
            <a:ext cx="107435" cy="418964"/>
          </a:xfrm>
          <a:prstGeom prst="can">
            <a:avLst>
              <a:gd name="adj" fmla="val 26237"/>
            </a:avLst>
          </a:prstGeom>
          <a:solidFill>
            <a:srgbClr val="00B05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defTabSz="587868" eaLnBrk="0" fontAlgn="b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70" dirty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L</a:t>
            </a:r>
            <a:r>
              <a:rPr lang="en-US" altLang="zh-CN" sz="770" dirty="0" smtClean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AN</a:t>
            </a:r>
            <a:endParaRPr lang="en-US" altLang="zh-CN" sz="770" dirty="0">
              <a:solidFill>
                <a:srgbClr val="FFFFFF"/>
              </a:solidFill>
              <a:latin typeface="FrutigerNext LT BlackCn" pitchFamily="34" charset="0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56" name="TextBox 62"/>
          <p:cNvSpPr txBox="1"/>
          <p:nvPr/>
        </p:nvSpPr>
        <p:spPr>
          <a:xfrm>
            <a:off x="2692698" y="2957802"/>
            <a:ext cx="661854" cy="21060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49458" tIns="24729" rIns="49458" bIns="24729" numCol="1" rtlCol="0" anchor="ctr" anchorCtr="0" compatLnSpc="1">
            <a:prstTxWarp prst="textNoShape">
              <a:avLst/>
            </a:prstTxWarp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494625" eaLnBrk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 sz="600" b="1" kern="1200">
                <a:solidFill>
                  <a:srgbClr val="FFFFFF"/>
                </a:solidFill>
                <a:latin typeface="FrutigerNext LT BlackCn" pitchFamily="34" charset="0"/>
                <a:ea typeface="MS PGothic" pitchFamily="34" charset="-128"/>
                <a:cs typeface="+mn-cs"/>
              </a:defRPr>
            </a:lvl1pPr>
          </a:lstStyle>
          <a:p>
            <a:r>
              <a:rPr lang="en-US" dirty="0"/>
              <a:t>SD-WAN VPN Attachment</a:t>
            </a:r>
          </a:p>
        </p:txBody>
      </p:sp>
      <p:sp>
        <p:nvSpPr>
          <p:cNvPr id="61" name="Rectangle 1"/>
          <p:cNvSpPr/>
          <p:nvPr/>
        </p:nvSpPr>
        <p:spPr>
          <a:xfrm>
            <a:off x="2699021" y="3606986"/>
            <a:ext cx="365895" cy="2056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49458" tIns="24729" rIns="49458" bIns="24729" numCol="1" rtlCol="0" anchor="ctr" anchorCtr="0" compatLnSpc="1">
            <a:prstTxWarp prst="textNoShape">
              <a:avLst/>
            </a:prstTxWarp>
          </a:bodyPr>
          <a:lstStyle/>
          <a:p>
            <a:pPr algn="ctr" defTabSz="494625" eaLnBrk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770" b="1" kern="1200" dirty="0">
                <a:solidFill>
                  <a:srgbClr val="FFFFFF"/>
                </a:solidFill>
                <a:latin typeface="FrutigerNext LT BlackCn" pitchFamily="34" charset="0"/>
                <a:ea typeface="MS PGothic" pitchFamily="34" charset="-128"/>
              </a:rPr>
              <a:t>CE</a:t>
            </a:r>
          </a:p>
        </p:txBody>
      </p:sp>
      <p:sp>
        <p:nvSpPr>
          <p:cNvPr id="63" name="Rectangle 1"/>
          <p:cNvSpPr/>
          <p:nvPr/>
        </p:nvSpPr>
        <p:spPr>
          <a:xfrm>
            <a:off x="5163432" y="3610706"/>
            <a:ext cx="365895" cy="20564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49458" tIns="24729" rIns="49458" bIns="24729" numCol="1" rtlCol="0" anchor="ctr" anchorCtr="0" compatLnSpc="1">
            <a:prstTxWarp prst="textNoShape">
              <a:avLst/>
            </a:prstTxWarp>
          </a:bodyPr>
          <a:lstStyle/>
          <a:p>
            <a:pPr algn="ctr" defTabSz="494625" eaLnBrk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770" b="1" kern="1200" dirty="0">
                <a:solidFill>
                  <a:srgbClr val="FFFFFF"/>
                </a:solidFill>
                <a:latin typeface="FrutigerNext LT BlackCn" pitchFamily="34" charset="0"/>
                <a:ea typeface="MS PGothic" pitchFamily="34" charset="-128"/>
              </a:rPr>
              <a:t>CE</a:t>
            </a:r>
          </a:p>
        </p:txBody>
      </p:sp>
      <p:cxnSp>
        <p:nvCxnSpPr>
          <p:cNvPr id="65" name="直接连接符 64"/>
          <p:cNvCxnSpPr>
            <a:stCxn id="19" idx="2"/>
            <a:endCxn id="61" idx="0"/>
          </p:cNvCxnSpPr>
          <p:nvPr/>
        </p:nvCxnSpPr>
        <p:spPr>
          <a:xfrm flipH="1">
            <a:off x="2881969" y="3508506"/>
            <a:ext cx="963" cy="9848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直接连接符 65"/>
          <p:cNvCxnSpPr>
            <a:stCxn id="23" idx="2"/>
            <a:endCxn id="63" idx="0"/>
          </p:cNvCxnSpPr>
          <p:nvPr/>
        </p:nvCxnSpPr>
        <p:spPr>
          <a:xfrm>
            <a:off x="5344370" y="3508506"/>
            <a:ext cx="2010" cy="10220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AutoShape 163"/>
          <p:cNvSpPr>
            <a:spLocks noChangeArrowheads="1"/>
          </p:cNvSpPr>
          <p:nvPr/>
        </p:nvSpPr>
        <p:spPr bwMode="auto">
          <a:xfrm rot="5400000">
            <a:off x="1714072" y="4459917"/>
            <a:ext cx="319241" cy="588163"/>
          </a:xfrm>
          <a:prstGeom prst="can">
            <a:avLst>
              <a:gd name="adj" fmla="val 23385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defTabSz="587868" eaLnBrk="0" fontAlgn="b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70" dirty="0" smtClean="0">
                <a:solidFill>
                  <a:srgbClr val="FFFFFF"/>
                </a:solidFill>
                <a:latin typeface="FrutigerNext LT BlackCn" pitchFamily="34" charset="0"/>
                <a:ea typeface="微软雅黑" panose="020B0503020204020204" pitchFamily="34" charset="-122"/>
                <a:cs typeface="Arial Unicode MS" pitchFamily="34" charset="-122"/>
              </a:rPr>
              <a:t>VXLAN</a:t>
            </a:r>
            <a:endParaRPr lang="en-US" altLang="zh-CN" sz="770" dirty="0">
              <a:solidFill>
                <a:srgbClr val="FFFFFF"/>
              </a:solidFill>
              <a:latin typeface="FrutigerNext LT BlackCn" pitchFamily="34" charset="0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71" name="TextBox 62"/>
          <p:cNvSpPr txBox="1"/>
          <p:nvPr/>
        </p:nvSpPr>
        <p:spPr>
          <a:xfrm>
            <a:off x="4882043" y="2961522"/>
            <a:ext cx="661854" cy="21060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49458" tIns="24729" rIns="49458" bIns="24729" numCol="1" rtlCol="0" anchor="ctr" anchorCtr="0" compatLnSpc="1">
            <a:prstTxWarp prst="textNoShape">
              <a:avLst/>
            </a:prstTxWarp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494625" eaLnBrk="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 sz="770" b="1" kern="1200">
                <a:solidFill>
                  <a:srgbClr val="FFFFFF"/>
                </a:solidFill>
                <a:latin typeface="FrutigerNext LT BlackCn" pitchFamily="34" charset="0"/>
                <a:ea typeface="MS PGothic" pitchFamily="34" charset="-128"/>
                <a:cs typeface="+mn-cs"/>
              </a:defRPr>
            </a:lvl1pPr>
          </a:lstStyle>
          <a:p>
            <a:r>
              <a:rPr lang="en-US" sz="600" dirty="0"/>
              <a:t>SD-WAN VPN Attachment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706076" y="3910742"/>
            <a:ext cx="2173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IETF topology 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model?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244365" y="1671135"/>
            <a:ext cx="209608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Customer input service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Parameters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based on the model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249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SD-WAN  ONAP SDN-C(network </a:t>
            </a:r>
            <a:r>
              <a:rPr lang="en-US" altLang="zh-CN" sz="3200" dirty="0" smtClean="0"/>
              <a:t>orchestrator </a:t>
            </a:r>
            <a:r>
              <a:rPr lang="en-US" sz="3200" dirty="0" smtClean="0"/>
              <a:t>) </a:t>
            </a:r>
            <a:r>
              <a:rPr lang="en-US" altLang="zh-CN" sz="3200" dirty="0" smtClean="0"/>
              <a:t>Northbound interface API</a:t>
            </a:r>
            <a:endParaRPr 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341" y="1452217"/>
            <a:ext cx="7850459" cy="35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72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135" y="-48910"/>
            <a:ext cx="8229600" cy="857251"/>
          </a:xfrm>
        </p:spPr>
        <p:txBody>
          <a:bodyPr/>
          <a:lstStyle/>
          <a:p>
            <a:pPr algn="l"/>
            <a:r>
              <a:rPr lang="en-US" dirty="0"/>
              <a:t>SD-WAN service modification</a:t>
            </a:r>
          </a:p>
        </p:txBody>
      </p:sp>
      <p:sp>
        <p:nvSpPr>
          <p:cNvPr id="110" name="TextBox 51"/>
          <p:cNvSpPr txBox="1">
            <a:spLocks noGrp="1"/>
          </p:cNvSpPr>
          <p:nvPr>
            <p:ph type="body" idx="1"/>
          </p:nvPr>
        </p:nvSpPr>
        <p:spPr>
          <a:xfrm>
            <a:off x="361812" y="713040"/>
            <a:ext cx="8066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Verify that the ONAP can modify the established service upon requirement changes by using </a:t>
            </a:r>
            <a:r>
              <a:rPr lang="en-US" sz="2000" dirty="0" smtClean="0"/>
              <a:t>DG</a:t>
            </a:r>
            <a:endParaRPr lang="en-US" sz="2000" dirty="0"/>
          </a:p>
        </p:txBody>
      </p:sp>
      <p:sp>
        <p:nvSpPr>
          <p:cNvPr id="87" name="文本框 21"/>
          <p:cNvSpPr txBox="1"/>
          <p:nvPr/>
        </p:nvSpPr>
        <p:spPr>
          <a:xfrm>
            <a:off x="6803800" y="4084179"/>
            <a:ext cx="13641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DG</a:t>
            </a:r>
          </a:p>
          <a:p>
            <a:pPr algn="ctr"/>
            <a:r>
              <a:rPr lang="en-US" sz="1050" dirty="0">
                <a:solidFill>
                  <a:srgbClr val="002060"/>
                </a:solidFill>
              </a:rPr>
              <a:t>Design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1111" y="1696985"/>
            <a:ext cx="6549483" cy="2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53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/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Achievements – </a:t>
            </a:r>
            <a:r>
              <a:rPr lang="en-US" b="1" dirty="0" smtClean="0"/>
              <a:t>Implementation Team</a:t>
            </a:r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altLang="zh-CN" sz="1400" dirty="0" smtClean="0"/>
              <a:t>ONAP SD-WAN service creation and modification</a:t>
            </a:r>
            <a:endParaRPr lang="en-US" sz="1400" dirty="0" smtClean="0"/>
          </a:p>
          <a:p>
            <a:pPr lvl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400"/>
            </a:pPr>
            <a:r>
              <a:rPr lang="en-US" sz="1400" dirty="0" smtClean="0"/>
              <a:t>POSTMAN API</a:t>
            </a:r>
          </a:p>
          <a:p>
            <a:pPr marL="457200" lvl="1" indent="0">
              <a:lnSpc>
                <a:spcPct val="90000"/>
              </a:lnSpc>
              <a:spcBef>
                <a:spcPts val="1500"/>
              </a:spcBef>
              <a:buNone/>
              <a:defRPr sz="24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140431"/>
            <a:ext cx="7243000" cy="34423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APIs are derived from Service Model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Service Model mapping is the key to automation.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Open Source tools provide lifecycle management of Model and APIs.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dirty="0" smtClean="0"/>
              <a:t>Listen to feedback on </a:t>
            </a:r>
            <a:r>
              <a:rPr lang="en-US" altLang="zh-CN" dirty="0" smtClean="0"/>
              <a:t>modelling Problem</a:t>
            </a:r>
            <a:r>
              <a:rPr lang="en-US" dirty="0" smtClean="0"/>
              <a:t> from </a:t>
            </a:r>
            <a:r>
              <a:rPr lang="en-US" dirty="0" err="1" smtClean="0"/>
              <a:t>OpenSource</a:t>
            </a:r>
            <a:r>
              <a:rPr lang="en-US" dirty="0" smtClean="0"/>
              <a:t> developers</a:t>
            </a:r>
            <a:r>
              <a:rPr lang="en-US" dirty="0"/>
              <a:t>.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hackers team</a:t>
            </a:r>
            <a:endParaRPr dirty="0"/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8" y="1200150"/>
            <a:ext cx="8229601" cy="3567113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b="1" dirty="0"/>
              <a:t>Team </a:t>
            </a:r>
            <a:r>
              <a:rPr b="1" dirty="0" smtClean="0"/>
              <a:t>members</a:t>
            </a:r>
            <a:r>
              <a:rPr lang="en-US" b="1" dirty="0"/>
              <a:t> </a:t>
            </a:r>
            <a:r>
              <a:rPr lang="en-US" b="1" dirty="0" smtClean="0"/>
              <a:t>–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b="1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1900" dirty="0" err="1"/>
              <a:t>Shashikanth</a:t>
            </a:r>
            <a:r>
              <a:rPr lang="en-US" sz="1900" dirty="0"/>
              <a:t> V </a:t>
            </a:r>
            <a:r>
              <a:rPr lang="en-US" sz="1900" dirty="0" smtClean="0"/>
              <a:t>H 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sz="1900" dirty="0"/>
              <a:t>Gaurav Agrawal  (remote </a:t>
            </a:r>
            <a:r>
              <a:rPr lang="en-US" sz="1900" dirty="0" smtClean="0"/>
              <a:t>only)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altLang="zh-CN" sz="1900" dirty="0" smtClean="0"/>
              <a:t>Zhou Jun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altLang="zh-CN" sz="1900" dirty="0" smtClean="0"/>
              <a:t>Wu Qin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altLang="zh-CN" sz="1900" dirty="0" smtClean="0"/>
              <a:t>Wu Bo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r>
              <a:rPr lang="en-US" altLang="zh-CN" sz="1900" dirty="0" smtClean="0"/>
              <a:t>Sun </a:t>
            </a:r>
            <a:r>
              <a:rPr lang="en-US" altLang="zh-CN" sz="1900" dirty="0" err="1" smtClean="0"/>
              <a:t>Qiong</a:t>
            </a:r>
            <a:r>
              <a:rPr lang="en-US" altLang="zh-CN" sz="1900" dirty="0" smtClean="0"/>
              <a:t>(remote only from China Telecom)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endParaRPr lang="en-US" altLang="zh-CN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endParaRPr lang="en-US"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200"/>
            </a:pPr>
            <a:endParaRPr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endParaRPr sz="19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endParaRPr lang="en-US" sz="1900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 smtClean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AP_powerpoint_presentation_v1" id="{DB83975D-0410-E24B-B943-5F1FFD2693BC}" vid="{26E034CB-823C-6A4E-B815-6D6A1245F6FC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BlackCn" pitchFamily="34" charset="0"/>
            <a:ea typeface="MS PGothic" pitchFamily="34" charset="-128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8159</TotalTime>
  <Words>550</Words>
  <Application>Microsoft Office PowerPoint</Application>
  <PresentationFormat>全屏显示(16:9)</PresentationFormat>
  <Paragraphs>155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.AppleSystemUIFont</vt:lpstr>
      <vt:lpstr>Arial Unicode MS</vt:lpstr>
      <vt:lpstr>FrutigerNext LT BlackCn</vt:lpstr>
      <vt:lpstr>FrutigerNext LT Bold</vt:lpstr>
      <vt:lpstr>FrutigerNext LT Medium</vt:lpstr>
      <vt:lpstr>MS PGothic</vt:lpstr>
      <vt:lpstr>Vodafone Rg</vt:lpstr>
      <vt:lpstr>DengXian</vt:lpstr>
      <vt:lpstr>DengXian Light</vt:lpstr>
      <vt:lpstr>黑体</vt:lpstr>
      <vt:lpstr>华文细黑</vt:lpstr>
      <vt:lpstr>Microsoft YaHei</vt:lpstr>
      <vt:lpstr>Microsoft YaHei</vt:lpstr>
      <vt:lpstr>Arial</vt:lpstr>
      <vt:lpstr>Calibri</vt:lpstr>
      <vt:lpstr>Calibri Light</vt:lpstr>
      <vt:lpstr>Helvetica</vt:lpstr>
      <vt:lpstr>Times New Roman</vt:lpstr>
      <vt:lpstr>Office Theme</vt:lpstr>
      <vt:lpstr>1_Office Theme</vt:lpstr>
      <vt:lpstr>自定义设计方案</vt:lpstr>
      <vt:lpstr>1_自定义设计方案</vt:lpstr>
      <vt:lpstr>IETF Hackathon: SD-WAN service model Mapping</vt:lpstr>
      <vt:lpstr>Hackathon Plan</vt:lpstr>
      <vt:lpstr>SD-WAN Service Creation and modification </vt:lpstr>
      <vt:lpstr>SD-WAN VPN model Mapping </vt:lpstr>
      <vt:lpstr>SD-WAN  ONAP SDN-C(network orchestrator ) Northbound interface API</vt:lpstr>
      <vt:lpstr>SD-WAN service modification</vt:lpstr>
      <vt:lpstr>What got done</vt:lpstr>
      <vt:lpstr>What we learned</vt:lpstr>
      <vt:lpstr>The hackers team</vt:lpstr>
      <vt:lpstr>Thank you</vt:lpstr>
      <vt:lpstr>DG/SLI Design Time/ Run Time</vt:lpstr>
      <vt:lpstr>Call Flows</vt:lpstr>
      <vt:lpstr>SD-WAN DG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NITIN Mutkawoa OBS/OCB</dc:creator>
  <cp:lastModifiedBy>Qin Wu</cp:lastModifiedBy>
  <cp:revision>169</cp:revision>
  <dcterms:modified xsi:type="dcterms:W3CDTF">2018-11-04T04:44:55Z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(3)/3h/50V9sp4pMjaV0Xx429bIBWKoV8FnIEZ6xOv5bNGejBlgr8zYuY5nlzfGdJ6QXXnHtj0i
P5Uvotyxau1nu5LcejYoJqujINcrNaBYHHRh6kKZ7S3s27xHcF0XUqjOprZkTrYtxzotHhkv
EtkY8duErPbCBLXWTRD25A3Gv6TjfOkeuJBpIwzFyvQdVfjCbjPSnrcCsMorfkw7bPOt9Ta9
+pwIPLPj+G5cvPwbIH</vt:lpwstr>
  </property>
  <property fmtid="{D5CDD505-2E9C-101B-9397-08002B2CF9AE}" pid="3" name="_2015_ms_pID_7253431">
    <vt:lpwstr>Nlj+jAJJu1/4EkaW7trYOXaTKyrL+OrTOs6+XFyEadUmilNdWR9US0
Ke8YppBrFerHSbp6fpksmJk16jfzARPUhFOxV4C200KF47WdnfNU1abBzkyZAZ/FG06RRclX
jAMMLmim38a6RWWm9paRrUg6L+ZLe5Q1KnHg4W123dq+uxGmUJOVHrGLrsLJIFIH45lb4+5T
wIDueqaAfbQsOHYDcLOWlC6zHeya+/yOzJq+</vt:lpwstr>
  </property>
  <property fmtid="{D5CDD505-2E9C-101B-9397-08002B2CF9AE}" pid="4" name="_2015_ms_pID_7253432">
    <vt:lpwstr>KEfXBKyzliyaBYjdSBH5zDU=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1540869751</vt:lpwstr>
  </property>
</Properties>
</file>