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67346C-2BB7-49F8-8109-8F6D851C6D0B}">
  <a:tblStyle styleId="{B367346C-2BB7-49F8-8109-8F6D851C6D0B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7d6d1409d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g37d6d1409d8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7d6d1409d8_3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7d6d1409d8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7d6d1409d8_3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7d6d1409d8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7d6d1409d8_3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7d6d1409d8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7d6d1409d8_3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7d6d1409d8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7d6d1409d8_4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7d6d1409d8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7d6d1409d8_3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7d6d1409d8_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78962fcdd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g378962fcdd2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7d6d1409d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g37d6d1409d8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7d6d1409d8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g37d6d1409d8_3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7d6d1409d8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g37d6d1409d8_3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7d6d1409d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g37d6d1409d8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7d6d1409d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g37d6d1409d8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b="1" sz="2000">
                <a:solidFill>
                  <a:srgbClr val="17365D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AMMU\Desktop\Border.png" id="52" name="Google Shape;5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b="1" i="0" sz="28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cap="flat" cmpd="thickThin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18045" l="0" r="0" t="0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NdNtO_BZUGL0sNYvhJkbSt7jBuTrJ59U/view" TargetMode="External"/><Relationship Id="rId4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titir232004/CAPSTONE_PROJECT-CAI7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irjweb.com/360-DEGREE%20FEEDBACK%20SOFTWARE%20FOR%20THE%20GOVERNMENT%20PRESS%20INFORMATION%20BUREAU%20(PIB)%20USING%20ARTIFICIAL%20INTELLIGENCE%20AND%20MACHINE%20LEARNING.pdf" TargetMode="External"/><Relationship Id="rId4" Type="http://schemas.openxmlformats.org/officeDocument/2006/relationships/hyperlink" Target="https://www.researchgate.net/publication/380505351_360-DEGREE_FEEDBACK_SOFTWARE_FOR_THE_GOVERNMENT_PRESS_INFORMATION_BUREAU_PIB_USING_ARTIFICIAL_INTELLIGENCE_AND_MACHINE_LEARNING" TargetMode="External"/><Relationship Id="rId5" Type="http://schemas.openxmlformats.org/officeDocument/2006/relationships/hyperlink" Target="https://blogs.vorecol.com/blog-the-role-of-artificial-intelligence-in-enhancing-360degree-feedback-processes-185999" TargetMode="External"/><Relationship Id="rId6" Type="http://schemas.openxmlformats.org/officeDocument/2006/relationships/hyperlink" Target="https://iarjset.com/wp-content/uploads/2024/05/IARJSET.2024.114104.pdf" TargetMode="External"/><Relationship Id="rId7" Type="http://schemas.openxmlformats.org/officeDocument/2006/relationships/hyperlink" Target="https://www.mdpi.com/2076-3417/13/3/1445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ceur-ws.org/Vol-3159/T6-16.pdf" TargetMode="External"/><Relationship Id="rId4" Type="http://schemas.openxmlformats.org/officeDocument/2006/relationships/hyperlink" Target="https://www.sciencedirect.com/science/article/pii/S1877050920315301" TargetMode="External"/><Relationship Id="rId5" Type="http://schemas.openxmlformats.org/officeDocument/2006/relationships/hyperlink" Target="https://www.ijarsct.co.in/A27718.pdf" TargetMode="External"/><Relationship Id="rId6" Type="http://schemas.openxmlformats.org/officeDocument/2006/relationships/hyperlink" Target="https://online.bamu.ac.in/naac_ssr/file_upload/28_36484_3948.pdf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360-degree feedback software for the Government of India related News Stories in Regional Media using Artificial Intelligence / Machine Learning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569868" y="2032002"/>
            <a:ext cx="43911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Batch Number: CAI_7 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6550570" y="2418715"/>
            <a:ext cx="5514300" cy="20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b="1" i="0" lang="en-US" sz="18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Under the Supervision of,</a:t>
            </a:r>
            <a:endParaRPr b="0" i="0" sz="1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b="1" lang="en-US" sz="1700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Dr. Afroz Pasha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Professor 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School of Computer Science and Engineering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Presidency University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90" name="Google Shape;90;p13"/>
          <p:cNvGraphicFramePr/>
          <p:nvPr/>
        </p:nvGraphicFramePr>
        <p:xfrm>
          <a:off x="505397" y="25133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{B367346C-2BB7-49F8-8109-8F6D851C6D0B}</a:tableStyleId>
              </a:tblPr>
              <a:tblGrid>
                <a:gridCol w="2085000"/>
                <a:gridCol w="3333675"/>
              </a:tblGrid>
              <a:tr h="3062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b="1" sz="1800" u="none" cap="none" strike="noStrike">
                        <a:solidFill>
                          <a:srgbClr val="17365D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b="1" sz="1800" u="none" cap="none" strike="noStrike">
                        <a:solidFill>
                          <a:srgbClr val="17365D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20221CAI0010      </a:t>
                      </a:r>
                      <a:endParaRPr sz="18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20221CAI0052</a:t>
                      </a:r>
                      <a:endParaRPr sz="18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20221CAI0065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CSE7101- Capstone Project</a:t>
            </a:r>
            <a:endParaRPr b="0" i="0" sz="1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Review-</a:t>
            </a:r>
            <a:r>
              <a:rPr b="1" lang="en-US" sz="1800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b="1" i="0" sz="1800" u="none" cap="none" strike="noStrik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Name of the Program: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CAI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Name of the HoD: </a:t>
            </a:r>
            <a:r>
              <a:rPr b="1" lang="en-US" sz="1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Dr. Zafar Ali Khan 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Name of the Program Project Coordinator: </a:t>
            </a:r>
            <a:r>
              <a:rPr b="1" lang="en-US" sz="1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Ms. Suma N 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Name of the School Project Coordinators: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Dr. Sampath A K , Dr. Geetha A </a:t>
            </a:r>
            <a:endParaRPr b="1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2943975" y="2527350"/>
            <a:ext cx="3606600" cy="18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CHANDREYI AVIJIT GHOSH 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KEERTHANA B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SARAH FAROOQUI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ts val="11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Component Details and Implementation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686250" y="1162900"/>
            <a:ext cx="10819500" cy="5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300">
                <a:latin typeface="Times New Roman"/>
                <a:ea typeface="Times New Roman"/>
                <a:cs typeface="Times New Roman"/>
                <a:sym typeface="Times New Roman"/>
              </a:rPr>
              <a:t>OCR for e-Newspaper 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Input: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Accepts scanned e-newspapers (images/screenshots, PDFs after conversion).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OCR: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Uses Tesseract with Hindi, Kannada, Bengali support + preprocessing for noisy text.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Language: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Handles Indian scripts with normalization and tuned postprocessing.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Processing: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Extracts article text and headlines.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Classification: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Keyword-based, multi-label tagging into departments (Health, Finance, International Relations, etc.).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JSON with language, department(s), summary, keyword hits, and OCR tex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800" y="1143000"/>
            <a:ext cx="10667998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25" y="1143000"/>
            <a:ext cx="10743774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800" y="1143000"/>
            <a:ext cx="10668002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</a:t>
            </a:r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75" y="1156050"/>
            <a:ext cx="3953044" cy="234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6800" y="1155750"/>
            <a:ext cx="3953050" cy="2343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38950" y="1143000"/>
            <a:ext cx="3953050" cy="2368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5325" y="4211650"/>
            <a:ext cx="10739400" cy="6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</a:t>
            </a:r>
            <a:endParaRPr/>
          </a:p>
        </p:txBody>
      </p:sp>
      <p:pic>
        <p:nvPicPr>
          <p:cNvPr id="191" name="Google Shape;191;p28" title="DEMO_VIDE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4800" y="1066788"/>
            <a:ext cx="91440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Timeline of the Project (Gantt Chart)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97" name="Google Shape;1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475" y="1049725"/>
            <a:ext cx="11950050" cy="49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52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Github Link</a:t>
            </a:r>
            <a:endParaRPr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4" name="Google Shape;204;p30"/>
          <p:cNvSpPr txBox="1"/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5" name="Google Shape;205;p30"/>
          <p:cNvSpPr txBox="1"/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Github link provided should have public access permission.</a:t>
            </a:r>
            <a:endParaRPr/>
          </a:p>
          <a:p>
            <a:pPr indent="-1905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sng" cap="none" strike="noStrike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Github Link</a:t>
            </a:r>
            <a:endParaRPr/>
          </a:p>
          <a:p>
            <a:pPr indent="-1905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References (IEEE Paper format)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152400" rtl="0" algn="l">
              <a:spcBef>
                <a:spcPts val="0"/>
              </a:spcBef>
              <a:spcAft>
                <a:spcPts val="0"/>
              </a:spcAft>
              <a:buSzPct val="45833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[1] K. S. Kumar, D. S. Rajput, B. S. S. Raj, and R. S. Raj, "360-degree feedback software for the Government Press Information Bureau (PIB) using artificial intelligence and machine learning," *Int. Res. J. Mod. Eng. Technol. Sci.*, vol. 6, no. 5, pp. 714–720, May 2024. [Online]. Available: </a:t>
            </a:r>
            <a:r>
              <a:rPr lang="en-US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Link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152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152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[2] K. S. Kumar, D. S. Rajput, B. S. S. Raj, and R. S. Raj, "360-degree feedback software for the Government Press Information Bureau (PIB) using artificial intelligence and machine learning," *Res. Gate*, May 2024, doi: 10.13140/RG.2.2.12131.14880. [Online]. Available: </a:t>
            </a:r>
            <a:r>
              <a:rPr lang="en-US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Link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152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152400" rtl="0" algn="l">
              <a:spcBef>
                <a:spcPts val="0"/>
              </a:spcBef>
              <a:spcAft>
                <a:spcPts val="0"/>
              </a:spcAft>
              <a:buSzPct val="45833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[3] Vorecol Team, "The role of artificial intelligence in enhancing 360-degree feedback processes," *Vorecol Blog*, 2024. [Online]. Available: </a:t>
            </a:r>
            <a:r>
              <a:rPr lang="en-US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5"/>
              </a:rPr>
              <a:t>Link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152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152400" rtl="0" algn="l">
              <a:spcBef>
                <a:spcPts val="0"/>
              </a:spcBef>
              <a:spcAft>
                <a:spcPts val="0"/>
              </a:spcAft>
              <a:buSzPct val="45833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[4] K. S. Kumar, D. S. Rajput, B. S. S. Raj, and R. S. Raj, "360-degree feedback software for the Government Press Information Bureau (PIB) using artificial intelligence and machine learning," *Int. Adv. Res. J. Sci. Eng. Technol.*, vol. 11, no. 4, pp. 714–720, 2024. [Online]. Available: 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152400" rtl="0" algn="l">
              <a:spcBef>
                <a:spcPts val="0"/>
              </a:spcBef>
              <a:spcAft>
                <a:spcPts val="0"/>
              </a:spcAft>
              <a:buSzPct val="45833"/>
              <a:buNone/>
            </a:pPr>
            <a:r>
              <a:rPr lang="en-US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6"/>
              </a:rPr>
              <a:t>Link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152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152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[5] S. M. Alblwi, A. A. Almazroi, M. Alqarni, H. Alqahtani, and A. Albesher, "A review of 360-degree feedback as a tool of leadership competency development," *Appl. Sci.*, vol. 13, no. 3, p. 1445, Jan. 2023, doi: 10.3390/app13031445. [Online]. Available: </a:t>
            </a:r>
            <a:r>
              <a:rPr lang="en-US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7"/>
              </a:rPr>
              <a:t>Link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152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152400" rtl="0" algn="l">
              <a:spcBef>
                <a:spcPts val="0"/>
              </a:spcBef>
              <a:spcAft>
                <a:spcPts val="0"/>
              </a:spcAft>
              <a:buSzPct val="45833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Content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655775" y="1090250"/>
            <a:ext cx="10668000" cy="4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953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Project Overview and Objectives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953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System Architecture and Workflow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953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Component Details and Implementation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953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Timeline of the Project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953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Git-hub Link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953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References (IEEE Paper format)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0" lvl="0" marL="152400" rtl="0" algn="l">
              <a:spcBef>
                <a:spcPts val="0"/>
              </a:spcBef>
              <a:spcAft>
                <a:spcPts val="0"/>
              </a:spcAft>
              <a:buSzPct val="51162"/>
              <a:buNone/>
            </a:pPr>
            <a:r>
              <a:rPr lang="en-US" sz="2150">
                <a:latin typeface="Cambria"/>
                <a:ea typeface="Cambria"/>
                <a:cs typeface="Cambria"/>
                <a:sym typeface="Cambria"/>
              </a:rPr>
              <a:t>[6] D. I. Ivanova and A. V. Sokolov, "360-degree feedback: Automation using natural language processing," in *Proc. CEUR Workshop*, vol. 3159, 2022, pp. 1–8. [Online]. Available: </a:t>
            </a:r>
            <a:r>
              <a:rPr lang="en-US" sz="215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Link</a:t>
            </a:r>
            <a:endParaRPr sz="2150">
              <a:latin typeface="Cambria"/>
              <a:ea typeface="Cambria"/>
              <a:cs typeface="Cambria"/>
              <a:sym typeface="Cambria"/>
            </a:endParaRPr>
          </a:p>
          <a:p>
            <a:pPr indent="0" lvl="0" marL="152400" rtl="0" algn="l">
              <a:spcBef>
                <a:spcPts val="0"/>
              </a:spcBef>
              <a:spcAft>
                <a:spcPts val="0"/>
              </a:spcAft>
              <a:buSzPct val="51162"/>
              <a:buNone/>
            </a:pPr>
            <a:r>
              <a:t/>
            </a:r>
            <a:endParaRPr sz="2150">
              <a:latin typeface="Cambria"/>
              <a:ea typeface="Cambria"/>
              <a:cs typeface="Cambria"/>
              <a:sym typeface="Cambria"/>
            </a:endParaRPr>
          </a:p>
          <a:p>
            <a:pPr indent="0" lvl="0" marL="152400" rtl="0" algn="l">
              <a:spcBef>
                <a:spcPts val="0"/>
              </a:spcBef>
              <a:spcAft>
                <a:spcPts val="0"/>
              </a:spcAft>
              <a:buSzPct val="51162"/>
              <a:buNone/>
            </a:pPr>
            <a:r>
              <a:rPr lang="en-US" sz="2150">
                <a:latin typeface="Cambria"/>
                <a:ea typeface="Cambria"/>
                <a:cs typeface="Cambria"/>
                <a:sym typeface="Cambria"/>
              </a:rPr>
              <a:t>[7] A. V. Sokolov and D. I. Ivanova, "Automation of 360-degree feedback processes in organizations using natural language processing," *Procedia Comput. Sci.*, vol. 178, pp. 350–357, 2020, doi: 10.1016/j.procs.2020.11.037. [Online]. Available: </a:t>
            </a:r>
            <a:r>
              <a:rPr lang="en-US" sz="215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Link</a:t>
            </a:r>
            <a:endParaRPr sz="2150">
              <a:latin typeface="Cambria"/>
              <a:ea typeface="Cambria"/>
              <a:cs typeface="Cambria"/>
              <a:sym typeface="Cambria"/>
            </a:endParaRPr>
          </a:p>
          <a:p>
            <a:pPr indent="0" lvl="0" marL="152400" rtl="0" algn="l">
              <a:spcBef>
                <a:spcPts val="0"/>
              </a:spcBef>
              <a:spcAft>
                <a:spcPts val="0"/>
              </a:spcAft>
              <a:buSzPct val="51162"/>
              <a:buNone/>
            </a:pPr>
            <a:r>
              <a:t/>
            </a:r>
            <a:endParaRPr sz="2150">
              <a:latin typeface="Cambria"/>
              <a:ea typeface="Cambria"/>
              <a:cs typeface="Cambria"/>
              <a:sym typeface="Cambria"/>
            </a:endParaRPr>
          </a:p>
          <a:p>
            <a:pPr indent="0" lvl="0" marL="152400" rtl="0" algn="l">
              <a:spcBef>
                <a:spcPts val="0"/>
              </a:spcBef>
              <a:spcAft>
                <a:spcPts val="0"/>
              </a:spcAft>
              <a:buSzPct val="51162"/>
              <a:buNone/>
            </a:pPr>
            <a:r>
              <a:rPr lang="en-US" sz="2150">
                <a:latin typeface="Cambria"/>
                <a:ea typeface="Cambria"/>
                <a:cs typeface="Cambria"/>
                <a:sym typeface="Cambria"/>
              </a:rPr>
              <a:t>[8] K. S. Kumar, D. S. Rajput, B. S. S. Raj, and R. S. Raj, "360-degree feedback software for the Government Press Information Bureau (PIB) using artificial intelligence and machine learning," *Int. J. Adv. Res. Sci. Commun. Technol.*, vol. 4, no. 5, pp. 714–720, May 2024. [Online]. Available: </a:t>
            </a:r>
            <a:r>
              <a:rPr lang="en-US" sz="215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5"/>
              </a:rPr>
              <a:t>Link</a:t>
            </a:r>
            <a:endParaRPr sz="2150">
              <a:latin typeface="Cambria"/>
              <a:ea typeface="Cambria"/>
              <a:cs typeface="Cambria"/>
              <a:sym typeface="Cambria"/>
            </a:endParaRPr>
          </a:p>
          <a:p>
            <a:pPr indent="0" lvl="0" marL="152400" rtl="0" algn="l">
              <a:spcBef>
                <a:spcPts val="0"/>
              </a:spcBef>
              <a:spcAft>
                <a:spcPts val="0"/>
              </a:spcAft>
              <a:buSzPct val="51162"/>
              <a:buNone/>
            </a:pPr>
            <a:r>
              <a:t/>
            </a:r>
            <a:endParaRPr sz="2150">
              <a:latin typeface="Cambria"/>
              <a:ea typeface="Cambria"/>
              <a:cs typeface="Cambria"/>
              <a:sym typeface="Cambria"/>
            </a:endParaRPr>
          </a:p>
          <a:p>
            <a:pPr indent="0" lvl="0" marL="152400" rtl="0" algn="l">
              <a:spcBef>
                <a:spcPts val="0"/>
              </a:spcBef>
              <a:spcAft>
                <a:spcPts val="0"/>
              </a:spcAft>
              <a:buSzPct val="51162"/>
              <a:buNone/>
            </a:pPr>
            <a:r>
              <a:rPr lang="en-US" sz="2150">
                <a:latin typeface="Cambria"/>
                <a:ea typeface="Cambria"/>
                <a:cs typeface="Cambria"/>
                <a:sym typeface="Cambria"/>
              </a:rPr>
              <a:t>[9] "Sentiment analysis of tweets in three Indian languages," </a:t>
            </a:r>
            <a:endParaRPr sz="2150">
              <a:latin typeface="Cambria"/>
              <a:ea typeface="Cambria"/>
              <a:cs typeface="Cambria"/>
              <a:sym typeface="Cambria"/>
            </a:endParaRPr>
          </a:p>
          <a:p>
            <a:pPr indent="0" lvl="0" marL="152400" rtl="0" algn="l">
              <a:spcBef>
                <a:spcPts val="0"/>
              </a:spcBef>
              <a:spcAft>
                <a:spcPts val="0"/>
              </a:spcAft>
              <a:buSzPct val="51162"/>
              <a:buNone/>
            </a:pPr>
            <a:r>
              <a:t/>
            </a:r>
            <a:endParaRPr sz="2150">
              <a:latin typeface="Cambria"/>
              <a:ea typeface="Cambria"/>
              <a:cs typeface="Cambria"/>
              <a:sym typeface="Cambria"/>
            </a:endParaRPr>
          </a:p>
          <a:p>
            <a:pPr indent="0" lvl="0" marL="152400" rtl="0" algn="l">
              <a:spcBef>
                <a:spcPts val="0"/>
              </a:spcBef>
              <a:spcAft>
                <a:spcPts val="0"/>
              </a:spcAft>
              <a:buSzPct val="51162"/>
              <a:buNone/>
            </a:pPr>
            <a:r>
              <a:rPr lang="en-US" sz="2150">
                <a:latin typeface="Cambria"/>
                <a:ea typeface="Cambria"/>
                <a:cs typeface="Cambria"/>
                <a:sym typeface="Cambria"/>
              </a:rPr>
              <a:t>[10] "Sentence opinion mining model for fusing target entities in official government documents," </a:t>
            </a:r>
            <a:endParaRPr sz="2150">
              <a:latin typeface="Cambria"/>
              <a:ea typeface="Cambria"/>
              <a:cs typeface="Cambria"/>
              <a:sym typeface="Cambria"/>
            </a:endParaRPr>
          </a:p>
          <a:p>
            <a:pPr indent="0" lvl="0" marL="152400" rtl="0" algn="l">
              <a:spcBef>
                <a:spcPts val="0"/>
              </a:spcBef>
              <a:spcAft>
                <a:spcPts val="0"/>
              </a:spcAft>
              <a:buSzPct val="51162"/>
              <a:buNone/>
            </a:pPr>
            <a:r>
              <a:t/>
            </a:r>
            <a:endParaRPr sz="2150">
              <a:latin typeface="Cambria"/>
              <a:ea typeface="Cambria"/>
              <a:cs typeface="Cambria"/>
              <a:sym typeface="Cambria"/>
            </a:endParaRPr>
          </a:p>
          <a:p>
            <a:pPr indent="0" lvl="0" marL="152400" rtl="0" algn="l">
              <a:spcBef>
                <a:spcPts val="0"/>
              </a:spcBef>
              <a:spcAft>
                <a:spcPts val="0"/>
              </a:spcAft>
              <a:buSzPct val="51162"/>
              <a:buNone/>
            </a:pPr>
            <a:r>
              <a:rPr lang="en-US" sz="2150">
                <a:latin typeface="Cambria"/>
                <a:ea typeface="Cambria"/>
                <a:cs typeface="Cambria"/>
                <a:sym typeface="Cambria"/>
              </a:rPr>
              <a:t>[11] "NAAC SSR document," Dr. Babasaheb Ambedkar Marathwada Univ., 2023. [Online]. Available: </a:t>
            </a:r>
            <a:r>
              <a:rPr lang="en-US" sz="215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6"/>
              </a:rPr>
              <a:t>Link</a:t>
            </a:r>
            <a:endParaRPr sz="2150">
              <a:latin typeface="Cambria"/>
              <a:ea typeface="Cambria"/>
              <a:cs typeface="Cambria"/>
              <a:sym typeface="Cambria"/>
            </a:endParaRPr>
          </a:p>
          <a:p>
            <a:pPr indent="0" lvl="0" marL="152400" rtl="0" algn="l">
              <a:spcBef>
                <a:spcPts val="0"/>
              </a:spcBef>
              <a:spcAft>
                <a:spcPts val="0"/>
              </a:spcAft>
              <a:buSzPct val="45833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2811" y="1441315"/>
            <a:ext cx="3893305" cy="3935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Problem Statement Number: PSCS-35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812800" y="977225"/>
            <a:ext cx="10668000" cy="51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152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b="1" lang="en-US" sz="9750">
                <a:latin typeface="Times New Roman"/>
                <a:ea typeface="Times New Roman"/>
                <a:cs typeface="Times New Roman"/>
                <a:sym typeface="Times New Roman"/>
              </a:rPr>
              <a:t>Organization: </a:t>
            </a:r>
            <a:r>
              <a:rPr lang="en-US" sz="8950">
                <a:latin typeface="Times New Roman"/>
                <a:ea typeface="Times New Roman"/>
                <a:cs typeface="Times New Roman"/>
                <a:sym typeface="Times New Roman"/>
              </a:rPr>
              <a:t>Ministry of Information and Broadcasting</a:t>
            </a:r>
            <a:endParaRPr sz="89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6815"/>
              <a:buNone/>
            </a:pPr>
            <a:r>
              <a:t/>
            </a:r>
            <a:endParaRPr sz="89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b="1" lang="en-US" sz="9750">
                <a:latin typeface="Times New Roman"/>
                <a:ea typeface="Times New Roman"/>
                <a:cs typeface="Times New Roman"/>
                <a:sym typeface="Times New Roman"/>
              </a:rPr>
              <a:t>Category: </a:t>
            </a:r>
            <a:r>
              <a:rPr lang="en-US" sz="8950"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endParaRPr sz="89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6815"/>
              <a:buNone/>
            </a:pPr>
            <a:r>
              <a:t/>
            </a:r>
            <a:endParaRPr sz="89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US" sz="9600">
                <a:latin typeface="Times New Roman"/>
                <a:ea typeface="Times New Roman"/>
                <a:cs typeface="Times New Roman"/>
                <a:sym typeface="Times New Roman"/>
              </a:rPr>
              <a:t>  Objective</a:t>
            </a:r>
            <a:r>
              <a:rPr lang="en-US" sz="96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9100">
                <a:latin typeface="Times New Roman"/>
                <a:ea typeface="Times New Roman"/>
                <a:cs typeface="Times New Roman"/>
                <a:sym typeface="Times New Roman"/>
              </a:rPr>
              <a:t>Create a 360-degree feedback software for the Government of India to monitor news, analyze public sentiment, and provide actionable insights using AI/ML</a:t>
            </a: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US" sz="9600">
                <a:latin typeface="Times New Roman"/>
                <a:ea typeface="Times New Roman"/>
                <a:cs typeface="Times New Roman"/>
                <a:sym typeface="Times New Roman"/>
              </a:rPr>
              <a:t>  Challenges:</a:t>
            </a:r>
            <a:endParaRPr b="1" sz="9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8800">
                <a:latin typeface="Times New Roman"/>
                <a:ea typeface="Times New Roman"/>
                <a:cs typeface="Times New Roman"/>
                <a:sym typeface="Times New Roman"/>
              </a:rPr>
              <a:t>Managing large volumes of multilingual news data</a:t>
            </a:r>
            <a:endParaRPr sz="8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8800">
                <a:latin typeface="Times New Roman"/>
                <a:ea typeface="Times New Roman"/>
                <a:cs typeface="Times New Roman"/>
                <a:sym typeface="Times New Roman"/>
              </a:rPr>
              <a:t>Real-time sentiment analysis and feedback generation</a:t>
            </a:r>
            <a:endParaRPr sz="8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8800">
                <a:latin typeface="Times New Roman"/>
                <a:ea typeface="Times New Roman"/>
                <a:cs typeface="Times New Roman"/>
                <a:sym typeface="Times New Roman"/>
              </a:rPr>
              <a:t>Ensuring accuracy and bias-free insights</a:t>
            </a:r>
            <a:endParaRPr sz="8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8800">
                <a:latin typeface="Times New Roman"/>
                <a:ea typeface="Times New Roman"/>
                <a:cs typeface="Times New Roman"/>
                <a:sym typeface="Times New Roman"/>
              </a:rPr>
              <a:t>Secure handling of sensitive government data</a:t>
            </a:r>
            <a:endParaRPr sz="8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9600">
                <a:latin typeface="Times New Roman"/>
                <a:ea typeface="Times New Roman"/>
                <a:cs typeface="Times New Roman"/>
                <a:sym typeface="Times New Roman"/>
              </a:rPr>
              <a:t>  Goal</a:t>
            </a:r>
            <a:r>
              <a:rPr lang="en-US" sz="96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8800">
                <a:latin typeface="Times New Roman"/>
                <a:ea typeface="Times New Roman"/>
                <a:cs typeface="Times New Roman"/>
                <a:sym typeface="Times New Roman"/>
              </a:rPr>
              <a:t>Enable efficient news monitoring and informed decision-making for the Press Information Bureau (PIB)</a:t>
            </a:r>
            <a:endParaRPr sz="8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sz="9750">
              <a:latin typeface="Cambria"/>
              <a:ea typeface="Cambria"/>
              <a:cs typeface="Cambria"/>
              <a:sym typeface="Cambria"/>
            </a:endParaRPr>
          </a:p>
          <a:p>
            <a:pPr indent="0" lvl="0" marL="152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Project Overview and Objectives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737050" y="1438375"/>
            <a:ext cx="10819500" cy="28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This project develops a comprehensive media monitoring platform for the Government of India leveraging diverse sources (websites, e-newspapers, and YouTube) using advanced AI/ML.</a:t>
            </a:r>
            <a:br>
              <a:rPr lang="en-US" sz="1800">
                <a:latin typeface="Roboto"/>
                <a:ea typeface="Roboto"/>
                <a:cs typeface="Roboto"/>
                <a:sym typeface="Roboto"/>
              </a:rPr>
            </a:b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Objectives: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Automate the collection and analysis of government-related news and feedback.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Cover multiple regional languages and media types.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Deliver actionable insights for timely, data-driven government decisions.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ts val="11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System Architecture and Workflow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812800" y="1209200"/>
            <a:ext cx="10819500" cy="48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Comprehensive Monitoring Platform for Government of India integrating multiple media sources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Modular architecture with three main data acquisition channels: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Web Scraper: Automates news portals using React frontend + Python/Node.js backend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OCR Subsystem: Extracts text from e-newspapers (PDF/images) with multi-language support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YouTube Transcript Extractor: Pulls speech-to-text from government/news videos using APIs and ML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Central Analytics Engine: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Consolidates processed data from all channels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Applies data fusion, deduplication, entity recognition, and enrichment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Exposes data to visualization and reporting dashboards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System Design Highlights: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Microservices-based modular communication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Scalable pipeline handling diverse media formats and multiple languages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Real-time and batch data integration enabling timely government decision support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ts val="11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System Architecture and Workflow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812800" y="1209200"/>
            <a:ext cx="10819500" cy="48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Data Source Selection: Automatic channel &amp; website identification based on configured filters and schedules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Extraction &amp; Preprocessing: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Web scraper extracts article content, metadata, and status monitoring via dashboards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OCR processes scanned e-newspapers with noise reduction and script-specific models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YouTube module selects suitable videos, fetches captions or falls back to Whisper ML transcription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Data Unification &amp; Enrichment: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Harmonizes multimodal data with tagging, sentiment analysis, and topic annotation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Removes duplicates and normalizes text across languages for consistent analytics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Visualization &amp; Reporting: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Interactive React-based dashboards for metrics, logs, previews, and trends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Generates actionable insights for government stakeholders across ministries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Supports multilingual search, real-time alerting, and cross-media feedback analysis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System Architecture and Workflow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37050" y="1394875"/>
            <a:ext cx="10819500" cy="28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850" y="1279222"/>
            <a:ext cx="10973701" cy="4758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ts val="11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Component Details and Implementation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37050" y="1438375"/>
            <a:ext cx="10819500" cy="28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366">
                <a:latin typeface="Roboto"/>
                <a:ea typeface="Roboto"/>
                <a:cs typeface="Roboto"/>
                <a:sym typeface="Roboto"/>
              </a:rPr>
              <a:t>Web Scraper with React Frontend</a:t>
            </a:r>
            <a:endParaRPr b="1" sz="2366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-340201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94616"/>
              <a:buFont typeface="Roboto"/>
              <a:buChar char="●"/>
            </a:pPr>
            <a:r>
              <a:rPr b="1" lang="en-US" sz="2008">
                <a:latin typeface="Roboto"/>
                <a:ea typeface="Roboto"/>
                <a:cs typeface="Roboto"/>
                <a:sym typeface="Roboto"/>
              </a:rPr>
              <a:t>Implementation:</a:t>
            </a:r>
            <a:r>
              <a:rPr b="1" lang="en-US" sz="19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Uses a React-based frontend for configuration (news URLs, filters, languages, schedules) and monitoring scraping jobs.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020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616"/>
              <a:buFont typeface="Roboto"/>
              <a:buChar char="●"/>
            </a:pPr>
            <a:r>
              <a:rPr b="1" lang="en-US" sz="2008">
                <a:latin typeface="Roboto"/>
                <a:ea typeface="Roboto"/>
                <a:cs typeface="Roboto"/>
                <a:sym typeface="Roboto"/>
              </a:rPr>
              <a:t>Backend:</a:t>
            </a: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 Python/Node.js scripts automate retrieval of web news content, parse articles, and push structured text into a central database.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020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616"/>
              <a:buFont typeface="Roboto"/>
              <a:buChar char="●"/>
            </a:pPr>
            <a:r>
              <a:rPr b="1" lang="en-US" sz="2008">
                <a:latin typeface="Roboto"/>
                <a:ea typeface="Roboto"/>
                <a:cs typeface="Roboto"/>
                <a:sym typeface="Roboto"/>
              </a:rPr>
              <a:t>Features:</a:t>
            </a:r>
            <a:r>
              <a:rPr lang="en-US" sz="2008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Interactive dashboards for status, logs, and preview of latest results to ensure transparency and usability.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ts val="11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Component Details and Implementation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37050" y="1438375"/>
            <a:ext cx="10819500" cy="53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1635">
                <a:latin typeface="Times New Roman"/>
                <a:ea typeface="Times New Roman"/>
                <a:cs typeface="Times New Roman"/>
                <a:sym typeface="Times New Roman"/>
              </a:rPr>
              <a:t>YouTube Transcript Extraction</a:t>
            </a:r>
            <a:endParaRPr b="1" sz="163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44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635"/>
              <a:buFont typeface="Times New Roman"/>
              <a:buChar char="●"/>
            </a:pPr>
            <a:r>
              <a:rPr lang="en-US" sz="1635">
                <a:latin typeface="Times New Roman"/>
                <a:ea typeface="Times New Roman"/>
                <a:cs typeface="Times New Roman"/>
                <a:sym typeface="Times New Roman"/>
              </a:rPr>
              <a:t>Video Selection:</a:t>
            </a:r>
            <a:br>
              <a:rPr lang="en-US" sz="1635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35">
                <a:latin typeface="Times New Roman"/>
                <a:ea typeface="Times New Roman"/>
                <a:cs typeface="Times New Roman"/>
                <a:sym typeface="Times New Roman"/>
              </a:rPr>
              <a:t>Automatically fetches recent, relevant videos from targeted YouTube channels using metadata filters (e.g., duration, live status).</a:t>
            </a:r>
            <a:endParaRPr sz="163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4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35"/>
              <a:buFont typeface="Times New Roman"/>
              <a:buChar char="●"/>
            </a:pPr>
            <a:r>
              <a:rPr lang="en-US" sz="1635">
                <a:latin typeface="Times New Roman"/>
                <a:ea typeface="Times New Roman"/>
                <a:cs typeface="Times New Roman"/>
                <a:sym typeface="Times New Roman"/>
              </a:rPr>
              <a:t>Caption Retrieval:</a:t>
            </a:r>
            <a:br>
              <a:rPr lang="en-US" sz="1635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35">
                <a:latin typeface="Times New Roman"/>
                <a:ea typeface="Times New Roman"/>
                <a:cs typeface="Times New Roman"/>
                <a:sym typeface="Times New Roman"/>
              </a:rPr>
              <a:t>Uses YouTube Transcript API to extract available captions in preferred languages; falls back to downloading audio and transcribing via Whisper ML model if captions are missing.</a:t>
            </a:r>
            <a:endParaRPr sz="163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4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35"/>
              <a:buFont typeface="Times New Roman"/>
              <a:buChar char="●"/>
            </a:pPr>
            <a:r>
              <a:rPr lang="en-US" sz="1635">
                <a:latin typeface="Times New Roman"/>
                <a:ea typeface="Times New Roman"/>
                <a:cs typeface="Times New Roman"/>
                <a:sym typeface="Times New Roman"/>
              </a:rPr>
              <a:t>Text Cleanup:</a:t>
            </a:r>
            <a:br>
              <a:rPr lang="en-US" sz="1635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35">
                <a:latin typeface="Times New Roman"/>
                <a:ea typeface="Times New Roman"/>
                <a:cs typeface="Times New Roman"/>
                <a:sym typeface="Times New Roman"/>
              </a:rPr>
              <a:t>Filters out noisy/live content, concatenates transcript segments, and applies language normalization. Optional translation supports multilingual inputs.</a:t>
            </a:r>
            <a:endParaRPr sz="163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4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35"/>
              <a:buFont typeface="Times New Roman"/>
              <a:buChar char="●"/>
            </a:pPr>
            <a:r>
              <a:rPr lang="en-US" sz="1635">
                <a:latin typeface="Times New Roman"/>
                <a:ea typeface="Times New Roman"/>
                <a:cs typeface="Times New Roman"/>
                <a:sym typeface="Times New Roman"/>
              </a:rPr>
              <a:t>Integration &amp; Annotation:</a:t>
            </a:r>
            <a:br>
              <a:rPr lang="en-US" sz="1635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35">
                <a:latin typeface="Times New Roman"/>
                <a:ea typeface="Times New Roman"/>
                <a:cs typeface="Times New Roman"/>
                <a:sym typeface="Times New Roman"/>
              </a:rPr>
              <a:t>Attaches channel and language metadata; transcripts can be enriched with topic annotations or sentiment tags before storage.</a:t>
            </a:r>
            <a:endParaRPr sz="163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4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35"/>
              <a:buFont typeface="Times New Roman"/>
              <a:buChar char="●"/>
            </a:pPr>
            <a:r>
              <a:rPr lang="en-US" sz="1635">
                <a:latin typeface="Times New Roman"/>
                <a:ea typeface="Times New Roman"/>
                <a:cs typeface="Times New Roman"/>
                <a:sym typeface="Times New Roman"/>
              </a:rPr>
              <a:t>Output Use-Cases:</a:t>
            </a:r>
            <a:br>
              <a:rPr lang="en-US" sz="1635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35">
                <a:latin typeface="Times New Roman"/>
                <a:ea typeface="Times New Roman"/>
                <a:cs typeface="Times New Roman"/>
                <a:sym typeface="Times New Roman"/>
              </a:rPr>
              <a:t>Enables cross-media content analysis, news monitoring, feedback capture, and indexed searchability for government and news media videos.</a:t>
            </a:r>
            <a:endParaRPr sz="163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