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6871A6-2F63-4D03-9D2A-0FC185078752}">
  <a:tblStyle styleId="{C86871A6-2F63-4D03-9D2A-0FC185078752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C87E4B0-C181-4227-85E1-281987712A5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eyi Ghosh" userId="91bc0a9ffb7128bf" providerId="LiveId" clId="{1332EBE9-4AF9-4F2C-BADB-EBD3AE94B35C}"/>
    <pc:docChg chg="modSld">
      <pc:chgData name="Chandreyi Ghosh" userId="91bc0a9ffb7128bf" providerId="LiveId" clId="{1332EBE9-4AF9-4F2C-BADB-EBD3AE94B35C}" dt="2025-08-19T08:39:04.210" v="5" actId="1076"/>
      <pc:docMkLst>
        <pc:docMk/>
      </pc:docMkLst>
      <pc:sldChg chg="modSp mod">
        <pc:chgData name="Chandreyi Ghosh" userId="91bc0a9ffb7128bf" providerId="LiveId" clId="{1332EBE9-4AF9-4F2C-BADB-EBD3AE94B35C}" dt="2025-08-19T08:39:04.210" v="5" actId="1076"/>
        <pc:sldMkLst>
          <pc:docMk/>
          <pc:sldMk cId="0" sldId="262"/>
        </pc:sldMkLst>
        <pc:spChg chg="mod">
          <ac:chgData name="Chandreyi Ghosh" userId="91bc0a9ffb7128bf" providerId="LiveId" clId="{1332EBE9-4AF9-4F2C-BADB-EBD3AE94B35C}" dt="2025-08-19T08:38:56.314" v="3" actId="120"/>
          <ac:spMkLst>
            <pc:docMk/>
            <pc:sldMk cId="0" sldId="262"/>
            <ac:spMk id="136" creationId="{00000000-0000-0000-0000-000000000000}"/>
          </ac:spMkLst>
        </pc:spChg>
        <pc:spChg chg="mod">
          <ac:chgData name="Chandreyi Ghosh" userId="91bc0a9ffb7128bf" providerId="LiveId" clId="{1332EBE9-4AF9-4F2C-BADB-EBD3AE94B35C}" dt="2025-08-19T08:39:04.210" v="5" actId="1076"/>
          <ac:spMkLst>
            <pc:docMk/>
            <pc:sldMk cId="0" sldId="262"/>
            <ac:spMk id="13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8962fcdd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378962fcdd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5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eur-ws.org/Vol-3159/T6-16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line.bamu.ac.in/naac_ssr/file_upload/28_36484_3948.pdf" TargetMode="External"/><Relationship Id="rId5" Type="http://schemas.openxmlformats.org/officeDocument/2006/relationships/hyperlink" Target="https://www.ijarsct.co.in/A27718.pdf" TargetMode="External"/><Relationship Id="rId4" Type="http://schemas.openxmlformats.org/officeDocument/2006/relationships/hyperlink" Target="https://www.sciencedirect.com/science/article/pii/S187705092031530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tir232004/CAPSTONE_PROJECT-CAI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jweb.com/360-DEGREE%20FEEDBACK%20SOFTWARE%20FOR%20THE%20GOVERNMENT%20PRESS%20INFORMATION%20BUREAU%20(PIB)%20USING%20ARTIFICIAL%20INTELLIGENCE%20AND%20MACHINE%20LEARNING.pdf" TargetMode="External"/><Relationship Id="rId7" Type="http://schemas.openxmlformats.org/officeDocument/2006/relationships/hyperlink" Target="https://www.mdpi.com/2076-3417/13/3/144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arjset.com/wp-content/uploads/2024/05/IARJSET.2024.114104.pdf" TargetMode="External"/><Relationship Id="rId5" Type="http://schemas.openxmlformats.org/officeDocument/2006/relationships/hyperlink" Target="https://blogs.vorecol.com/blog-the-role-of-artificial-intelligence-in-enhancing-360degree-feedback-processes-185999" TargetMode="External"/><Relationship Id="rId4" Type="http://schemas.openxmlformats.org/officeDocument/2006/relationships/hyperlink" Target="https://www.researchgate.net/publication/380505351_360-DEGREE_FEEDBACK_SOFTWARE_FOR_THE_GOVERNMENT_PRESS_INFORMATION_BUREAU_PIB_USING_ARTIFICIAL_INTELLIGENCE_AND_MACHINE_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360-degree feedback software for the Government of India related News Stories in Regional Media using Artificial Intelligence / Machine Learning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569868" y="2032002"/>
            <a:ext cx="4391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Batch Number: CAI_7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550570" y="2418715"/>
            <a:ext cx="5514300" cy="20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18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Under the Supervision of,</a:t>
            </a:r>
            <a:endParaRPr sz="18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Dr. Afroz Pasha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Professor 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School of Computer Science and Engineering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Presidency University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90" name="Google Shape;90;p13"/>
          <p:cNvGraphicFramePr/>
          <p:nvPr/>
        </p:nvGraphicFramePr>
        <p:xfrm>
          <a:off x="505397" y="2513340"/>
          <a:ext cx="5418675" cy="2743260"/>
        </p:xfrm>
        <a:graphic>
          <a:graphicData uri="http://schemas.openxmlformats.org/drawingml/2006/table">
            <a:tbl>
              <a:tblPr firstRow="1" bandRow="1">
                <a:noFill/>
                <a:tableStyleId>{C86871A6-2F63-4D03-9D2A-0FC185078752}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5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20221CAI0010      </a:t>
                      </a: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20221CAI0052</a:t>
                      </a: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20221CAI0065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CSE7101- Capstone Project</a:t>
            </a:r>
            <a:endParaRPr sz="18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Review-1</a:t>
            </a:r>
            <a:endParaRPr sz="1800" b="1" i="0" u="none" strike="noStrike" cap="non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Program: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CAI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HoD: </a:t>
            </a:r>
            <a:r>
              <a:rPr lang="en-US" sz="1800"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Dr. Zafar Ali Khan 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 Project Coordinator: </a:t>
            </a:r>
            <a:r>
              <a:rPr lang="en-US" sz="1800" b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Ms. Suma N 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School Project Coordinators: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 Sampath A K , Dr. Geetha A </a:t>
            </a:r>
            <a:endParaRPr sz="18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943975" y="2527350"/>
            <a:ext cx="36066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CHANDREYI AVIJIT GHOSH 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KEERTHANA B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SARAH FAROOQUI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References (IEEE Paper format)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51162"/>
              <a:buNone/>
            </a:pPr>
            <a:r>
              <a:rPr lang="en-US" sz="2150">
                <a:latin typeface="Cambria"/>
                <a:ea typeface="Cambria"/>
                <a:cs typeface="Cambria"/>
                <a:sym typeface="Cambria"/>
              </a:rPr>
              <a:t>[6] D. I. Ivanova and A. V. Sokolov, "360-degree feedback: Automation using natural language processing," in *Proc. CEUR Workshop*, vol. 3159, 2022, pp. 1–8. [Online]. Available: </a:t>
            </a:r>
            <a:r>
              <a:rPr lang="en-US" sz="215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Link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51162"/>
              <a:buNone/>
            </a:pP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51162"/>
              <a:buNone/>
            </a:pPr>
            <a:r>
              <a:rPr lang="en-US" sz="2150">
                <a:latin typeface="Cambria"/>
                <a:ea typeface="Cambria"/>
                <a:cs typeface="Cambria"/>
                <a:sym typeface="Cambria"/>
              </a:rPr>
              <a:t>[7] A. V. Sokolov and D. I. Ivanova, "Automation of 360-degree feedback processes in organizations using natural language processing," *Procedia Comput. Sci.*, vol. 178, pp. 350–357, 2020, doi: 10.1016/j.procs.2020.11.037. [Online]. Available: </a:t>
            </a:r>
            <a:r>
              <a:rPr lang="en-US" sz="215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Link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51162"/>
              <a:buNone/>
            </a:pP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51162"/>
              <a:buNone/>
            </a:pPr>
            <a:r>
              <a:rPr lang="en-US" sz="2150">
                <a:latin typeface="Cambria"/>
                <a:ea typeface="Cambria"/>
                <a:cs typeface="Cambria"/>
                <a:sym typeface="Cambria"/>
              </a:rPr>
              <a:t>[8] K. S. Kumar, D. S. Rajput, B. S. S. Raj, and R. S. Raj, "360-degree feedback software for the Government Press Information Bureau (PIB) using artificial intelligence and machine learning," *Int. J. Adv. Res. Sci. Commun. Technol.*, vol. 4, no. 5, pp. 714–720, May 2024. [Online]. Available: </a:t>
            </a:r>
            <a:r>
              <a:rPr lang="en-US" sz="215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Link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51162"/>
              <a:buNone/>
            </a:pP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51162"/>
              <a:buNone/>
            </a:pPr>
            <a:r>
              <a:rPr lang="en-US" sz="2150">
                <a:latin typeface="Cambria"/>
                <a:ea typeface="Cambria"/>
                <a:cs typeface="Cambria"/>
                <a:sym typeface="Cambria"/>
              </a:rPr>
              <a:t>[9] "Sentiment analysis of tweets in three Indian languages," 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51162"/>
              <a:buNone/>
            </a:pP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51162"/>
              <a:buNone/>
            </a:pPr>
            <a:r>
              <a:rPr lang="en-US" sz="2150">
                <a:latin typeface="Cambria"/>
                <a:ea typeface="Cambria"/>
                <a:cs typeface="Cambria"/>
                <a:sym typeface="Cambria"/>
              </a:rPr>
              <a:t>[10] "Sentence opinion mining model for fusing target entities in official government documents," 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51162"/>
              <a:buNone/>
            </a:pP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51162"/>
              <a:buNone/>
            </a:pPr>
            <a:r>
              <a:rPr lang="en-US" sz="2150">
                <a:latin typeface="Cambria"/>
                <a:ea typeface="Cambria"/>
                <a:cs typeface="Cambria"/>
                <a:sym typeface="Cambria"/>
              </a:rPr>
              <a:t>[11] "NAAC SSR document," Dr. Babasaheb Ambedkar Marathwada Univ., 2023. [Online]. Available: </a:t>
            </a:r>
            <a:r>
              <a:rPr lang="en-US" sz="215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6"/>
              </a:rPr>
              <a:t>Link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45833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811" y="1441315"/>
            <a:ext cx="3893305" cy="393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Problem Statement Number: PSCS-35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812800" y="977225"/>
            <a:ext cx="10668000" cy="51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152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 sz="9750" b="1">
                <a:latin typeface="Times New Roman"/>
                <a:ea typeface="Times New Roman"/>
                <a:cs typeface="Times New Roman"/>
                <a:sym typeface="Times New Roman"/>
              </a:rPr>
              <a:t>Organization: </a:t>
            </a:r>
            <a:r>
              <a:rPr lang="en-US" sz="8950">
                <a:latin typeface="Times New Roman"/>
                <a:ea typeface="Times New Roman"/>
                <a:cs typeface="Times New Roman"/>
                <a:sym typeface="Times New Roman"/>
              </a:rPr>
              <a:t>Ministry of Information and Broadcasting</a:t>
            </a:r>
            <a:endParaRPr sz="8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815"/>
              <a:buNone/>
            </a:pPr>
            <a:endParaRPr sz="8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 sz="9750" b="1">
                <a:latin typeface="Times New Roman"/>
                <a:ea typeface="Times New Roman"/>
                <a:cs typeface="Times New Roman"/>
                <a:sym typeface="Times New Roman"/>
              </a:rPr>
              <a:t>Category: </a:t>
            </a:r>
            <a:r>
              <a:rPr lang="en-US" sz="8950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sz="8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815"/>
              <a:buNone/>
            </a:pPr>
            <a:endParaRPr sz="8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9600" b="1">
                <a:latin typeface="Times New Roman"/>
                <a:ea typeface="Times New Roman"/>
                <a:cs typeface="Times New Roman"/>
                <a:sym typeface="Times New Roman"/>
              </a:rPr>
              <a:t>  Objective</a:t>
            </a: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9100">
                <a:latin typeface="Times New Roman"/>
                <a:ea typeface="Times New Roman"/>
                <a:cs typeface="Times New Roman"/>
                <a:sym typeface="Times New Roman"/>
              </a:rPr>
              <a:t>Create a 360-degree feedback software for the Government of India to monitor news, analyze public sentiment, and provide actionable insights using AI/ML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9600" b="1">
                <a:latin typeface="Times New Roman"/>
                <a:ea typeface="Times New Roman"/>
                <a:cs typeface="Times New Roman"/>
                <a:sym typeface="Times New Roman"/>
              </a:rPr>
              <a:t>  Challenges:</a:t>
            </a:r>
            <a:endParaRPr sz="9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Managing large volumes of multilingual news data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Real-time sentiment analysis and feedback generation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Ensuring accuracy and bias-free insights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Secure handling of sensitive government data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9600" b="1">
                <a:latin typeface="Times New Roman"/>
                <a:ea typeface="Times New Roman"/>
                <a:cs typeface="Times New Roman"/>
                <a:sym typeface="Times New Roman"/>
              </a:rPr>
              <a:t>  Goal</a:t>
            </a: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Enable efficient news monitoring and informed decision-making for the Press Information Bureau (PIB)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9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600"/>
              <a:buNone/>
            </a:pPr>
            <a:endParaRPr sz="9750"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Content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655775" y="1090250"/>
            <a:ext cx="10668000" cy="4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sz="2000"/>
          </a:p>
          <a:p>
            <a:pPr marL="4953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Objectives</a:t>
            </a:r>
            <a:endParaRPr sz="2000"/>
          </a:p>
          <a:p>
            <a:pPr marL="4953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Background and Related work for title Selection</a:t>
            </a:r>
            <a:endParaRPr sz="2000"/>
          </a:p>
          <a:p>
            <a:pPr marL="4953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Analysis of Problem Statement</a:t>
            </a:r>
            <a:endParaRPr sz="2000"/>
          </a:p>
          <a:p>
            <a:pPr marL="4953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Innovation or Novel Contributions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4953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Git-hub Link</a:t>
            </a:r>
            <a:endParaRPr sz="2000"/>
          </a:p>
          <a:p>
            <a:pPr marL="4953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Timeline of the Project</a:t>
            </a:r>
            <a:endParaRPr sz="2000"/>
          </a:p>
          <a:p>
            <a:pPr marL="4953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Analysis of Problem Statement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285750" y="1098700"/>
            <a:ext cx="11583000" cy="57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Technology Stack Components: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1755075" y="1710263"/>
          <a:ext cx="9528525" cy="4438534"/>
        </p:xfrm>
        <a:graphic>
          <a:graphicData uri="http://schemas.openxmlformats.org/drawingml/2006/table">
            <a:tbl>
              <a:tblPr>
                <a:noFill/>
                <a:tableStyleId>{AC87E4B0-C181-4227-85E1-281987712A5C}</a:tableStyleId>
              </a:tblPr>
              <a:tblGrid>
                <a:gridCol w="317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000" b="1"/>
                        <a:t>Layer</a:t>
                      </a:r>
                      <a:endParaRPr sz="2000" b="1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000" b="1"/>
                        <a:t>Tools/Frameworks</a:t>
                      </a:r>
                      <a:endParaRPr sz="2000" b="1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000" b="1"/>
                        <a:t>Purpose</a:t>
                      </a:r>
                      <a:endParaRPr sz="2000" b="1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 b="1"/>
                        <a:t>Data Collection</a:t>
                      </a:r>
                      <a:endParaRPr sz="1800" b="1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Python (Scrapy), YouTube Data API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Crawl regional media sites and YouTube channels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 b="1"/>
                        <a:t>NLP Models</a:t>
                      </a:r>
                      <a:endParaRPr sz="1800" b="1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/>
                        <a:t>IndicBERT, XLM-RoBERTa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/>
                        <a:t>Multilingual classification and sentiment analysis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 b="1"/>
                        <a:t>Backend Services</a:t>
                      </a:r>
                      <a:endParaRPr sz="1800" b="1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/>
                        <a:t>FastAPI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/>
                        <a:t>Serve AI models and system logic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 b="1"/>
                        <a:t>Dashboard &amp; Alerts</a:t>
                      </a:r>
                      <a:endParaRPr sz="1800" b="1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/>
                        <a:t>ReactJS, PowerBI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/>
                        <a:t>Visualization dashboards, real-time alerts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 b="1"/>
                        <a:t>Deployment &amp; Infra</a:t>
                      </a:r>
                      <a:endParaRPr sz="1800" b="1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/>
                        <a:t>Docker, Kubernetes, AWS/GCP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/>
                        <a:t>Scalable, containerized deployment</a:t>
                      </a:r>
                      <a:endParaRPr sz="180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Github Link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Github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link provided should have public access permission.</a:t>
            </a:r>
            <a:endParaRPr dirty="0"/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sng" strike="noStrike" cap="none" dirty="0" err="1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Github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 Link</a:t>
            </a:r>
            <a:endParaRPr dirty="0"/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Analysis of Problem Statement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(contd...)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812800" y="889450"/>
            <a:ext cx="11157000" cy="52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Software Requirements: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006475" y="1498500"/>
            <a:ext cx="3529800" cy="4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System: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Server / Linux (Ubuntu 20.04 or later)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&amp; Frameworks: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3.8+ (NLP, AI/ML pipeline)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FastAPI (backend APIs)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ReactJS (dashboard UI)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&amp; Kubernetes (containerization &amp; orchestration)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696750" y="1330675"/>
            <a:ext cx="5150700" cy="25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AI/ML &amp; NLP Tools: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IndicBERT, mBERT, XLM-RoBERTa (multilingual NLP)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Tesseract OCR / Google Vision API (e-papers)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Whisper / Google Speech-to-Text (videos)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AI Fairness 360, Fairlearn (bias &amp; fairness)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936550" y="3594300"/>
            <a:ext cx="3433800" cy="23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Databases &amp; Storage: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 (articles, metadata, logs)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PowerBI / Firebase (dashboards &amp; notifications)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9274450" y="2558400"/>
            <a:ext cx="2503500" cy="21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Analysis of Problem Statement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(contd...)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686250" y="974400"/>
            <a:ext cx="10819500" cy="52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Hardware Requirements: </a:t>
            </a:r>
            <a:br>
              <a:rPr lang="en-US" dirty="0">
                <a:latin typeface="Cambria"/>
                <a:ea typeface="Cambria"/>
                <a:cs typeface="Cambria"/>
                <a:sym typeface="Cambria"/>
              </a:rPr>
            </a:b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920150" y="1359450"/>
            <a:ext cx="2973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Specifications (Cloud / On-Premise):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Intel Xeon / AMD EPYC, 8+ cores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(RAM):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32 – 64 GB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– 2 TB SSD (high-speed data access)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 (for AI/ML):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NVIDIA Tesla T4 / A100 (for deep learning)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109250" y="1359450"/>
            <a:ext cx="2877600" cy="3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Networking &amp; Infrastructure: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High-bandwidth internet (≥ 1 Gbps)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balancer for handling concurrent requests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cloud infra (AWS/GCP/Azure)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7241700" y="1359450"/>
            <a:ext cx="4009200" cy="3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lient Systems (for PIB Officers):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desktops/laptops (i5/i7, 8 GB RAM)</a:t>
            </a:r>
            <a:b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browser support (Chrome, Edge, Firefox)</a:t>
            </a:r>
            <a:b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devices for real-time push notifications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Timeline of the Project (Gantt Chart)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75" y="1049725"/>
            <a:ext cx="11950050" cy="49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References (IEEE Paper format)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[1] K. S. Kumar, D. S. Rajput, B. S. S. Raj, and R. S. Raj, "360-degree feedback software for the Government Press Information Bureau (PIB) using artificial intelligence and machine learning," *Int. Res. J. Mod. Eng. Technol. Sci.*, vol. 6, no. 5, pp. 714–720, May 2024. [Online]. Available: </a:t>
            </a: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Link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[2] K. S. Kumar, D. S. Rajput, B. S. S. Raj, and R. S. Raj, "360-degree feedback software for the Government Press Information Bureau (PIB) using artificial intelligence and machine learning," *Res. Gate*, May 2024, doi: 10.13140/RG.2.2.12131.14880. [Online]. Available: </a:t>
            </a: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Link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[3] Vorecol Team, "The role of artificial intelligence in enhancing 360-degree feedback processes," *Vorecol Blog*, 2024. [Online]. Available: </a:t>
            </a: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Link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[4] K. S. Kumar, D. S. Rajput, B. S. S. Raj, and R. S. Raj, "360-degree feedback software for the Government Press Information Bureau (PIB) using artificial intelligence and machine learning," *Int. Adv. Res. J. Sci. Eng. Technol.*, vol. 11, no. 4, pp. 714–720, 2024. [Online]. Available: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6"/>
              </a:rPr>
              <a:t>Link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[5] S. M. Alblwi, A. A. Almazroi, M. Alqarni, H. Alqahtani, and A. Albesher, "A review of 360-degree feedback as a tool of leadership competency development," *Appl. Sci.*, vol. 13, no. 3, p. 1445, Jan. 2023, doi: 10.3390/app13031445. [Online]. Available: </a:t>
            </a: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7"/>
              </a:rPr>
              <a:t>Link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45833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Microsoft Office PowerPoint</Application>
  <PresentationFormat>Widescreen</PresentationFormat>
  <Paragraphs>139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Cambria</vt:lpstr>
      <vt:lpstr>Times New Roman</vt:lpstr>
      <vt:lpstr>Verdana</vt:lpstr>
      <vt:lpstr>Bioinformatics</vt:lpstr>
      <vt:lpstr>360-degree feedback software for the Government of India related News Stories in Regional Media using Artificial Intelligence / Machine Learning</vt:lpstr>
      <vt:lpstr>Problem Statement Number: PSCS-35</vt:lpstr>
      <vt:lpstr>Content</vt:lpstr>
      <vt:lpstr>Analysis of Problem Statement</vt:lpstr>
      <vt:lpstr>Github Link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Chandreyi Ghosh</cp:lastModifiedBy>
  <cp:revision>1</cp:revision>
  <dcterms:modified xsi:type="dcterms:W3CDTF">2025-08-19T08:39:05Z</dcterms:modified>
</cp:coreProperties>
</file>