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7" r:id="rId32"/>
    <p:sldId id="288" r:id="rId33"/>
    <p:sldId id="289" r:id="rId34"/>
    <p:sldId id="291" r:id="rId35"/>
    <p:sldId id="290" r:id="rId36"/>
    <p:sldId id="293" r:id="rId37"/>
    <p:sldId id="297" r:id="rId38"/>
    <p:sldId id="296" r:id="rId39"/>
    <p:sldId id="295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A074F-5EDD-4F14-8FE6-34C98CEAB496}" v="276" dt="2019-12-19T15:33:10.587"/>
    <p1510:client id="{953BF9A3-D1C0-4E6F-860E-D8CCC74C13F6}" v="77" dt="2019-12-19T16:30:49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7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985C05-AD25-4AE5-9056-D8495DF1947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E9-4C93-4AA0-A8EE-4EA7E014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7211-BF50-4534-A201-63F7AAB8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19" y="415829"/>
            <a:ext cx="8825658" cy="3329581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9193-5D20-4705-A261-FD14AEAD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19" y="4029233"/>
            <a:ext cx="8825658" cy="1922679"/>
          </a:xfrm>
        </p:spPr>
        <p:txBody>
          <a:bodyPr>
            <a:noAutofit/>
          </a:bodyPr>
          <a:lstStyle/>
          <a:p>
            <a:r>
              <a:rPr lang="en-US" sz="1600" dirty="0" err="1"/>
              <a:t>Lilis</a:t>
            </a:r>
            <a:r>
              <a:rPr lang="en-US" sz="1600" dirty="0"/>
              <a:t> Sonia (18090051)</a:t>
            </a:r>
          </a:p>
          <a:p>
            <a:r>
              <a:rPr lang="en-US" sz="1600" dirty="0" err="1"/>
              <a:t>Risnanda</a:t>
            </a:r>
            <a:r>
              <a:rPr lang="en-US" sz="1600" dirty="0"/>
              <a:t> </a:t>
            </a:r>
            <a:r>
              <a:rPr lang="en-US" sz="1600" dirty="0" err="1"/>
              <a:t>Hasna</a:t>
            </a:r>
            <a:r>
              <a:rPr lang="en-US" sz="1600" dirty="0"/>
              <a:t> </a:t>
            </a:r>
            <a:r>
              <a:rPr lang="en-US" sz="1600" dirty="0" err="1"/>
              <a:t>Mufida</a:t>
            </a:r>
            <a:r>
              <a:rPr lang="en-US" sz="1600" dirty="0"/>
              <a:t> (18090092)</a:t>
            </a:r>
          </a:p>
          <a:p>
            <a:r>
              <a:rPr lang="en-US" sz="1600" dirty="0" err="1"/>
              <a:t>Panji</a:t>
            </a:r>
            <a:r>
              <a:rPr lang="en-US" sz="1600" dirty="0"/>
              <a:t> </a:t>
            </a:r>
            <a:r>
              <a:rPr lang="en-US" sz="1600" dirty="0" err="1"/>
              <a:t>Oktova</a:t>
            </a:r>
            <a:r>
              <a:rPr lang="en-US" sz="1600" dirty="0"/>
              <a:t> P(18090120)</a:t>
            </a:r>
          </a:p>
          <a:p>
            <a:r>
              <a:rPr lang="en-US" sz="1600" dirty="0"/>
              <a:t>Faqih Zada </a:t>
            </a:r>
            <a:r>
              <a:rPr lang="en-US" sz="1600" dirty="0" err="1"/>
              <a:t>Ikhsan</a:t>
            </a:r>
            <a:r>
              <a:rPr lang="en-US" sz="1600" dirty="0"/>
              <a:t> (18090127)</a:t>
            </a:r>
          </a:p>
          <a:p>
            <a:r>
              <a:rPr lang="en-US" sz="1600" dirty="0"/>
              <a:t>Febrian Yudho S (19092003)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9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192B0-9DA1-436F-A632-5A94D472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6" y="41651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 err="1"/>
              <a:t>Mengubah</a:t>
            </a:r>
            <a:r>
              <a:rPr lang="en-US" sz="2000" dirty="0"/>
              <a:t> admin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2EAE3B-F6F2-4678-9E1E-B52CFFF0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1145"/>
              </p:ext>
            </p:extLst>
          </p:nvPr>
        </p:nvGraphicFramePr>
        <p:xfrm>
          <a:off x="402266" y="946297"/>
          <a:ext cx="11387468" cy="5769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2762">
                  <a:extLst>
                    <a:ext uri="{9D8B030D-6E8A-4147-A177-3AD203B41FA5}">
                      <a16:colId xmlns:a16="http://schemas.microsoft.com/office/drawing/2014/main" val="3689054725"/>
                    </a:ext>
                  </a:extLst>
                </a:gridCol>
                <a:gridCol w="5894706">
                  <a:extLst>
                    <a:ext uri="{9D8B030D-6E8A-4147-A177-3AD203B41FA5}">
                      <a16:colId xmlns:a16="http://schemas.microsoft.com/office/drawing/2014/main" val="302947752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Aksi Aktor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Reaksi Sistem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18309165"/>
                  </a:ext>
                </a:extLst>
              </a:tr>
              <a:tr h="119781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Skenario 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27124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Memeriksa status 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573187115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Memasukkan kata kunci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607487503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diubah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69026148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Menampilkan data admin yang dicari (dengan tampilan belum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9406416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Memilih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422202751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Menampilkan data admin yang dipilh(dengan tampilan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570943159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Mengubah data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84179817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2320523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Menyimpan data yang telah diubah ke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5322573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sukses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disimpan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251299131"/>
                  </a:ext>
                </a:extLst>
              </a:tr>
              <a:tr h="119781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Skenario Alternatif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07885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Memeriksa status 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924640996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Memasukkan kata kunci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35014492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Mencari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03681674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Menampilkan data admin yang dicari(dengan tampilan belum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37989384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Memilih data admin yang akan diubah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75946287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Menampilkan data admin (dengan tampilan detail)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205099306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Mengubah data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24452797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922415358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Menampilkan pesan bahwa data yang dimasukan tidak valid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698711034"/>
                  </a:ext>
                </a:extLst>
              </a:tr>
              <a:tr h="1197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memasukan data yang valid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262609782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Memeriksa valid tidaknya data masukan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090726211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Menyimpan data yang telah diubah ke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72588616"/>
                  </a:ext>
                </a:extLst>
              </a:tr>
              <a:tr h="2288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sukses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disimpan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12067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8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C6B1-159A-40AE-A910-AD28D188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32" y="387468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Menghapus</a:t>
            </a:r>
            <a:r>
              <a:rPr lang="en-US" sz="2000" dirty="0"/>
              <a:t> admin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EF1BB7-33B5-4BC5-9635-AFAB51C2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9579"/>
              </p:ext>
            </p:extLst>
          </p:nvPr>
        </p:nvGraphicFramePr>
        <p:xfrm>
          <a:off x="414313" y="1468406"/>
          <a:ext cx="10515600" cy="5256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6">
                  <a:extLst>
                    <a:ext uri="{9D8B030D-6E8A-4147-A177-3AD203B41FA5}">
                      <a16:colId xmlns:a16="http://schemas.microsoft.com/office/drawing/2014/main" val="1685964183"/>
                    </a:ext>
                  </a:extLst>
                </a:gridCol>
                <a:gridCol w="5443384">
                  <a:extLst>
                    <a:ext uri="{9D8B030D-6E8A-4147-A177-3AD203B41FA5}">
                      <a16:colId xmlns:a16="http://schemas.microsoft.com/office/drawing/2014/main" val="2310213413"/>
                    </a:ext>
                  </a:extLst>
                </a:gridCol>
              </a:tblGrid>
              <a:tr h="18991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139973444"/>
                  </a:ext>
                </a:extLst>
              </a:tr>
              <a:tr h="153956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46714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3209001514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554822032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312527757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admin yang dicari(dengan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4258959738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admin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dihapus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3422328963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data akan benar-benar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959643442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Pilihan setuju data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019368582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Menghapus data admin dari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3446780725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bahwa data sukses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563410264"/>
                  </a:ext>
                </a:extLst>
              </a:tr>
              <a:tr h="153956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40476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598800300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744940633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495233581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admin yang dicari(denagan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369203227"/>
                  </a:ext>
                </a:extLst>
              </a:tr>
              <a:tr h="300621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admin yang akan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1964551091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data akan benar-benar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670593036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Pilihan tidak setuju data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71258547"/>
                  </a:ext>
                </a:extLst>
              </a:tr>
              <a:tr h="1539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form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r>
                        <a:rPr lang="en-US" sz="1200" dirty="0">
                          <a:effectLst/>
                        </a:rPr>
                        <a:t> 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670" marR="49228" marT="0" marB="0"/>
                </a:tc>
                <a:extLst>
                  <a:ext uri="{0D108BD9-81ED-4DB2-BD59-A6C34878D82A}">
                    <a16:rowId xmlns:a16="http://schemas.microsoft.com/office/drawing/2014/main" val="233886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2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DE16-0D9E-45E4-AD10-2DBA87FC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7" y="347571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Admin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57614-0102-4456-A7B9-B89E767A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19158"/>
              </p:ext>
            </p:extLst>
          </p:nvPr>
        </p:nvGraphicFramePr>
        <p:xfrm>
          <a:off x="838200" y="1403497"/>
          <a:ext cx="10240926" cy="5105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9726">
                  <a:extLst>
                    <a:ext uri="{9D8B030D-6E8A-4147-A177-3AD203B41FA5}">
                      <a16:colId xmlns:a16="http://schemas.microsoft.com/office/drawing/2014/main" val="798675472"/>
                    </a:ext>
                  </a:extLst>
                </a:gridCol>
                <a:gridCol w="5301200">
                  <a:extLst>
                    <a:ext uri="{9D8B030D-6E8A-4147-A177-3AD203B41FA5}">
                      <a16:colId xmlns:a16="http://schemas.microsoft.com/office/drawing/2014/main" val="3815682556"/>
                    </a:ext>
                  </a:extLst>
                </a:gridCol>
              </a:tblGrid>
              <a:tr h="2052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288108009"/>
                  </a:ext>
                </a:extLst>
              </a:tr>
              <a:tr h="18373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94761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424271789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814547887"/>
                  </a:ext>
                </a:extLst>
              </a:tr>
              <a:tr h="5706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48351054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admin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842849989"/>
                  </a:ext>
                </a:extLst>
              </a:tr>
              <a:tr h="5706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admin (detail data admin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025412066"/>
                  </a:ext>
                </a:extLst>
              </a:tr>
              <a:tr h="18373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17952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581243436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952303491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admin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30228922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148569577"/>
                  </a:ext>
                </a:extLst>
              </a:tr>
              <a:tr h="1837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admin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153724860"/>
                  </a:ext>
                </a:extLst>
              </a:tr>
              <a:tr h="5706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891989696"/>
                  </a:ext>
                </a:extLst>
              </a:tr>
              <a:tr h="3771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admin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780038424"/>
                  </a:ext>
                </a:extLst>
              </a:tr>
              <a:tr h="5706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admin (detail data admin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23758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8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CD08-A5C1-409A-B9E7-E8B2C79B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32" y="469273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/>
              <a:t>Nama Use Case : </a:t>
            </a:r>
            <a:r>
              <a:rPr lang="en-US" sz="2000" dirty="0" err="1"/>
              <a:t>menambah</a:t>
            </a:r>
            <a:r>
              <a:rPr lang="en-US" sz="2000" dirty="0"/>
              <a:t> data </a:t>
            </a:r>
            <a:r>
              <a:rPr lang="en-US" sz="2000" dirty="0" err="1"/>
              <a:t>nasabah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039889-7EBB-4E4F-952A-5BDC3563A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37000"/>
              </p:ext>
            </p:extLst>
          </p:nvPr>
        </p:nvGraphicFramePr>
        <p:xfrm>
          <a:off x="331186" y="1340793"/>
          <a:ext cx="11439635" cy="5047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7925">
                  <a:extLst>
                    <a:ext uri="{9D8B030D-6E8A-4147-A177-3AD203B41FA5}">
                      <a16:colId xmlns:a16="http://schemas.microsoft.com/office/drawing/2014/main" val="3271301082"/>
                    </a:ext>
                  </a:extLst>
                </a:gridCol>
                <a:gridCol w="5921710">
                  <a:extLst>
                    <a:ext uri="{9D8B030D-6E8A-4147-A177-3AD203B41FA5}">
                      <a16:colId xmlns:a16="http://schemas.microsoft.com/office/drawing/2014/main" val="24032353"/>
                    </a:ext>
                  </a:extLst>
                </a:gridCol>
              </a:tblGrid>
              <a:tr h="20538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3838310"/>
                  </a:ext>
                </a:extLst>
              </a:tr>
              <a:tr h="23379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40442"/>
                  </a:ext>
                </a:extLst>
              </a:tr>
              <a:tr h="2337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687554878"/>
                  </a:ext>
                </a:extLst>
              </a:tr>
              <a:tr h="528661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data nasabah pada kolom yang diminta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529785458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</a:t>
                      </a:r>
                      <a:r>
                        <a:rPr lang="en-US" sz="1400" dirty="0" err="1">
                          <a:effectLst/>
                        </a:rPr>
                        <a:t>Memeriksa</a:t>
                      </a:r>
                      <a:r>
                        <a:rPr lang="en-US" sz="1400" dirty="0">
                          <a:effectLst/>
                        </a:rPr>
                        <a:t> valid </a:t>
                      </a:r>
                      <a:r>
                        <a:rPr lang="en-US" sz="1400" dirty="0" err="1">
                          <a:effectLst/>
                        </a:rPr>
                        <a:t>tidaknya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masukan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414610943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</a:t>
                      </a:r>
                      <a:r>
                        <a:rPr lang="en-US" sz="1400" dirty="0" err="1">
                          <a:effectLst/>
                        </a:rPr>
                        <a:t>Menyimpan</a:t>
                      </a:r>
                      <a:r>
                        <a:rPr lang="en-US" sz="1400" dirty="0">
                          <a:effectLst/>
                        </a:rPr>
                        <a:t> data login </a:t>
                      </a:r>
                      <a:r>
                        <a:rPr lang="en-US" sz="1400" dirty="0" err="1">
                          <a:effectLst/>
                        </a:rPr>
                        <a:t>nasabah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</a:t>
                      </a:r>
                      <a:r>
                        <a:rPr lang="en-US" sz="1400" dirty="0">
                          <a:effectLst/>
                        </a:rPr>
                        <a:t> basis 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44996671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Menampilkan pesan sukses disimpan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582106537"/>
                  </a:ext>
                </a:extLst>
              </a:tr>
              <a:tr h="23379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3900"/>
                  </a:ext>
                </a:extLst>
              </a:tr>
              <a:tr h="23379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395291761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data sesuai kolom yang dimta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620948584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115550358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 menampilakn pesan bahwa data masukan tidak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063488841"/>
                  </a:ext>
                </a:extLst>
              </a:tr>
              <a:tr h="23379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masukan data yang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46692256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436223907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 Menyimpan data nasabah baru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055509376"/>
                  </a:ext>
                </a:extLst>
              </a:tr>
              <a:tr h="3494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sukses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disimpan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251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1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A27-518C-43E7-BAB2-358F204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931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nasabah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0E9E43-6380-4AB4-A9C4-8C6B3A086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7560"/>
              </p:ext>
            </p:extLst>
          </p:nvPr>
        </p:nvGraphicFramePr>
        <p:xfrm>
          <a:off x="281310" y="1239949"/>
          <a:ext cx="10515600" cy="4840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426173857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2711730907"/>
                    </a:ext>
                  </a:extLst>
                </a:gridCol>
              </a:tblGrid>
              <a:tr h="199725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2484091944"/>
                  </a:ext>
                </a:extLst>
              </a:tr>
              <a:tr h="197682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13496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1428697883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1249339520"/>
                  </a:ext>
                </a:extLst>
              </a:tr>
              <a:tr h="6139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nasabah yang dicari 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2882685809"/>
                  </a:ext>
                </a:extLst>
              </a:tr>
              <a:tr h="40583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nasabah yang dicari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3836387510"/>
                  </a:ext>
                </a:extLst>
              </a:tr>
              <a:tr h="4058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nasabah (dengan tampilan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3580531249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Scenario alternative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3249053651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3593381194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998750657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2605712389"/>
                  </a:ext>
                </a:extLst>
              </a:tr>
              <a:tr h="40583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730008"/>
                  </a:ext>
                </a:extLst>
              </a:tr>
              <a:tr h="6139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nasabah yang dicari 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4123599066"/>
                  </a:ext>
                </a:extLst>
              </a:tr>
              <a:tr h="40583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nasabah yang dicari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982465863"/>
                  </a:ext>
                </a:extLst>
              </a:tr>
              <a:tr h="4058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573" marR="65652" marT="0" marB="0"/>
                </a:tc>
                <a:extLst>
                  <a:ext uri="{0D108BD9-81ED-4DB2-BD59-A6C34878D82A}">
                    <a16:rowId xmlns:a16="http://schemas.microsoft.com/office/drawing/2014/main" val="418768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4039C-DB33-4579-A6F4-F0945F98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35" y="383495"/>
            <a:ext cx="9613861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Mengubah</a:t>
            </a:r>
            <a:r>
              <a:rPr lang="en-US" sz="2400" dirty="0"/>
              <a:t> data </a:t>
            </a:r>
            <a:r>
              <a:rPr lang="en-US" sz="2400" dirty="0" err="1"/>
              <a:t>nasabah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0D1B3-1E1A-42E0-BB8A-5A0BF629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16994"/>
              </p:ext>
            </p:extLst>
          </p:nvPr>
        </p:nvGraphicFramePr>
        <p:xfrm>
          <a:off x="414313" y="1248303"/>
          <a:ext cx="10313582" cy="5711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74771">
                  <a:extLst>
                    <a:ext uri="{9D8B030D-6E8A-4147-A177-3AD203B41FA5}">
                      <a16:colId xmlns:a16="http://schemas.microsoft.com/office/drawing/2014/main" val="3709830076"/>
                    </a:ext>
                  </a:extLst>
                </a:gridCol>
                <a:gridCol w="5338811">
                  <a:extLst>
                    <a:ext uri="{9D8B030D-6E8A-4147-A177-3AD203B41FA5}">
                      <a16:colId xmlns:a16="http://schemas.microsoft.com/office/drawing/2014/main" val="3561575987"/>
                    </a:ext>
                  </a:extLst>
                </a:gridCol>
              </a:tblGrid>
              <a:tr h="1763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57614745"/>
                  </a:ext>
                </a:extLst>
              </a:tr>
              <a:tr h="11572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36673"/>
                  </a:ext>
                </a:extLst>
              </a:tr>
              <a:tr h="7587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269012228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731406402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diubah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12635910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78635004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82549330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yang dipilh(dengan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275985860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Mengubah data 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105227945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64107237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Menyimpan data yang telah diubah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4448086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 Menampilkan pesan bahwa data sukses disimpan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316878317"/>
                  </a:ext>
                </a:extLst>
              </a:tr>
              <a:tr h="11572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22312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675426900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862615878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300721431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74809723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diubah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4233627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686834435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Mengubah data 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82812429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995369749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bahwa data yang dimasukan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663966696"/>
                  </a:ext>
                </a:extLst>
              </a:tr>
              <a:tr h="1157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 memasukan data yang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842317912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14109137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 Menyimpan data yang telah diubah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002347417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bahwa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sukses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0703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5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E77B-B4EE-4A08-A3C8-915F0E3C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0719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Nasabah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A80BBA-D615-4157-8FA9-ADCF7658A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25113"/>
              </p:ext>
            </p:extLst>
          </p:nvPr>
        </p:nvGraphicFramePr>
        <p:xfrm>
          <a:off x="139930" y="1292225"/>
          <a:ext cx="11630891" cy="5324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0176">
                  <a:extLst>
                    <a:ext uri="{9D8B030D-6E8A-4147-A177-3AD203B41FA5}">
                      <a16:colId xmlns:a16="http://schemas.microsoft.com/office/drawing/2014/main" val="2433285516"/>
                    </a:ext>
                  </a:extLst>
                </a:gridCol>
                <a:gridCol w="6020715">
                  <a:extLst>
                    <a:ext uri="{9D8B030D-6E8A-4147-A177-3AD203B41FA5}">
                      <a16:colId xmlns:a16="http://schemas.microsoft.com/office/drawing/2014/main" val="2319774908"/>
                    </a:ext>
                  </a:extLst>
                </a:gridCol>
              </a:tblGrid>
              <a:tr h="211078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2005440116"/>
                  </a:ext>
                </a:extLst>
              </a:tr>
              <a:tr h="21564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16343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118928282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4121068791"/>
                  </a:ext>
                </a:extLst>
              </a:tr>
              <a:tr h="63204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belum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270080606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3803759425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nasabah(dengan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3507395654"/>
                  </a:ext>
                </a:extLst>
              </a:tr>
              <a:tr h="215644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30610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2010774989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189837567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nasabah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616259978"/>
                  </a:ext>
                </a:extLst>
              </a:tr>
              <a:tr h="2156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2284082763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nasabah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335101960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nasabah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2077151498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nasabah 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2815088826"/>
                  </a:ext>
                </a:extLst>
              </a:tr>
              <a:tr h="42458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tampilan</a:t>
                      </a:r>
                      <a:r>
                        <a:rPr lang="en-US" sz="1200" dirty="0">
                          <a:effectLst/>
                        </a:rPr>
                        <a:t> detail)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702" marR="65794" marT="0" marB="0"/>
                </a:tc>
                <a:extLst>
                  <a:ext uri="{0D108BD9-81ED-4DB2-BD59-A6C34878D82A}">
                    <a16:rowId xmlns:a16="http://schemas.microsoft.com/office/drawing/2014/main" val="17795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2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E5E-F18D-4135-B592-82A6A45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Menghapus</a:t>
            </a:r>
            <a:r>
              <a:rPr lang="en-US" sz="2400" dirty="0"/>
              <a:t> Data </a:t>
            </a:r>
            <a:r>
              <a:rPr lang="en-US" sz="2400" dirty="0" err="1"/>
              <a:t>Nasabah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BC9E6E-7910-4F03-8CED-88AA4CAE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39617"/>
              </p:ext>
            </p:extLst>
          </p:nvPr>
        </p:nvGraphicFramePr>
        <p:xfrm>
          <a:off x="838200" y="1478511"/>
          <a:ext cx="10428767" cy="4930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0331">
                  <a:extLst>
                    <a:ext uri="{9D8B030D-6E8A-4147-A177-3AD203B41FA5}">
                      <a16:colId xmlns:a16="http://schemas.microsoft.com/office/drawing/2014/main" val="716769189"/>
                    </a:ext>
                  </a:extLst>
                </a:gridCol>
                <a:gridCol w="5398436">
                  <a:extLst>
                    <a:ext uri="{9D8B030D-6E8A-4147-A177-3AD203B41FA5}">
                      <a16:colId xmlns:a16="http://schemas.microsoft.com/office/drawing/2014/main" val="1397549661"/>
                    </a:ext>
                  </a:extLst>
                </a:gridCol>
              </a:tblGrid>
              <a:tr h="1094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836264380"/>
                  </a:ext>
                </a:extLst>
              </a:tr>
              <a:tr h="11176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52508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4150450726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154856896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anasabah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83697242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(belum valid, hanya berupa judul atau belum dalam bentuk list)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4016581670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128994755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dihapus secara permanent atau tidak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71881653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setuju data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64221100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Menghapus data nasabah dari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83694871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Menampilkan pesan jika data sudah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472830303"/>
                  </a:ext>
                </a:extLst>
              </a:tr>
              <a:tr h="111768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9027"/>
                  </a:ext>
                </a:extLst>
              </a:tr>
              <a:tr h="11176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1504745485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kata kunci dan kategori pencarian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37321644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Mencari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1091234556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Menampilkan data nasabah yang dicari (belum valid, hanya berupa judul atau belum dalam bentuk list)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89386278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Memilih data nasabah yang akan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3051639491"/>
                  </a:ext>
                </a:extLst>
              </a:tr>
              <a:tr h="34714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dihapus secara permanent atau tidak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778859478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tidak setuju data dihapus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2895691131"/>
                  </a:ext>
                </a:extLst>
              </a:tr>
              <a:tr h="22945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421" marR="41240" marT="0" marB="0"/>
                </a:tc>
                <a:extLst>
                  <a:ext uri="{0D108BD9-81ED-4DB2-BD59-A6C34878D82A}">
                    <a16:rowId xmlns:a16="http://schemas.microsoft.com/office/drawing/2014/main" val="108936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1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88F1-5E7A-4058-BF06-738C2ADA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842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Menambah</a:t>
            </a:r>
            <a:r>
              <a:rPr lang="en-US" sz="1800" dirty="0"/>
              <a:t> Data </a:t>
            </a:r>
            <a:r>
              <a:rPr lang="en-US" sz="1800" dirty="0" err="1"/>
              <a:t>Pinjaman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B524D-116F-4094-8A46-1DE0935BD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45947"/>
              </p:ext>
            </p:extLst>
          </p:nvPr>
        </p:nvGraphicFramePr>
        <p:xfrm>
          <a:off x="214808" y="1451780"/>
          <a:ext cx="10515600" cy="483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6">
                  <a:extLst>
                    <a:ext uri="{9D8B030D-6E8A-4147-A177-3AD203B41FA5}">
                      <a16:colId xmlns:a16="http://schemas.microsoft.com/office/drawing/2014/main" val="2999123500"/>
                    </a:ext>
                  </a:extLst>
                </a:gridCol>
                <a:gridCol w="5443384">
                  <a:extLst>
                    <a:ext uri="{9D8B030D-6E8A-4147-A177-3AD203B41FA5}">
                      <a16:colId xmlns:a16="http://schemas.microsoft.com/office/drawing/2014/main" val="3205560419"/>
                    </a:ext>
                  </a:extLst>
                </a:gridCol>
              </a:tblGrid>
              <a:tr h="1347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684790253"/>
                  </a:ext>
                </a:extLst>
              </a:tr>
              <a:tr h="13763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0984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74347011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diminta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478818682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4044120954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memasukan nominal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859090769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pesan konfirmasi apakah akan melakukan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118481768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Mengklik pilihan setuju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517324700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Menampilkan pesan jika pinjaman sudah dilakukan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683426241"/>
                  </a:ext>
                </a:extLst>
              </a:tr>
              <a:tr h="13763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12077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762690986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data sesuai kolom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771513159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780309081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menampilakn pesan bahwa data 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93226671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memasukan nominal pinjaman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960674870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pesan konfirmasi apakah akan melakukan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891592562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Mengklik pilihan tidak setuju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2695911825"/>
                  </a:ext>
                </a:extLst>
              </a:tr>
              <a:tr h="28256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Menampilkan pesan jika pinjaman tidak dilakukan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1758862786"/>
                  </a:ext>
                </a:extLst>
              </a:tr>
              <a:tr h="13763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 </a:t>
                      </a:r>
                      <a:r>
                        <a:rPr lang="en-US" sz="1200" dirty="0" err="1">
                          <a:effectLst/>
                        </a:rPr>
                        <a:t>kembali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awal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83" marR="50786" marT="0" marB="0"/>
                </a:tc>
                <a:extLst>
                  <a:ext uri="{0D108BD9-81ED-4DB2-BD59-A6C34878D82A}">
                    <a16:rowId xmlns:a16="http://schemas.microsoft.com/office/drawing/2014/main" val="391322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9907-02F5-4B4F-92FE-1F34196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82" y="221214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 err="1"/>
              <a:t>Mengubah</a:t>
            </a:r>
            <a:r>
              <a:rPr lang="en-US" sz="1800" dirty="0"/>
              <a:t> Data </a:t>
            </a:r>
            <a:r>
              <a:rPr lang="en-US" sz="1800" dirty="0" err="1"/>
              <a:t>Pinjaman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C3A4CB-5752-4A30-9AD9-2C1E86A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78208"/>
              </p:ext>
            </p:extLst>
          </p:nvPr>
        </p:nvGraphicFramePr>
        <p:xfrm>
          <a:off x="281311" y="1019518"/>
          <a:ext cx="10515600" cy="6531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1439375218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2872790886"/>
                    </a:ext>
                  </a:extLst>
                </a:gridCol>
              </a:tblGrid>
              <a:tr h="17361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Aksi Aktor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326147011"/>
                  </a:ext>
                </a:extLst>
              </a:tr>
              <a:tr h="11391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Normal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83650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meminta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485372547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993000088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 Mencari data pinjaman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516619613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pinjaman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dicari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tampilan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belum</a:t>
                      </a:r>
                      <a:r>
                        <a:rPr lang="en-US" sz="14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90196430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Memilih data nasabah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289128050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nasabah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dipilh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tampilan</a:t>
                      </a:r>
                      <a:r>
                        <a:rPr lang="en-US" sz="1400" dirty="0">
                          <a:effectLst/>
                        </a:rPr>
                        <a:t> detail)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4188707811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Mengubah data nasabah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24232158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321863271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 Menyimpan data yang telah diubah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153906445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 Menampilkan pesan bahwa data sukses disimpan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003051311"/>
                  </a:ext>
                </a:extLst>
              </a:tr>
              <a:tr h="11391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Skenario Alternatif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82051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 Memeriksa status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126595223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 Memasukkan kata kunci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015184390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</a:t>
                      </a:r>
                      <a:r>
                        <a:rPr lang="en-US" sz="1400" dirty="0" err="1">
                          <a:effectLst/>
                        </a:rPr>
                        <a:t>Mencari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pinjaman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diubah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766978422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 Menampilkan data pinjaman yang dicari(dengan tampilan belum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493308273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 Memilih data pinjaman yang akan diubah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2657761887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 Menampilkan data pinjaman (dengan tampilan detail)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984313537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 Mengubah data pinjaman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794924940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386338294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 Menampilkan pesan bahwa data yang dimasukan tidak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239344084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 memasukan data yang valid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3084859014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 Memeriksa valid tidaknya data masukan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980048644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 Menyimpan data yang telah diubah ke basis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848018660"/>
                  </a:ext>
                </a:extLst>
              </a:tr>
              <a:tr h="2176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13. </a:t>
                      </a:r>
                      <a:r>
                        <a:rPr lang="en-US" sz="1400" dirty="0" err="1">
                          <a:effectLst/>
                        </a:rPr>
                        <a:t>Menampilkan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bahwa</a:t>
                      </a:r>
                      <a:r>
                        <a:rPr lang="en-US" sz="1400" dirty="0">
                          <a:effectLst/>
                        </a:rPr>
                        <a:t> data </a:t>
                      </a:r>
                      <a:r>
                        <a:rPr lang="en-US" sz="1400" dirty="0" err="1">
                          <a:effectLst/>
                        </a:rPr>
                        <a:t>sukses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disimpan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019" marR="37490" marT="0" marB="0"/>
                </a:tc>
                <a:extLst>
                  <a:ext uri="{0D108BD9-81ED-4DB2-BD59-A6C34878D82A}">
                    <a16:rowId xmlns:a16="http://schemas.microsoft.com/office/drawing/2014/main" val="133441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0CB1-296B-4686-9E01-78DADCF1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5" y="287476"/>
            <a:ext cx="6970644" cy="1655762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Informasi</a:t>
            </a:r>
            <a:r>
              <a:rPr lang="en-US" sz="4400" dirty="0"/>
              <a:t> </a:t>
            </a:r>
            <a:r>
              <a:rPr lang="en-US" sz="4400" dirty="0" err="1"/>
              <a:t>Perbankan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969AF-52CF-4196-82BF-C622AD0A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1927433"/>
            <a:ext cx="9144000" cy="298733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peringkasan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penggolongan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perlaporan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juga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efektifitas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dimodelkan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admin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904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719E-3DC5-4339-BE4E-379703F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341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pinjaman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B19D07-35A6-40CE-BD1A-680600FA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52286"/>
              </p:ext>
            </p:extLst>
          </p:nvPr>
        </p:nvGraphicFramePr>
        <p:xfrm>
          <a:off x="139930" y="1385279"/>
          <a:ext cx="11315008" cy="5168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7811">
                  <a:extLst>
                    <a:ext uri="{9D8B030D-6E8A-4147-A177-3AD203B41FA5}">
                      <a16:colId xmlns:a16="http://schemas.microsoft.com/office/drawing/2014/main" val="1587151233"/>
                    </a:ext>
                  </a:extLst>
                </a:gridCol>
                <a:gridCol w="5857197">
                  <a:extLst>
                    <a:ext uri="{9D8B030D-6E8A-4147-A177-3AD203B41FA5}">
                      <a16:colId xmlns:a16="http://schemas.microsoft.com/office/drawing/2014/main" val="2693810016"/>
                    </a:ext>
                  </a:extLst>
                </a:gridCol>
              </a:tblGrid>
              <a:tr h="20352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916979143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9437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1320028437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2007821067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admin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3967086082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1607876132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pinjaman (detail data pinjaman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2968470295"/>
                  </a:ext>
                </a:extLst>
              </a:tr>
              <a:tr h="20793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99086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89253865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1523202586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admin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2431969783"/>
                  </a:ext>
                </a:extLst>
              </a:tr>
              <a:tr h="20793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3123626093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pinjaman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841890147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pinjaman yang dicari (belum valid, hanya berupa judul atau belum dalam bentuk list)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4032331683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pinjaman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1358960635"/>
                  </a:ext>
                </a:extLst>
              </a:tr>
              <a:tr h="52820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(detail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15" marR="56110" marT="0" marB="0"/>
                </a:tc>
                <a:extLst>
                  <a:ext uri="{0D108BD9-81ED-4DB2-BD59-A6C34878D82A}">
                    <a16:rowId xmlns:a16="http://schemas.microsoft.com/office/drawing/2014/main" val="208720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0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396A-5A37-4037-A909-D1F816C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Melihat</a:t>
            </a:r>
            <a:r>
              <a:rPr lang="en-US" sz="2000" dirty="0"/>
              <a:t> data </a:t>
            </a:r>
            <a:r>
              <a:rPr lang="en-US" sz="2000" dirty="0" err="1"/>
              <a:t>pinjaman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6E204E-8429-441D-96F7-A76372B54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14270"/>
              </p:ext>
            </p:extLst>
          </p:nvPr>
        </p:nvGraphicFramePr>
        <p:xfrm>
          <a:off x="838200" y="1553335"/>
          <a:ext cx="10515600" cy="452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3736796678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230247661"/>
                    </a:ext>
                  </a:extLst>
                </a:gridCol>
              </a:tblGrid>
              <a:tr h="160352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863672372"/>
                  </a:ext>
                </a:extLst>
              </a:tr>
              <a:tr h="16382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32157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936853802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015117591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pinjaman yang dicari (dengan tampilan belum detail)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524327043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pinjaman yang dicari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673857976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data pinjaman (detail sebuah dari data pinjaman yang dipilih)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657649310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Scenario alternative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01894307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Memeriksa</a:t>
                      </a:r>
                      <a:r>
                        <a:rPr lang="en-US" sz="1200" dirty="0">
                          <a:effectLst/>
                        </a:rPr>
                        <a:t> status login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020650606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622417313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011575764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862761330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5.Menampilkan data pinjaman (detail sebuah dari data pinjaman yang dipilih)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966251641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pinjaman yang dicari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995012609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7.Menampilkan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(detail </a:t>
                      </a:r>
                      <a:r>
                        <a:rPr lang="en-US" sz="1200" dirty="0" err="1">
                          <a:effectLst/>
                        </a:rPr>
                        <a:t>sebuah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pinjaman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dipilih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1549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4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6FE5-0F00-41C0-B105-5DF190CB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81" y="504794"/>
            <a:ext cx="9613861" cy="1080938"/>
          </a:xfrm>
        </p:spPr>
        <p:txBody>
          <a:bodyPr>
            <a:normAutofit/>
          </a:bodyPr>
          <a:lstStyle/>
          <a:p>
            <a:r>
              <a:rPr lang="en-US" sz="2000" dirty="0" err="1"/>
              <a:t>Menambah</a:t>
            </a:r>
            <a:r>
              <a:rPr lang="en-US" sz="2000" dirty="0"/>
              <a:t> data </a:t>
            </a:r>
            <a:r>
              <a:rPr lang="en-US" sz="2000" dirty="0" err="1"/>
              <a:t>transaksi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43E4E2-16F4-467E-8EF8-2691C8251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01633"/>
              </p:ext>
            </p:extLst>
          </p:nvPr>
        </p:nvGraphicFramePr>
        <p:xfrm>
          <a:off x="489066" y="1834166"/>
          <a:ext cx="10515600" cy="4517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1128809634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2597148910"/>
                    </a:ext>
                  </a:extLst>
                </a:gridCol>
              </a:tblGrid>
              <a:tr h="1545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245917472"/>
                  </a:ext>
                </a:extLst>
              </a:tr>
              <a:tr h="15787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38958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96278846"/>
                  </a:ext>
                </a:extLst>
              </a:tr>
              <a:tr h="490356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kolom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diminta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47889010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61819831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Menyimpan data transaksi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262036610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pesan sukses disimpan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518297343"/>
                  </a:ext>
                </a:extLst>
              </a:tr>
              <a:tr h="15787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1335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26941503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Memasukkan data sesuai kolom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436979325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54653021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menampilakn pesan bahwa data masukan tidak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083317174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masukan data yang valid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28785333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Memeriksa valid tidaknya data masukan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558322156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Menyimpan data transaksi ke basis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361778000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sukses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15293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08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C663-7C33-4C67-ADE9-CC0A2512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Mencari</a:t>
            </a:r>
            <a:r>
              <a:rPr lang="en-US" sz="2000" dirty="0"/>
              <a:t> Data </a:t>
            </a:r>
            <a:r>
              <a:rPr lang="en-US" sz="2000" dirty="0" err="1"/>
              <a:t>transaksi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8EA5E-1717-470E-93AB-13363A24B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69186"/>
              </p:ext>
            </p:extLst>
          </p:nvPr>
        </p:nvGraphicFramePr>
        <p:xfrm>
          <a:off x="838200" y="1815198"/>
          <a:ext cx="10515600" cy="4573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2419451045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3475469447"/>
                    </a:ext>
                  </a:extLst>
                </a:gridCol>
              </a:tblGrid>
              <a:tr h="154534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220178934"/>
                  </a:ext>
                </a:extLst>
              </a:tr>
              <a:tr h="15787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21222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821947822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4157133971"/>
                  </a:ext>
                </a:extLst>
              </a:tr>
              <a:tr h="4903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transaksi(dengan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81553618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transaksi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949886662"/>
                  </a:ext>
                </a:extLst>
              </a:tr>
              <a:tr h="4903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Menampilkan keseluruhan dari data admin (detail data transaksi dari data yang dicari 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539195242"/>
                  </a:ext>
                </a:extLst>
              </a:tr>
              <a:tr h="157879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0174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61305811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Mencari data yang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53643117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pesan jika data transaksi yang dicari tidak ada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433795724"/>
                  </a:ext>
                </a:extLst>
              </a:tr>
              <a:tr h="1578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Memasukkan kata kunci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03930787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Mencari data transaksi yang diminta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2458186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Menampilkan data transaksi yang dicari (dengan tampilan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1293147874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Memilih data transaksi yang akan dicari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177522461"/>
                  </a:ext>
                </a:extLst>
              </a:tr>
              <a:tr h="4903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(detail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dicari</a:t>
                      </a:r>
                      <a:r>
                        <a:rPr lang="en-US" sz="1200" dirty="0">
                          <a:effectLst/>
                        </a:rPr>
                        <a:t>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60" marR="58254" marT="0" marB="0"/>
                </a:tc>
                <a:extLst>
                  <a:ext uri="{0D108BD9-81ED-4DB2-BD59-A6C34878D82A}">
                    <a16:rowId xmlns:a16="http://schemas.microsoft.com/office/drawing/2014/main" val="391182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2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F1671-380F-48AF-A7FA-096DF74A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transaksi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B44AE-20D6-4D8A-8318-B0B77556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7120"/>
              </p:ext>
            </p:extLst>
          </p:nvPr>
        </p:nvGraphicFramePr>
        <p:xfrm>
          <a:off x="838200" y="1392311"/>
          <a:ext cx="10515600" cy="403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2017093606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2577612252"/>
                    </a:ext>
                  </a:extLst>
                </a:gridCol>
              </a:tblGrid>
              <a:tr h="255592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728801266"/>
                  </a:ext>
                </a:extLst>
              </a:tr>
              <a:tr h="261087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55054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meminta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3290274316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634751126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Menampilkan data transaksi yang dicari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788761585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Memilih data transaksi yang dicetak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43628587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mencetak data transaksi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410333262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Scenario alternative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10217699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Memeriksa status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550532817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masukan kata kunci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69651104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tidak ada yang yang muncul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873092229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masukan kata kunci yang spesifik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590871911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5.Menampilkan data transaksi (dengan tampilan belum detail)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670487998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Memilih pinjaman yang dicetak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3210886014"/>
                  </a:ext>
                </a:extLst>
              </a:tr>
              <a:tr h="2610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4572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7.mencetak data </a:t>
                      </a:r>
                      <a:r>
                        <a:rPr lang="en-US" sz="1200" dirty="0" err="1">
                          <a:effectLst/>
                        </a:rPr>
                        <a:t>transaksi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36197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9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530C06-05BE-4E30-8805-E60EAD5F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7511-A6D2-49D1-AB06-31AA2A7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79" y="52302"/>
            <a:ext cx="4550384" cy="626248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BF98F-2114-42BF-8540-27A5F829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6807" y="257578"/>
            <a:ext cx="4550384" cy="463641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Admin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09B54-4949-4B7C-A08A-0B964B23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4" y="734095"/>
            <a:ext cx="5436902" cy="5784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D780A-3D06-464D-8CA5-BFD129F9D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71" y="721217"/>
            <a:ext cx="5245992" cy="57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4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7511-A6D2-49D1-AB06-31AA2A7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4" y="283333"/>
            <a:ext cx="4550384" cy="386367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BF98F-2114-42BF-8540-27A5F829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3613" y="244696"/>
            <a:ext cx="3649014" cy="489398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A429E-FE33-4334-A6CF-D28B561E7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2" y="695458"/>
            <a:ext cx="5371983" cy="5959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1F0FB-C6D3-4E0D-9BB5-8B9EE524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4" y="669700"/>
            <a:ext cx="5371983" cy="59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4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FEE-142A-41A5-ADC0-2D041BB7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40" y="113456"/>
            <a:ext cx="5314573" cy="73654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6962" y="455972"/>
            <a:ext cx="4473111" cy="620639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Admin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9B11C-6271-4C63-A016-269DDE1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0" y="901521"/>
            <a:ext cx="5426000" cy="5791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B619-F663-46FA-9F2E-BE37FB77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901521"/>
            <a:ext cx="5653675" cy="57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FEE-142A-41A5-ADC0-2D041BB7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40" y="113456"/>
            <a:ext cx="5314573" cy="736549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20351-E6A9-420C-BC2A-5F5C8D78B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0" y="850005"/>
            <a:ext cx="5314573" cy="5781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721C4-4EAC-4E6C-AAD8-57BD9E00C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0004"/>
            <a:ext cx="5651905" cy="57813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2511E6-DC0E-488C-8E89-3F515A48B422}"/>
              </a:ext>
            </a:extLst>
          </p:cNvPr>
          <p:cNvSpPr txBox="1">
            <a:spLocks/>
          </p:cNvSpPr>
          <p:nvPr/>
        </p:nvSpPr>
        <p:spPr>
          <a:xfrm>
            <a:off x="6440471" y="386365"/>
            <a:ext cx="4473111" cy="463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 Data Nasabah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42D4-C650-4CCB-ABCF-A919C601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menyelesaikan</a:t>
            </a:r>
            <a:r>
              <a:rPr lang="en-US" sz="3100" dirty="0"/>
              <a:t> </a:t>
            </a:r>
            <a:r>
              <a:rPr lang="en-US" sz="3100" dirty="0" err="1"/>
              <a:t>studi</a:t>
            </a:r>
            <a:r>
              <a:rPr lang="en-US" sz="3100" dirty="0"/>
              <a:t> </a:t>
            </a:r>
            <a:r>
              <a:rPr lang="en-US" sz="3100" dirty="0" err="1"/>
              <a:t>kasus</a:t>
            </a:r>
            <a:r>
              <a:rPr lang="en-US" sz="3100" dirty="0"/>
              <a:t> </a:t>
            </a:r>
            <a:r>
              <a:rPr lang="en-US" sz="3100" dirty="0" err="1"/>
              <a:t>diatas</a:t>
            </a:r>
            <a:r>
              <a:rPr lang="en-US" sz="3100" dirty="0"/>
              <a:t>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 dirty="0" err="1"/>
              <a:t>sebuah</a:t>
            </a:r>
            <a:r>
              <a:rPr lang="en-US" sz="3100" dirty="0"/>
              <a:t> use case diagram, </a:t>
            </a:r>
            <a:r>
              <a:rPr lang="en-US" sz="3100" dirty="0" err="1"/>
              <a:t>umumnya</a:t>
            </a:r>
            <a:r>
              <a:rPr lang="en-US" sz="3100" dirty="0"/>
              <a:t> </a:t>
            </a:r>
            <a:r>
              <a:rPr lang="en-US" sz="3100" dirty="0" err="1"/>
              <a:t>terdapat</a:t>
            </a:r>
            <a:r>
              <a:rPr lang="en-US" sz="3100" dirty="0"/>
              <a:t> 4 </a:t>
            </a:r>
            <a:r>
              <a:rPr lang="en-US" sz="3100" dirty="0" err="1"/>
              <a:t>tahapan</a:t>
            </a:r>
            <a:r>
              <a:rPr lang="en-US" sz="3100" dirty="0"/>
              <a:t> yang </a:t>
            </a:r>
            <a:r>
              <a:rPr lang="en-US" sz="3100" dirty="0" err="1"/>
              <a:t>harus</a:t>
            </a:r>
            <a:r>
              <a:rPr lang="en-US" sz="3100" dirty="0"/>
              <a:t> </a:t>
            </a:r>
            <a:r>
              <a:rPr lang="en-US" sz="3100" dirty="0" err="1"/>
              <a:t>dilalui</a:t>
            </a:r>
            <a:r>
              <a:rPr lang="en-US" sz="3100" dirty="0"/>
              <a:t> </a:t>
            </a:r>
            <a:r>
              <a:rPr lang="en-US" sz="3100" dirty="0" err="1"/>
              <a:t>yaitu</a:t>
            </a:r>
            <a:r>
              <a:rPr lang="en-US" sz="3100" dirty="0"/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6403-0345-4891-8713-C11325BE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  <a:p>
            <a:r>
              <a:rPr lang="en-US" dirty="0" err="1"/>
              <a:t>Pendefinisian</a:t>
            </a:r>
            <a:r>
              <a:rPr lang="en-US" dirty="0"/>
              <a:t> Use Case</a:t>
            </a:r>
          </a:p>
          <a:p>
            <a:r>
              <a:rPr lang="en-US" dirty="0" err="1"/>
              <a:t>Pembuatan</a:t>
            </a:r>
            <a:r>
              <a:rPr lang="en-US" dirty="0"/>
              <a:t> Use Case </a:t>
            </a:r>
            <a:r>
              <a:rPr lang="en-US" dirty="0" err="1"/>
              <a:t>Skenario</a:t>
            </a:r>
            <a:endParaRPr lang="en-US" dirty="0"/>
          </a:p>
          <a:p>
            <a:r>
              <a:rPr lang="en-US" dirty="0" err="1"/>
              <a:t>Menggambarkan</a:t>
            </a:r>
            <a:r>
              <a:rPr lang="en-US" dirty="0"/>
              <a:t> Use Case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2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491" y="203610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3E2FF-913D-4973-A24F-A07D0CD9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0" y="667250"/>
            <a:ext cx="5651905" cy="6059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25531-677C-488D-9AC5-FCD5A123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2" y="709875"/>
            <a:ext cx="5334227" cy="6004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2DFEEE-2FD8-43D9-A36E-3BB06F0B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00" y="131240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92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984" y="186744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71C25-31D8-4037-B30E-E7354FB3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" y="667250"/>
            <a:ext cx="5531323" cy="6004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C7E534-1A28-4ECF-889B-1A07FAE3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92" y="667250"/>
            <a:ext cx="5531323" cy="60040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D79A3B9-0BBA-416A-963D-7BBD94AD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460" y="135229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28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952" y="203610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Pinjaman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B972C-567F-4307-A04D-85864834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1" y="667250"/>
            <a:ext cx="5457114" cy="5971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C95A7-6B75-4A83-8729-37CDD63F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07" y="634284"/>
            <a:ext cx="5457112" cy="59718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DAE7242-BB12-4F7C-87DF-BF5534B4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927" y="90153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Pinjaman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39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10" y="162521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Pinjaman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A9D6AD-A7B9-48BE-A96F-2ACE475A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" y="641492"/>
            <a:ext cx="5585140" cy="6037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562C9-88DC-4001-9259-08071464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69" y="626161"/>
            <a:ext cx="5434887" cy="60466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6AD4A15-EBAA-4676-88D7-9C0CF27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479" y="72369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Pinjaman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FEE-142A-41A5-ADC0-2D041BB7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1" y="111007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036" y="238259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Pinjaman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62DC0-9035-4229-BD5F-43D71486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9" y="693007"/>
            <a:ext cx="5601026" cy="5926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8D646-1F71-4890-8D8A-B848F3C27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3007"/>
            <a:ext cx="5847921" cy="59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4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FEE-142A-41A5-ADC0-2D041BB7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6" y="100579"/>
            <a:ext cx="4473111" cy="46363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endParaRPr lang="en-ID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82F-A3D4-4E41-8214-9A27F68D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6961" y="203610"/>
            <a:ext cx="4473111" cy="463640"/>
          </a:xfrm>
        </p:spPr>
        <p:txBody>
          <a:bodyPr/>
          <a:lstStyle/>
          <a:p>
            <a:pPr algn="ctr"/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endParaRPr lang="en-ID" cap="none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E50F6-EA35-4569-930B-FA14CD4F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1" y="667250"/>
            <a:ext cx="5458438" cy="5939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AA94C-7DEC-4475-9426-B30D6FBC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56822"/>
            <a:ext cx="5809184" cy="5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0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A831-89A1-49D5-96B6-E909F18A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917" y="104739"/>
            <a:ext cx="8825658" cy="860400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975AEF-EE9E-491B-A687-DD4E3B71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726998"/>
            <a:ext cx="10377575" cy="57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1D00-2CE5-4D1B-B538-82848600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2049" y="435419"/>
            <a:ext cx="8825658" cy="42907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Sequential Diagram ADMIN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6869A3-4940-4487-9D9A-10013683A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7" t="11656" r="873" b="12270"/>
          <a:stretch/>
        </p:blipFill>
        <p:spPr>
          <a:xfrm>
            <a:off x="813759" y="1284050"/>
            <a:ext cx="10837664" cy="51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00B0-FF17-4AEA-940A-BB756348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50" y="176626"/>
            <a:ext cx="8825658" cy="86040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Sequential Diagram </a:t>
            </a:r>
            <a:r>
              <a:rPr lang="en-US" err="1">
                <a:ea typeface="+mj-lt"/>
                <a:cs typeface="+mj-lt"/>
              </a:rPr>
              <a:t>nASABAH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BA9D5F-5A89-4FE6-9C7B-F1D364D6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927544"/>
            <a:ext cx="11024557" cy="52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A0A6-4CB5-40B3-889A-948FC73D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502" y="147871"/>
            <a:ext cx="8825658" cy="74538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Sequential Diagram</a:t>
            </a:r>
          </a:p>
          <a:p>
            <a:pPr algn="ctr"/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8B0994-C619-48E8-AEE3-93015AAF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1099216"/>
            <a:ext cx="11168331" cy="53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142-0D23-4D11-A2E1-19425372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 fontScale="90000"/>
          </a:bodyPr>
          <a:lstStyle/>
          <a:p>
            <a:r>
              <a:rPr lang="en-US" sz="3100" dirty="0" err="1"/>
              <a:t>Pendefinisian</a:t>
            </a:r>
            <a:r>
              <a:rPr lang="en-US" sz="3100" dirty="0"/>
              <a:t> </a:t>
            </a:r>
            <a:r>
              <a:rPr lang="en-US" sz="3100" dirty="0" err="1"/>
              <a:t>Aktor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1D173-9FE0-45E3-8D01-AB9E763B1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64718"/>
              </p:ext>
            </p:extLst>
          </p:nvPr>
        </p:nvGraphicFramePr>
        <p:xfrm>
          <a:off x="838200" y="1235140"/>
          <a:ext cx="8720471" cy="3478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358">
                  <a:extLst>
                    <a:ext uri="{9D8B030D-6E8A-4147-A177-3AD203B41FA5}">
                      <a16:colId xmlns:a16="http://schemas.microsoft.com/office/drawing/2014/main" val="45579688"/>
                    </a:ext>
                  </a:extLst>
                </a:gridCol>
                <a:gridCol w="2469791">
                  <a:extLst>
                    <a:ext uri="{9D8B030D-6E8A-4147-A177-3AD203B41FA5}">
                      <a16:colId xmlns:a16="http://schemas.microsoft.com/office/drawing/2014/main" val="3170624919"/>
                    </a:ext>
                  </a:extLst>
                </a:gridCol>
                <a:gridCol w="5714322">
                  <a:extLst>
                    <a:ext uri="{9D8B030D-6E8A-4147-A177-3AD203B41FA5}">
                      <a16:colId xmlns:a16="http://schemas.microsoft.com/office/drawing/2014/main" val="3302465532"/>
                    </a:ext>
                  </a:extLst>
                </a:gridCol>
              </a:tblGrid>
              <a:tr h="556663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623189"/>
                  </a:ext>
                </a:extLst>
              </a:tr>
              <a:tr h="17583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adalah orang yang bertugas dan memiliki hak akses untuk melakukan operasi pengelolaan data nasabah, data pinjamaan, data transaksi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593151"/>
                  </a:ext>
                </a:extLst>
              </a:tr>
              <a:tr h="116351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Nasabah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nasabah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adalah</a:t>
                      </a:r>
                      <a:r>
                        <a:rPr lang="en-US" sz="1200" dirty="0">
                          <a:effectLst/>
                        </a:rPr>
                        <a:t> orang yang </a:t>
                      </a:r>
                      <a:r>
                        <a:rPr lang="en-US" sz="1200" dirty="0" err="1">
                          <a:effectLst/>
                        </a:rPr>
                        <a:t>diperbolehkan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meminjam</a:t>
                      </a:r>
                      <a:r>
                        <a:rPr lang="en-US" sz="1200" dirty="0">
                          <a:effectLst/>
                        </a:rPr>
                        <a:t> dana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aksesnya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6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70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DAEA-2BB8-4065-BB4E-E015287B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955" y="133494"/>
            <a:ext cx="8825658" cy="860400"/>
          </a:xfrm>
        </p:spPr>
        <p:txBody>
          <a:bodyPr/>
          <a:lstStyle/>
          <a:p>
            <a:pPr algn="ctr"/>
            <a:r>
              <a:rPr lang="en-US" dirty="0"/>
              <a:t>SEQUENTIAL DIAGRAM</a:t>
            </a:r>
          </a:p>
          <a:p>
            <a:pPr algn="ctr"/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pinjaman</a:t>
            </a:r>
          </a:p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CDAD9F-278F-4BF7-9A73-88EE1975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1185480"/>
            <a:ext cx="10981425" cy="53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98E0-01F2-4B10-8050-53DF8ACC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Pendefinisian</a:t>
            </a:r>
            <a:r>
              <a:rPr lang="en-US" sz="2800" dirty="0"/>
              <a:t> Use Case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7CC87E-56D7-4991-9550-545A97272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730077"/>
              </p:ext>
            </p:extLst>
          </p:nvPr>
        </p:nvGraphicFramePr>
        <p:xfrm>
          <a:off x="710608" y="853007"/>
          <a:ext cx="10643191" cy="562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549">
                  <a:extLst>
                    <a:ext uri="{9D8B030D-6E8A-4147-A177-3AD203B41FA5}">
                      <a16:colId xmlns:a16="http://schemas.microsoft.com/office/drawing/2014/main" val="1671007394"/>
                    </a:ext>
                  </a:extLst>
                </a:gridCol>
                <a:gridCol w="1183772">
                  <a:extLst>
                    <a:ext uri="{9D8B030D-6E8A-4147-A177-3AD203B41FA5}">
                      <a16:colId xmlns:a16="http://schemas.microsoft.com/office/drawing/2014/main" val="1586226262"/>
                    </a:ext>
                  </a:extLst>
                </a:gridCol>
                <a:gridCol w="9220870">
                  <a:extLst>
                    <a:ext uri="{9D8B030D-6E8A-4147-A177-3AD203B41FA5}">
                      <a16:colId xmlns:a16="http://schemas.microsoft.com/office/drawing/2014/main" val="165182660"/>
                    </a:ext>
                  </a:extLst>
                </a:gridCol>
              </a:tblGrid>
              <a:tr h="4072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212143095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login admin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4222434261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admin,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859324011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menambah admin baru ke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479371864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mengubah data admin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605588472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menghapus data admin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4260361060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mencari data admin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4138474400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 admin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admin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2117738002"/>
                  </a:ext>
                </a:extLst>
              </a:tr>
              <a:tr h="68455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nasabah merupakan proses pengelolaan data anggota yang meliputi memasukkan data nasabah, mengubah data nasabah, menghapus data nasabah,  mencari data nasabah, menampilkan data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285425368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memasukkan data nasabah ke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983287139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mengubah data nasabah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989523404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nasabah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 proses menghapus data nasabah yang ada di dalam basis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189223043"/>
                  </a:ext>
                </a:extLst>
              </a:tr>
              <a:tr h="36427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nasbah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66126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5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DF40-F355-4278-B6C1-32475FF7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E5756-87D8-43FF-A3E0-8A52F3349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96405"/>
              </p:ext>
            </p:extLst>
          </p:nvPr>
        </p:nvGraphicFramePr>
        <p:xfrm>
          <a:off x="646111" y="1321916"/>
          <a:ext cx="10899778" cy="52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4">
                  <a:extLst>
                    <a:ext uri="{9D8B030D-6E8A-4147-A177-3AD203B41FA5}">
                      <a16:colId xmlns:a16="http://schemas.microsoft.com/office/drawing/2014/main" val="501674495"/>
                    </a:ext>
                  </a:extLst>
                </a:gridCol>
                <a:gridCol w="1289458">
                  <a:extLst>
                    <a:ext uri="{9D8B030D-6E8A-4147-A177-3AD203B41FA5}">
                      <a16:colId xmlns:a16="http://schemas.microsoft.com/office/drawing/2014/main" val="4167877689"/>
                    </a:ext>
                  </a:extLst>
                </a:gridCol>
                <a:gridCol w="9310916">
                  <a:extLst>
                    <a:ext uri="{9D8B030D-6E8A-4147-A177-3AD203B41FA5}">
                      <a16:colId xmlns:a16="http://schemas.microsoft.com/office/drawing/2014/main" val="2398295905"/>
                    </a:ext>
                  </a:extLst>
                </a:gridCol>
              </a:tblGrid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492130119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449862585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66897751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ketika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pinjaman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427982650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267571320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begitu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34526607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ternyata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terlalu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backup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terlebih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dahulu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430889551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Peminjaman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peminjaman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129704414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 transakasi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Mengelola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transakasi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meliputi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3661700513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 Transaksi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1299459639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Melihat Transaksi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2056662482"/>
                  </a:ext>
                </a:extLst>
              </a:tr>
              <a:tr h="4121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 Transaksi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proses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transaksi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basis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93" marR="26393" marT="0" marB="0"/>
                </a:tc>
                <a:extLst>
                  <a:ext uri="{0D108BD9-81ED-4DB2-BD59-A6C34878D82A}">
                    <a16:rowId xmlns:a16="http://schemas.microsoft.com/office/drawing/2014/main" val="27490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6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6A9D-F169-410D-989F-BBCF743D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Pembuatan</a:t>
            </a:r>
            <a:r>
              <a:rPr lang="en-US" sz="2400" dirty="0"/>
              <a:t> Use Case </a:t>
            </a:r>
            <a:r>
              <a:rPr lang="en-US" sz="2400" dirty="0" err="1"/>
              <a:t>Skenario</a:t>
            </a:r>
            <a:br>
              <a:rPr lang="en-US" sz="2800" dirty="0"/>
            </a:br>
            <a:r>
              <a:rPr lang="en-US" sz="1400" dirty="0"/>
              <a:t>Login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54EA1-4CF0-4E8E-9A10-1163B3616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376793"/>
              </p:ext>
            </p:extLst>
          </p:nvPr>
        </p:nvGraphicFramePr>
        <p:xfrm>
          <a:off x="838199" y="1481971"/>
          <a:ext cx="11102163" cy="4174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1676">
                  <a:extLst>
                    <a:ext uri="{9D8B030D-6E8A-4147-A177-3AD203B41FA5}">
                      <a16:colId xmlns:a16="http://schemas.microsoft.com/office/drawing/2014/main" val="3707826086"/>
                    </a:ext>
                  </a:extLst>
                </a:gridCol>
                <a:gridCol w="5550487">
                  <a:extLst>
                    <a:ext uri="{9D8B030D-6E8A-4147-A177-3AD203B41FA5}">
                      <a16:colId xmlns:a16="http://schemas.microsoft.com/office/drawing/2014/main" val="4187820060"/>
                    </a:ext>
                  </a:extLst>
                </a:gridCol>
              </a:tblGrid>
              <a:tr h="2757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Aksi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9137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928452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920266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45558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200" dirty="0" err="1">
                          <a:effectLst/>
                        </a:rPr>
                        <a:t>Masuk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078163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Skenario alternatif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070131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83274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95760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notifikasi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gagal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688339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200" dirty="0" err="1">
                          <a:effectLst/>
                        </a:rPr>
                        <a:t>Masukan</a:t>
                      </a:r>
                      <a:r>
                        <a:rPr lang="en-US" sz="1200" dirty="0">
                          <a:effectLst/>
                        </a:rPr>
                        <a:t> username dan password yang valid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704341"/>
                  </a:ext>
                </a:extLst>
              </a:tr>
              <a:tr h="564245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dimasukan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memeriksan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basis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914054"/>
                  </a:ext>
                </a:extLst>
              </a:tr>
              <a:tr h="275757">
                <a:tc>
                  <a:txBody>
                    <a:bodyPr/>
                    <a:lstStyle/>
                    <a:p>
                      <a:pPr marL="91440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200" dirty="0" err="1">
                          <a:effectLst/>
                        </a:rPr>
                        <a:t>Masuk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94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99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6EF-6179-420C-AD63-61B4DC6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Nama Use Case : </a:t>
            </a:r>
            <a:r>
              <a:rPr lang="en-US" sz="1600" dirty="0" err="1"/>
              <a:t>menambah</a:t>
            </a:r>
            <a:r>
              <a:rPr lang="en-US" sz="1600" dirty="0"/>
              <a:t> admin </a:t>
            </a:r>
            <a:r>
              <a:rPr lang="en-US" sz="1600" dirty="0" err="1"/>
              <a:t>baru</a:t>
            </a:r>
            <a:endParaRPr lang="en-US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74367-0B55-4C9C-8753-E6F5C01DA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507066"/>
              </p:ext>
            </p:extLst>
          </p:nvPr>
        </p:nvGraphicFramePr>
        <p:xfrm>
          <a:off x="838199" y="1424763"/>
          <a:ext cx="10942675" cy="4334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8214">
                  <a:extLst>
                    <a:ext uri="{9D8B030D-6E8A-4147-A177-3AD203B41FA5}">
                      <a16:colId xmlns:a16="http://schemas.microsoft.com/office/drawing/2014/main" val="1233620371"/>
                    </a:ext>
                  </a:extLst>
                </a:gridCol>
                <a:gridCol w="5664461">
                  <a:extLst>
                    <a:ext uri="{9D8B030D-6E8A-4147-A177-3AD203B41FA5}">
                      <a16:colId xmlns:a16="http://schemas.microsoft.com/office/drawing/2014/main" val="1678952117"/>
                    </a:ext>
                  </a:extLst>
                </a:gridCol>
              </a:tblGrid>
              <a:tr h="18522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2229077859"/>
                  </a:ext>
                </a:extLst>
              </a:tr>
              <a:tr h="17665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40457"/>
                  </a:ext>
                </a:extLst>
              </a:tr>
              <a:tr h="1766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meminta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881831786"/>
                  </a:ext>
                </a:extLst>
              </a:tr>
              <a:tr h="335894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Memasukkan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sesuai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kolom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diminta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695739283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574250277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basis data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943676594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sukses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298464864"/>
                  </a:ext>
                </a:extLst>
              </a:tr>
              <a:tr h="176650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Alternatif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25450"/>
                  </a:ext>
                </a:extLst>
              </a:tr>
              <a:tr h="1766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Meminta</a:t>
                      </a:r>
                      <a:r>
                        <a:rPr lang="en-US" sz="1100" dirty="0">
                          <a:effectLst/>
                        </a:rPr>
                        <a:t> status login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259782246"/>
                  </a:ext>
                </a:extLst>
              </a:tr>
              <a:tr h="335894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Memasukkan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sesuai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kolom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diminta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3802710339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441471736"/>
                  </a:ext>
                </a:extLst>
              </a:tr>
              <a:tr h="33589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menampilakn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bahwa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888948890"/>
                  </a:ext>
                </a:extLst>
              </a:tr>
              <a:tr h="176650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data yang valid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1532284393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100" dirty="0" err="1">
                          <a:effectLst/>
                        </a:rPr>
                        <a:t>Memeriksa</a:t>
                      </a:r>
                      <a:r>
                        <a:rPr lang="en-US" sz="1100" dirty="0">
                          <a:effectLst/>
                        </a:rPr>
                        <a:t> valid </a:t>
                      </a:r>
                      <a:r>
                        <a:rPr lang="en-US" sz="1100" dirty="0" err="1">
                          <a:effectLst/>
                        </a:rPr>
                        <a:t>tidaknya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masukan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3649314229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admin </a:t>
                      </a:r>
                      <a:r>
                        <a:rPr lang="en-US" sz="1100" dirty="0" err="1">
                          <a:effectLst/>
                        </a:rPr>
                        <a:t>baru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basis data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3256914083"/>
                  </a:ext>
                </a:extLst>
              </a:tr>
              <a:tr h="32263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8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sukses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959" marR="60568" marT="0" marB="0"/>
                </a:tc>
                <a:extLst>
                  <a:ext uri="{0D108BD9-81ED-4DB2-BD59-A6C34878D82A}">
                    <a16:rowId xmlns:a16="http://schemas.microsoft.com/office/drawing/2014/main" val="95636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3536-5F1F-4F1E-9A7E-4F0B91DF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Melihat</a:t>
            </a:r>
            <a:r>
              <a:rPr lang="en-US" sz="2000" dirty="0"/>
              <a:t> admin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0C43F6-2C42-4C6A-8998-12381BFE2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80314"/>
              </p:ext>
            </p:extLst>
          </p:nvPr>
        </p:nvGraphicFramePr>
        <p:xfrm>
          <a:off x="838200" y="1732722"/>
          <a:ext cx="10515600" cy="4426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215">
                  <a:extLst>
                    <a:ext uri="{9D8B030D-6E8A-4147-A177-3AD203B41FA5}">
                      <a16:colId xmlns:a16="http://schemas.microsoft.com/office/drawing/2014/main" val="4148616235"/>
                    </a:ext>
                  </a:extLst>
                </a:gridCol>
                <a:gridCol w="5443385">
                  <a:extLst>
                    <a:ext uri="{9D8B030D-6E8A-4147-A177-3AD203B41FA5}">
                      <a16:colId xmlns:a16="http://schemas.microsoft.com/office/drawing/2014/main" val="1386573655"/>
                    </a:ext>
                  </a:extLst>
                </a:gridCol>
              </a:tblGrid>
              <a:tr h="160352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636759320"/>
                  </a:ext>
                </a:extLst>
              </a:tr>
              <a:tr h="163823">
                <a:tc gridSpan="2"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74420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178484629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786854597"/>
                  </a:ext>
                </a:extLst>
              </a:tr>
              <a:tr h="68131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belum</a:t>
                      </a:r>
                      <a:r>
                        <a:rPr lang="en-US" sz="1100" dirty="0">
                          <a:effectLst/>
                        </a:rPr>
                        <a:t> detail, missal </a:t>
                      </a:r>
                      <a:r>
                        <a:rPr lang="en-US" sz="1100" dirty="0" err="1">
                          <a:effectLst/>
                        </a:rPr>
                        <a:t>hanya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judulnya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saja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tampil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dalam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bentuk</a:t>
                      </a:r>
                      <a:r>
                        <a:rPr lang="en-US" sz="1100" dirty="0">
                          <a:effectLst/>
                        </a:rPr>
                        <a:t> list)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044542640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899951794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(detail </a:t>
                      </a:r>
                      <a:r>
                        <a:rPr lang="en-US" sz="1100" dirty="0" err="1">
                          <a:effectLst/>
                        </a:rPr>
                        <a:t>sebuah</a:t>
                      </a:r>
                      <a:r>
                        <a:rPr lang="en-US" sz="1100" dirty="0">
                          <a:effectLst/>
                        </a:rPr>
                        <a:t> data admin)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50364164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 alternative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939713584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546152136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840332915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ada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yang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muncul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3149236353"/>
                  </a:ext>
                </a:extLst>
              </a:tr>
              <a:tr h="336320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100" dirty="0" err="1">
                          <a:effectLst/>
                        </a:rPr>
                        <a:t>masukan</a:t>
                      </a:r>
                      <a:r>
                        <a:rPr lang="en-US" sz="1100" dirty="0">
                          <a:effectLst/>
                        </a:rPr>
                        <a:t> kata </a:t>
                      </a:r>
                      <a:r>
                        <a:rPr lang="en-US" sz="1100" dirty="0" err="1">
                          <a:effectLst/>
                        </a:rPr>
                        <a:t>kunci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spesifik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1341439862"/>
                  </a:ext>
                </a:extLst>
              </a:tr>
              <a:tr h="68131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belum</a:t>
                      </a:r>
                      <a:r>
                        <a:rPr lang="en-US" sz="1100" dirty="0">
                          <a:effectLst/>
                        </a:rPr>
                        <a:t> detail, missal </a:t>
                      </a:r>
                      <a:r>
                        <a:rPr lang="en-US" sz="1100" dirty="0" err="1">
                          <a:effectLst/>
                        </a:rPr>
                        <a:t>hanya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judulnya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saja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tampil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dalam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bentuk</a:t>
                      </a:r>
                      <a:r>
                        <a:rPr lang="en-US" sz="1100" dirty="0">
                          <a:effectLst/>
                        </a:rPr>
                        <a:t> list)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033357670"/>
                  </a:ext>
                </a:extLst>
              </a:tr>
              <a:tr h="163823"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dicari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2023460691"/>
                  </a:ext>
                </a:extLst>
              </a:tr>
              <a:tr h="5088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data admin (detail </a:t>
                      </a:r>
                      <a:r>
                        <a:rPr lang="en-US" sz="1100" dirty="0" err="1">
                          <a:effectLst/>
                        </a:rPr>
                        <a:t>sebuah</a:t>
                      </a:r>
                      <a:r>
                        <a:rPr lang="en-US" sz="1100" dirty="0">
                          <a:effectLst/>
                        </a:rPr>
                        <a:t> data admin)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admin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850" marR="60447" marT="0" marB="0"/>
                </a:tc>
                <a:extLst>
                  <a:ext uri="{0D108BD9-81ED-4DB2-BD59-A6C34878D82A}">
                    <a16:rowId xmlns:a16="http://schemas.microsoft.com/office/drawing/2014/main" val="75328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3264</Words>
  <Application>Microsoft Office PowerPoint</Application>
  <PresentationFormat>Widescreen</PresentationFormat>
  <Paragraphs>754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Ion</vt:lpstr>
      <vt:lpstr>Sistem Informasi Perbankan</vt:lpstr>
      <vt:lpstr>Sistem Informasi Perbankan </vt:lpstr>
      <vt:lpstr> Untuk menyelesaikan studi kasus diatas menjadi sebuah use case diagram, umumnya terdapat 4 tahapan yang harus dilalui yaitu : </vt:lpstr>
      <vt:lpstr>Pendefinisian Aktor </vt:lpstr>
      <vt:lpstr>Pendefinisian Use Case </vt:lpstr>
      <vt:lpstr>PowerPoint Presentation</vt:lpstr>
      <vt:lpstr>Pembuatan Use Case Skenario Login</vt:lpstr>
      <vt:lpstr>Nama Use Case : menambah admin baru</vt:lpstr>
      <vt:lpstr>Melihat admin  </vt:lpstr>
      <vt:lpstr>Mengubah admin   </vt:lpstr>
      <vt:lpstr>Menghapus admin</vt:lpstr>
      <vt:lpstr>Mencari Data Admin</vt:lpstr>
      <vt:lpstr>Nama Use Case : menambah data nasabah baru </vt:lpstr>
      <vt:lpstr>Melihat data nasabah</vt:lpstr>
      <vt:lpstr>Mengubah data nasabah </vt:lpstr>
      <vt:lpstr>Mencari Data Nasabah </vt:lpstr>
      <vt:lpstr>Menghapus Data Nasabah</vt:lpstr>
      <vt:lpstr>Menambah Data Pinjaman</vt:lpstr>
      <vt:lpstr>Mengubah Data Pinjaman</vt:lpstr>
      <vt:lpstr>Mencari Data pinjaman</vt:lpstr>
      <vt:lpstr>Melihat data pinjaman</vt:lpstr>
      <vt:lpstr>Menambah data transaksi </vt:lpstr>
      <vt:lpstr>Mencari Data transaksi</vt:lpstr>
      <vt:lpstr>Melihat data transaksi </vt:lpstr>
      <vt:lpstr>PowerPoint Presentation</vt:lpstr>
      <vt:lpstr>Login Untuk Admin</vt:lpstr>
      <vt:lpstr>Melihat Admin</vt:lpstr>
      <vt:lpstr>Menghapus Admin</vt:lpstr>
      <vt:lpstr>Login Nasabah</vt:lpstr>
      <vt:lpstr>Mengubah Data Nasabah</vt:lpstr>
      <vt:lpstr>Menghapus Data Nasabah</vt:lpstr>
      <vt:lpstr>Mengubah Data Pinjaman</vt:lpstr>
      <vt:lpstr>Menghapus Data Pinjaman</vt:lpstr>
      <vt:lpstr>Menambah data Transaksi</vt:lpstr>
      <vt:lpstr>Mencari Data Transaksi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Febrian Yudho</dc:creator>
  <cp:lastModifiedBy>nanda</cp:lastModifiedBy>
  <cp:revision>91</cp:revision>
  <dcterms:created xsi:type="dcterms:W3CDTF">2019-11-20T09:10:22Z</dcterms:created>
  <dcterms:modified xsi:type="dcterms:W3CDTF">2019-12-19T16:33:24Z</dcterms:modified>
</cp:coreProperties>
</file>