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8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9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70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1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7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1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0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7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2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6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0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985C05-AD25-4AE5-9056-D8495DF1947C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24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057211-BF50-4534-A201-63F7AAB81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319" y="415829"/>
            <a:ext cx="8825658" cy="3329581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Perbankan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B99193-5D20-4705-A261-FD14AEAD4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319" y="4029233"/>
            <a:ext cx="8825658" cy="1922679"/>
          </a:xfrm>
        </p:spPr>
        <p:txBody>
          <a:bodyPr>
            <a:noAutofit/>
          </a:bodyPr>
          <a:lstStyle/>
          <a:p>
            <a:r>
              <a:rPr lang="en-US" sz="1600" dirty="0" err="1"/>
              <a:t>Lilis</a:t>
            </a:r>
            <a:r>
              <a:rPr lang="en-US" sz="1600" dirty="0"/>
              <a:t> Sonia (18090051)</a:t>
            </a:r>
          </a:p>
          <a:p>
            <a:r>
              <a:rPr lang="en-US" sz="1600" dirty="0" err="1"/>
              <a:t>Risnanda</a:t>
            </a:r>
            <a:r>
              <a:rPr lang="en-US" sz="1600" dirty="0"/>
              <a:t> </a:t>
            </a:r>
            <a:r>
              <a:rPr lang="en-US" sz="1600" dirty="0" err="1"/>
              <a:t>Hasna</a:t>
            </a:r>
            <a:r>
              <a:rPr lang="en-US" sz="1600" dirty="0"/>
              <a:t> </a:t>
            </a:r>
            <a:r>
              <a:rPr lang="en-US" sz="1600" dirty="0" err="1"/>
              <a:t>Mufida</a:t>
            </a:r>
            <a:r>
              <a:rPr lang="en-US" sz="1600" dirty="0"/>
              <a:t> (18090092)</a:t>
            </a:r>
          </a:p>
          <a:p>
            <a:r>
              <a:rPr lang="en-US" sz="1600" dirty="0" err="1"/>
              <a:t>Panji</a:t>
            </a:r>
            <a:r>
              <a:rPr lang="en-US" sz="1600" dirty="0"/>
              <a:t> </a:t>
            </a:r>
            <a:r>
              <a:rPr lang="en-US" sz="1600" dirty="0" err="1"/>
              <a:t>Oktova</a:t>
            </a:r>
            <a:r>
              <a:rPr lang="en-US" sz="1600" dirty="0"/>
              <a:t> P(18090120)</a:t>
            </a:r>
          </a:p>
          <a:p>
            <a:r>
              <a:rPr lang="en-US" sz="1600" dirty="0"/>
              <a:t>Faqih Zada </a:t>
            </a:r>
            <a:r>
              <a:rPr lang="en-US" sz="1600" dirty="0" err="1"/>
              <a:t>Ikhsan</a:t>
            </a:r>
            <a:r>
              <a:rPr lang="en-US" sz="1600" dirty="0"/>
              <a:t> (18090127)</a:t>
            </a:r>
          </a:p>
          <a:p>
            <a:r>
              <a:rPr lang="en-US" sz="1600" dirty="0"/>
              <a:t>Febrian Yudho S (19092003)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195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67192B0-9DA1-436F-A632-5A94D472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86" y="416519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 err="1"/>
              <a:t>Mengubah</a:t>
            </a:r>
            <a:r>
              <a:rPr lang="en-US" sz="2000" dirty="0"/>
              <a:t> admin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C2EAE3B-F6F2-4678-9E1E-B52CFFF07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05355"/>
              </p:ext>
            </p:extLst>
          </p:nvPr>
        </p:nvGraphicFramePr>
        <p:xfrm>
          <a:off x="402266" y="946297"/>
          <a:ext cx="11387468" cy="5907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92762">
                  <a:extLst>
                    <a:ext uri="{9D8B030D-6E8A-4147-A177-3AD203B41FA5}">
                      <a16:colId xmlns:a16="http://schemas.microsoft.com/office/drawing/2014/main" xmlns="" val="3689054725"/>
                    </a:ext>
                  </a:extLst>
                </a:gridCol>
                <a:gridCol w="5894706">
                  <a:extLst>
                    <a:ext uri="{9D8B030D-6E8A-4147-A177-3AD203B41FA5}">
                      <a16:colId xmlns:a16="http://schemas.microsoft.com/office/drawing/2014/main" xmlns="" val="3029477521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Aktor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Reaksi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218309165"/>
                  </a:ext>
                </a:extLst>
              </a:tr>
              <a:tr h="119781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Skenario Normal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0427124"/>
                  </a:ext>
                </a:extLst>
              </a:tr>
              <a:tr h="11978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Memeriksa status login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573187115"/>
                  </a:ext>
                </a:extLst>
              </a:tr>
              <a:tr h="11978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Memasukkan kata kunci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607487503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admin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diubah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269026148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Menampilkan data admin yang dicari (dengan tampilan belum detail)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3194064164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Memilih data admin yang akan diubah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422202751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Menampilkan data admin yang dipilh(dengan tampilan detail)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570943159"/>
                  </a:ext>
                </a:extLst>
              </a:tr>
              <a:tr h="11978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Mengubah data admin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84179817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Memeriksa valid tidaknya data masukan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3123205236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Menyimpan data yang telah diubah ke basis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3153225732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sukses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disimpan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3251299131"/>
                  </a:ext>
                </a:extLst>
              </a:tr>
              <a:tr h="119781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Skenario Alternatif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9007885"/>
                  </a:ext>
                </a:extLst>
              </a:tr>
              <a:tr h="11978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Memeriksa status login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3924640996"/>
                  </a:ext>
                </a:extLst>
              </a:tr>
              <a:tr h="11978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Memasukkan kata kunci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350144926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Mencari data admin yang akan diubah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4036816744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Menampilkan data admin yang dicari(dengan tampilan belum detail)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437989384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Memilih data admin yang akan diubah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759462872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Menampilkan data admin (dengan tampilan detail)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205099306"/>
                  </a:ext>
                </a:extLst>
              </a:tr>
              <a:tr h="11978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Mengubah data admin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244527976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Memeriksa valid tidaknya data masukan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922415358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Menampilkan pesan bahwa data yang dimasukan tidak valid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698711034"/>
                  </a:ext>
                </a:extLst>
              </a:tr>
              <a:tr h="11978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memasukan data yang valid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4262609782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 Memeriksa valid tidaknya data masukan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090726211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 Menyimpan data yang telah diubah ke basis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272588616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sukses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disimpan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412067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78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BC6B1-159A-40AE-A910-AD28D188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32" y="387468"/>
            <a:ext cx="9613861" cy="1080938"/>
          </a:xfrm>
        </p:spPr>
        <p:txBody>
          <a:bodyPr>
            <a:normAutofit/>
          </a:bodyPr>
          <a:lstStyle/>
          <a:p>
            <a:r>
              <a:rPr lang="en-US" sz="2000" dirty="0" err="1"/>
              <a:t>Menghapus</a:t>
            </a:r>
            <a:r>
              <a:rPr lang="en-US" sz="2000" dirty="0"/>
              <a:t> admin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EDEF1BB7-33B5-4BC5-9635-AFAB51C22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27094"/>
              </p:ext>
            </p:extLst>
          </p:nvPr>
        </p:nvGraphicFramePr>
        <p:xfrm>
          <a:off x="411480" y="859537"/>
          <a:ext cx="10518433" cy="5691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3583">
                  <a:extLst>
                    <a:ext uri="{9D8B030D-6E8A-4147-A177-3AD203B41FA5}">
                      <a16:colId xmlns:a16="http://schemas.microsoft.com/office/drawing/2014/main" xmlns="" val="1685964183"/>
                    </a:ext>
                  </a:extLst>
                </a:gridCol>
                <a:gridCol w="5444850">
                  <a:extLst>
                    <a:ext uri="{9D8B030D-6E8A-4147-A177-3AD203B41FA5}">
                      <a16:colId xmlns:a16="http://schemas.microsoft.com/office/drawing/2014/main" xmlns="" val="2310213413"/>
                    </a:ext>
                  </a:extLst>
                </a:gridCol>
              </a:tblGrid>
              <a:tr h="20178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xmlns="" val="2139973444"/>
                  </a:ext>
                </a:extLst>
              </a:tr>
              <a:tr h="207930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4546714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Memeriksa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xmlns="" val="3209001514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Memasukkan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xmlns="" val="554822032"/>
                  </a:ext>
                </a:extLst>
              </a:tr>
              <a:tr h="319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Mencari data admin yang akan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xmlns="" val="312527757"/>
                  </a:ext>
                </a:extLst>
              </a:tr>
              <a:tr h="4158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Menampilkan data admin yang dicari(dengan tampilan belum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xmlns="" val="4258959738"/>
                  </a:ext>
                </a:extLst>
              </a:tr>
              <a:tr h="31939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 </a:t>
                      </a:r>
                      <a:r>
                        <a:rPr lang="en-US" sz="1200" dirty="0" err="1">
                          <a:effectLst/>
                        </a:rPr>
                        <a:t>Memilih</a:t>
                      </a:r>
                      <a:r>
                        <a:rPr lang="en-US" sz="1200" dirty="0">
                          <a:effectLst/>
                        </a:rPr>
                        <a:t> data admin yang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dihapus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xmlns="" val="3422328963"/>
                  </a:ext>
                </a:extLst>
              </a:tr>
              <a:tr h="4832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pesan konfirmasi apakah data akan benar-benar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xmlns="" val="959643442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Pilihan setuju data akan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xmlns="" val="2019368582"/>
                  </a:ext>
                </a:extLst>
              </a:tr>
              <a:tr h="319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 Menghapus data admin dari basis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xmlns="" val="3446780725"/>
                  </a:ext>
                </a:extLst>
              </a:tr>
              <a:tr h="319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 Menampilkan pesan bahwa data sukses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xmlns="" val="2563410264"/>
                  </a:ext>
                </a:extLst>
              </a:tr>
              <a:tr h="207930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1140476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Memeriksa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xmlns="" val="2598800300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Memasukkan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xmlns="" val="744940633"/>
                  </a:ext>
                </a:extLst>
              </a:tr>
              <a:tr h="319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Mencari data admin yang akan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xmlns="" val="2495233581"/>
                  </a:ext>
                </a:extLst>
              </a:tr>
              <a:tr h="319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Menampilkan data admin yang dicari(denagan tampilan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xmlns="" val="369203227"/>
                  </a:ext>
                </a:extLst>
              </a:tr>
              <a:tr h="31939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Memilih data admin yang akan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xmlns="" val="1964551091"/>
                  </a:ext>
                </a:extLst>
              </a:tr>
              <a:tr h="4832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pesan konfirmasi apakah data akan benar-benar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xmlns="" val="2670593036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Pilihan tidak setuju data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xmlns="" val="71258547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 </a:t>
                      </a:r>
                      <a:r>
                        <a:rPr lang="en-US" sz="1200" dirty="0" err="1">
                          <a:effectLst/>
                        </a:rPr>
                        <a:t>Kembali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form </a:t>
                      </a:r>
                      <a:r>
                        <a:rPr lang="en-US" sz="1200" dirty="0" err="1">
                          <a:effectLst/>
                        </a:rPr>
                        <a:t>pencarian</a:t>
                      </a:r>
                      <a:r>
                        <a:rPr lang="en-US" sz="1200" dirty="0">
                          <a:effectLst/>
                        </a:rPr>
                        <a:t> 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xmlns="" val="2338862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7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4CDE16-0D9E-45E4-AD10-2DBA87FC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07" y="347571"/>
            <a:ext cx="9613861" cy="1080938"/>
          </a:xfrm>
        </p:spPr>
        <p:txBody>
          <a:bodyPr>
            <a:normAutofit/>
          </a:bodyPr>
          <a:lstStyle/>
          <a:p>
            <a:r>
              <a:rPr lang="en-US" sz="2000" dirty="0" err="1"/>
              <a:t>Mencari</a:t>
            </a:r>
            <a:r>
              <a:rPr lang="en-US" sz="2000" dirty="0"/>
              <a:t> Data Admin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A457614-0102-4456-A7B9-B89E767A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90495"/>
              </p:ext>
            </p:extLst>
          </p:nvPr>
        </p:nvGraphicFramePr>
        <p:xfrm>
          <a:off x="832104" y="914404"/>
          <a:ext cx="10247022" cy="5674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42666">
                  <a:extLst>
                    <a:ext uri="{9D8B030D-6E8A-4147-A177-3AD203B41FA5}">
                      <a16:colId xmlns:a16="http://schemas.microsoft.com/office/drawing/2014/main" xmlns="" val="798675472"/>
                    </a:ext>
                  </a:extLst>
                </a:gridCol>
                <a:gridCol w="5304356">
                  <a:extLst>
                    <a:ext uri="{9D8B030D-6E8A-4147-A177-3AD203B41FA5}">
                      <a16:colId xmlns:a16="http://schemas.microsoft.com/office/drawing/2014/main" xmlns="" val="3815682556"/>
                    </a:ext>
                  </a:extLst>
                </a:gridCol>
              </a:tblGrid>
              <a:tr h="22465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1288108009"/>
                  </a:ext>
                </a:extLst>
              </a:tr>
              <a:tr h="214167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8694761"/>
                  </a:ext>
                </a:extLst>
              </a:tr>
              <a:tr h="21416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Memasukkan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2424271789"/>
                  </a:ext>
                </a:extLst>
              </a:tr>
              <a:tr h="21416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3814547887"/>
                  </a:ext>
                </a:extLst>
              </a:tr>
              <a:tr h="62448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data admin yang dicari (belum valid, hanya berupa judul atau belum dalam bentuk list)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3483510546"/>
                  </a:ext>
                </a:extLst>
              </a:tr>
              <a:tr h="41277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 </a:t>
                      </a:r>
                      <a:r>
                        <a:rPr lang="en-US" sz="1200" dirty="0" err="1">
                          <a:effectLst/>
                        </a:rPr>
                        <a:t>Memilih</a:t>
                      </a:r>
                      <a:r>
                        <a:rPr lang="en-US" sz="1200" dirty="0">
                          <a:effectLst/>
                        </a:rPr>
                        <a:t> data admin yang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dicari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2842849989"/>
                  </a:ext>
                </a:extLst>
              </a:tr>
              <a:tr h="62448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Menampilkan keseluruhan dari data admin (detail data admin dari data yang dicari 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2025412066"/>
                  </a:ext>
                </a:extLst>
              </a:tr>
              <a:tr h="214167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5417952"/>
                  </a:ext>
                </a:extLst>
              </a:tr>
              <a:tr h="21416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Memasukkan kata kunci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3581243436"/>
                  </a:ext>
                </a:extLst>
              </a:tr>
              <a:tr h="21416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Mencari data yang dicari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1952303491"/>
                  </a:ext>
                </a:extLst>
              </a:tr>
              <a:tr h="41277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pesan jika data admin yang dicari tidak ada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130228922"/>
                  </a:ext>
                </a:extLst>
              </a:tr>
              <a:tr h="21416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Memasukkan kata kunci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2148569577"/>
                  </a:ext>
                </a:extLst>
              </a:tr>
              <a:tr h="21416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Mencari data admin yang diminta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1153724860"/>
                  </a:ext>
                </a:extLst>
              </a:tr>
              <a:tr h="62448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data admin yang dicari (belum valid, hanya berupa judul atau belum dalam bentuk list)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891989696"/>
                  </a:ext>
                </a:extLst>
              </a:tr>
              <a:tr h="41277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Memilih data admin yang akan dicari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780038424"/>
                  </a:ext>
                </a:extLst>
              </a:tr>
              <a:tr h="62448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keseluruhan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data admin (detail data admin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data yang </a:t>
                      </a:r>
                      <a:r>
                        <a:rPr lang="en-US" sz="1200" dirty="0" err="1">
                          <a:effectLst/>
                        </a:rPr>
                        <a:t>dicari</a:t>
                      </a:r>
                      <a:r>
                        <a:rPr lang="en-US" sz="1200" dirty="0">
                          <a:effectLst/>
                        </a:rPr>
                        <a:t> 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4237583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3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D1CD08-A5C1-409A-B9E7-E8B2C79B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32" y="469273"/>
            <a:ext cx="9613861" cy="1080938"/>
          </a:xfrm>
        </p:spPr>
        <p:txBody>
          <a:bodyPr>
            <a:normAutofit/>
          </a:bodyPr>
          <a:lstStyle/>
          <a:p>
            <a:r>
              <a:rPr lang="en-US" sz="2000" dirty="0"/>
              <a:t>Nama Use Case : </a:t>
            </a:r>
            <a:r>
              <a:rPr lang="en-US" sz="2000" dirty="0" err="1"/>
              <a:t>menambah</a:t>
            </a:r>
            <a:r>
              <a:rPr lang="en-US" sz="2000" dirty="0"/>
              <a:t> data </a:t>
            </a:r>
            <a:r>
              <a:rPr lang="en-US" sz="2000" dirty="0" err="1"/>
              <a:t>nasabah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E6039889-7EBB-4E4F-952A-5BDC3563A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7409"/>
              </p:ext>
            </p:extLst>
          </p:nvPr>
        </p:nvGraphicFramePr>
        <p:xfrm>
          <a:off x="331186" y="1042415"/>
          <a:ext cx="11439635" cy="5346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7925">
                  <a:extLst>
                    <a:ext uri="{9D8B030D-6E8A-4147-A177-3AD203B41FA5}">
                      <a16:colId xmlns:a16="http://schemas.microsoft.com/office/drawing/2014/main" xmlns="" val="3271301082"/>
                    </a:ext>
                  </a:extLst>
                </a:gridCol>
                <a:gridCol w="5921710">
                  <a:extLst>
                    <a:ext uri="{9D8B030D-6E8A-4147-A177-3AD203B41FA5}">
                      <a16:colId xmlns:a16="http://schemas.microsoft.com/office/drawing/2014/main" xmlns="" val="24032353"/>
                    </a:ext>
                  </a:extLst>
                </a:gridCol>
              </a:tblGrid>
              <a:tr h="217521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Aksi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Aktor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Reaksi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Sistem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23838310"/>
                  </a:ext>
                </a:extLst>
              </a:tr>
              <a:tr h="247612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Skenario Normal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0640442"/>
                  </a:ext>
                </a:extLst>
              </a:tr>
              <a:tr h="24761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 meminta status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2687554878"/>
                  </a:ext>
                </a:extLst>
              </a:tr>
              <a:tr h="559910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 Memasukkan data nasabah pada kolom yang diminta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529785458"/>
                  </a:ext>
                </a:extLst>
              </a:tr>
              <a:tr h="37009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</a:t>
                      </a:r>
                      <a:r>
                        <a:rPr lang="en-US" sz="1400" dirty="0" err="1">
                          <a:effectLst/>
                        </a:rPr>
                        <a:t>Memeriksa</a:t>
                      </a:r>
                      <a:r>
                        <a:rPr lang="en-US" sz="1400" dirty="0">
                          <a:effectLst/>
                        </a:rPr>
                        <a:t> valid </a:t>
                      </a:r>
                      <a:r>
                        <a:rPr lang="en-US" sz="1400" dirty="0" err="1">
                          <a:effectLst/>
                        </a:rPr>
                        <a:t>tidaknya</a:t>
                      </a:r>
                      <a:r>
                        <a:rPr lang="en-US" sz="1400" dirty="0">
                          <a:effectLst/>
                        </a:rPr>
                        <a:t> data </a:t>
                      </a:r>
                      <a:r>
                        <a:rPr lang="en-US" sz="1400" dirty="0" err="1">
                          <a:effectLst/>
                        </a:rPr>
                        <a:t>masukan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3414610943"/>
                  </a:ext>
                </a:extLst>
              </a:tr>
              <a:tr h="37009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</a:t>
                      </a:r>
                      <a:r>
                        <a:rPr lang="en-US" sz="1400" dirty="0" err="1">
                          <a:effectLst/>
                        </a:rPr>
                        <a:t>Menyimpan</a:t>
                      </a:r>
                      <a:r>
                        <a:rPr lang="en-US" sz="1400" dirty="0">
                          <a:effectLst/>
                        </a:rPr>
                        <a:t> data login </a:t>
                      </a:r>
                      <a:r>
                        <a:rPr lang="en-US" sz="1400" dirty="0" err="1">
                          <a:effectLst/>
                        </a:rPr>
                        <a:t>nasabah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</a:t>
                      </a:r>
                      <a:r>
                        <a:rPr lang="en-US" sz="1400" dirty="0">
                          <a:effectLst/>
                        </a:rPr>
                        <a:t> basis 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244996671"/>
                  </a:ext>
                </a:extLst>
              </a:tr>
              <a:tr h="37009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 Menampilkan pesan sukses disimpan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2582106537"/>
                  </a:ext>
                </a:extLst>
              </a:tr>
              <a:tr h="247612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Skenario Alternatif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673900"/>
                  </a:ext>
                </a:extLst>
              </a:tr>
              <a:tr h="24761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 Meminta status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1395291761"/>
                  </a:ext>
                </a:extLst>
              </a:tr>
              <a:tr h="370091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 Memasukkan data sesuai kolom yang dimta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3620948584"/>
                  </a:ext>
                </a:extLst>
              </a:tr>
              <a:tr h="37009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 Memeriksa valid tidaknya data masukan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4115550358"/>
                  </a:ext>
                </a:extLst>
              </a:tr>
              <a:tr h="37009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 menampilakn pesan bahwa data masukan tidak valid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4063488841"/>
                  </a:ext>
                </a:extLst>
              </a:tr>
              <a:tr h="247612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 masukan data yang valid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446692256"/>
                  </a:ext>
                </a:extLst>
              </a:tr>
              <a:tr h="37009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 Memeriksa valid tidaknya data masukan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1436223907"/>
                  </a:ext>
                </a:extLst>
              </a:tr>
              <a:tr h="37009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 Menyimpan data nasabah baru ke basis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2055509376"/>
                  </a:ext>
                </a:extLst>
              </a:tr>
              <a:tr h="37009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</a:t>
                      </a:r>
                      <a:r>
                        <a:rPr lang="en-US" sz="1400" dirty="0" err="1">
                          <a:effectLst/>
                        </a:rPr>
                        <a:t>Menampilkan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pesan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sukses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disimpan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325176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4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30A27-518C-43E7-BAB2-358F204C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1931"/>
            <a:ext cx="9613861" cy="1080938"/>
          </a:xfrm>
        </p:spPr>
        <p:txBody>
          <a:bodyPr>
            <a:normAutofit/>
          </a:bodyPr>
          <a:lstStyle/>
          <a:p>
            <a:r>
              <a:rPr lang="en-US" sz="1800" dirty="0" err="1"/>
              <a:t>Melihat</a:t>
            </a:r>
            <a:r>
              <a:rPr lang="en-US" sz="1800" dirty="0"/>
              <a:t> data </a:t>
            </a:r>
            <a:r>
              <a:rPr lang="en-US" sz="1800" dirty="0" err="1"/>
              <a:t>nasabah</a:t>
            </a:r>
            <a:endParaRPr lang="en-US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50E9E43-6380-4AB4-A9C4-8C6B3A086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45536"/>
              </p:ext>
            </p:extLst>
          </p:nvPr>
        </p:nvGraphicFramePr>
        <p:xfrm>
          <a:off x="738510" y="914399"/>
          <a:ext cx="10515600" cy="5166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2215">
                  <a:extLst>
                    <a:ext uri="{9D8B030D-6E8A-4147-A177-3AD203B41FA5}">
                      <a16:colId xmlns:a16="http://schemas.microsoft.com/office/drawing/2014/main" xmlns="" val="426173857"/>
                    </a:ext>
                  </a:extLst>
                </a:gridCol>
                <a:gridCol w="5443385">
                  <a:extLst>
                    <a:ext uri="{9D8B030D-6E8A-4147-A177-3AD203B41FA5}">
                      <a16:colId xmlns:a16="http://schemas.microsoft.com/office/drawing/2014/main" xmlns="" val="2711730907"/>
                    </a:ext>
                  </a:extLst>
                </a:gridCol>
              </a:tblGrid>
              <a:tr h="21315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xmlns="" val="2484091944"/>
                  </a:ext>
                </a:extLst>
              </a:tr>
              <a:tr h="210977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1713496"/>
                  </a:ext>
                </a:extLst>
              </a:tr>
              <a:tr h="21097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xmlns="" val="1428697883"/>
                  </a:ext>
                </a:extLst>
              </a:tr>
              <a:tr h="210977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masukan kata kunci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xmlns="" val="1249339520"/>
                  </a:ext>
                </a:extLst>
              </a:tr>
              <a:tr h="65527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data nasabah yang dicari (dengan tampilan belum detail)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xmlns="" val="2882685809"/>
                  </a:ext>
                </a:extLst>
              </a:tr>
              <a:tr h="433124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Memilih data nasabah yang dicari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xmlns="" val="3836387510"/>
                  </a:ext>
                </a:extLst>
              </a:tr>
              <a:tr h="43312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Menampilkan data nasabah (dengan tampilan detail)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xmlns="" val="3580531249"/>
                  </a:ext>
                </a:extLst>
              </a:tr>
              <a:tr h="21097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Scenario alternative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xmlns="" val="3249053651"/>
                  </a:ext>
                </a:extLst>
              </a:tr>
              <a:tr h="21097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Memeriksa status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xmlns="" val="3593381194"/>
                  </a:ext>
                </a:extLst>
              </a:tr>
              <a:tr h="210977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masukan kata kunci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xmlns="" val="998750657"/>
                  </a:ext>
                </a:extLst>
              </a:tr>
              <a:tr h="21097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tidak ada yang yang muncul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xmlns="" val="2605712389"/>
                  </a:ext>
                </a:extLst>
              </a:tr>
              <a:tr h="433124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masukan kata kunci yang spesifik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xmlns="" val="730008"/>
                  </a:ext>
                </a:extLst>
              </a:tr>
              <a:tr h="65527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Menampilkan data nasabah yang dicari (dengan tampilan belum detail)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xmlns="" val="4123599066"/>
                  </a:ext>
                </a:extLst>
              </a:tr>
              <a:tr h="433124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Memilih nasabah yang dicari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xmlns="" val="982465863"/>
                  </a:ext>
                </a:extLst>
              </a:tr>
              <a:tr h="43312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7.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nasabah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tampilan</a:t>
                      </a:r>
                      <a:r>
                        <a:rPr lang="en-US" sz="1200" dirty="0">
                          <a:effectLst/>
                        </a:rPr>
                        <a:t> detail)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xmlns="" val="418768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94039C-DB33-4579-A6F4-F0945F98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35" y="383495"/>
            <a:ext cx="9613861" cy="1080938"/>
          </a:xfrm>
        </p:spPr>
        <p:txBody>
          <a:bodyPr>
            <a:normAutofit/>
          </a:bodyPr>
          <a:lstStyle/>
          <a:p>
            <a:r>
              <a:rPr lang="en-US" sz="2400" dirty="0" err="1"/>
              <a:t>Mengubah</a:t>
            </a:r>
            <a:r>
              <a:rPr lang="en-US" sz="2400" dirty="0"/>
              <a:t> data </a:t>
            </a:r>
            <a:r>
              <a:rPr lang="en-US" sz="2400" dirty="0" err="1"/>
              <a:t>nasabah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0E0D1B3-1E1A-42E0-BB8A-5A0BF6299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24189"/>
              </p:ext>
            </p:extLst>
          </p:nvPr>
        </p:nvGraphicFramePr>
        <p:xfrm>
          <a:off x="414313" y="891687"/>
          <a:ext cx="10313582" cy="5830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74771">
                  <a:extLst>
                    <a:ext uri="{9D8B030D-6E8A-4147-A177-3AD203B41FA5}">
                      <a16:colId xmlns:a16="http://schemas.microsoft.com/office/drawing/2014/main" xmlns="" val="3709830076"/>
                    </a:ext>
                  </a:extLst>
                </a:gridCol>
                <a:gridCol w="5338811">
                  <a:extLst>
                    <a:ext uri="{9D8B030D-6E8A-4147-A177-3AD203B41FA5}">
                      <a16:colId xmlns:a16="http://schemas.microsoft.com/office/drawing/2014/main" xmlns="" val="3561575987"/>
                    </a:ext>
                  </a:extLst>
                </a:gridCol>
              </a:tblGrid>
              <a:tr h="176379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257614745"/>
                  </a:ext>
                </a:extLst>
              </a:tr>
              <a:tr h="115724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3236673"/>
                  </a:ext>
                </a:extLst>
              </a:tr>
              <a:tr h="758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269012228"/>
                  </a:ext>
                </a:extLst>
              </a:tr>
              <a:tr h="11572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Memasukkan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731406402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 </a:t>
                      </a:r>
                      <a:r>
                        <a:rPr lang="en-US" sz="1200" dirty="0" err="1">
                          <a:effectLst/>
                        </a:rPr>
                        <a:t>Mencari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nasabah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diubah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212635910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Menampilkan data nasabah yang dicari (dengan tampilan belum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378635004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Memilih data nasabah yang akan diubah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825493306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data nasabah yang dipilh(dengan tampilan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3275985860"/>
                  </a:ext>
                </a:extLst>
              </a:tr>
              <a:tr h="11572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Mengubah data nasabah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105227945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 Memeriksa valid tidaknya data masukan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641072377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 Menyimpan data yang telah diubah ke basis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244480866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 Menampilkan pesan bahwa data sukses disimpan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3316878317"/>
                  </a:ext>
                </a:extLst>
              </a:tr>
              <a:tr h="115724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6922312"/>
                  </a:ext>
                </a:extLst>
              </a:tr>
              <a:tr h="11572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Memeriksa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675426900"/>
                  </a:ext>
                </a:extLst>
              </a:tr>
              <a:tr h="11572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Memasukkan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862615878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Mencari data nasabah yang akan diubah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300721431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Menampilkan data nasabah yang dicari(dengan tampilan belum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748097237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Memilih data nasabah yang akan diubah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3142336277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data nasabah (dengan tampilan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686834435"/>
                  </a:ext>
                </a:extLst>
              </a:tr>
              <a:tr h="11572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Mengubah data nasabah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82812429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 Memeriksa valid tidaknya data masukan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995369749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 Menampilkan pesan bahwa data yang dimasukan tidak 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663966696"/>
                  </a:ext>
                </a:extLst>
              </a:tr>
              <a:tr h="11572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 memasukan data yang 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3842317912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 Memeriksa valid tidaknya data masukan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4141091376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 Menyimpan data yang telah diubah ke basis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4002347417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13.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bahwa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sukses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disimpan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0703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5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92E77B-B4EE-4A08-A3C8-915F0E3C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0719"/>
            <a:ext cx="9613861" cy="1080938"/>
          </a:xfrm>
        </p:spPr>
        <p:txBody>
          <a:bodyPr>
            <a:normAutofit/>
          </a:bodyPr>
          <a:lstStyle/>
          <a:p>
            <a:r>
              <a:rPr lang="en-US" sz="2000" dirty="0" err="1"/>
              <a:t>Mencari</a:t>
            </a:r>
            <a:r>
              <a:rPr lang="en-US" sz="2000" dirty="0"/>
              <a:t> Data </a:t>
            </a:r>
            <a:r>
              <a:rPr lang="en-US" sz="2000" dirty="0" err="1"/>
              <a:t>Nasabah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7A80BBA-D615-4157-8FA9-ADCF7658A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79127"/>
              </p:ext>
            </p:extLst>
          </p:nvPr>
        </p:nvGraphicFramePr>
        <p:xfrm>
          <a:off x="139930" y="1292225"/>
          <a:ext cx="11630891" cy="5324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10176">
                  <a:extLst>
                    <a:ext uri="{9D8B030D-6E8A-4147-A177-3AD203B41FA5}">
                      <a16:colId xmlns:a16="http://schemas.microsoft.com/office/drawing/2014/main" xmlns="" val="2433285516"/>
                    </a:ext>
                  </a:extLst>
                </a:gridCol>
                <a:gridCol w="6020715">
                  <a:extLst>
                    <a:ext uri="{9D8B030D-6E8A-4147-A177-3AD203B41FA5}">
                      <a16:colId xmlns:a16="http://schemas.microsoft.com/office/drawing/2014/main" xmlns="" val="2319774908"/>
                    </a:ext>
                  </a:extLst>
                </a:gridCol>
              </a:tblGrid>
              <a:tr h="21107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xmlns="" val="2005440116"/>
                  </a:ext>
                </a:extLst>
              </a:tr>
              <a:tr h="215644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3916343"/>
                  </a:ext>
                </a:extLst>
              </a:tr>
              <a:tr h="21564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Memasukkan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xmlns="" val="1118928282"/>
                  </a:ext>
                </a:extLst>
              </a:tr>
              <a:tr h="21564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xmlns="" val="4121068791"/>
                  </a:ext>
                </a:extLst>
              </a:tr>
              <a:tr h="63204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nasabah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dicari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tampilan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belum</a:t>
                      </a:r>
                      <a:r>
                        <a:rPr lang="en-US" sz="1200" dirty="0">
                          <a:effectLst/>
                        </a:rPr>
                        <a:t> detail)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xmlns="" val="1270080606"/>
                  </a:ext>
                </a:extLst>
              </a:tr>
              <a:tr h="4245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 </a:t>
                      </a:r>
                      <a:r>
                        <a:rPr lang="en-US" sz="1200" dirty="0" err="1">
                          <a:effectLst/>
                        </a:rPr>
                        <a:t>Memilih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nasabah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dicari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xmlns="" val="3803759425"/>
                  </a:ext>
                </a:extLst>
              </a:tr>
              <a:tr h="4245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Menampilkan keseluruhan dari data nasabah(dengan tampilan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xmlns="" val="3507395654"/>
                  </a:ext>
                </a:extLst>
              </a:tr>
              <a:tr h="215644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9930610"/>
                  </a:ext>
                </a:extLst>
              </a:tr>
              <a:tr h="21564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Memasukkan kata kunci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xmlns="" val="2010774989"/>
                  </a:ext>
                </a:extLst>
              </a:tr>
              <a:tr h="21564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Mencari data yang dicari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xmlns="" val="1189837567"/>
                  </a:ext>
                </a:extLst>
              </a:tr>
              <a:tr h="4245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pesan jika data nasabah yang dicari tidak ada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xmlns="" val="1616259978"/>
                  </a:ext>
                </a:extLst>
              </a:tr>
              <a:tr h="21564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Memasukkan kata kunci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xmlns="" val="2284082763"/>
                  </a:ext>
                </a:extLst>
              </a:tr>
              <a:tr h="4245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Mencari data nasabah yang diminta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xmlns="" val="1335101960"/>
                  </a:ext>
                </a:extLst>
              </a:tr>
              <a:tr h="4245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data nasabah yang dicari (dengan tampilan belum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xmlns="" val="2077151498"/>
                  </a:ext>
                </a:extLst>
              </a:tr>
              <a:tr h="4245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Memilih data nasabah  yang akan dicari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xmlns="" val="2815088826"/>
                  </a:ext>
                </a:extLst>
              </a:tr>
              <a:tr h="4245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keseluruhan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nasabah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tampilan</a:t>
                      </a:r>
                      <a:r>
                        <a:rPr lang="en-US" sz="1200" dirty="0">
                          <a:effectLst/>
                        </a:rPr>
                        <a:t> detail)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xmlns="" val="177956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FCE5E-F18D-4135-B592-82A6A45C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Menghapus</a:t>
            </a:r>
            <a:r>
              <a:rPr lang="en-US" sz="2400" dirty="0"/>
              <a:t> Data </a:t>
            </a:r>
            <a:r>
              <a:rPr lang="en-US" sz="2400" dirty="0" err="1"/>
              <a:t>Nasabah</a:t>
            </a: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ABC9E6E-7910-4F03-8CED-88AA4CAE6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378125"/>
              </p:ext>
            </p:extLst>
          </p:nvPr>
        </p:nvGraphicFramePr>
        <p:xfrm>
          <a:off x="838200" y="1478511"/>
          <a:ext cx="10428767" cy="5029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30331">
                  <a:extLst>
                    <a:ext uri="{9D8B030D-6E8A-4147-A177-3AD203B41FA5}">
                      <a16:colId xmlns:a16="http://schemas.microsoft.com/office/drawing/2014/main" xmlns="" val="716769189"/>
                    </a:ext>
                  </a:extLst>
                </a:gridCol>
                <a:gridCol w="5398436">
                  <a:extLst>
                    <a:ext uri="{9D8B030D-6E8A-4147-A177-3AD203B41FA5}">
                      <a16:colId xmlns:a16="http://schemas.microsoft.com/office/drawing/2014/main" xmlns="" val="1397549661"/>
                    </a:ext>
                  </a:extLst>
                </a:gridCol>
              </a:tblGrid>
              <a:tr h="10940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xmlns="" val="3836264380"/>
                  </a:ext>
                </a:extLst>
              </a:tr>
              <a:tr h="111768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6752508"/>
                  </a:ext>
                </a:extLst>
              </a:tr>
              <a:tr h="11176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xmlns="" val="4150450726"/>
                  </a:ext>
                </a:extLst>
              </a:tr>
              <a:tr h="11176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Memasukkan kata kunci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xmlns="" val="2154856896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Mencari data anasabah yang akan dihapus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xmlns="" val="383697242"/>
                  </a:ext>
                </a:extLst>
              </a:tr>
              <a:tr h="34714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Menampilkan data nasabah yang dicari (belum valid, hanya berupa judul atau belum dalam bentuk list)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xmlns="" val="4016581670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Memilih data nasabah yang akan dihapus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xmlns="" val="2128994755"/>
                  </a:ext>
                </a:extLst>
              </a:tr>
              <a:tr h="34714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pesan konfirmasi apakah akan dihapus secara permanent atau tidak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xmlns="" val="2718816538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Mengklik pilihan setuju data dihapus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xmlns="" val="2642211001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 Menghapus data nasabah dari basis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xmlns="" val="2836948718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 Menampilkan pesan jika data sudah dihapus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xmlns="" val="3472830303"/>
                  </a:ext>
                </a:extLst>
              </a:tr>
              <a:tr h="111768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5969027"/>
                  </a:ext>
                </a:extLst>
              </a:tr>
              <a:tr h="11176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xmlns="" val="1504745485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Memasukkan kata kunci dan kategori pencarian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xmlns="" val="3373216448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Mencari data nasabah yang akan dihapus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xmlns="" val="1091234556"/>
                  </a:ext>
                </a:extLst>
              </a:tr>
              <a:tr h="34714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Menampilkan data nasabah yang dicari (belum valid, hanya berupa judul atau belum dalam bentuk list)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xmlns="" val="3893862781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Memilih data nasabah yang akan dihapus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xmlns="" val="3051639491"/>
                  </a:ext>
                </a:extLst>
              </a:tr>
              <a:tr h="34714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pesan konfirmasi apakah akan dihapus secara permanent atau tidak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xmlns="" val="2778859478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Mengklik pilihan tidak setuju data dihapus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xmlns="" val="2895691131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 </a:t>
                      </a:r>
                      <a:r>
                        <a:rPr lang="en-US" sz="1200" dirty="0" err="1">
                          <a:effectLst/>
                        </a:rPr>
                        <a:t>Kembali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kolom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pencarian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nasabah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xmlns="" val="1089365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8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588F1-5E7A-4058-BF06-738C2ADA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0842"/>
            <a:ext cx="9613861" cy="1080938"/>
          </a:xfrm>
        </p:spPr>
        <p:txBody>
          <a:bodyPr>
            <a:normAutofit/>
          </a:bodyPr>
          <a:lstStyle/>
          <a:p>
            <a:r>
              <a:rPr lang="en-US" sz="1800" dirty="0" err="1"/>
              <a:t>Menambah</a:t>
            </a:r>
            <a:r>
              <a:rPr lang="en-US" sz="1800" dirty="0"/>
              <a:t> Data </a:t>
            </a:r>
            <a:r>
              <a:rPr lang="en-US" sz="1800" dirty="0" err="1"/>
              <a:t>Pinjaman</a:t>
            </a:r>
            <a:endParaRPr lang="en-US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57B524D-116F-4094-8A46-1DE0935BD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92520"/>
              </p:ext>
            </p:extLst>
          </p:nvPr>
        </p:nvGraphicFramePr>
        <p:xfrm>
          <a:off x="726872" y="1415204"/>
          <a:ext cx="10515600" cy="49297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2216">
                  <a:extLst>
                    <a:ext uri="{9D8B030D-6E8A-4147-A177-3AD203B41FA5}">
                      <a16:colId xmlns:a16="http://schemas.microsoft.com/office/drawing/2014/main" xmlns="" val="2999123500"/>
                    </a:ext>
                  </a:extLst>
                </a:gridCol>
                <a:gridCol w="5443384">
                  <a:extLst>
                    <a:ext uri="{9D8B030D-6E8A-4147-A177-3AD203B41FA5}">
                      <a16:colId xmlns:a16="http://schemas.microsoft.com/office/drawing/2014/main" xmlns="" val="3205560419"/>
                    </a:ext>
                  </a:extLst>
                </a:gridCol>
              </a:tblGrid>
              <a:tr h="13472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xmlns="" val="3684790253"/>
                  </a:ext>
                </a:extLst>
              </a:tr>
              <a:tr h="137639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4230984"/>
                  </a:ext>
                </a:extLst>
              </a:tr>
              <a:tr h="1376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xmlns="" val="374347011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 </a:t>
                      </a:r>
                      <a:r>
                        <a:rPr lang="en-US" sz="1200" dirty="0" err="1">
                          <a:effectLst/>
                        </a:rPr>
                        <a:t>Memasukkan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nasabah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kolom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diminta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xmlns="" val="2478818682"/>
                  </a:ext>
                </a:extLst>
              </a:tr>
              <a:tr h="28256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Memeriksa valid tidaknya data masukan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xmlns="" val="4044120954"/>
                  </a:ext>
                </a:extLst>
              </a:tr>
              <a:tr h="1376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memasukan nominal pinjaman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xmlns="" val="2859090769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Menampilkan pesan konfirmasi apakah akan melakukan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xmlns="" val="3118481768"/>
                  </a:ext>
                </a:extLst>
              </a:tr>
              <a:tr h="1376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Mengklik pilihan setuju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xmlns="" val="517324700"/>
                  </a:ext>
                </a:extLst>
              </a:tr>
              <a:tr h="28256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Menampilkan pesan jika pinjaman sudah dilakukan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xmlns="" val="3683426241"/>
                  </a:ext>
                </a:extLst>
              </a:tr>
              <a:tr h="137639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4212077"/>
                  </a:ext>
                </a:extLst>
              </a:tr>
              <a:tr h="1376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xmlns="" val="3762690986"/>
                  </a:ext>
                </a:extLst>
              </a:tr>
              <a:tr h="282565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Memasukkan data sesuai kolom yang diminta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xmlns="" val="2771513159"/>
                  </a:ext>
                </a:extLst>
              </a:tr>
              <a:tr h="28256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Memeriksa valid tidaknya data masukan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xmlns="" val="3780309081"/>
                  </a:ext>
                </a:extLst>
              </a:tr>
              <a:tr h="28256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menampilakn pesan bahwa data masukan tidak 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xmlns="" val="293226671"/>
                  </a:ext>
                </a:extLst>
              </a:tr>
              <a:tr h="1376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memasukan nominal pinjaman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xmlns="" val="2960674870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pesan konfirmasi apakah akan melakukan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xmlns="" val="3891592562"/>
                  </a:ext>
                </a:extLst>
              </a:tr>
              <a:tr h="1376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Mengklik pilihan tidak setuju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xmlns="" val="2695911825"/>
                  </a:ext>
                </a:extLst>
              </a:tr>
              <a:tr h="28256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 Menampilkan pesan jika pinjaman tidak dilakukan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xmlns="" val="1758862786"/>
                  </a:ext>
                </a:extLst>
              </a:tr>
              <a:tr h="1376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9. </a:t>
                      </a:r>
                      <a:r>
                        <a:rPr lang="en-US" sz="1200" dirty="0" err="1">
                          <a:effectLst/>
                        </a:rPr>
                        <a:t>kembali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menu </a:t>
                      </a:r>
                      <a:r>
                        <a:rPr lang="en-US" sz="1200" dirty="0" err="1">
                          <a:effectLst/>
                        </a:rPr>
                        <a:t>awal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xmlns="" val="3913229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19907-02F5-4B4F-92FE-1F341962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82" y="0"/>
            <a:ext cx="9613861" cy="1080938"/>
          </a:xfrm>
        </p:spPr>
        <p:txBody>
          <a:bodyPr>
            <a:normAutofit/>
          </a:bodyPr>
          <a:lstStyle/>
          <a:p>
            <a:r>
              <a:rPr lang="en-US" sz="1800" dirty="0" err="1"/>
              <a:t>Mengubah</a:t>
            </a:r>
            <a:r>
              <a:rPr lang="en-US" sz="1800" dirty="0"/>
              <a:t> Data </a:t>
            </a:r>
            <a:r>
              <a:rPr lang="en-US" sz="1800" dirty="0" err="1"/>
              <a:t>Pinjaman</a:t>
            </a:r>
            <a:endParaRPr lang="en-US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4FC3A4CB-5752-4A30-9AD9-2C1E86AC1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74558"/>
              </p:ext>
            </p:extLst>
          </p:nvPr>
        </p:nvGraphicFramePr>
        <p:xfrm>
          <a:off x="131682" y="337365"/>
          <a:ext cx="11932920" cy="6520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8160">
                  <a:extLst>
                    <a:ext uri="{9D8B030D-6E8A-4147-A177-3AD203B41FA5}">
                      <a16:colId xmlns:a16="http://schemas.microsoft.com/office/drawing/2014/main" xmlns="" val="1439375218"/>
                    </a:ext>
                  </a:extLst>
                </a:gridCol>
                <a:gridCol w="7604760"/>
              </a:tblGrid>
              <a:tr h="14724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Aksi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Aktor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Reaksi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Sistem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326147011"/>
                  </a:ext>
                </a:extLst>
              </a:tr>
              <a:tr h="176448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Skenario Normal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9883650"/>
                  </a:ext>
                </a:extLst>
              </a:tr>
              <a:tr h="17557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 meminta status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3485372547"/>
                  </a:ext>
                </a:extLst>
              </a:tr>
              <a:tr h="1418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 Memasukkan kata kunci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993000088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 Mencari data pinjaman yang akan diubah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516619613"/>
                  </a:ext>
                </a:extLst>
              </a:tr>
              <a:tr h="35289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</a:t>
                      </a:r>
                      <a:r>
                        <a:rPr lang="en-US" sz="1400" dirty="0" err="1">
                          <a:effectLst/>
                        </a:rPr>
                        <a:t>Menampilkan</a:t>
                      </a:r>
                      <a:r>
                        <a:rPr lang="en-US" sz="1400" dirty="0">
                          <a:effectLst/>
                        </a:rPr>
                        <a:t> data </a:t>
                      </a:r>
                      <a:r>
                        <a:rPr lang="en-US" sz="1400" dirty="0" err="1">
                          <a:effectLst/>
                        </a:rPr>
                        <a:t>pinjaman</a:t>
                      </a:r>
                      <a:r>
                        <a:rPr lang="en-US" sz="1400" dirty="0">
                          <a:effectLst/>
                        </a:rPr>
                        <a:t> yang </a:t>
                      </a:r>
                      <a:r>
                        <a:rPr lang="en-US" sz="1400" dirty="0" err="1">
                          <a:effectLst/>
                        </a:rPr>
                        <a:t>dicari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dengan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tampilan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belum</a:t>
                      </a:r>
                      <a:r>
                        <a:rPr lang="en-US" sz="1400" dirty="0">
                          <a:effectLst/>
                        </a:rPr>
                        <a:t> detail)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90196430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 Memilih data nasabah yang akan diubah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289128050"/>
                  </a:ext>
                </a:extLst>
              </a:tr>
              <a:tr h="35289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</a:t>
                      </a:r>
                      <a:r>
                        <a:rPr lang="en-US" sz="1400" dirty="0" err="1">
                          <a:effectLst/>
                        </a:rPr>
                        <a:t>Menampilkan</a:t>
                      </a:r>
                      <a:r>
                        <a:rPr lang="en-US" sz="1400" dirty="0">
                          <a:effectLst/>
                        </a:rPr>
                        <a:t> data </a:t>
                      </a:r>
                      <a:r>
                        <a:rPr lang="en-US" sz="1400" dirty="0" err="1">
                          <a:effectLst/>
                        </a:rPr>
                        <a:t>nasabah</a:t>
                      </a:r>
                      <a:r>
                        <a:rPr lang="en-US" sz="1400" dirty="0">
                          <a:effectLst/>
                        </a:rPr>
                        <a:t> yang </a:t>
                      </a:r>
                      <a:r>
                        <a:rPr lang="en-US" sz="1400" dirty="0" err="1">
                          <a:effectLst/>
                        </a:rPr>
                        <a:t>dipilh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dengan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tampilan</a:t>
                      </a:r>
                      <a:r>
                        <a:rPr lang="en-US" sz="1400" dirty="0">
                          <a:effectLst/>
                        </a:rPr>
                        <a:t> detail)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4188707811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 Mengubah data nasabah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3124232158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 Memeriksa valid tidaknya data masukan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321863271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 Menyimpan data yang telah diubah ke basis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3153906445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 Menampilkan pesan bahwa data sukses disimpan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3003051311"/>
                  </a:ext>
                </a:extLst>
              </a:tr>
              <a:tr h="176448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Skenario Alternatif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3282051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 Memeriksa status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126595223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 Memasukkan kata kunci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015184390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</a:t>
                      </a:r>
                      <a:r>
                        <a:rPr lang="en-US" sz="1400" dirty="0" err="1">
                          <a:effectLst/>
                        </a:rPr>
                        <a:t>Mencari</a:t>
                      </a:r>
                      <a:r>
                        <a:rPr lang="en-US" sz="1400" dirty="0">
                          <a:effectLst/>
                        </a:rPr>
                        <a:t> data </a:t>
                      </a:r>
                      <a:r>
                        <a:rPr lang="en-US" sz="1400" dirty="0" err="1">
                          <a:effectLst/>
                        </a:rPr>
                        <a:t>pinjaman</a:t>
                      </a:r>
                      <a:r>
                        <a:rPr lang="en-US" sz="1400" dirty="0">
                          <a:effectLst/>
                        </a:rPr>
                        <a:t> yang </a:t>
                      </a:r>
                      <a:r>
                        <a:rPr lang="en-US" sz="1400" dirty="0" err="1">
                          <a:effectLst/>
                        </a:rPr>
                        <a:t>akan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diubah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3766978422"/>
                  </a:ext>
                </a:extLst>
              </a:tr>
              <a:tr h="35289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 Menampilkan data pinjaman yang dicari(dengan tampilan belum detail)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493308273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 Memilih data pinjaman yang akan diubah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2657761887"/>
                  </a:ext>
                </a:extLst>
              </a:tr>
              <a:tr h="35289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 Menampilkan data pinjaman (dengan tampilan detail)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984313537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 Mengubah data pinjaman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3794924940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 Memeriksa valid tidaknya data masukan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3386338294"/>
                  </a:ext>
                </a:extLst>
              </a:tr>
              <a:tr h="35289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 Menampilkan pesan bahwa data yang dimasukan tidak valid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239344084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 memasukan data yang valid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3084859014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11. Memeriksa valid tidaknya data masukan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980048644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 Menyimpan data yang telah diubah ke basis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848018660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13. </a:t>
                      </a:r>
                      <a:r>
                        <a:rPr lang="en-US" sz="1400" dirty="0" err="1">
                          <a:effectLst/>
                        </a:rPr>
                        <a:t>Menampilkan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pesan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bahwa</a:t>
                      </a:r>
                      <a:r>
                        <a:rPr lang="en-US" sz="1400" dirty="0">
                          <a:effectLst/>
                        </a:rPr>
                        <a:t> data </a:t>
                      </a:r>
                      <a:r>
                        <a:rPr lang="en-US" sz="1400" dirty="0" err="1">
                          <a:effectLst/>
                        </a:rPr>
                        <a:t>sukses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disimpan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xmlns="" val="1334418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0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2C0CB1-296B-4686-9E01-78DADCF1F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905" y="287476"/>
            <a:ext cx="6970644" cy="1655762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Sistem</a:t>
            </a:r>
            <a:r>
              <a:rPr lang="en-US" sz="4400" dirty="0"/>
              <a:t> </a:t>
            </a:r>
            <a:r>
              <a:rPr lang="en-US" sz="4400" dirty="0" err="1"/>
              <a:t>Informasi</a:t>
            </a:r>
            <a:r>
              <a:rPr lang="en-US" sz="4400" dirty="0"/>
              <a:t> </a:t>
            </a:r>
            <a:r>
              <a:rPr lang="en-US" sz="4400" dirty="0" err="1"/>
              <a:t>Perbankan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F969AF-52CF-4196-82BF-C622AD0A7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626" y="1927433"/>
            <a:ext cx="9144000" cy="298733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pencatatan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peringkasan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penggolongan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perlaporan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dibidang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Dan juga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efektifitas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pemeriksaan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pengawasan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Sisteminformasi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dimodelkan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HANYA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pendaftaran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admin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490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C719E-3DC5-4339-BE4E-379703F5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341"/>
            <a:ext cx="9613861" cy="1080938"/>
          </a:xfrm>
        </p:spPr>
        <p:txBody>
          <a:bodyPr>
            <a:normAutofit/>
          </a:bodyPr>
          <a:lstStyle/>
          <a:p>
            <a:r>
              <a:rPr lang="en-US" sz="2000" dirty="0" err="1"/>
              <a:t>Mencari</a:t>
            </a:r>
            <a:r>
              <a:rPr lang="en-US" sz="2000" dirty="0"/>
              <a:t> Data </a:t>
            </a:r>
            <a:r>
              <a:rPr lang="en-US" sz="2000" dirty="0" err="1"/>
              <a:t>pinjaman</a:t>
            </a: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40B19D07-35A6-40CE-BD1A-680600FAA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52286"/>
              </p:ext>
            </p:extLst>
          </p:nvPr>
        </p:nvGraphicFramePr>
        <p:xfrm>
          <a:off x="139930" y="1385279"/>
          <a:ext cx="11315008" cy="5168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57811">
                  <a:extLst>
                    <a:ext uri="{9D8B030D-6E8A-4147-A177-3AD203B41FA5}">
                      <a16:colId xmlns:a16="http://schemas.microsoft.com/office/drawing/2014/main" xmlns="" val="1587151233"/>
                    </a:ext>
                  </a:extLst>
                </a:gridCol>
                <a:gridCol w="5857197">
                  <a:extLst>
                    <a:ext uri="{9D8B030D-6E8A-4147-A177-3AD203B41FA5}">
                      <a16:colId xmlns:a16="http://schemas.microsoft.com/office/drawing/2014/main" xmlns="" val="2693810016"/>
                    </a:ext>
                  </a:extLst>
                </a:gridCol>
              </a:tblGrid>
              <a:tr h="203527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Aksi Aktor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xmlns="" val="916979143"/>
                  </a:ext>
                </a:extLst>
              </a:tr>
              <a:tr h="207930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5494376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Memasukkan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xmlns="" val="1320028437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xmlns="" val="2007821067"/>
                  </a:ext>
                </a:extLst>
              </a:tr>
              <a:tr h="52820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data admin yang dicari (belum valid, hanya berupa judul atau belum dalam bentuk list)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xmlns="" val="3967086082"/>
                  </a:ext>
                </a:extLst>
              </a:tr>
              <a:tr h="34913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 </a:t>
                      </a:r>
                      <a:r>
                        <a:rPr lang="en-US" sz="1200" dirty="0" err="1">
                          <a:effectLst/>
                        </a:rPr>
                        <a:t>Memilih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pinjaman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dicari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xmlns="" val="1607876132"/>
                  </a:ext>
                </a:extLst>
              </a:tr>
              <a:tr h="52820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Menampilkan keseluruhan dari data pinjaman (detail data pinjaman dari data yang dicari 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xmlns="" val="2968470295"/>
                  </a:ext>
                </a:extLst>
              </a:tr>
              <a:tr h="207930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4599086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Memasukkan kata kunci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xmlns="" val="89253865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Mencari data yang dicari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xmlns="" val="1523202586"/>
                  </a:ext>
                </a:extLst>
              </a:tr>
              <a:tr h="34913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pesan jika data admin yang dicari tidak ada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xmlns="" val="2431969783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Memasukkan kata kunci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xmlns="" val="3123626093"/>
                  </a:ext>
                </a:extLst>
              </a:tr>
              <a:tr h="34913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Mencari data pinjaman yang diminta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xmlns="" val="841890147"/>
                  </a:ext>
                </a:extLst>
              </a:tr>
              <a:tr h="52820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data pinjaman yang dicari (belum valid, hanya berupa judul atau belum dalam bentuk list)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xmlns="" val="4032331683"/>
                  </a:ext>
                </a:extLst>
              </a:tr>
              <a:tr h="34913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Memilih data pinjaman yang akan dicari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xmlns="" val="1358960635"/>
                  </a:ext>
                </a:extLst>
              </a:tr>
              <a:tr h="52820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keseluruhan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transaksi</a:t>
                      </a:r>
                      <a:r>
                        <a:rPr lang="en-US" sz="1200" dirty="0">
                          <a:effectLst/>
                        </a:rPr>
                        <a:t> (detail data </a:t>
                      </a:r>
                      <a:r>
                        <a:rPr lang="en-US" sz="1200" dirty="0" err="1">
                          <a:effectLst/>
                        </a:rPr>
                        <a:t>pinjaman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data yang </a:t>
                      </a:r>
                      <a:r>
                        <a:rPr lang="en-US" sz="1200" dirty="0" err="1">
                          <a:effectLst/>
                        </a:rPr>
                        <a:t>dicari</a:t>
                      </a:r>
                      <a:r>
                        <a:rPr lang="en-US" sz="1200" dirty="0">
                          <a:effectLst/>
                        </a:rPr>
                        <a:t> 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xmlns="" val="208720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0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B0396A-5A37-4037-A909-D1F816C3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Melihat</a:t>
            </a:r>
            <a:r>
              <a:rPr lang="en-US" sz="2000" dirty="0"/>
              <a:t> data </a:t>
            </a:r>
            <a:r>
              <a:rPr lang="en-US" sz="2000" dirty="0" err="1"/>
              <a:t>pinjaman</a:t>
            </a: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76E204E-8429-441D-96F7-A76372B54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14270"/>
              </p:ext>
            </p:extLst>
          </p:nvPr>
        </p:nvGraphicFramePr>
        <p:xfrm>
          <a:off x="838200" y="1553335"/>
          <a:ext cx="10515600" cy="4604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2215">
                  <a:extLst>
                    <a:ext uri="{9D8B030D-6E8A-4147-A177-3AD203B41FA5}">
                      <a16:colId xmlns:a16="http://schemas.microsoft.com/office/drawing/2014/main" xmlns="" val="3736796678"/>
                    </a:ext>
                  </a:extLst>
                </a:gridCol>
                <a:gridCol w="5443385">
                  <a:extLst>
                    <a:ext uri="{9D8B030D-6E8A-4147-A177-3AD203B41FA5}">
                      <a16:colId xmlns:a16="http://schemas.microsoft.com/office/drawing/2014/main" xmlns="" val="230247661"/>
                    </a:ext>
                  </a:extLst>
                </a:gridCol>
              </a:tblGrid>
              <a:tr h="160352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Aksi Aktor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863672372"/>
                  </a:ext>
                </a:extLst>
              </a:tr>
              <a:tr h="163823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6732157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936853802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masukan kata kunci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3015117591"/>
                  </a:ext>
                </a:extLst>
              </a:tr>
              <a:tr h="5088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data pinjaman yang dicari (dengan tampilan belum detail)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2524327043"/>
                  </a:ext>
                </a:extLst>
              </a:tr>
              <a:tr h="336320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Memilih data pinjaman yang dicari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2673857976"/>
                  </a:ext>
                </a:extLst>
              </a:tr>
              <a:tr h="5088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Menampilkan data pinjaman (detail sebuah dari data pinjaman yang dipilih)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3657649310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Scenario alternative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201894307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 </a:t>
                      </a:r>
                      <a:r>
                        <a:rPr lang="en-US" sz="1200" dirty="0" err="1">
                          <a:effectLst/>
                        </a:rPr>
                        <a:t>Memeriksa</a:t>
                      </a:r>
                      <a:r>
                        <a:rPr lang="en-US" sz="1200" dirty="0">
                          <a:effectLst/>
                        </a:rPr>
                        <a:t> status login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2020650606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masukan kata kunci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622417313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tidak ada yang yang muncul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1011575764"/>
                  </a:ext>
                </a:extLst>
              </a:tr>
              <a:tr h="336320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masukan kata kunci yang spesifik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862761330"/>
                  </a:ext>
                </a:extLst>
              </a:tr>
              <a:tr h="5088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5.Menampilkan data pinjaman (detail sebuah dari data pinjaman yang dipilih)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966251641"/>
                  </a:ext>
                </a:extLst>
              </a:tr>
              <a:tr h="336320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Memilih pinjaman yang dicari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3995012609"/>
                  </a:ext>
                </a:extLst>
              </a:tr>
              <a:tr h="5088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7.Menampilkan data </a:t>
                      </a:r>
                      <a:r>
                        <a:rPr lang="en-US" sz="1200" dirty="0" err="1">
                          <a:effectLst/>
                        </a:rPr>
                        <a:t>pinjaman</a:t>
                      </a:r>
                      <a:r>
                        <a:rPr lang="en-US" sz="1200" dirty="0">
                          <a:effectLst/>
                        </a:rPr>
                        <a:t> (detail </a:t>
                      </a:r>
                      <a:r>
                        <a:rPr lang="en-US" sz="1200" dirty="0" err="1">
                          <a:effectLst/>
                        </a:rPr>
                        <a:t>sebuah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pinjaman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dipilih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115495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5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FF6FE5-0F00-41C0-B105-5DF190CB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81" y="504794"/>
            <a:ext cx="9613861" cy="1080938"/>
          </a:xfrm>
        </p:spPr>
        <p:txBody>
          <a:bodyPr>
            <a:normAutofit/>
          </a:bodyPr>
          <a:lstStyle/>
          <a:p>
            <a:r>
              <a:rPr lang="en-US" sz="2000" dirty="0" err="1"/>
              <a:t>Menambah</a:t>
            </a:r>
            <a:r>
              <a:rPr lang="en-US" sz="2000" dirty="0"/>
              <a:t> data </a:t>
            </a:r>
            <a:r>
              <a:rPr lang="en-US" sz="2000" dirty="0" err="1"/>
              <a:t>transaksi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1643E4E2-16F4-467E-8EF8-2691C8251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07122"/>
              </p:ext>
            </p:extLst>
          </p:nvPr>
        </p:nvGraphicFramePr>
        <p:xfrm>
          <a:off x="512064" y="1161288"/>
          <a:ext cx="10492602" cy="5240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61122">
                  <a:extLst>
                    <a:ext uri="{9D8B030D-6E8A-4147-A177-3AD203B41FA5}">
                      <a16:colId xmlns:a16="http://schemas.microsoft.com/office/drawing/2014/main" xmlns="" val="1128809634"/>
                    </a:ext>
                  </a:extLst>
                </a:gridCol>
                <a:gridCol w="5431480">
                  <a:extLst>
                    <a:ext uri="{9D8B030D-6E8A-4147-A177-3AD203B41FA5}">
                      <a16:colId xmlns:a16="http://schemas.microsoft.com/office/drawing/2014/main" xmlns="" val="2597148910"/>
                    </a:ext>
                  </a:extLst>
                </a:gridCol>
              </a:tblGrid>
              <a:tr h="20843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1245917472"/>
                  </a:ext>
                </a:extLst>
              </a:tr>
              <a:tr h="224538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4938958"/>
                  </a:ext>
                </a:extLst>
              </a:tr>
              <a:tr h="22453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496278846"/>
                  </a:ext>
                </a:extLst>
              </a:tr>
              <a:tr h="562593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 </a:t>
                      </a:r>
                      <a:r>
                        <a:rPr lang="en-US" sz="1200" dirty="0" err="1">
                          <a:effectLst/>
                        </a:rPr>
                        <a:t>Memasukkan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transaksi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kolom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diminta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447889010"/>
                  </a:ext>
                </a:extLst>
              </a:tr>
              <a:tr h="37186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Memeriksa valid tidaknya data masukan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461819831"/>
                  </a:ext>
                </a:extLst>
              </a:tr>
              <a:tr h="37186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Menyimpan data transaksi ke basis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3262036610"/>
                  </a:ext>
                </a:extLst>
              </a:tr>
              <a:tr h="37186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Menampilkan pesan sukses disimpan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518297343"/>
                  </a:ext>
                </a:extLst>
              </a:tr>
              <a:tr h="224538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241335"/>
                  </a:ext>
                </a:extLst>
              </a:tr>
              <a:tr h="22453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1269415032"/>
                  </a:ext>
                </a:extLst>
              </a:tr>
              <a:tr h="371864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Memasukkan data sesuai kolom yang diminta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2436979325"/>
                  </a:ext>
                </a:extLst>
              </a:tr>
              <a:tr h="37186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Memeriksa valid tidaknya data masukan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3546530213"/>
                  </a:ext>
                </a:extLst>
              </a:tr>
              <a:tr h="37186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menampilakn pesan bahwa data masukan tidak 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1083317174"/>
                  </a:ext>
                </a:extLst>
              </a:tr>
              <a:tr h="224538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masukan data yang 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4287853333"/>
                  </a:ext>
                </a:extLst>
              </a:tr>
              <a:tr h="37186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Memeriksa valid tidaknya data masukan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558322156"/>
                  </a:ext>
                </a:extLst>
              </a:tr>
              <a:tr h="37186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Menyimpan data transaksi ke basis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2361778000"/>
                  </a:ext>
                </a:extLst>
              </a:tr>
              <a:tr h="37186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7.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sukses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disimpan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3152937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4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CBC663-7C33-4C67-ADE9-CC0A2512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Mencari</a:t>
            </a:r>
            <a:r>
              <a:rPr lang="en-US" sz="2000" dirty="0"/>
              <a:t> Data </a:t>
            </a:r>
            <a:r>
              <a:rPr lang="en-US" sz="2000" dirty="0" err="1"/>
              <a:t>transaksi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DF8EA5E-1717-470E-93AB-13363A24B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102650"/>
              </p:ext>
            </p:extLst>
          </p:nvPr>
        </p:nvGraphicFramePr>
        <p:xfrm>
          <a:off x="548640" y="1088140"/>
          <a:ext cx="10805160" cy="5379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11885">
                  <a:extLst>
                    <a:ext uri="{9D8B030D-6E8A-4147-A177-3AD203B41FA5}">
                      <a16:colId xmlns:a16="http://schemas.microsoft.com/office/drawing/2014/main" xmlns="" val="2419451045"/>
                    </a:ext>
                  </a:extLst>
                </a:gridCol>
                <a:gridCol w="5593275">
                  <a:extLst>
                    <a:ext uri="{9D8B030D-6E8A-4147-A177-3AD203B41FA5}">
                      <a16:colId xmlns:a16="http://schemas.microsoft.com/office/drawing/2014/main" xmlns="" val="3475469447"/>
                    </a:ext>
                  </a:extLst>
                </a:gridCol>
              </a:tblGrid>
              <a:tr h="22027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3220178934"/>
                  </a:ext>
                </a:extLst>
              </a:tr>
              <a:tr h="226293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Skenario</a:t>
                      </a:r>
                      <a:r>
                        <a:rPr lang="en-US" sz="1200" dirty="0">
                          <a:effectLst/>
                        </a:rPr>
                        <a:t> Normal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3021222"/>
                  </a:ext>
                </a:extLst>
              </a:tr>
              <a:tr h="22629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Memasukkan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1821947822"/>
                  </a:ext>
                </a:extLst>
              </a:tr>
              <a:tr h="22629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4157133971"/>
                  </a:ext>
                </a:extLst>
              </a:tr>
              <a:tr h="5669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data transaksi(dengan tampilan belum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2815536182"/>
                  </a:ext>
                </a:extLst>
              </a:tr>
              <a:tr h="37477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Memilih data transaksi yang akan dicari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2949886662"/>
                  </a:ext>
                </a:extLst>
              </a:tr>
              <a:tr h="5669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Menampilkan keseluruhan dari data admin (detail data transaksi dari data yang dicari 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2539195242"/>
                  </a:ext>
                </a:extLst>
              </a:tr>
              <a:tr h="226293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110174"/>
                  </a:ext>
                </a:extLst>
              </a:tr>
              <a:tr h="22629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Memasukkan kata kunci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61305811"/>
                  </a:ext>
                </a:extLst>
              </a:tr>
              <a:tr h="22629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Mencari data yang dicari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2536431177"/>
                  </a:ext>
                </a:extLst>
              </a:tr>
              <a:tr h="37477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pesan jika data transaksi yang dicari tidak ada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2433795724"/>
                  </a:ext>
                </a:extLst>
              </a:tr>
              <a:tr h="22629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Memasukkan kata kunci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1039307877"/>
                  </a:ext>
                </a:extLst>
              </a:tr>
              <a:tr h="37477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Mencari data transaksi yang diminta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24581862"/>
                  </a:ext>
                </a:extLst>
              </a:tr>
              <a:tr h="37477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data transaksi yang dicari (dengan tampilan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1293147874"/>
                  </a:ext>
                </a:extLst>
              </a:tr>
              <a:tr h="37477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Memilih data transaksi yang akan dicari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3177522461"/>
                  </a:ext>
                </a:extLst>
              </a:tr>
              <a:tr h="5669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keseluruhan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transaksi</a:t>
                      </a:r>
                      <a:r>
                        <a:rPr lang="en-US" sz="1200" dirty="0">
                          <a:effectLst/>
                        </a:rPr>
                        <a:t> (detail data </a:t>
                      </a:r>
                      <a:r>
                        <a:rPr lang="en-US" sz="1200" dirty="0" err="1">
                          <a:effectLst/>
                        </a:rPr>
                        <a:t>transaksi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data yang </a:t>
                      </a:r>
                      <a:r>
                        <a:rPr lang="en-US" sz="1200" dirty="0" err="1">
                          <a:effectLst/>
                        </a:rPr>
                        <a:t>dicari</a:t>
                      </a:r>
                      <a:r>
                        <a:rPr lang="en-US" sz="1200" dirty="0">
                          <a:effectLst/>
                        </a:rPr>
                        <a:t> 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xmlns="" val="391182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2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91F1671-380F-48AF-A7FA-096DF74A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Melihat</a:t>
            </a:r>
            <a:r>
              <a:rPr lang="en-US" sz="1800" dirty="0"/>
              <a:t> data </a:t>
            </a:r>
            <a:r>
              <a:rPr lang="en-US" sz="1800" dirty="0" err="1"/>
              <a:t>transaksi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76B44AE-20D6-4D8A-8318-B0B775561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61159"/>
              </p:ext>
            </p:extLst>
          </p:nvPr>
        </p:nvGraphicFramePr>
        <p:xfrm>
          <a:off x="838200" y="1392311"/>
          <a:ext cx="10515600" cy="4041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2215">
                  <a:extLst>
                    <a:ext uri="{9D8B030D-6E8A-4147-A177-3AD203B41FA5}">
                      <a16:colId xmlns:a16="http://schemas.microsoft.com/office/drawing/2014/main" xmlns="" val="2017093606"/>
                    </a:ext>
                  </a:extLst>
                </a:gridCol>
                <a:gridCol w="5443385">
                  <a:extLst>
                    <a:ext uri="{9D8B030D-6E8A-4147-A177-3AD203B41FA5}">
                      <a16:colId xmlns:a16="http://schemas.microsoft.com/office/drawing/2014/main" xmlns="" val="2577612252"/>
                    </a:ext>
                  </a:extLst>
                </a:gridCol>
              </a:tblGrid>
              <a:tr h="255592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xmlns="" val="1728801266"/>
                  </a:ext>
                </a:extLst>
              </a:tr>
              <a:tr h="261087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6055054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xmlns="" val="3290274316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masukan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xmlns="" val="634751126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data transaksi yang dicari (dengan tampilan belum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xmlns="" val="2788761585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Memilih data transaksi yang dicetak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xmlns="" val="1436285871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mencetak data transaksi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xmlns="" val="4103332627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Scenario alternative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xmlns="" val="1102176997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Memeriksa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xmlns="" val="1550532817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masukan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xmlns="" val="2696511041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tidak ada yang yang muncul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xmlns="" val="2873092229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masukan kata kunci yang spesifik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xmlns="" val="2590871911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5.Menampilkan data transaksi (dengan tampilan belum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xmlns="" val="1670487998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Memilih pinjaman yang dicetak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xmlns="" val="3210886014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7.mencetak data </a:t>
                      </a:r>
                      <a:r>
                        <a:rPr lang="en-US" sz="1200" dirty="0" err="1">
                          <a:effectLst/>
                        </a:rPr>
                        <a:t>transaksi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xmlns="" val="361973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6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06290"/>
              </p:ext>
            </p:extLst>
          </p:nvPr>
        </p:nvGraphicFramePr>
        <p:xfrm>
          <a:off x="512064" y="1004690"/>
          <a:ext cx="9464040" cy="5560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64993"/>
                <a:gridCol w="4899047"/>
              </a:tblGrid>
              <a:tr h="22237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</a:tr>
              <a:tr h="227198">
                <a:tc gridSpan="2"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27353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</a:tr>
              <a:tr h="227353">
                <a:tc>
                  <a:txBody>
                    <a:bodyPr/>
                    <a:lstStyle/>
                    <a:p>
                      <a:pPr marL="4572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masukan kata kunci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</a:tr>
              <a:tr h="946021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data transaksi yang dicari (dengan tampilan belum detail)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</a:tr>
              <a:tr h="466754">
                <a:tc>
                  <a:txBody>
                    <a:bodyPr/>
                    <a:lstStyle/>
                    <a:p>
                      <a:pPr marL="4572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Memilih data transaksi yang dicetak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</a:tr>
              <a:tr h="227353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mencetak data transaksi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</a:tr>
              <a:tr h="227353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Scenario alternative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</a:tr>
              <a:tr h="227353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Memeriksa status login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</a:tr>
              <a:tr h="227353">
                <a:tc>
                  <a:txBody>
                    <a:bodyPr/>
                    <a:lstStyle/>
                    <a:p>
                      <a:pPr marL="4572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masukan kata kunci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</a:tr>
              <a:tr h="466909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tidak ada yang yang muncul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</a:tr>
              <a:tr h="466754">
                <a:tc>
                  <a:txBody>
                    <a:bodyPr/>
                    <a:lstStyle/>
                    <a:p>
                      <a:pPr marL="4572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masukan kata kunci yang spesifik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</a:tr>
              <a:tr h="70646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5.Menampilkan data transaksi (dengan tampilan belum detail)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</a:tr>
              <a:tr h="466754">
                <a:tc>
                  <a:txBody>
                    <a:bodyPr/>
                    <a:lstStyle/>
                    <a:p>
                      <a:pPr marL="4572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Memilih pinjaman yang dicetak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</a:tr>
              <a:tr h="227353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7.mencetak data </a:t>
                      </a:r>
                      <a:r>
                        <a:rPr lang="en-US" sz="1200" dirty="0" err="1">
                          <a:effectLst/>
                        </a:rPr>
                        <a:t>transaksi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9615" y="248441"/>
            <a:ext cx="358784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Nama</a:t>
            </a:r>
            <a:r>
              <a:rPr kumimoji="0" lang="en-US" altLang="id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Use Case : </a:t>
            </a:r>
            <a:r>
              <a:rPr kumimoji="0" lang="en-US" altLang="id-ID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mencetak</a:t>
            </a:r>
            <a:r>
              <a:rPr kumimoji="0" lang="en-US" altLang="id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data </a:t>
            </a:r>
            <a:r>
              <a:rPr kumimoji="0" lang="en-US" altLang="id-ID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transaksi</a:t>
            </a:r>
            <a:r>
              <a:rPr kumimoji="0" lang="en-US" altLang="id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altLang="id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id-ID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Skenario</a:t>
            </a:r>
            <a:r>
              <a:rPr kumimoji="0" lang="en-US" altLang="id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id-ID" altLang="id-ID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3530C06-05BE-4E30-8805-E60EAD5F90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28191" y="256918"/>
            <a:ext cx="24336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kumimoji="0" lang="en-US" altLang="id-ID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Informasi</a:t>
            </a:r>
            <a:r>
              <a:rPr kumimoji="0" lang="en-US" altLang="id-ID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Perbankan</a:t>
            </a:r>
            <a:endParaRPr kumimoji="0" lang="id-ID" altLang="id-ID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523" y="186150"/>
            <a:ext cx="2557509" cy="30668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Menambah</a:t>
            </a:r>
            <a:r>
              <a:rPr lang="en-US" b="1" dirty="0" smtClean="0"/>
              <a:t> admin</a:t>
            </a:r>
            <a:endParaRPr lang="id-ID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496"/>
            <a:ext cx="5934456" cy="6053328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539496"/>
            <a:ext cx="5907025" cy="6053328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298211" y="196458"/>
            <a:ext cx="2557509" cy="3066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 smtClean="0"/>
              <a:t>Login ADMIN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302435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" y="1179576"/>
            <a:ext cx="5244702" cy="463600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90" y="1179576"/>
            <a:ext cx="6944810" cy="5678424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25771" y="744876"/>
            <a:ext cx="2557509" cy="306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 smtClean="0"/>
              <a:t>MENCARI ADMIN</a:t>
            </a:r>
            <a:endParaRPr lang="id-ID" b="1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592331" y="744876"/>
            <a:ext cx="2557509" cy="306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 smtClean="0"/>
              <a:t>MENGUBAH ADMIN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715361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" y="1629803"/>
            <a:ext cx="5724144" cy="52281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72" y="1048512"/>
            <a:ext cx="6280528" cy="580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0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B642D4-C650-4CCB-ABCF-A919C601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err="1"/>
              <a:t>Untuk</a:t>
            </a:r>
            <a:r>
              <a:rPr lang="en-US" sz="3100" dirty="0"/>
              <a:t> </a:t>
            </a:r>
            <a:r>
              <a:rPr lang="en-US" sz="3100" dirty="0" err="1"/>
              <a:t>menyelesaikan</a:t>
            </a:r>
            <a:r>
              <a:rPr lang="en-US" sz="3100" dirty="0"/>
              <a:t> </a:t>
            </a:r>
            <a:r>
              <a:rPr lang="en-US" sz="3100" dirty="0" err="1"/>
              <a:t>studi</a:t>
            </a:r>
            <a:r>
              <a:rPr lang="en-US" sz="3100" dirty="0"/>
              <a:t> </a:t>
            </a:r>
            <a:r>
              <a:rPr lang="en-US" sz="3100" dirty="0" err="1"/>
              <a:t>kasus</a:t>
            </a:r>
            <a:r>
              <a:rPr lang="en-US" sz="3100" dirty="0"/>
              <a:t> </a:t>
            </a:r>
            <a:r>
              <a:rPr lang="en-US" sz="3100" dirty="0" err="1"/>
              <a:t>diatas</a:t>
            </a:r>
            <a:r>
              <a:rPr lang="en-US" sz="3100" dirty="0"/>
              <a:t> </a:t>
            </a:r>
            <a:r>
              <a:rPr lang="en-US" sz="3100" dirty="0" err="1"/>
              <a:t>menjadi</a:t>
            </a:r>
            <a:r>
              <a:rPr lang="en-US" sz="3100" dirty="0"/>
              <a:t> </a:t>
            </a:r>
            <a:r>
              <a:rPr lang="en-US" sz="3100" dirty="0" err="1"/>
              <a:t>sebuah</a:t>
            </a:r>
            <a:r>
              <a:rPr lang="en-US" sz="3100" dirty="0"/>
              <a:t> use case diagram, </a:t>
            </a:r>
            <a:r>
              <a:rPr lang="en-US" sz="3100" dirty="0" err="1"/>
              <a:t>umumnya</a:t>
            </a:r>
            <a:r>
              <a:rPr lang="en-US" sz="3100" dirty="0"/>
              <a:t> </a:t>
            </a:r>
            <a:r>
              <a:rPr lang="en-US" sz="3100" dirty="0" err="1"/>
              <a:t>terdapat</a:t>
            </a:r>
            <a:r>
              <a:rPr lang="en-US" sz="3100" dirty="0"/>
              <a:t> 4 </a:t>
            </a:r>
            <a:r>
              <a:rPr lang="en-US" sz="3100" dirty="0" err="1"/>
              <a:t>tahapan</a:t>
            </a:r>
            <a:r>
              <a:rPr lang="en-US" sz="3100" dirty="0"/>
              <a:t> yang </a:t>
            </a:r>
            <a:r>
              <a:rPr lang="en-US" sz="3100" dirty="0" err="1"/>
              <a:t>harus</a:t>
            </a:r>
            <a:r>
              <a:rPr lang="en-US" sz="3100" dirty="0"/>
              <a:t> </a:t>
            </a:r>
            <a:r>
              <a:rPr lang="en-US" sz="3100" dirty="0" err="1"/>
              <a:t>dilalui</a:t>
            </a:r>
            <a:r>
              <a:rPr lang="en-US" sz="3100" dirty="0"/>
              <a:t> </a:t>
            </a:r>
            <a:r>
              <a:rPr lang="en-US" sz="3100" dirty="0" err="1"/>
              <a:t>yaitu</a:t>
            </a:r>
            <a:r>
              <a:rPr lang="en-US" sz="3100" dirty="0"/>
              <a:t>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396403-0345-4891-8713-C11325BEC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Pendefinisian</a:t>
            </a:r>
            <a:r>
              <a:rPr lang="en-US" dirty="0"/>
              <a:t> </a:t>
            </a:r>
            <a:r>
              <a:rPr lang="en-US" dirty="0" err="1"/>
              <a:t>Aktor</a:t>
            </a:r>
            <a:endParaRPr lang="en-US" dirty="0"/>
          </a:p>
          <a:p>
            <a:r>
              <a:rPr lang="en-US" dirty="0" err="1"/>
              <a:t>Pendefinisian</a:t>
            </a:r>
            <a:r>
              <a:rPr lang="en-US" dirty="0"/>
              <a:t> Use Case</a:t>
            </a:r>
          </a:p>
          <a:p>
            <a:r>
              <a:rPr lang="en-US" dirty="0" err="1"/>
              <a:t>Pembuatan</a:t>
            </a:r>
            <a:r>
              <a:rPr lang="en-US" dirty="0"/>
              <a:t> Use Case </a:t>
            </a:r>
            <a:r>
              <a:rPr lang="en-US" dirty="0" err="1"/>
              <a:t>Skenario</a:t>
            </a:r>
            <a:endParaRPr lang="en-US" dirty="0"/>
          </a:p>
          <a:p>
            <a:r>
              <a:rPr lang="en-US" dirty="0" err="1"/>
              <a:t>Menggambarkan</a:t>
            </a:r>
            <a:r>
              <a:rPr lang="en-US" dirty="0"/>
              <a:t> Use Case Diagram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9A142-0D23-4D11-A2E1-19425372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 fontScale="90000"/>
          </a:bodyPr>
          <a:lstStyle/>
          <a:p>
            <a:r>
              <a:rPr lang="en-US" sz="3100" dirty="0" err="1"/>
              <a:t>Pendefinisian</a:t>
            </a:r>
            <a:r>
              <a:rPr lang="en-US" sz="3100" dirty="0"/>
              <a:t> </a:t>
            </a:r>
            <a:r>
              <a:rPr lang="en-US" sz="3100" dirty="0" err="1"/>
              <a:t>Aktor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6401D173-9FE0-45E3-8D01-AB9E763B1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664718"/>
              </p:ext>
            </p:extLst>
          </p:nvPr>
        </p:nvGraphicFramePr>
        <p:xfrm>
          <a:off x="838200" y="1235140"/>
          <a:ext cx="8720471" cy="3478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6358">
                  <a:extLst>
                    <a:ext uri="{9D8B030D-6E8A-4147-A177-3AD203B41FA5}">
                      <a16:colId xmlns:a16="http://schemas.microsoft.com/office/drawing/2014/main" xmlns="" val="45579688"/>
                    </a:ext>
                  </a:extLst>
                </a:gridCol>
                <a:gridCol w="2469791">
                  <a:extLst>
                    <a:ext uri="{9D8B030D-6E8A-4147-A177-3AD203B41FA5}">
                      <a16:colId xmlns:a16="http://schemas.microsoft.com/office/drawing/2014/main" xmlns="" val="3170624919"/>
                    </a:ext>
                  </a:extLst>
                </a:gridCol>
                <a:gridCol w="5714322">
                  <a:extLst>
                    <a:ext uri="{9D8B030D-6E8A-4147-A177-3AD203B41FA5}">
                      <a16:colId xmlns:a16="http://schemas.microsoft.com/office/drawing/2014/main" xmlns="" val="3302465532"/>
                    </a:ext>
                  </a:extLst>
                </a:gridCol>
              </a:tblGrid>
              <a:tr h="556663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Deskripsi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30623189"/>
                  </a:ext>
                </a:extLst>
              </a:tr>
              <a:tr h="175839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adalah orang yang bertugas dan memiliki hak akses untuk melakukan operasi pengelolaan data nasabah, data pinjamaan, data transaksi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46593151"/>
                  </a:ext>
                </a:extLst>
              </a:tr>
              <a:tr h="116351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Nasabah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nasabah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adalah</a:t>
                      </a:r>
                      <a:r>
                        <a:rPr lang="en-US" sz="1200" dirty="0">
                          <a:effectLst/>
                        </a:rPr>
                        <a:t> orang yang </a:t>
                      </a:r>
                      <a:r>
                        <a:rPr lang="en-US" sz="1200" dirty="0" err="1">
                          <a:effectLst/>
                        </a:rPr>
                        <a:t>diperbolehkan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meminjam</a:t>
                      </a:r>
                      <a:r>
                        <a:rPr lang="en-US" sz="1200" dirty="0">
                          <a:effectLst/>
                        </a:rPr>
                        <a:t> dana </a:t>
                      </a:r>
                      <a:r>
                        <a:rPr lang="en-US" sz="1200" dirty="0" err="1">
                          <a:effectLst/>
                        </a:rPr>
                        <a:t>sesuai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aksesnya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9163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2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2798E0-01F2-4B10-8050-53DF8ACC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Pendefinisian</a:t>
            </a:r>
            <a:r>
              <a:rPr lang="en-US" sz="2800" dirty="0"/>
              <a:t> Use Case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67CC87E-56D7-4991-9550-545A97272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17458"/>
              </p:ext>
            </p:extLst>
          </p:nvPr>
        </p:nvGraphicFramePr>
        <p:xfrm>
          <a:off x="710608" y="853007"/>
          <a:ext cx="10643191" cy="5870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664">
                  <a:extLst>
                    <a:ext uri="{9D8B030D-6E8A-4147-A177-3AD203B41FA5}">
                      <a16:colId xmlns:a16="http://schemas.microsoft.com/office/drawing/2014/main" xmlns="" val="1671007394"/>
                    </a:ext>
                  </a:extLst>
                </a:gridCol>
                <a:gridCol w="1099657">
                  <a:extLst>
                    <a:ext uri="{9D8B030D-6E8A-4147-A177-3AD203B41FA5}">
                      <a16:colId xmlns:a16="http://schemas.microsoft.com/office/drawing/2014/main" xmlns="" val="1586226262"/>
                    </a:ext>
                  </a:extLst>
                </a:gridCol>
                <a:gridCol w="9220870">
                  <a:extLst>
                    <a:ext uri="{9D8B030D-6E8A-4147-A177-3AD203B41FA5}">
                      <a16:colId xmlns:a16="http://schemas.microsoft.com/office/drawing/2014/main" xmlns="" val="165182660"/>
                    </a:ext>
                  </a:extLst>
                </a:gridCol>
              </a:tblGrid>
              <a:tr h="40725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Deskripsi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1212143095"/>
                  </a:ext>
                </a:extLst>
              </a:tr>
              <a:tr h="33455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melakukan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login admin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4222434261"/>
                  </a:ext>
                </a:extLst>
              </a:tr>
              <a:tr h="4173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Mengelola admin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Mengelola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pengelolaan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admin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meliputi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manambah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mengubah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admin,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menghapus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admin,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admin, dan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melihat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admin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3859324011"/>
                  </a:ext>
                </a:extLst>
              </a:tr>
              <a:tr h="4173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Menambah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baru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 proses menambah admin baru ke dalam basis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3479371864"/>
                  </a:ext>
                </a:extLst>
              </a:tr>
              <a:tr h="33455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Mengubah admin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 proses mengubah data admin yang ada di dalam basis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605588472"/>
                  </a:ext>
                </a:extLst>
              </a:tr>
              <a:tr h="4173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Menghapus admin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 proses menghapus data admin yang ada di dalam basis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4260361060"/>
                  </a:ext>
                </a:extLst>
              </a:tr>
              <a:tr h="33455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 admin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admin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basis data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4138474400"/>
                  </a:ext>
                </a:extLst>
              </a:tr>
              <a:tr h="33455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Melihat admin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admin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basis data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2117738002"/>
                  </a:ext>
                </a:extLst>
              </a:tr>
              <a:tr h="68455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Mengelola nasabah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Mengelola nasabah merupakan proses pengelolaan data anggota yang meliputi memasukkan data nasabah, mengubah data nasabah, menghapus data nasabah,  mencari data nasabah, menampilkan data nasabah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1285425368"/>
                  </a:ext>
                </a:extLst>
              </a:tr>
              <a:tr h="4173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Memasukkan nasabah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 proses memasukkan data nasabah ke dalam basis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1983287139"/>
                  </a:ext>
                </a:extLst>
              </a:tr>
              <a:tr h="4173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Mengubah nasabah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 proses mengubah data nasabah yang ada di dalam basis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1989523404"/>
                  </a:ext>
                </a:extLst>
              </a:tr>
              <a:tr h="4173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Menghapus nasabah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 proses menghapus data nasabah yang ada di dalam basis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1189223043"/>
                  </a:ext>
                </a:extLst>
              </a:tr>
              <a:tr h="3642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 nasbah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nasbah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basis data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66126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5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4DF40-F355-4278-B6C1-32475FF7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547E5756-87D8-43FF-A3E0-8A52F3349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546119"/>
              </p:ext>
            </p:extLst>
          </p:nvPr>
        </p:nvGraphicFramePr>
        <p:xfrm>
          <a:off x="646111" y="602588"/>
          <a:ext cx="10899778" cy="5846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04">
                  <a:extLst>
                    <a:ext uri="{9D8B030D-6E8A-4147-A177-3AD203B41FA5}">
                      <a16:colId xmlns:a16="http://schemas.microsoft.com/office/drawing/2014/main" xmlns="" val="501674495"/>
                    </a:ext>
                  </a:extLst>
                </a:gridCol>
                <a:gridCol w="1289458">
                  <a:extLst>
                    <a:ext uri="{9D8B030D-6E8A-4147-A177-3AD203B41FA5}">
                      <a16:colId xmlns:a16="http://schemas.microsoft.com/office/drawing/2014/main" xmlns="" val="4167877689"/>
                    </a:ext>
                  </a:extLst>
                </a:gridCol>
                <a:gridCol w="9310916">
                  <a:extLst>
                    <a:ext uri="{9D8B030D-6E8A-4147-A177-3AD203B41FA5}">
                      <a16:colId xmlns:a16="http://schemas.microsoft.com/office/drawing/2014/main" xmlns="" val="2398295905"/>
                    </a:ext>
                  </a:extLst>
                </a:gridCol>
              </a:tblGrid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Case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Deskripsi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492130119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Melihat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nasabah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nasabah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basis data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3449862585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Mengelola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Mengelola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pengelolaan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meliputi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memasukkan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melihat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mengubah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menghapus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1668977514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Memasukkan Peminjaman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memasukkan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ketika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nasabah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melakukan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pinjaman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427982650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Melihat Peminjaman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melihat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basis data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3267571320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Mengubah Peminjaman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mengubah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dilakukan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mengubah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status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begitu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lunas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3345266074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Menghapus Peminjaman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menghapus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jika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ternyata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jadi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dilakukan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terlalu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banyak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dan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backup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terlebih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dahulu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3430889551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 Peminjaman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basis data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3129704414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Mengelola transakasi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Mengelola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pengelolaan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transakasi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meliputi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memasukkan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melihat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dan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3661700513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Memasukkan Transaksi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memasukkan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basis data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1299459639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Melihat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Transaksi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basis data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2056662482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Transaksi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basis data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xmlns="" val="2749079534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Mencetak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tansaksi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mencetak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transaksi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basis data</a:t>
                      </a: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3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56A9D-F169-410D-989F-BBCF743D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Pembuatan</a:t>
            </a:r>
            <a:r>
              <a:rPr lang="en-US" sz="2400" dirty="0"/>
              <a:t> Use Case </a:t>
            </a:r>
            <a:r>
              <a:rPr lang="en-US" sz="2400" dirty="0" err="1"/>
              <a:t>Skenario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1400" dirty="0"/>
              <a:t>Login</a:t>
            </a:r>
            <a:endParaRPr lang="en-US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CB554EA1-4CF0-4E8E-9A10-1163B3616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220546"/>
              </p:ext>
            </p:extLst>
          </p:nvPr>
        </p:nvGraphicFramePr>
        <p:xfrm>
          <a:off x="838199" y="1481971"/>
          <a:ext cx="11102163" cy="4174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1676">
                  <a:extLst>
                    <a:ext uri="{9D8B030D-6E8A-4147-A177-3AD203B41FA5}">
                      <a16:colId xmlns:a16="http://schemas.microsoft.com/office/drawing/2014/main" xmlns="" val="3707826086"/>
                    </a:ext>
                  </a:extLst>
                </a:gridCol>
                <a:gridCol w="5550487">
                  <a:extLst>
                    <a:ext uri="{9D8B030D-6E8A-4147-A177-3AD203B41FA5}">
                      <a16:colId xmlns:a16="http://schemas.microsoft.com/office/drawing/2014/main" xmlns="" val="4187820060"/>
                    </a:ext>
                  </a:extLst>
                </a:gridCol>
              </a:tblGrid>
              <a:tr h="27575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actor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Reaksi</a:t>
                      </a:r>
                      <a:r>
                        <a:rPr lang="en-US" sz="1200" dirty="0">
                          <a:effectLst/>
                        </a:rPr>
                        <a:t>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9391371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72928452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marL="742950" marR="0" lvl="1" indent="-28575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</a:rPr>
                        <a:t>Masukan</a:t>
                      </a:r>
                      <a:r>
                        <a:rPr lang="en-US" sz="1200" dirty="0">
                          <a:effectLst/>
                        </a:rPr>
                        <a:t> username dan password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74920266"/>
                  </a:ext>
                </a:extLst>
              </a:tr>
              <a:tr h="564245">
                <a:tc>
                  <a:txBody>
                    <a:bodyPr/>
                    <a:lstStyle/>
                    <a:p>
                      <a:pPr marL="9144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marR="0" lvl="1" indent="-28575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200" dirty="0" err="1">
                          <a:effectLst/>
                        </a:rPr>
                        <a:t>Memeriksan</a:t>
                      </a:r>
                      <a:r>
                        <a:rPr lang="en-US" sz="1200" dirty="0">
                          <a:effectLst/>
                        </a:rPr>
                        <a:t> valid </a:t>
                      </a: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data yang </a:t>
                      </a:r>
                      <a:r>
                        <a:rPr lang="en-US" sz="1200" dirty="0" err="1">
                          <a:effectLst/>
                        </a:rPr>
                        <a:t>dimasukan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memeriksan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basis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32445558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marL="9144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marR="0" lvl="1" indent="-28575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200" dirty="0" err="1">
                          <a:effectLst/>
                        </a:rPr>
                        <a:t>Masuk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27078163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00070131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marL="742950" marR="0" lvl="1" indent="-28575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en-US" sz="1200" dirty="0" err="1">
                          <a:effectLst/>
                        </a:rPr>
                        <a:t>Masukan</a:t>
                      </a:r>
                      <a:r>
                        <a:rPr lang="en-US" sz="1200" dirty="0">
                          <a:effectLst/>
                        </a:rPr>
                        <a:t> username dan password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4883274"/>
                  </a:ext>
                </a:extLst>
              </a:tr>
              <a:tr h="564245">
                <a:tc>
                  <a:txBody>
                    <a:bodyPr/>
                    <a:lstStyle/>
                    <a:p>
                      <a:pPr marL="9144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marR="0" lvl="1" indent="-28575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5"/>
                      </a:pPr>
                      <a:r>
                        <a:rPr lang="en-US" sz="1200" dirty="0" err="1">
                          <a:effectLst/>
                        </a:rPr>
                        <a:t>Memeriksan</a:t>
                      </a:r>
                      <a:r>
                        <a:rPr lang="en-US" sz="1200" dirty="0">
                          <a:effectLst/>
                        </a:rPr>
                        <a:t> valid </a:t>
                      </a: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data yang </a:t>
                      </a:r>
                      <a:r>
                        <a:rPr lang="en-US" sz="1200" dirty="0" err="1">
                          <a:effectLst/>
                        </a:rPr>
                        <a:t>dimasukan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memeriksan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basis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68957604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marL="9144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marR="0" lvl="1" indent="-28575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notifikasi</a:t>
                      </a:r>
                      <a:r>
                        <a:rPr lang="en-US" sz="1200" dirty="0">
                          <a:effectLst/>
                        </a:rPr>
                        <a:t> login </a:t>
                      </a:r>
                      <a:r>
                        <a:rPr lang="en-US" sz="1200" dirty="0" err="1">
                          <a:effectLst/>
                        </a:rPr>
                        <a:t>gagal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69688339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marL="742950" marR="0" lvl="1" indent="-28575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200" dirty="0" err="1">
                          <a:effectLst/>
                        </a:rPr>
                        <a:t>Masukan</a:t>
                      </a:r>
                      <a:r>
                        <a:rPr lang="en-US" sz="1200" dirty="0">
                          <a:effectLst/>
                        </a:rPr>
                        <a:t> username dan password yang valid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37704341"/>
                  </a:ext>
                </a:extLst>
              </a:tr>
              <a:tr h="564245">
                <a:tc>
                  <a:txBody>
                    <a:bodyPr/>
                    <a:lstStyle/>
                    <a:p>
                      <a:pPr marL="9144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marR="0" lvl="1" indent="-28575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200" dirty="0" err="1">
                          <a:effectLst/>
                        </a:rPr>
                        <a:t>Memeriksan</a:t>
                      </a:r>
                      <a:r>
                        <a:rPr lang="en-US" sz="1200" dirty="0">
                          <a:effectLst/>
                        </a:rPr>
                        <a:t> valid </a:t>
                      </a: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data yang </a:t>
                      </a:r>
                      <a:r>
                        <a:rPr lang="en-US" sz="1200" dirty="0" err="1">
                          <a:effectLst/>
                        </a:rPr>
                        <a:t>dimasukan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memeriksan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basis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25914054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marL="9144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marR="0" lvl="1" indent="-28575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9"/>
                      </a:pPr>
                      <a:r>
                        <a:rPr lang="en-US" sz="1200" dirty="0" err="1">
                          <a:effectLst/>
                        </a:rPr>
                        <a:t>Masuk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99947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9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B46EF-6179-420C-AD63-61B4DC69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Nama Use Case : </a:t>
            </a:r>
            <a:r>
              <a:rPr lang="en-US" sz="1600" dirty="0" err="1"/>
              <a:t>menambah</a:t>
            </a:r>
            <a:r>
              <a:rPr lang="en-US" sz="1600" dirty="0"/>
              <a:t> admin </a:t>
            </a:r>
            <a:r>
              <a:rPr lang="en-US" sz="1600" dirty="0" err="1"/>
              <a:t>baru</a:t>
            </a:r>
            <a:endParaRPr lang="en-US" sz="1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3C74367-0B55-4C9C-8753-E6F5C01DA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508731"/>
              </p:ext>
            </p:extLst>
          </p:nvPr>
        </p:nvGraphicFramePr>
        <p:xfrm>
          <a:off x="704089" y="905256"/>
          <a:ext cx="11003634" cy="4867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07618">
                  <a:extLst>
                    <a:ext uri="{9D8B030D-6E8A-4147-A177-3AD203B41FA5}">
                      <a16:colId xmlns:a16="http://schemas.microsoft.com/office/drawing/2014/main" xmlns="" val="1233620371"/>
                    </a:ext>
                  </a:extLst>
                </a:gridCol>
                <a:gridCol w="5696016">
                  <a:extLst>
                    <a:ext uri="{9D8B030D-6E8A-4147-A177-3AD203B41FA5}">
                      <a16:colId xmlns:a16="http://schemas.microsoft.com/office/drawing/2014/main" xmlns="" val="1678952117"/>
                    </a:ext>
                  </a:extLst>
                </a:gridCol>
              </a:tblGrid>
              <a:tr h="20735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Aksi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Aktor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Reaksi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Sistem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xmlns="" val="2229077859"/>
                  </a:ext>
                </a:extLst>
              </a:tr>
              <a:tr h="200820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Skenario Normal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4140457"/>
                  </a:ext>
                </a:extLst>
              </a:tr>
              <a:tr h="20082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meminta status login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xmlns="" val="1881831786"/>
                  </a:ext>
                </a:extLst>
              </a:tr>
              <a:tr h="376024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100" dirty="0" err="1">
                          <a:effectLst/>
                        </a:rPr>
                        <a:t>Memasukkan</a:t>
                      </a:r>
                      <a:r>
                        <a:rPr lang="en-US" sz="1100" dirty="0">
                          <a:effectLst/>
                        </a:rPr>
                        <a:t> data admin </a:t>
                      </a:r>
                      <a:r>
                        <a:rPr lang="en-US" sz="1100" dirty="0" err="1">
                          <a:effectLst/>
                        </a:rPr>
                        <a:t>sesuai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kolom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diminta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xmlns="" val="1695739283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100" dirty="0" err="1">
                          <a:effectLst/>
                        </a:rPr>
                        <a:t>Memeriksa</a:t>
                      </a:r>
                      <a:r>
                        <a:rPr lang="en-US" sz="1100" dirty="0">
                          <a:effectLst/>
                        </a:rPr>
                        <a:t> valid </a:t>
                      </a:r>
                      <a:r>
                        <a:rPr lang="en-US" sz="1100" dirty="0" err="1">
                          <a:effectLst/>
                        </a:rPr>
                        <a:t>tidaknya</a:t>
                      </a:r>
                      <a:r>
                        <a:rPr lang="en-US" sz="1100" dirty="0">
                          <a:effectLst/>
                        </a:rPr>
                        <a:t> data </a:t>
                      </a:r>
                      <a:r>
                        <a:rPr lang="en-US" sz="1100" dirty="0" err="1">
                          <a:effectLst/>
                        </a:rPr>
                        <a:t>masukan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xmlns="" val="1574250277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en-US" sz="1100" dirty="0" err="1">
                          <a:effectLst/>
                        </a:rPr>
                        <a:t>Menyimpan</a:t>
                      </a:r>
                      <a:r>
                        <a:rPr lang="en-US" sz="1100" dirty="0">
                          <a:effectLst/>
                        </a:rPr>
                        <a:t> data admin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basis data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xmlns="" val="943676594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5"/>
                      </a:pPr>
                      <a:r>
                        <a:rPr lang="en-US" sz="1100" dirty="0" err="1">
                          <a:effectLst/>
                        </a:rPr>
                        <a:t>Menampilkan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pesan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sukses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disimpan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xmlns="" val="1298464864"/>
                  </a:ext>
                </a:extLst>
              </a:tr>
              <a:tr h="200820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Skenario Alternatif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8125450"/>
                  </a:ext>
                </a:extLst>
              </a:tr>
              <a:tr h="20082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</a:rPr>
                        <a:t>Meminta</a:t>
                      </a:r>
                      <a:r>
                        <a:rPr lang="en-US" sz="1100" dirty="0">
                          <a:effectLst/>
                        </a:rPr>
                        <a:t> status login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xmlns="" val="1259782246"/>
                  </a:ext>
                </a:extLst>
              </a:tr>
              <a:tr h="376024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100" dirty="0" err="1">
                          <a:effectLst/>
                        </a:rPr>
                        <a:t>Memasukkan</a:t>
                      </a:r>
                      <a:r>
                        <a:rPr lang="en-US" sz="1100" dirty="0">
                          <a:effectLst/>
                        </a:rPr>
                        <a:t> data admin </a:t>
                      </a:r>
                      <a:r>
                        <a:rPr lang="en-US" sz="1100" dirty="0" err="1">
                          <a:effectLst/>
                        </a:rPr>
                        <a:t>sesuai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kolom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diminta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xmlns="" val="3802710339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100" dirty="0" err="1">
                          <a:effectLst/>
                        </a:rPr>
                        <a:t>Memeriksa</a:t>
                      </a:r>
                      <a:r>
                        <a:rPr lang="en-US" sz="1100" dirty="0">
                          <a:effectLst/>
                        </a:rPr>
                        <a:t> valid </a:t>
                      </a:r>
                      <a:r>
                        <a:rPr lang="en-US" sz="1100" dirty="0" err="1">
                          <a:effectLst/>
                        </a:rPr>
                        <a:t>tidaknya</a:t>
                      </a:r>
                      <a:r>
                        <a:rPr lang="en-US" sz="1100" dirty="0">
                          <a:effectLst/>
                        </a:rPr>
                        <a:t> data </a:t>
                      </a:r>
                      <a:r>
                        <a:rPr lang="en-US" sz="1100" dirty="0" err="1">
                          <a:effectLst/>
                        </a:rPr>
                        <a:t>masukan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xmlns="" val="441471736"/>
                  </a:ext>
                </a:extLst>
              </a:tr>
              <a:tr h="37602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en-US" sz="1100" dirty="0" err="1">
                          <a:effectLst/>
                        </a:rPr>
                        <a:t>menampilakn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pesan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bahwa</a:t>
                      </a:r>
                      <a:r>
                        <a:rPr lang="en-US" sz="1100" dirty="0">
                          <a:effectLst/>
                        </a:rPr>
                        <a:t> data </a:t>
                      </a:r>
                      <a:r>
                        <a:rPr lang="en-US" sz="1100" dirty="0" err="1">
                          <a:effectLst/>
                        </a:rPr>
                        <a:t>masukan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tidak</a:t>
                      </a:r>
                      <a:r>
                        <a:rPr lang="en-US" sz="1100" dirty="0">
                          <a:effectLst/>
                        </a:rPr>
                        <a:t> valid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xmlns="" val="888948890"/>
                  </a:ext>
                </a:extLst>
              </a:tr>
              <a:tr h="200820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5"/>
                      </a:pPr>
                      <a:r>
                        <a:rPr lang="en-US" sz="1100" dirty="0" err="1">
                          <a:effectLst/>
                        </a:rPr>
                        <a:t>masukan</a:t>
                      </a:r>
                      <a:r>
                        <a:rPr lang="en-US" sz="1100" dirty="0">
                          <a:effectLst/>
                        </a:rPr>
                        <a:t> data yang valid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xmlns="" val="1532284393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100" dirty="0" err="1">
                          <a:effectLst/>
                        </a:rPr>
                        <a:t>Memeriksa</a:t>
                      </a:r>
                      <a:r>
                        <a:rPr lang="en-US" sz="1100" dirty="0">
                          <a:effectLst/>
                        </a:rPr>
                        <a:t> valid </a:t>
                      </a:r>
                      <a:r>
                        <a:rPr lang="en-US" sz="1100" dirty="0" err="1">
                          <a:effectLst/>
                        </a:rPr>
                        <a:t>tidaknya</a:t>
                      </a:r>
                      <a:r>
                        <a:rPr lang="en-US" sz="1100" dirty="0">
                          <a:effectLst/>
                        </a:rPr>
                        <a:t> data </a:t>
                      </a:r>
                      <a:r>
                        <a:rPr lang="en-US" sz="1100" dirty="0" err="1">
                          <a:effectLst/>
                        </a:rPr>
                        <a:t>masukan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xmlns="" val="3649314229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100" dirty="0" err="1">
                          <a:effectLst/>
                        </a:rPr>
                        <a:t>Menyimpan</a:t>
                      </a:r>
                      <a:r>
                        <a:rPr lang="en-US" sz="1100" dirty="0">
                          <a:effectLst/>
                        </a:rPr>
                        <a:t> data admin </a:t>
                      </a:r>
                      <a:r>
                        <a:rPr lang="en-US" sz="1100" dirty="0" err="1">
                          <a:effectLst/>
                        </a:rPr>
                        <a:t>baru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basis data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xmlns="" val="3256914083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100" dirty="0" err="1">
                          <a:effectLst/>
                        </a:rPr>
                        <a:t>Menampilkan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pesan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sukses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disimpan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xmlns="" val="95636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6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E73536-5F1F-4F1E-9A7E-4F0B91DF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Melihat</a:t>
            </a:r>
            <a:r>
              <a:rPr lang="en-US" sz="2000" dirty="0"/>
              <a:t> admin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820C43F6-2C42-4C6A-8998-12381BFE2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66368"/>
              </p:ext>
            </p:extLst>
          </p:nvPr>
        </p:nvGraphicFramePr>
        <p:xfrm>
          <a:off x="749808" y="969260"/>
          <a:ext cx="10603992" cy="5272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14851">
                  <a:extLst>
                    <a:ext uri="{9D8B030D-6E8A-4147-A177-3AD203B41FA5}">
                      <a16:colId xmlns:a16="http://schemas.microsoft.com/office/drawing/2014/main" xmlns="" val="4148616235"/>
                    </a:ext>
                  </a:extLst>
                </a:gridCol>
                <a:gridCol w="5489141">
                  <a:extLst>
                    <a:ext uri="{9D8B030D-6E8A-4147-A177-3AD203B41FA5}">
                      <a16:colId xmlns:a16="http://schemas.microsoft.com/office/drawing/2014/main" xmlns="" val="1386573655"/>
                    </a:ext>
                  </a:extLst>
                </a:gridCol>
              </a:tblGrid>
              <a:tr h="208571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Aksi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Aktor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Reaksi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Sistem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3636759320"/>
                  </a:ext>
                </a:extLst>
              </a:tr>
              <a:tr h="209759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Skenario Normal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0174420"/>
                  </a:ext>
                </a:extLst>
              </a:tr>
              <a:tr h="20975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Memeriksa status login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1178484629"/>
                  </a:ext>
                </a:extLst>
              </a:tr>
              <a:tr h="209759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100" dirty="0" err="1">
                          <a:effectLst/>
                        </a:rPr>
                        <a:t>masukan</a:t>
                      </a:r>
                      <a:r>
                        <a:rPr lang="en-US" sz="1100" dirty="0">
                          <a:effectLst/>
                        </a:rPr>
                        <a:t> kata </a:t>
                      </a:r>
                      <a:r>
                        <a:rPr lang="en-US" sz="1100" dirty="0" err="1">
                          <a:effectLst/>
                        </a:rPr>
                        <a:t>kunci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2786854597"/>
                  </a:ext>
                </a:extLst>
              </a:tr>
              <a:tr h="79666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100" dirty="0" err="1">
                          <a:effectLst/>
                        </a:rPr>
                        <a:t>Menampilkan</a:t>
                      </a:r>
                      <a:r>
                        <a:rPr lang="en-US" sz="1100" dirty="0">
                          <a:effectLst/>
                        </a:rPr>
                        <a:t> data admin yang </a:t>
                      </a:r>
                      <a:r>
                        <a:rPr lang="en-US" sz="1100" dirty="0" err="1">
                          <a:effectLst/>
                        </a:rPr>
                        <a:t>dicari</a:t>
                      </a:r>
                      <a:r>
                        <a:rPr lang="en-US" sz="1100" dirty="0">
                          <a:effectLst/>
                        </a:rPr>
                        <a:t> (</a:t>
                      </a:r>
                      <a:r>
                        <a:rPr lang="en-US" sz="1100" dirty="0" err="1">
                          <a:effectLst/>
                        </a:rPr>
                        <a:t>belum</a:t>
                      </a:r>
                      <a:r>
                        <a:rPr lang="en-US" sz="1100" dirty="0">
                          <a:effectLst/>
                        </a:rPr>
                        <a:t> detail, missal </a:t>
                      </a:r>
                      <a:r>
                        <a:rPr lang="en-US" sz="1100" dirty="0" err="1">
                          <a:effectLst/>
                        </a:rPr>
                        <a:t>hanya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judulnya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saja</a:t>
                      </a:r>
                      <a:r>
                        <a:rPr lang="en-US" sz="1100" dirty="0">
                          <a:effectLst/>
                        </a:rPr>
                        <a:t> dan </a:t>
                      </a:r>
                      <a:r>
                        <a:rPr lang="en-US" sz="1100" dirty="0" err="1">
                          <a:effectLst/>
                        </a:rPr>
                        <a:t>tampil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dalam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bentuk</a:t>
                      </a:r>
                      <a:r>
                        <a:rPr lang="en-US" sz="1100" dirty="0">
                          <a:effectLst/>
                        </a:rPr>
                        <a:t> list)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1044542640"/>
                  </a:ext>
                </a:extLst>
              </a:tr>
              <a:tr h="209759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admin yang </a:t>
                      </a:r>
                      <a:r>
                        <a:rPr lang="en-US" sz="1100" dirty="0" err="1">
                          <a:effectLst/>
                        </a:rPr>
                        <a:t>dicari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1899951794"/>
                  </a:ext>
                </a:extLst>
              </a:tr>
              <a:tr h="59496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en-US" sz="1100" dirty="0" err="1">
                          <a:effectLst/>
                        </a:rPr>
                        <a:t>Menampilkan</a:t>
                      </a:r>
                      <a:r>
                        <a:rPr lang="en-US" sz="1100" dirty="0">
                          <a:effectLst/>
                        </a:rPr>
                        <a:t> data admin (detail </a:t>
                      </a:r>
                      <a:r>
                        <a:rPr lang="en-US" sz="1100" dirty="0" err="1">
                          <a:effectLst/>
                        </a:rPr>
                        <a:t>sebuah</a:t>
                      </a:r>
                      <a:r>
                        <a:rPr lang="en-US" sz="1100" dirty="0">
                          <a:effectLst/>
                        </a:rPr>
                        <a:t> data admin) </a:t>
                      </a:r>
                      <a:r>
                        <a:rPr lang="en-US" sz="1100" dirty="0" err="1">
                          <a:effectLst/>
                        </a:rPr>
                        <a:t>dari</a:t>
                      </a:r>
                      <a:r>
                        <a:rPr lang="en-US" sz="1100" dirty="0">
                          <a:effectLst/>
                        </a:rPr>
                        <a:t> admin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250364164"/>
                  </a:ext>
                </a:extLst>
              </a:tr>
              <a:tr h="20975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Scenario alternative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3939713584"/>
                  </a:ext>
                </a:extLst>
              </a:tr>
              <a:tr h="20975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Memeriksa status login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3546152136"/>
                  </a:ext>
                </a:extLst>
              </a:tr>
              <a:tr h="209759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100" dirty="0" err="1">
                          <a:effectLst/>
                        </a:rPr>
                        <a:t>masukan</a:t>
                      </a:r>
                      <a:r>
                        <a:rPr lang="en-US" sz="1100" dirty="0">
                          <a:effectLst/>
                        </a:rPr>
                        <a:t> kata </a:t>
                      </a:r>
                      <a:r>
                        <a:rPr lang="en-US" sz="1100" dirty="0" err="1">
                          <a:effectLst/>
                        </a:rPr>
                        <a:t>kunci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1840332915"/>
                  </a:ext>
                </a:extLst>
              </a:tr>
              <a:tr h="20975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100" dirty="0" err="1">
                          <a:effectLst/>
                        </a:rPr>
                        <a:t>tidak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ada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yang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muncul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3149236353"/>
                  </a:ext>
                </a:extLst>
              </a:tr>
              <a:tr h="393260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en-US" sz="1100" dirty="0" err="1">
                          <a:effectLst/>
                        </a:rPr>
                        <a:t>masukan</a:t>
                      </a:r>
                      <a:r>
                        <a:rPr lang="en-US" sz="1100" dirty="0">
                          <a:effectLst/>
                        </a:rPr>
                        <a:t> kata </a:t>
                      </a:r>
                      <a:r>
                        <a:rPr lang="en-US" sz="1100" dirty="0" err="1">
                          <a:effectLst/>
                        </a:rPr>
                        <a:t>kunci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spesifik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1341439862"/>
                  </a:ext>
                </a:extLst>
              </a:tr>
              <a:tr h="79666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5"/>
                      </a:pPr>
                      <a:r>
                        <a:rPr lang="en-US" sz="1100" dirty="0" err="1">
                          <a:effectLst/>
                        </a:rPr>
                        <a:t>Menampilkan</a:t>
                      </a:r>
                      <a:r>
                        <a:rPr lang="en-US" sz="1100" dirty="0">
                          <a:effectLst/>
                        </a:rPr>
                        <a:t> data admin yang </a:t>
                      </a:r>
                      <a:r>
                        <a:rPr lang="en-US" sz="1100" dirty="0" err="1">
                          <a:effectLst/>
                        </a:rPr>
                        <a:t>dicari</a:t>
                      </a:r>
                      <a:r>
                        <a:rPr lang="en-US" sz="1100" dirty="0">
                          <a:effectLst/>
                        </a:rPr>
                        <a:t> (</a:t>
                      </a:r>
                      <a:r>
                        <a:rPr lang="en-US" sz="1100" dirty="0" err="1">
                          <a:effectLst/>
                        </a:rPr>
                        <a:t>belum</a:t>
                      </a:r>
                      <a:r>
                        <a:rPr lang="en-US" sz="1100" dirty="0">
                          <a:effectLst/>
                        </a:rPr>
                        <a:t> detail, missal </a:t>
                      </a:r>
                      <a:r>
                        <a:rPr lang="en-US" sz="1100" dirty="0" err="1">
                          <a:effectLst/>
                        </a:rPr>
                        <a:t>hanya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judulnya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saja</a:t>
                      </a:r>
                      <a:r>
                        <a:rPr lang="en-US" sz="1100" dirty="0">
                          <a:effectLst/>
                        </a:rPr>
                        <a:t> dan </a:t>
                      </a:r>
                      <a:r>
                        <a:rPr lang="en-US" sz="1100" dirty="0" err="1">
                          <a:effectLst/>
                        </a:rPr>
                        <a:t>tampil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dalam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bentuk</a:t>
                      </a:r>
                      <a:r>
                        <a:rPr lang="en-US" sz="1100" dirty="0">
                          <a:effectLst/>
                        </a:rPr>
                        <a:t> list)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2033357670"/>
                  </a:ext>
                </a:extLst>
              </a:tr>
              <a:tr h="209759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admin yang </a:t>
                      </a:r>
                      <a:r>
                        <a:rPr lang="en-US" sz="1100" dirty="0" err="1">
                          <a:effectLst/>
                        </a:rPr>
                        <a:t>dicari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2023460691"/>
                  </a:ext>
                </a:extLst>
              </a:tr>
              <a:tr h="59496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100" dirty="0" err="1">
                          <a:effectLst/>
                        </a:rPr>
                        <a:t>Menampilkan</a:t>
                      </a:r>
                      <a:r>
                        <a:rPr lang="en-US" sz="1100" dirty="0">
                          <a:effectLst/>
                        </a:rPr>
                        <a:t> data admin (detail </a:t>
                      </a:r>
                      <a:r>
                        <a:rPr lang="en-US" sz="1100" dirty="0" err="1">
                          <a:effectLst/>
                        </a:rPr>
                        <a:t>sebuah</a:t>
                      </a:r>
                      <a:r>
                        <a:rPr lang="en-US" sz="1100" dirty="0">
                          <a:effectLst/>
                        </a:rPr>
                        <a:t> data admin) </a:t>
                      </a:r>
                      <a:r>
                        <a:rPr lang="en-US" sz="1100" dirty="0" err="1">
                          <a:effectLst/>
                        </a:rPr>
                        <a:t>dari</a:t>
                      </a:r>
                      <a:r>
                        <a:rPr lang="en-US" sz="1100" dirty="0">
                          <a:effectLst/>
                        </a:rPr>
                        <a:t> admin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xmlns="" val="753282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748</TotalTime>
  <Words>2892</Words>
  <Application>Microsoft Office PowerPoint</Application>
  <PresentationFormat>Widescreen</PresentationFormat>
  <Paragraphs>772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Times New Roman</vt:lpstr>
      <vt:lpstr>Wingdings 3</vt:lpstr>
      <vt:lpstr>Ion</vt:lpstr>
      <vt:lpstr>Sistem Informasi Perbankan</vt:lpstr>
      <vt:lpstr>Sistem Informasi Perbankan </vt:lpstr>
      <vt:lpstr> Untuk menyelesaikan studi kasus diatas menjadi sebuah use case diagram, umumnya terdapat 4 tahapan yang harus dilalui yaitu : </vt:lpstr>
      <vt:lpstr>Pendefinisian Aktor </vt:lpstr>
      <vt:lpstr>Pendefinisian Use Case </vt:lpstr>
      <vt:lpstr>PowerPoint Presentation</vt:lpstr>
      <vt:lpstr>Pembuatan Use Case Skenario Login</vt:lpstr>
      <vt:lpstr>Nama Use Case : menambah admin baru</vt:lpstr>
      <vt:lpstr>Melihat admin  </vt:lpstr>
      <vt:lpstr>Mengubah admin   </vt:lpstr>
      <vt:lpstr>Menghapus admin</vt:lpstr>
      <vt:lpstr>Mencari Data Admin</vt:lpstr>
      <vt:lpstr>Nama Use Case : menambah data nasabah baru </vt:lpstr>
      <vt:lpstr>Melihat data nasabah</vt:lpstr>
      <vt:lpstr>Mengubah data nasabah </vt:lpstr>
      <vt:lpstr>Mencari Data Nasabah </vt:lpstr>
      <vt:lpstr>Menghapus Data Nasabah</vt:lpstr>
      <vt:lpstr>Menambah Data Pinjaman</vt:lpstr>
      <vt:lpstr>Mengubah Data Pinjaman</vt:lpstr>
      <vt:lpstr>Mencari Data pinjaman</vt:lpstr>
      <vt:lpstr>Melihat data pinjaman</vt:lpstr>
      <vt:lpstr>Menambah data transaksi </vt:lpstr>
      <vt:lpstr>Mencari Data transaksi</vt:lpstr>
      <vt:lpstr>Melihat data transaksi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Febrian Yudho</dc:creator>
  <cp:lastModifiedBy>ASUS</cp:lastModifiedBy>
  <cp:revision>29</cp:revision>
  <dcterms:created xsi:type="dcterms:W3CDTF">2019-11-20T09:10:22Z</dcterms:created>
  <dcterms:modified xsi:type="dcterms:W3CDTF">2019-11-28T02:36:23Z</dcterms:modified>
</cp:coreProperties>
</file>