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48"/>
  </p:notesMasterIdLst>
  <p:sldIdLst>
    <p:sldId id="256" r:id="rId2"/>
    <p:sldId id="257" r:id="rId3"/>
    <p:sldId id="259" r:id="rId4"/>
    <p:sldId id="305" r:id="rId5"/>
    <p:sldId id="266" r:id="rId6"/>
    <p:sldId id="258" r:id="rId7"/>
    <p:sldId id="260" r:id="rId8"/>
    <p:sldId id="261" r:id="rId9"/>
    <p:sldId id="262" r:id="rId10"/>
    <p:sldId id="263" r:id="rId11"/>
    <p:sldId id="285" r:id="rId12"/>
    <p:sldId id="264" r:id="rId13"/>
    <p:sldId id="283" r:id="rId14"/>
    <p:sldId id="265" r:id="rId15"/>
    <p:sldId id="268" r:id="rId16"/>
    <p:sldId id="286" r:id="rId17"/>
    <p:sldId id="269" r:id="rId18"/>
    <p:sldId id="270" r:id="rId19"/>
    <p:sldId id="277" r:id="rId20"/>
    <p:sldId id="271" r:id="rId21"/>
    <p:sldId id="275" r:id="rId22"/>
    <p:sldId id="276" r:id="rId23"/>
    <p:sldId id="279" r:id="rId24"/>
    <p:sldId id="287" r:id="rId25"/>
    <p:sldId id="280" r:id="rId26"/>
    <p:sldId id="294" r:id="rId27"/>
    <p:sldId id="295" r:id="rId28"/>
    <p:sldId id="281" r:id="rId29"/>
    <p:sldId id="288" r:id="rId30"/>
    <p:sldId id="289" r:id="rId31"/>
    <p:sldId id="290" r:id="rId32"/>
    <p:sldId id="291" r:id="rId33"/>
    <p:sldId id="302" r:id="rId34"/>
    <p:sldId id="293" r:id="rId35"/>
    <p:sldId id="306" r:id="rId36"/>
    <p:sldId id="303" r:id="rId37"/>
    <p:sldId id="296" r:id="rId38"/>
    <p:sldId id="298" r:id="rId39"/>
    <p:sldId id="308" r:id="rId40"/>
    <p:sldId id="309" r:id="rId41"/>
    <p:sldId id="310" r:id="rId42"/>
    <p:sldId id="311" r:id="rId43"/>
    <p:sldId id="307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8CBA5-A3CF-004A-B758-640C634FA5D5}">
          <p14:sldIdLst>
            <p14:sldId id="256"/>
            <p14:sldId id="257"/>
            <p14:sldId id="259"/>
            <p14:sldId id="305"/>
            <p14:sldId id="266"/>
            <p14:sldId id="258"/>
            <p14:sldId id="260"/>
            <p14:sldId id="261"/>
            <p14:sldId id="262"/>
            <p14:sldId id="263"/>
            <p14:sldId id="285"/>
            <p14:sldId id="264"/>
            <p14:sldId id="283"/>
            <p14:sldId id="265"/>
            <p14:sldId id="268"/>
            <p14:sldId id="286"/>
            <p14:sldId id="269"/>
            <p14:sldId id="270"/>
            <p14:sldId id="277"/>
            <p14:sldId id="271"/>
            <p14:sldId id="275"/>
            <p14:sldId id="276"/>
            <p14:sldId id="279"/>
            <p14:sldId id="287"/>
            <p14:sldId id="280"/>
            <p14:sldId id="294"/>
            <p14:sldId id="295"/>
            <p14:sldId id="281"/>
            <p14:sldId id="288"/>
            <p14:sldId id="289"/>
            <p14:sldId id="290"/>
            <p14:sldId id="291"/>
            <p14:sldId id="302"/>
            <p14:sldId id="293"/>
            <p14:sldId id="306"/>
            <p14:sldId id="303"/>
            <p14:sldId id="296"/>
            <p14:sldId id="298"/>
            <p14:sldId id="308"/>
            <p14:sldId id="309"/>
            <p14:sldId id="310"/>
            <p14:sldId id="311"/>
            <p14:sldId id="307"/>
            <p14:sldId id="299"/>
            <p14:sldId id="300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7" autoAdjust="0"/>
    <p:restoredTop sz="90054" autoAdjust="0"/>
  </p:normalViewPr>
  <p:slideViewPr>
    <p:cSldViewPr snapToGrid="0" snapToObjects="1">
      <p:cViewPr>
        <p:scale>
          <a:sx n="70" d="100"/>
          <a:sy n="70" d="100"/>
        </p:scale>
        <p:origin x="-121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0E9-53A0-E74E-BFCB-7DC10453564E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2F61-C58D-7E45-970E-618471618E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2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FA2B3-BCAB-4C0E-8F7C-405E7B5CB24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FA2B3-BCAB-4C0E-8F7C-405E7B5CB24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FA2B3-BCAB-4C0E-8F7C-405E7B5CB24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FA2B3-BCAB-4C0E-8F7C-405E7B5CB24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E2F61-C58D-7E45-970E-618471618EB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BA1CFD-BFF0-48BC-9BA5-4974D7A6AB15}" type="datetimeFigureOut">
              <a:rPr lang="en-US" smtClean="0"/>
              <a:pPr/>
              <a:t>7/3/11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yuri-gushin/Roboo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50301"/>
            <a:ext cx="9144000" cy="1343148"/>
          </a:xfrm>
        </p:spPr>
        <p:txBody>
          <a:bodyPr anchor="ctr"/>
          <a:lstStyle/>
          <a:p>
            <a:pPr algn="ctr"/>
            <a:r>
              <a:rPr lang="en-US" sz="4400" dirty="0"/>
              <a:t>Building Floodgates: Cutting-Edge Denial of Service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566176"/>
            <a:ext cx="7542212" cy="1030942"/>
          </a:xfrm>
        </p:spPr>
        <p:txBody>
          <a:bodyPr/>
          <a:lstStyle/>
          <a:p>
            <a:pPr algn="ctr"/>
            <a:r>
              <a:rPr lang="en-US" dirty="0" smtClean="0"/>
              <a:t>Yuri Gushin &amp; Alex Behar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8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Attacks -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Layer </a:t>
            </a:r>
            <a:r>
              <a:rPr lang="en-US" sz="2400" dirty="0" smtClean="0"/>
              <a:t>7 – the culmination of evil!</a:t>
            </a:r>
            <a:endParaRPr lang="en-US" sz="2400" dirty="0"/>
          </a:p>
          <a:p>
            <a:pPr lvl="1"/>
            <a:r>
              <a:rPr lang="en-US" sz="2000" dirty="0" smtClean="0"/>
              <a:t>DoS attacks abusing application-server memory and performance limitations – </a:t>
            </a:r>
            <a:r>
              <a:rPr lang="en-US" sz="2000" i="1" dirty="0" smtClean="0"/>
              <a:t>masquerading as legitimate transactions</a:t>
            </a:r>
            <a:endParaRPr lang="en-US" sz="1200" i="1" dirty="0"/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HTTP page flood</a:t>
            </a:r>
            <a:endParaRPr lang="en-US" sz="1600" dirty="0"/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HTTP bandwidth consumption</a:t>
            </a:r>
            <a:endParaRPr lang="en-US" sz="1600" dirty="0"/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DNS query flood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SIP INVITE flood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Low </a:t>
            </a:r>
            <a:r>
              <a:rPr lang="en-US" sz="1600" dirty="0"/>
              <a:t>rate, high impact attacks - e.g. </a:t>
            </a:r>
            <a:r>
              <a:rPr lang="en-US" sz="1600" dirty="0" err="1"/>
              <a:t>Slowloris</a:t>
            </a:r>
            <a:r>
              <a:rPr lang="en-US" sz="1600" dirty="0"/>
              <a:t>, HTTP POST DoS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53232" y="5234297"/>
            <a:ext cx="8610600" cy="1206043"/>
            <a:chOff x="353232" y="4318681"/>
            <a:chExt cx="8610600" cy="1206043"/>
          </a:xfrm>
        </p:grpSpPr>
        <p:sp>
          <p:nvSpPr>
            <p:cNvPr id="6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7668432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10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6032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0162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644923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3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92232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775881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9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7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0032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5153832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2" name="Striped Right Arrow 21"/>
          <p:cNvSpPr/>
          <p:nvPr/>
        </p:nvSpPr>
        <p:spPr>
          <a:xfrm>
            <a:off x="288880" y="497687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GET /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7223932" y="3854824"/>
            <a:ext cx="1641475" cy="1078116"/>
          </a:xfrm>
          <a:prstGeom prst="wedgeRectCallout">
            <a:avLst>
              <a:gd name="adj1" fmla="val 20186"/>
              <a:gd name="adj2" fmla="val 898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hit!</a:t>
            </a:r>
          </a:p>
          <a:p>
            <a:pPr algn="ctr"/>
            <a:r>
              <a:rPr lang="en-US" sz="1100" dirty="0" smtClean="0"/>
              <a:t>HTTP requests/second at the maximum</a:t>
            </a:r>
            <a:endParaRPr lang="en-US" sz="1100" dirty="0"/>
          </a:p>
        </p:txBody>
      </p:sp>
      <p:sp>
        <p:nvSpPr>
          <p:cNvPr id="26" name="Multiply 25"/>
          <p:cNvSpPr/>
          <p:nvPr/>
        </p:nvSpPr>
        <p:spPr>
          <a:xfrm>
            <a:off x="8119797" y="5468018"/>
            <a:ext cx="333457" cy="34334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riped Right Arrow 28"/>
          <p:cNvSpPr/>
          <p:nvPr/>
        </p:nvSpPr>
        <p:spPr>
          <a:xfrm flipH="1">
            <a:off x="6759376" y="6220852"/>
            <a:ext cx="1927424" cy="461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200 OK</a:t>
            </a:r>
            <a:endParaRPr lang="en-US" dirty="0"/>
          </a:p>
        </p:txBody>
      </p:sp>
      <p:sp>
        <p:nvSpPr>
          <p:cNvPr id="27" name="Striped Right Arrow 26"/>
          <p:cNvSpPr/>
          <p:nvPr/>
        </p:nvSpPr>
        <p:spPr>
          <a:xfrm flipH="1">
            <a:off x="5274855" y="6138228"/>
            <a:ext cx="3459758" cy="606883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</a:t>
            </a:r>
            <a:r>
              <a:rPr lang="fr-FR" dirty="0"/>
              <a:t>503</a:t>
            </a:r>
            <a:r>
              <a:rPr lang="fr-FR" sz="2400" dirty="0"/>
              <a:t> </a:t>
            </a:r>
            <a:r>
              <a:rPr lang="fr-FR" dirty="0"/>
              <a:t>Service </a:t>
            </a:r>
            <a:r>
              <a:rPr lang="fr-FR" dirty="0" err="1"/>
              <a:t>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273E-6 2.27704E-6 L 0.66065 -0.0004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2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70764 -0.0041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8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4011E-6 2.87101E-6 L -0.4601 2.8710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6" grpId="0" animBg="1"/>
      <p:bldP spid="29" grpId="0" animBg="1"/>
      <p:bldP spid="29" grpId="1" animBg="1"/>
      <p:bldP spid="29" grpId="2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DoS Protection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88303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Protection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ea"/>
              <a:buAutoNum type="circleNumDbPlain"/>
            </a:pPr>
            <a:r>
              <a:rPr lang="en-US" sz="4000" dirty="0" smtClean="0"/>
              <a:t>Operational modes</a:t>
            </a:r>
          </a:p>
          <a:p>
            <a:pPr marL="633222" indent="-514350">
              <a:buFont typeface="+mj-ea"/>
              <a:buAutoNum type="circleNumDbPlain"/>
            </a:pPr>
            <a:endParaRPr lang="en-US" sz="4000" dirty="0" smtClean="0"/>
          </a:p>
          <a:p>
            <a:pPr marL="633222" indent="-514350">
              <a:buFont typeface="+mj-ea"/>
              <a:buAutoNum type="circleNumDbPlain"/>
            </a:pPr>
            <a:r>
              <a:rPr lang="en-US" sz="4000" dirty="0" smtClean="0"/>
              <a:t>Detection</a:t>
            </a:r>
          </a:p>
          <a:p>
            <a:pPr marL="633222" indent="-514350">
              <a:buFont typeface="+mj-ea"/>
              <a:buAutoNum type="circleNumDbPlain"/>
            </a:pPr>
            <a:endParaRPr lang="en-US" sz="4000" dirty="0" smtClean="0"/>
          </a:p>
          <a:p>
            <a:pPr marL="633222" indent="-514350">
              <a:buFont typeface="+mj-ea"/>
              <a:buAutoNum type="circleNumDbPlain"/>
            </a:pPr>
            <a:r>
              <a:rPr lang="en-US" sz="4000" dirty="0" smtClean="0"/>
              <a:t>Mitigation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41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DoS Protection Technology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Protection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33222" indent="-514350">
              <a:buFont typeface="+mj-ea"/>
              <a:buAutoNum type="circleNumDbPlain"/>
            </a:pPr>
            <a:r>
              <a:rPr lang="en-US" sz="4000" dirty="0" smtClean="0"/>
              <a:t>Operational mode</a:t>
            </a:r>
          </a:p>
          <a:p>
            <a:pPr marL="411480" lvl="1" indent="0">
              <a:buNone/>
            </a:pPr>
            <a:r>
              <a:rPr lang="en-US" dirty="0" smtClean="0"/>
              <a:t>The operational mode is defined during the configuration of an Anti-DoS system.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There are two typical operational modes:</a:t>
            </a:r>
          </a:p>
          <a:p>
            <a:pPr marL="868680" lvl="1" indent="-457200"/>
            <a:r>
              <a:rPr lang="en-US" sz="3200" dirty="0" smtClean="0"/>
              <a:t>Static – static rate-based thresholds are set for detection </a:t>
            </a:r>
            <a:r>
              <a:rPr lang="en-US" sz="3200" dirty="0"/>
              <a:t> (e.g. SYNs/second, HTTP requests/second</a:t>
            </a:r>
            <a:r>
              <a:rPr lang="en-US" sz="3200" dirty="0" smtClean="0"/>
              <a:t>)</a:t>
            </a:r>
          </a:p>
          <a:p>
            <a:pPr marL="868680" lvl="1" indent="-457200"/>
            <a:endParaRPr lang="en-US" sz="3200" dirty="0" smtClean="0"/>
          </a:p>
          <a:p>
            <a:pPr marL="868680" lvl="1" indent="-457200"/>
            <a:r>
              <a:rPr lang="en-US" sz="3200" dirty="0" smtClean="0"/>
              <a:t>Adaptive – the system learns and adapts dynamic thresholds continuously, according to the network characteristics</a:t>
            </a:r>
          </a:p>
          <a:p>
            <a:pPr marL="868680" lvl="1" indent="-457200"/>
            <a:endParaRPr lang="en-US" sz="3200" dirty="0" smtClean="0"/>
          </a:p>
          <a:p>
            <a:pPr marL="1248156" lvl="2" indent="-571500"/>
            <a:endParaRPr lang="en-US" dirty="0" smtClean="0">
              <a:solidFill>
                <a:srgbClr val="FF0000"/>
              </a:solidFill>
            </a:endParaRPr>
          </a:p>
          <a:p>
            <a:pPr marL="1248156" lvl="2" indent="-571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Protection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91006" lvl="2" indent="-514350">
              <a:buFont typeface="Wingdings" charset="2"/>
              <a:buChar char="Ø"/>
            </a:pPr>
            <a:r>
              <a:rPr lang="en-US" sz="2800" dirty="0" smtClean="0"/>
              <a:t>Static thresholds</a:t>
            </a:r>
            <a:endParaRPr lang="en-US" sz="2800" dirty="0"/>
          </a:p>
          <a:p>
            <a:pPr marL="1410462" lvl="3" indent="-514350"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Put </a:t>
            </a:r>
            <a:r>
              <a:rPr lang="en-US" dirty="0"/>
              <a:t>the user in control</a:t>
            </a:r>
          </a:p>
          <a:p>
            <a:pPr marL="1467612" lvl="3" indent="-571500">
              <a:buClrTx/>
              <a:buFont typeface="Lucida Grande"/>
              <a:buChar char="×"/>
            </a:pPr>
            <a:r>
              <a:rPr lang="en-US" dirty="0" smtClean="0">
                <a:solidFill>
                  <a:srgbClr val="FF0000"/>
                </a:solidFill>
              </a:rPr>
              <a:t>Requires </a:t>
            </a:r>
            <a:r>
              <a:rPr lang="en-US" dirty="0">
                <a:solidFill>
                  <a:srgbClr val="FF0000"/>
                </a:solidFill>
              </a:rPr>
              <a:t>constant tuning and </a:t>
            </a:r>
            <a:r>
              <a:rPr lang="en-US" dirty="0" smtClean="0">
                <a:solidFill>
                  <a:srgbClr val="FF0000"/>
                </a:solidFill>
              </a:rPr>
              <a:t>maintenance – decreasing accuracy and increasing operational expenses</a:t>
            </a:r>
            <a:endParaRPr lang="en-US" dirty="0">
              <a:solidFill>
                <a:srgbClr val="FF0000"/>
              </a:solidFill>
            </a:endParaRPr>
          </a:p>
          <a:p>
            <a:pPr marL="1467612" lvl="3" indent="-571500">
              <a:buClrTx/>
              <a:buFont typeface="Lucida Grande"/>
              <a:buChar char="×"/>
            </a:pPr>
            <a:r>
              <a:rPr lang="en-US" dirty="0">
                <a:solidFill>
                  <a:srgbClr val="FF0000"/>
                </a:solidFill>
              </a:rPr>
              <a:t>Restricts detection phase to a single-dimension (rate)</a:t>
            </a:r>
            <a:endParaRPr lang="en-US" sz="2800" dirty="0" smtClean="0"/>
          </a:p>
          <a:p>
            <a:pPr marL="1191006" lvl="2" indent="-514350">
              <a:buFont typeface="Wingdings" charset="2"/>
              <a:buChar char="Ø"/>
            </a:pPr>
            <a:endParaRPr lang="en-US" sz="2800" dirty="0" smtClean="0"/>
          </a:p>
          <a:p>
            <a:pPr marL="1191006" lvl="2" indent="-514350">
              <a:buFont typeface="Wingdings" charset="2"/>
              <a:buChar char="Ø"/>
            </a:pPr>
            <a:r>
              <a:rPr lang="en-US" sz="2800" dirty="0" smtClean="0"/>
              <a:t>Adaptive thresholds</a:t>
            </a:r>
          </a:p>
          <a:p>
            <a:pPr marL="1410462" lvl="3" indent="-514350">
              <a:buFont typeface="Wingdings" charset="2"/>
              <a:buChar char="ü"/>
            </a:pPr>
            <a:r>
              <a:rPr lang="en-US" dirty="0" smtClean="0"/>
              <a:t>Adapts to the real traffic characteristics, improving accuracy</a:t>
            </a:r>
          </a:p>
          <a:p>
            <a:pPr marL="1410462" lvl="3" indent="-514350">
              <a:buFont typeface="Wingdings" charset="2"/>
              <a:buChar char="ü"/>
            </a:pPr>
            <a:r>
              <a:rPr lang="en-US" dirty="0" smtClean="0"/>
              <a:t>Automatic – no need to tune every time before Christmas!</a:t>
            </a:r>
          </a:p>
          <a:p>
            <a:pPr marL="1410462" lvl="3" indent="-514350">
              <a:buFont typeface="Wingdings" charset="2"/>
              <a:buChar char="ü"/>
            </a:pPr>
            <a:r>
              <a:rPr lang="en-US" dirty="0" smtClean="0"/>
              <a:t>Anything can be learned – allowing the detection phase for behavioral multi-dimensional decision-making (rate &amp; ratio)</a:t>
            </a:r>
          </a:p>
        </p:txBody>
      </p:sp>
    </p:spTree>
    <p:extLst>
      <p:ext uri="{BB962C8B-B14F-4D97-AF65-F5344CB8AC3E}">
        <p14:creationId xmlns:p14="http://schemas.microsoft.com/office/powerpoint/2010/main" val="321254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DoS Protection Technology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DoS Protection 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61822" indent="-742950">
              <a:buFont typeface="+mj-ea"/>
              <a:buAutoNum type="circleNumDbPlain" startAt="2"/>
            </a:pPr>
            <a:r>
              <a:rPr lang="en-US" sz="4000" dirty="0" smtClean="0"/>
              <a:t>Detection</a:t>
            </a:r>
          </a:p>
          <a:p>
            <a:pPr marL="411480" lvl="1" indent="0">
              <a:buClr>
                <a:srgbClr val="60B5CC"/>
              </a:buClr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Reliant on the data from the previous phase – the detection phase can be one of the following:</a:t>
            </a:r>
          </a:p>
          <a:p>
            <a:pPr marL="868680" lvl="1" indent="-457200"/>
            <a:endParaRPr lang="en-US" sz="2400" dirty="0" smtClean="0"/>
          </a:p>
          <a:p>
            <a:pPr marL="868680" lvl="1" indent="-457200"/>
            <a:r>
              <a:rPr lang="en-US" sz="2400" dirty="0" smtClean="0"/>
              <a:t>Rate-based (single-dimensional) – the detection engine will detect anything breaching the threshold as an attack</a:t>
            </a:r>
          </a:p>
          <a:p>
            <a:pPr marL="868680" lvl="1" indent="-457200"/>
            <a:endParaRPr lang="en-US" sz="2400" dirty="0" smtClean="0"/>
          </a:p>
          <a:p>
            <a:pPr marL="868680" lvl="1" indent="-457200"/>
            <a:r>
              <a:rPr lang="en-US" sz="2400" dirty="0" smtClean="0"/>
              <a:t>Behavioral (multi-dimensional) – the detection engine will correlate the dynamic thresholds and real-time traffic of several dimensions (e.g. rate &amp; ratio) to detect an attack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37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Rate-based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Wingdings" charset="2"/>
              <a:buChar char="Ø"/>
            </a:pPr>
            <a:r>
              <a:rPr lang="en-US" sz="2400" dirty="0"/>
              <a:t>Rate-based (single-dimensional) </a:t>
            </a:r>
            <a:endParaRPr lang="en-US" sz="2400" dirty="0" smtClean="0"/>
          </a:p>
          <a:p>
            <a:pPr marL="982980" lvl="1" indent="-571500">
              <a:buClrTx/>
              <a:buFont typeface="Lucida Grande"/>
              <a:buChar char="×"/>
            </a:pPr>
            <a:r>
              <a:rPr lang="en-US" sz="2000" dirty="0">
                <a:solidFill>
                  <a:srgbClr val="FF0000"/>
                </a:solidFill>
              </a:rPr>
              <a:t>Prone to false-positives </a:t>
            </a:r>
            <a:r>
              <a:rPr lang="en-US" sz="2000" dirty="0" smtClean="0">
                <a:solidFill>
                  <a:srgbClr val="FF0000"/>
                </a:solidFill>
              </a:rPr>
              <a:t>(legitimate traffic identified as attack)</a:t>
            </a:r>
            <a:endParaRPr lang="en-US" sz="2000" dirty="0">
              <a:solidFill>
                <a:srgbClr val="FF0000"/>
              </a:solidFill>
            </a:endParaRPr>
          </a:p>
          <a:p>
            <a:pPr marL="982980" lvl="1" indent="-571500">
              <a:buClrTx/>
              <a:buFont typeface="Lucida Grande"/>
              <a:buChar char="×"/>
            </a:pPr>
            <a:r>
              <a:rPr lang="en-US" sz="2000" dirty="0">
                <a:solidFill>
                  <a:srgbClr val="FF0000"/>
                </a:solidFill>
              </a:rPr>
              <a:t>Prone to false-negatives </a:t>
            </a:r>
            <a:r>
              <a:rPr lang="en-US" sz="2000" dirty="0" smtClean="0">
                <a:solidFill>
                  <a:srgbClr val="FF0000"/>
                </a:solidFill>
              </a:rPr>
              <a:t>(attack traffic below the radar)</a:t>
            </a:r>
            <a:endParaRPr lang="en-US" sz="2000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en-US" sz="2000" dirty="0" smtClean="0"/>
          </a:p>
          <a:p>
            <a:pPr marL="411480" lvl="1" indent="0">
              <a:buNone/>
            </a:pPr>
            <a:endParaRPr lang="en-US" sz="2000" dirty="0" smtClean="0"/>
          </a:p>
          <a:p>
            <a:pPr marL="411480" lvl="1" indent="0">
              <a:buNone/>
            </a:pPr>
            <a:r>
              <a:rPr lang="en-US" sz="2000" dirty="0" smtClean="0"/>
              <a:t>Examples:</a:t>
            </a:r>
          </a:p>
          <a:p>
            <a:pPr marL="754380" lvl="1" indent="-342900"/>
            <a:r>
              <a:rPr lang="en-US" sz="2000" dirty="0" smtClean="0"/>
              <a:t>SYNs / second</a:t>
            </a:r>
          </a:p>
          <a:p>
            <a:pPr marL="754380" lvl="1" indent="-342900"/>
            <a:r>
              <a:rPr lang="en-US" sz="2000" dirty="0" smtClean="0"/>
              <a:t>HTTP requests / second</a:t>
            </a:r>
          </a:p>
          <a:p>
            <a:pPr marL="754380" lvl="1" indent="-342900"/>
            <a:r>
              <a:rPr lang="en-US" sz="2000" dirty="0" smtClean="0"/>
              <a:t>HTTP requests / second / source IP </a:t>
            </a:r>
          </a:p>
          <a:p>
            <a:pPr marL="676656" lvl="2" indent="0">
              <a:buNone/>
            </a:pPr>
            <a:endParaRPr lang="en-US" sz="1600" dirty="0" smtClean="0"/>
          </a:p>
          <a:p>
            <a:pPr marL="754380" lvl="1" indent="-342900"/>
            <a:endParaRPr lang="en-US" sz="2000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068232" y="3188421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458632" y="634055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/>
              <a:t>HTTP requests /second</a:t>
            </a:r>
            <a:endParaRPr lang="en-US" sz="1200" dirty="0"/>
          </a:p>
        </p:txBody>
      </p:sp>
      <p:sp>
        <p:nvSpPr>
          <p:cNvPr id="12" name="Oval 38"/>
          <p:cNvSpPr>
            <a:spLocks noChangeAspect="1" noChangeArrowheads="1"/>
          </p:cNvSpPr>
          <p:nvPr/>
        </p:nvSpPr>
        <p:spPr bwMode="auto">
          <a:xfrm>
            <a:off x="7984095" y="4342607"/>
            <a:ext cx="165100" cy="1651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7198655" y="2772773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Attack </a:t>
            </a:r>
            <a:r>
              <a:rPr lang="en-US" sz="1600" b="1" dirty="0" smtClean="0">
                <a:solidFill>
                  <a:srgbClr val="FF0000"/>
                </a:solidFill>
              </a:rPr>
              <a:t>Detected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7839632" y="4987058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8136957" y="4823447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/>
              <a:t>Threshold</a:t>
            </a:r>
            <a:endParaRPr lang="en-US" sz="1200" b="1" dirty="0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849032" y="4248011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/>
              <a:t>Current rate</a:t>
            </a:r>
            <a:endParaRPr lang="en-US" sz="1200" b="1" dirty="0"/>
          </a:p>
        </p:txBody>
      </p:sp>
      <p:sp>
        <p:nvSpPr>
          <p:cNvPr id="23" name="Oval 38"/>
          <p:cNvSpPr>
            <a:spLocks noChangeAspect="1" noChangeArrowheads="1"/>
          </p:cNvSpPr>
          <p:nvPr/>
        </p:nvSpPr>
        <p:spPr bwMode="auto">
          <a:xfrm>
            <a:off x="7987085" y="5032883"/>
            <a:ext cx="165100" cy="165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49032" y="4974057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/>
              <a:t>Current rate</a:t>
            </a:r>
            <a:endParaRPr lang="en-US" sz="1200" b="1" dirty="0"/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7201645" y="2759820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No attacks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281" y="2549034"/>
            <a:ext cx="5834587" cy="45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  <p:bldP spid="13" grpId="0"/>
      <p:bldP spid="13" grpId="1"/>
      <p:bldP spid="17" grpId="0" animBg="1"/>
      <p:bldP spid="18" grpId="0"/>
      <p:bldP spid="19" grpId="0"/>
      <p:bldP spid="19" grpId="1"/>
      <p:bldP spid="23" grpId="0" animBg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433"/>
            <a:ext cx="8229600" cy="5292567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Wingdings" charset="2"/>
              <a:buChar char="Ø"/>
            </a:pPr>
            <a:r>
              <a:rPr lang="en-US" sz="2400" dirty="0"/>
              <a:t>Behavioral (multi-dimensional</a:t>
            </a:r>
            <a:r>
              <a:rPr lang="en-US" sz="2400" dirty="0" smtClean="0"/>
              <a:t>)</a:t>
            </a:r>
          </a:p>
          <a:p>
            <a:pPr marL="925830" lvl="1" indent="-514350">
              <a:buFont typeface="Wingdings" charset="2"/>
              <a:buChar char="ü"/>
            </a:pPr>
            <a:r>
              <a:rPr lang="en-US" sz="2000" dirty="0" smtClean="0"/>
              <a:t>Highly accurate due to correlation of multiple dimensions</a:t>
            </a:r>
          </a:p>
          <a:p>
            <a:pPr marL="411480" lvl="1" indent="0">
              <a:buNone/>
            </a:pPr>
            <a:endParaRPr lang="en-US" sz="2000" dirty="0" smtClean="0"/>
          </a:p>
          <a:p>
            <a:pPr marL="754380" lvl="1" indent="-342900"/>
            <a:endParaRPr lang="en-US" sz="2000" dirty="0" smtClean="0"/>
          </a:p>
          <a:p>
            <a:pPr marL="754380" lvl="1" indent="-342900"/>
            <a:r>
              <a:rPr lang="en-US" sz="2000" dirty="0" smtClean="0"/>
              <a:t>Rate dimension consists of the throughput and rate of packets/requests/messages (depending on the protected layer)</a:t>
            </a:r>
          </a:p>
          <a:p>
            <a:pPr marL="1019556" lvl="2" indent="-342900"/>
            <a:r>
              <a:rPr lang="en-US" sz="1600" dirty="0" smtClean="0"/>
              <a:t>E.g. PPS, BPS, HTTP requests per second, SIP messages per second, DNS queries per second</a:t>
            </a:r>
          </a:p>
          <a:p>
            <a:pPr marL="754380" lvl="1" indent="-342900"/>
            <a:endParaRPr lang="en-US" sz="2000" dirty="0" smtClean="0"/>
          </a:p>
          <a:p>
            <a:pPr marL="754380" lvl="1" indent="-342900"/>
            <a:r>
              <a:rPr lang="en-US" sz="2000" dirty="0" smtClean="0"/>
              <a:t>Ratio dimension consists of the ratio, per protocol, of message/packet/request/data types</a:t>
            </a:r>
          </a:p>
          <a:p>
            <a:pPr marL="1019556" lvl="2" indent="-342900"/>
            <a:r>
              <a:rPr lang="en-US" sz="1600" dirty="0" smtClean="0"/>
              <a:t>E.g. L4 Protocol %, TCP flag %, HTTP content-type %, DNS query type %</a:t>
            </a:r>
          </a:p>
          <a:p>
            <a:pPr marL="1019556" lvl="2" indent="-342900"/>
            <a:endParaRPr lang="en-US" sz="1600" dirty="0" smtClean="0"/>
          </a:p>
          <a:p>
            <a:pPr marL="1019556" lvl="2" indent="-342900"/>
            <a:endParaRPr lang="en-US" sz="1600" dirty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Logic – both dimensions must identify “anomalies” to decide an attack is ongoing</a:t>
            </a:r>
          </a:p>
        </p:txBody>
      </p:sp>
    </p:spTree>
    <p:extLst>
      <p:ext uri="{BB962C8B-B14F-4D97-AF65-F5344CB8AC3E}">
        <p14:creationId xmlns:p14="http://schemas.microsoft.com/office/powerpoint/2010/main" val="275805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359" y="291985"/>
            <a:ext cx="6117258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Introductio</a:t>
            </a:r>
            <a:r>
              <a:rPr lang="en-US" sz="2800" dirty="0"/>
              <a:t>n</a:t>
            </a:r>
            <a:endParaRPr lang="en-US" sz="2800" dirty="0" smtClean="0"/>
          </a:p>
          <a:p>
            <a:pPr marL="285750" indent="-285750">
              <a:buFont typeface="Wingdings" charset="2"/>
              <a:buChar char="Ø"/>
            </a:pPr>
            <a:endParaRPr lang="en-US" sz="28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DoS Attacks – overview &amp; evolution</a:t>
            </a:r>
          </a:p>
          <a:p>
            <a:endParaRPr lang="en-US" sz="28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DoS Protection Technology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 smtClean="0"/>
              <a:t>Operational mode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 smtClean="0"/>
              <a:t>Detection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 smtClean="0"/>
              <a:t>Mitigation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 smtClean="0"/>
              <a:t>Performance</a:t>
            </a:r>
          </a:p>
          <a:p>
            <a:pPr marL="285750" indent="-285750">
              <a:buFont typeface="Wingdings" charset="2"/>
              <a:buChar char="Ø"/>
            </a:pPr>
            <a:endParaRPr lang="en-US" sz="2800" dirty="0"/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Wikileaks (LOIC) attack tool analysis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rgbClr val="000000"/>
                </a:solidFill>
              </a:rPr>
              <a:t>Roboo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release &amp; live demonstration</a:t>
            </a:r>
          </a:p>
          <a:p>
            <a:pPr marL="285750" indent="-285750">
              <a:buFont typeface="Wingdings" charset="2"/>
              <a:buChar char="Ø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800" dirty="0" smtClean="0">
                <a:solidFill>
                  <a:srgbClr val="000000"/>
                </a:solidFill>
              </a:rPr>
              <a:t>Summary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Vertical Title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Detection – L3 floods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5434" y="2607076"/>
            <a:ext cx="6997700" cy="4254500"/>
          </a:xfrm>
          <a:prstGeom prst="rect">
            <a:avLst/>
          </a:prstGeom>
        </p:spPr>
      </p:pic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1822" y="6303403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 rot="5400000">
            <a:off x="1648141" y="4246796"/>
            <a:ext cx="647700" cy="1444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rot="21420000" flipH="1" flipV="1">
            <a:off x="5431947" y="5027053"/>
            <a:ext cx="18288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471634" y="2617227"/>
            <a:ext cx="2089150" cy="557213"/>
          </a:xfrm>
          <a:prstGeom prst="wedgeEllipseCallout">
            <a:avLst>
              <a:gd name="adj1" fmla="val -45440"/>
              <a:gd name="adj2" fmla="val 62819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Decision = Attack!</a:t>
            </a:r>
            <a:endParaRPr lang="en-US" sz="10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7611584" y="5990665"/>
            <a:ext cx="1473200" cy="736600"/>
            <a:chOff x="4548" y="2982"/>
            <a:chExt cx="928" cy="464"/>
          </a:xfrm>
        </p:grpSpPr>
        <p:sp>
          <p:nvSpPr>
            <p:cNvPr id="53" name="Line 8"/>
            <p:cNvSpPr>
              <a:spLocks noChangeShapeType="1"/>
            </p:cNvSpPr>
            <p:nvPr/>
          </p:nvSpPr>
          <p:spPr bwMode="auto">
            <a:xfrm flipH="1" flipV="1">
              <a:off x="4548" y="2982"/>
              <a:ext cx="409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4740" y="3158"/>
              <a:ext cx="73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 </a:t>
              </a:r>
              <a:r>
                <a:rPr lang="en-US" sz="12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rate of packets,…</a:t>
              </a:r>
            </a:p>
          </p:txBody>
        </p:sp>
      </p:grp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2882422" y="6262128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263034">
            <a:off x="2091847" y="5923990"/>
            <a:ext cx="24098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solidFill>
                  <a:srgbClr val="000000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Ratio dimension</a:t>
            </a:r>
            <a:endParaRPr lang="en-US" sz="1200" dirty="0">
              <a:solidFill>
                <a:srgbClr val="000000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 rot="20964868">
            <a:off x="5585934" y="6089090"/>
            <a:ext cx="219551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solidFill>
                  <a:srgbClr val="000000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Rate dimension</a:t>
            </a:r>
            <a:endParaRPr lang="en-US" sz="1200" dirty="0">
              <a:solidFill>
                <a:srgbClr val="000000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rot="360000" flipV="1">
            <a:off x="8078309" y="5427103"/>
            <a:ext cx="647700" cy="215900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8568847" y="5195328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Y-axis</a:t>
            </a: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rot="120000" flipH="1" flipV="1">
            <a:off x="1837847" y="5228665"/>
            <a:ext cx="431800" cy="144463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234597" y="50842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X-axis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1906109" y="28363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Z-axis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H="1" flipV="1">
            <a:off x="2483959" y="3002990"/>
            <a:ext cx="0" cy="503238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 rot="16200000">
            <a:off x="1294128" y="4273784"/>
            <a:ext cx="1727200" cy="27463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 Degree axis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4763609" y="3217303"/>
            <a:ext cx="12287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area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433409" y="4230128"/>
            <a:ext cx="1150938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Suspicious  area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4215922" y="5287403"/>
            <a:ext cx="1370012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Normal </a:t>
            </a:r>
            <a:r>
              <a:rPr lang="en-US" sz="1400" i="1" dirty="0" smtClean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area</a:t>
            </a:r>
            <a:endParaRPr lang="en-US" sz="1400" i="1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V="1">
            <a:off x="2901472" y="5073090"/>
            <a:ext cx="25146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" name="Group 26"/>
          <p:cNvGrpSpPr>
            <a:grpSpLocks/>
          </p:cNvGrpSpPr>
          <p:nvPr/>
        </p:nvGrpSpPr>
        <p:grpSpPr bwMode="auto">
          <a:xfrm>
            <a:off x="528159" y="5825565"/>
            <a:ext cx="1790700" cy="428625"/>
            <a:chOff x="0" y="2770"/>
            <a:chExt cx="1512" cy="27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1111" y="2800"/>
              <a:ext cx="401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0" y="2770"/>
              <a:ext cx="1429" cy="2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</a:t>
              </a:r>
              <a:r>
                <a:rPr lang="en-US" sz="11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 protocol distribution [%]</a:t>
              </a: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rot="21540000" flipV="1">
            <a:off x="5395434" y="3536390"/>
            <a:ext cx="34925" cy="1527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433"/>
            <a:ext cx="8229600" cy="4835367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000" dirty="0" smtClean="0"/>
              <a:t>Example: L3 flood</a:t>
            </a:r>
          </a:p>
        </p:txBody>
      </p:sp>
    </p:spTree>
    <p:extLst>
      <p:ext uri="{BB962C8B-B14F-4D97-AF65-F5344CB8AC3E}">
        <p14:creationId xmlns:p14="http://schemas.microsoft.com/office/powerpoint/2010/main" val="386933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5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/>
      <p:bldP spid="69" grpId="0" animBg="1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Detection – </a:t>
            </a:r>
            <a:r>
              <a:rPr lang="en-US" dirty="0" smtClean="0"/>
              <a:t>L4 </a:t>
            </a:r>
            <a:r>
              <a:rPr lang="en-US" dirty="0"/>
              <a:t>floods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5434" y="2607076"/>
            <a:ext cx="6997700" cy="4254500"/>
          </a:xfrm>
          <a:prstGeom prst="rect">
            <a:avLst/>
          </a:prstGeom>
        </p:spPr>
      </p:pic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1822" y="6303403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 rot="5400000">
            <a:off x="1648141" y="4246796"/>
            <a:ext cx="647700" cy="1444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rot="21420000" flipH="1" flipV="1">
            <a:off x="5431947" y="5027053"/>
            <a:ext cx="18288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471634" y="2617227"/>
            <a:ext cx="2089150" cy="557213"/>
          </a:xfrm>
          <a:prstGeom prst="wedgeEllipseCallout">
            <a:avLst>
              <a:gd name="adj1" fmla="val -45440"/>
              <a:gd name="adj2" fmla="val 62819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Decision = Attack!</a:t>
            </a:r>
            <a:endParaRPr lang="en-US" sz="10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7611584" y="5990665"/>
            <a:ext cx="1473200" cy="736600"/>
            <a:chOff x="4548" y="2982"/>
            <a:chExt cx="928" cy="464"/>
          </a:xfrm>
        </p:grpSpPr>
        <p:sp>
          <p:nvSpPr>
            <p:cNvPr id="53" name="Line 8"/>
            <p:cNvSpPr>
              <a:spLocks noChangeShapeType="1"/>
            </p:cNvSpPr>
            <p:nvPr/>
          </p:nvSpPr>
          <p:spPr bwMode="auto">
            <a:xfrm flipH="1" flipV="1">
              <a:off x="4548" y="2982"/>
              <a:ext cx="409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4740" y="3158"/>
              <a:ext cx="73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 </a:t>
              </a:r>
              <a:r>
                <a:rPr lang="en-US" sz="12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rate of SYN packets</a:t>
              </a:r>
            </a:p>
          </p:txBody>
        </p:sp>
      </p:grp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2882422" y="6262128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263034">
            <a:off x="2091847" y="5923990"/>
            <a:ext cx="24098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Ratio dimension</a:t>
            </a:r>
            <a:endParaRPr lang="en-US" sz="12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 rot="20964868">
            <a:off x="5585934" y="6089090"/>
            <a:ext cx="219551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solidFill>
                  <a:srgbClr val="000000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Rate dimension</a:t>
            </a:r>
            <a:endParaRPr lang="en-US" sz="1200" dirty="0">
              <a:solidFill>
                <a:srgbClr val="000000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rot="360000" flipV="1">
            <a:off x="8078309" y="5427103"/>
            <a:ext cx="647700" cy="215900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8568847" y="5195328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Y-axis</a:t>
            </a: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rot="120000" flipH="1" flipV="1">
            <a:off x="1837847" y="5228665"/>
            <a:ext cx="431800" cy="144463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234597" y="50842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X-axis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1906109" y="28363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Z-axis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H="1" flipV="1">
            <a:off x="2483959" y="3002990"/>
            <a:ext cx="0" cy="503238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 rot="16200000">
            <a:off x="1294128" y="4273784"/>
            <a:ext cx="1727200" cy="27463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 Degree axis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4763609" y="3217303"/>
            <a:ext cx="12287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area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433409" y="4230128"/>
            <a:ext cx="1150938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Suspicious  area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4215922" y="5287403"/>
            <a:ext cx="1370012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Normal </a:t>
            </a:r>
            <a:r>
              <a:rPr lang="en-US" sz="1400" i="1" dirty="0" smtClean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area</a:t>
            </a:r>
            <a:endParaRPr lang="en-US" sz="1400" i="1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V="1">
            <a:off x="2901472" y="5073090"/>
            <a:ext cx="25146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" name="Group 26"/>
          <p:cNvGrpSpPr>
            <a:grpSpLocks/>
          </p:cNvGrpSpPr>
          <p:nvPr/>
        </p:nvGrpSpPr>
        <p:grpSpPr bwMode="auto">
          <a:xfrm>
            <a:off x="528159" y="5825565"/>
            <a:ext cx="1790700" cy="428625"/>
            <a:chOff x="0" y="2770"/>
            <a:chExt cx="1512" cy="27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1111" y="2800"/>
              <a:ext cx="401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0" y="2770"/>
              <a:ext cx="1429" cy="2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</a:t>
              </a:r>
              <a:r>
                <a:rPr lang="en-US" sz="11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 TCP flag distribution [%]</a:t>
              </a: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rot="21540000" flipV="1">
            <a:off x="5395434" y="3536390"/>
            <a:ext cx="34925" cy="1527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433"/>
            <a:ext cx="8229600" cy="4835367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000" dirty="0" smtClean="0"/>
              <a:t>Example: L4 flood</a:t>
            </a:r>
          </a:p>
        </p:txBody>
      </p:sp>
    </p:spTree>
    <p:extLst>
      <p:ext uri="{BB962C8B-B14F-4D97-AF65-F5344CB8AC3E}">
        <p14:creationId xmlns:p14="http://schemas.microsoft.com/office/powerpoint/2010/main" val="366335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5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/>
      <p:bldP spid="69" grpId="0" animBg="1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Detection – </a:t>
            </a:r>
            <a:r>
              <a:rPr lang="en-US" dirty="0" smtClean="0"/>
              <a:t>L7 floods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5434" y="2607076"/>
            <a:ext cx="6997700" cy="4254500"/>
          </a:xfrm>
          <a:prstGeom prst="rect">
            <a:avLst/>
          </a:prstGeom>
        </p:spPr>
      </p:pic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1822" y="6303403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 rot="5400000">
            <a:off x="1648141" y="4246796"/>
            <a:ext cx="647700" cy="1444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rot="21420000" flipH="1" flipV="1">
            <a:off x="5431947" y="5027053"/>
            <a:ext cx="18288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471634" y="2617227"/>
            <a:ext cx="2089150" cy="557213"/>
          </a:xfrm>
          <a:prstGeom prst="wedgeEllipseCallout">
            <a:avLst>
              <a:gd name="adj1" fmla="val -45440"/>
              <a:gd name="adj2" fmla="val 62819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Decision = Attack!</a:t>
            </a:r>
            <a:endParaRPr lang="en-US" sz="10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7611614" y="5990666"/>
            <a:ext cx="1687520" cy="727075"/>
            <a:chOff x="4548" y="2982"/>
            <a:chExt cx="1063" cy="458"/>
          </a:xfrm>
        </p:grpSpPr>
        <p:sp>
          <p:nvSpPr>
            <p:cNvPr id="53" name="Line 8"/>
            <p:cNvSpPr>
              <a:spLocks noChangeShapeType="1"/>
            </p:cNvSpPr>
            <p:nvPr/>
          </p:nvSpPr>
          <p:spPr bwMode="auto">
            <a:xfrm flipH="1" flipV="1">
              <a:off x="4548" y="2982"/>
              <a:ext cx="409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4683" y="3149"/>
              <a:ext cx="928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 </a:t>
              </a:r>
              <a:r>
                <a:rPr lang="en-US" sz="12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rate of HTTP requests</a:t>
              </a:r>
            </a:p>
          </p:txBody>
        </p:sp>
      </p:grp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2882422" y="6262128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263034">
            <a:off x="2091847" y="5923990"/>
            <a:ext cx="24098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Ratio dimension</a:t>
            </a:r>
            <a:endParaRPr lang="en-US" sz="12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 rot="20964868">
            <a:off x="5585934" y="6089090"/>
            <a:ext cx="219551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solidFill>
                  <a:srgbClr val="000000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Rate dimension</a:t>
            </a:r>
            <a:endParaRPr lang="en-US" sz="1200" dirty="0">
              <a:solidFill>
                <a:srgbClr val="000000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rot="360000" flipV="1">
            <a:off x="8078309" y="5427103"/>
            <a:ext cx="647700" cy="215900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8568847" y="5195328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Y-axis</a:t>
            </a: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rot="120000" flipH="1" flipV="1">
            <a:off x="1837847" y="5228665"/>
            <a:ext cx="431800" cy="144463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234597" y="50842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X-axis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1906109" y="28363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Z-axis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H="1" flipV="1">
            <a:off x="2483959" y="3002990"/>
            <a:ext cx="0" cy="503238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 rot="16200000">
            <a:off x="1294128" y="4273784"/>
            <a:ext cx="1727200" cy="27463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 Degree axis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4763609" y="3217303"/>
            <a:ext cx="12287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area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433409" y="4230128"/>
            <a:ext cx="1150938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Suspicious  area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4215922" y="5287403"/>
            <a:ext cx="1370012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Normal </a:t>
            </a:r>
            <a:r>
              <a:rPr lang="en-US" sz="1400" i="1" dirty="0" smtClean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area</a:t>
            </a:r>
            <a:endParaRPr lang="en-US" sz="1400" i="1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V="1">
            <a:off x="2901472" y="5073090"/>
            <a:ext cx="25146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" name="Group 26"/>
          <p:cNvGrpSpPr>
            <a:grpSpLocks/>
          </p:cNvGrpSpPr>
          <p:nvPr/>
        </p:nvGrpSpPr>
        <p:grpSpPr bwMode="auto">
          <a:xfrm>
            <a:off x="400251" y="5825565"/>
            <a:ext cx="1918608" cy="428625"/>
            <a:chOff x="-108" y="2770"/>
            <a:chExt cx="1620" cy="270"/>
          </a:xfrm>
        </p:grpSpPr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1111" y="2800"/>
              <a:ext cx="401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-108" y="2770"/>
              <a:ext cx="1429" cy="2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100" u="sng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</a:t>
              </a:r>
              <a:r>
                <a:rPr lang="en-US" sz="1100" dirty="0"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 content-type distribution [%]</a:t>
              </a:r>
            </a:p>
          </p:txBody>
        </p:sp>
      </p:grpSp>
      <p:sp>
        <p:nvSpPr>
          <p:cNvPr id="73" name="Line 29"/>
          <p:cNvSpPr>
            <a:spLocks noChangeShapeType="1"/>
          </p:cNvSpPr>
          <p:nvPr/>
        </p:nvSpPr>
        <p:spPr bwMode="auto">
          <a:xfrm rot="21540000" flipV="1">
            <a:off x="5395434" y="3536390"/>
            <a:ext cx="34925" cy="1527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433"/>
            <a:ext cx="8229600" cy="4835367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000" dirty="0" smtClean="0"/>
              <a:t>Example: L7 flood</a:t>
            </a:r>
          </a:p>
        </p:txBody>
      </p:sp>
    </p:spTree>
    <p:extLst>
      <p:ext uri="{BB962C8B-B14F-4D97-AF65-F5344CB8AC3E}">
        <p14:creationId xmlns:p14="http://schemas.microsoft.com/office/powerpoint/2010/main" val="239350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5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/>
      <p:bldP spid="69" grpId="0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Behavioral Detection – </a:t>
            </a:r>
            <a:r>
              <a:rPr lang="en-US" dirty="0" smtClean="0"/>
              <a:t>flash crowd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5434" y="2607076"/>
            <a:ext cx="6997700" cy="4254500"/>
          </a:xfrm>
          <a:prstGeom prst="rect">
            <a:avLst/>
          </a:prstGeom>
        </p:spPr>
      </p:pic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5701822" y="6303403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 rot="5400000">
            <a:off x="1648141" y="4246796"/>
            <a:ext cx="647700" cy="1444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6841038" y="4230128"/>
            <a:ext cx="2089150" cy="557213"/>
          </a:xfrm>
          <a:prstGeom prst="wedgeEllipseCallout">
            <a:avLst>
              <a:gd name="adj1" fmla="val -45440"/>
              <a:gd name="adj2" fmla="val 62819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000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Decision = not an attack!</a:t>
            </a:r>
            <a:endParaRPr lang="en-US" sz="10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2882422" y="6262128"/>
            <a:ext cx="647700" cy="1444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263034">
            <a:off x="2091847" y="5923990"/>
            <a:ext cx="24098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Ratio dimension</a:t>
            </a:r>
            <a:endParaRPr lang="en-US" sz="1200" dirty="0"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 rot="20964868">
            <a:off x="5585934" y="6089090"/>
            <a:ext cx="219551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u="sng" dirty="0" smtClean="0">
                <a:solidFill>
                  <a:srgbClr val="000000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Rate dimension</a:t>
            </a:r>
            <a:endParaRPr lang="en-US" sz="1200" dirty="0">
              <a:solidFill>
                <a:srgbClr val="000000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rot="360000" flipV="1">
            <a:off x="8078309" y="5427103"/>
            <a:ext cx="647700" cy="215900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8568847" y="5195328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Y-axis</a:t>
            </a: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rot="120000" flipH="1" flipV="1">
            <a:off x="1837847" y="5228665"/>
            <a:ext cx="431800" cy="144463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1234597" y="50842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X-axis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1906109" y="2836303"/>
            <a:ext cx="647700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Z-axis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H="1" flipV="1">
            <a:off x="2483959" y="3002990"/>
            <a:ext cx="0" cy="503238"/>
          </a:xfrm>
          <a:prstGeom prst="line">
            <a:avLst/>
          </a:prstGeom>
          <a:noFill/>
          <a:ln w="6350">
            <a:solidFill>
              <a:schemeClr val="bg2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Text Box 20"/>
          <p:cNvSpPr txBox="1">
            <a:spLocks noChangeArrowheads="1"/>
          </p:cNvSpPr>
          <p:nvPr/>
        </p:nvSpPr>
        <p:spPr bwMode="auto">
          <a:xfrm rot="16200000">
            <a:off x="1294128" y="4273784"/>
            <a:ext cx="1727200" cy="27463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2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 Degree axis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4763609" y="3217303"/>
            <a:ext cx="12287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Attack area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433409" y="4230128"/>
            <a:ext cx="1150938" cy="5175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Suspicious  area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4215922" y="5287403"/>
            <a:ext cx="1370012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Normal </a:t>
            </a:r>
            <a:r>
              <a:rPr lang="en-US" sz="1400" i="1" dirty="0" smtClean="0">
                <a:solidFill>
                  <a:schemeClr val="bg1"/>
                </a:solidFill>
                <a:latin typeface="Franklin Gothic Book" pitchFamily="34" charset="0"/>
                <a:ea typeface="Arial Unicode MS" pitchFamily="34" charset="-128"/>
                <a:cs typeface="Arial Unicode MS" pitchFamily="34" charset="-128"/>
              </a:rPr>
              <a:t>area</a:t>
            </a:r>
            <a:endParaRPr lang="en-US" sz="1400" i="1" dirty="0">
              <a:solidFill>
                <a:schemeClr val="bg1"/>
              </a:solidFill>
              <a:latin typeface="Franklin Gothic Boo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433"/>
            <a:ext cx="8229600" cy="4835367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sz="2000" dirty="0" smtClean="0"/>
              <a:t>Example: Flash Crowd scenario</a:t>
            </a:r>
          </a:p>
        </p:txBody>
      </p:sp>
      <p:sp>
        <p:nvSpPr>
          <p:cNvPr id="74" name="Line 9"/>
          <p:cNvSpPr>
            <a:spLocks noChangeShapeType="1"/>
          </p:cNvSpPr>
          <p:nvPr/>
        </p:nvSpPr>
        <p:spPr bwMode="auto">
          <a:xfrm rot="21300000" flipH="1" flipV="1">
            <a:off x="6828361" y="5620863"/>
            <a:ext cx="576263" cy="2921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 flipV="1">
            <a:off x="4396311" y="5663725"/>
            <a:ext cx="2403475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rot="21420000" flipV="1">
            <a:off x="6844236" y="4973163"/>
            <a:ext cx="34925" cy="687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7" name="Group 13"/>
          <p:cNvGrpSpPr>
            <a:grpSpLocks/>
          </p:cNvGrpSpPr>
          <p:nvPr/>
        </p:nvGrpSpPr>
        <p:grpSpPr bwMode="auto">
          <a:xfrm>
            <a:off x="7564961" y="5981228"/>
            <a:ext cx="1624013" cy="677863"/>
            <a:chOff x="4489" y="2977"/>
            <a:chExt cx="1023" cy="427"/>
          </a:xfrm>
        </p:grpSpPr>
        <p:sp>
          <p:nvSpPr>
            <p:cNvPr id="78" name="Line 14"/>
            <p:cNvSpPr>
              <a:spLocks noChangeShapeType="1"/>
            </p:cNvSpPr>
            <p:nvPr/>
          </p:nvSpPr>
          <p:spPr bwMode="auto">
            <a:xfrm flipH="1" flipV="1">
              <a:off x="4489" y="2977"/>
              <a:ext cx="409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4604" y="3113"/>
              <a:ext cx="908" cy="29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sz="1200" u="sng" dirty="0">
                  <a:solidFill>
                    <a:prstClr val="black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Abnormal </a:t>
              </a:r>
              <a:r>
                <a:rPr lang="en-US" sz="1200" dirty="0">
                  <a:solidFill>
                    <a:prstClr val="black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rate of SYN packets</a:t>
              </a:r>
            </a:p>
          </p:txBody>
        </p:sp>
      </p:grpSp>
      <p:grpSp>
        <p:nvGrpSpPr>
          <p:cNvPr id="80" name="Group 17"/>
          <p:cNvGrpSpPr>
            <a:grpSpLocks/>
          </p:cNvGrpSpPr>
          <p:nvPr/>
        </p:nvGrpSpPr>
        <p:grpSpPr bwMode="auto">
          <a:xfrm>
            <a:off x="1876949" y="6268567"/>
            <a:ext cx="2314575" cy="501650"/>
            <a:chOff x="906" y="3158"/>
            <a:chExt cx="1458" cy="316"/>
          </a:xfrm>
        </p:grpSpPr>
        <p:sp>
          <p:nvSpPr>
            <p:cNvPr id="81" name="Line 18"/>
            <p:cNvSpPr>
              <a:spLocks noChangeShapeType="1"/>
            </p:cNvSpPr>
            <p:nvPr/>
          </p:nvSpPr>
          <p:spPr bwMode="auto">
            <a:xfrm flipV="1">
              <a:off x="1796" y="3158"/>
              <a:ext cx="56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906" y="3203"/>
              <a:ext cx="1067" cy="27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sz="1100" dirty="0" smtClean="0">
                  <a:solidFill>
                    <a:prstClr val="black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Normal TCP </a:t>
              </a:r>
              <a:r>
                <a:rPr lang="en-US" sz="1100" dirty="0">
                  <a:solidFill>
                    <a:prstClr val="black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rPr>
                <a:t>flag distribution [%]</a:t>
              </a: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4989" y="2246775"/>
            <a:ext cx="5834587" cy="45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5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  <p:bldP spid="68" grpId="0"/>
      <p:bldP spid="74" grpId="0" animBg="1"/>
      <p:bldP spid="75" grpId="0" animBg="1"/>
      <p:bldP spid="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DoS Protection Technology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Protection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1822" indent="-742950">
              <a:buFont typeface="+mj-ea"/>
              <a:buAutoNum type="circleNumDbPlain" startAt="3"/>
            </a:pPr>
            <a:r>
              <a:rPr lang="en-US" sz="4000" dirty="0" smtClean="0"/>
              <a:t>Mitigation</a:t>
            </a:r>
          </a:p>
          <a:p>
            <a:pPr marL="411480" lvl="1" indent="0">
              <a:buClr>
                <a:srgbClr val="60B5CC"/>
              </a:buClr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An attack has been detected, now we need to analyze it and start mitigating!</a:t>
            </a:r>
          </a:p>
          <a:p>
            <a:pPr marL="868680" lvl="1" indent="-457200"/>
            <a:endParaRPr lang="en-US" sz="2400" dirty="0" smtClean="0"/>
          </a:p>
          <a:p>
            <a:pPr marL="411480" lvl="1" indent="0">
              <a:buNone/>
            </a:pPr>
            <a:r>
              <a:rPr lang="en-US" sz="2400" dirty="0" smtClean="0"/>
              <a:t>Mitigation flow</a:t>
            </a:r>
          </a:p>
          <a:p>
            <a:pPr marL="868680" lvl="1" indent="-457200"/>
            <a:r>
              <a:rPr lang="en-US" sz="2400" dirty="0" smtClean="0"/>
              <a:t>Analysis </a:t>
            </a:r>
          </a:p>
          <a:p>
            <a:pPr marL="868680" lvl="1" indent="-457200"/>
            <a:r>
              <a:rPr lang="en-US" sz="2400" dirty="0" smtClean="0"/>
              <a:t>Active &amp; passive mitigation</a:t>
            </a:r>
          </a:p>
        </p:txBody>
      </p:sp>
    </p:spTree>
    <p:extLst>
      <p:ext uri="{BB962C8B-B14F-4D97-AF65-F5344CB8AC3E}">
        <p14:creationId xmlns:p14="http://schemas.microsoft.com/office/powerpoint/2010/main" val="132813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Mitigation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/>
            <a:r>
              <a:rPr lang="en-US" sz="2400" dirty="0" smtClean="0"/>
              <a:t>Analysis – generate a real-time signature of the ongoing DoS attack, by using the highest repeating anomaly values from L3-L7 headers</a:t>
            </a:r>
          </a:p>
          <a:p>
            <a:pPr marL="1133856" lvl="2" indent="-457200">
              <a:buFont typeface="Wingdings" charset="2"/>
              <a:buChar char="Ø"/>
            </a:pPr>
            <a:endParaRPr lang="en-US" sz="2000" dirty="0" smtClean="0"/>
          </a:p>
          <a:p>
            <a:pPr marL="1133856" lvl="2" indent="-457200">
              <a:buFont typeface="Wingdings" charset="2"/>
              <a:buChar char="Ø"/>
            </a:pPr>
            <a:r>
              <a:rPr lang="en-US" sz="2000" dirty="0" smtClean="0"/>
              <a:t>Exactly what you do manually when under attack, sifting through Wireshark looking for patterns </a:t>
            </a:r>
            <a:r>
              <a:rPr lang="en-US" sz="2000" dirty="0" smtClean="0">
                <a:sym typeface="Wingdings"/>
              </a:rPr>
              <a:t></a:t>
            </a:r>
          </a:p>
          <a:p>
            <a:pPr marL="676656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127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Mitigation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68109"/>
          </a:xfrm>
        </p:spPr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dirty="0"/>
              <a:t>Juno2.c – Popular SYN </a:t>
            </a:r>
            <a:r>
              <a:rPr lang="en-US" dirty="0" smtClean="0"/>
              <a:t>Flooder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Very good performance (up to 700K PPS per box)</a:t>
            </a:r>
          </a:p>
          <a:p>
            <a:r>
              <a:rPr lang="en-US" dirty="0" smtClean="0"/>
              <a:t>Creates a fairly static header</a:t>
            </a:r>
          </a:p>
          <a:p>
            <a:r>
              <a:rPr lang="en-US" dirty="0" smtClean="0"/>
              <a:t>Each attack has its own “fixed” characteristics</a:t>
            </a:r>
            <a:br>
              <a:rPr lang="en-US" dirty="0" smtClean="0"/>
            </a:br>
            <a:r>
              <a:rPr lang="en-US" dirty="0" smtClean="0"/>
              <a:t>[src.port + dst.port + win.size + ip.ttl + tcp.ack != 0]</a:t>
            </a:r>
            <a:endParaRPr lang="en-US" dirty="0"/>
          </a:p>
        </p:txBody>
      </p:sp>
      <p:pic>
        <p:nvPicPr>
          <p:cNvPr id="1026" name="Picture 2" descr="C:\Users\alex\Desktop\prep_sy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779" y="3776038"/>
            <a:ext cx="3596264" cy="2546320"/>
          </a:xfrm>
          <a:prstGeom prst="rect">
            <a:avLst/>
          </a:prstGeom>
          <a:noFill/>
        </p:spPr>
      </p:pic>
      <p:pic>
        <p:nvPicPr>
          <p:cNvPr id="1027" name="Picture 3" descr="C:\Users\alex\Desktop\juno_random_po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844" y="6335270"/>
            <a:ext cx="4190136" cy="474355"/>
          </a:xfrm>
          <a:prstGeom prst="rect">
            <a:avLst/>
          </a:prstGeom>
          <a:noFill/>
        </p:spPr>
      </p:pic>
      <p:pic>
        <p:nvPicPr>
          <p:cNvPr id="1030" name="Picture 6" descr="C:\Users\alex\Desktop\juno_wireshar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1326" y="3928463"/>
            <a:ext cx="3962899" cy="2641933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291151" y="4733292"/>
            <a:ext cx="1880175" cy="688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Mitigation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68680" lvl="1" indent="-457200"/>
            <a:r>
              <a:rPr lang="en-US" sz="2400" dirty="0"/>
              <a:t>Passive mitigation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Rate-limit packets according to the threshold </a:t>
            </a:r>
            <a:r>
              <a:rPr lang="en-US" sz="2000" dirty="0">
                <a:solidFill>
                  <a:prstClr val="black"/>
                </a:solidFill>
              </a:rPr>
              <a:t>(skipping analysis)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Drop matches to the real-time signature created during analysis</a:t>
            </a:r>
          </a:p>
          <a:p>
            <a:pPr marL="868680" lvl="1" indent="-457200">
              <a:buClr>
                <a:srgbClr val="60B5CC"/>
              </a:buClr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868680" lvl="1" indent="-457200">
              <a:buClr>
                <a:srgbClr val="60B5CC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Active mitigation techniques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Challenge/Response – issue challenges for various protocols to clean out clients/flooders without a real protocol stack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Session Disruption (effective with stateful attacks) </a:t>
            </a:r>
            <a:r>
              <a:rPr lang="en-US" sz="2000" dirty="0">
                <a:solidFill>
                  <a:prstClr val="black"/>
                </a:solidFill>
              </a:rPr>
              <a:t>–</a:t>
            </a:r>
            <a:r>
              <a:rPr lang="en-US" sz="2000" dirty="0" smtClean="0">
                <a:solidFill>
                  <a:prstClr val="black"/>
                </a:solidFill>
              </a:rPr>
              <a:t> drop malicious packets while resetting the session with the server, occupying the flooders’ TCP/IP stack sockets and forcing retransmits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Tarpit (effective with stateful attacks) </a:t>
            </a:r>
            <a:r>
              <a:rPr lang="en-US" sz="2000" dirty="0">
                <a:solidFill>
                  <a:prstClr val="black"/>
                </a:solidFill>
              </a:rPr>
              <a:t>–</a:t>
            </a:r>
            <a:r>
              <a:rPr lang="en-US" sz="2000" dirty="0" smtClean="0">
                <a:solidFill>
                  <a:prstClr val="black"/>
                </a:solidFill>
              </a:rPr>
              <a:t> actively stall malicious TCP sessions (e.g. TCP window size = 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01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Mitigation - Passive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/>
            <a:r>
              <a:rPr lang="en-US" sz="2400" dirty="0"/>
              <a:t>Passive mitigation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Rate-limit packets according to the threshold (skipping analysis)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868680" lvl="1" indent="-457200">
              <a:buClr>
                <a:srgbClr val="60B5CC"/>
              </a:buClr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948117" y="3188421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338517" y="634055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smtClean="0"/>
              <a:t>HTTP requests /second</a:t>
            </a:r>
            <a:endParaRPr lang="en-US" sz="1200" dirty="0"/>
          </a:p>
        </p:txBody>
      </p:sp>
      <p:sp>
        <p:nvSpPr>
          <p:cNvPr id="16" name="Oval 38"/>
          <p:cNvSpPr>
            <a:spLocks noChangeAspect="1" noChangeArrowheads="1"/>
          </p:cNvSpPr>
          <p:nvPr/>
        </p:nvSpPr>
        <p:spPr bwMode="auto">
          <a:xfrm>
            <a:off x="4863980" y="4342607"/>
            <a:ext cx="165100" cy="1651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4078540" y="2772773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Attack </a:t>
            </a:r>
            <a:r>
              <a:rPr lang="en-US" sz="1600" b="1" dirty="0" smtClean="0">
                <a:solidFill>
                  <a:srgbClr val="FF0000"/>
                </a:solidFill>
              </a:rPr>
              <a:t>Detected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4719517" y="4987058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016842" y="4823447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/>
              <a:t>Threshold</a:t>
            </a:r>
            <a:endParaRPr lang="en-US" sz="1200" b="1" dirty="0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728917" y="4248011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/>
              <a:t>Current rate</a:t>
            </a:r>
            <a:endParaRPr lang="en-US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4831333" y="4342607"/>
            <a:ext cx="228600" cy="6444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3543880" y="3761131"/>
            <a:ext cx="1175637" cy="472575"/>
          </a:xfrm>
          <a:prstGeom prst="wedgeRectCallout">
            <a:avLst>
              <a:gd name="adj1" fmla="val 48910"/>
              <a:gd name="adj2" fmla="val 998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Dropped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6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0" grpId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who we are</a:t>
            </a:r>
            <a:endParaRPr lang="en-US" dirty="0"/>
          </a:p>
        </p:txBody>
      </p:sp>
      <p:pic>
        <p:nvPicPr>
          <p:cNvPr id="5" name="Content Placeholder 4" descr="masterAwhite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8838" y="4620066"/>
            <a:ext cx="4886325" cy="81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66250" y="2335162"/>
            <a:ext cx="3611500" cy="1068566"/>
            <a:chOff x="1247103" y="2171386"/>
            <a:chExt cx="3611500" cy="1068566"/>
          </a:xfrm>
        </p:grpSpPr>
        <p:pic>
          <p:nvPicPr>
            <p:cNvPr id="7" name="Picture 6" descr="ec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103" y="2171386"/>
              <a:ext cx="2146032" cy="104127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379487" y="2593621"/>
              <a:ext cx="1479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spc="300" dirty="0" smtClean="0">
                  <a:solidFill>
                    <a:schemeClr val="accent4">
                      <a:lumMod val="50000"/>
                    </a:schemeClr>
                  </a:solidFill>
                  <a:latin typeface="Corbel" pitchFamily="34" charset="0"/>
                  <a:cs typeface="Arial" pitchFamily="34" charset="0"/>
                </a:rPr>
                <a:t>labs</a:t>
              </a:r>
              <a:endParaRPr lang="en-US" sz="3600" b="1" spc="300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7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Mitigation - Passive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marL="868680" lvl="1" indent="-457200"/>
            <a:r>
              <a:rPr lang="en-US" sz="2400" dirty="0"/>
              <a:t>Passive mitigation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Drop matches to the real-time signature created during analysis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/>
              <a:t>Example – </a:t>
            </a:r>
            <a:r>
              <a:rPr lang="en-US" sz="2000" dirty="0" smtClean="0"/>
              <a:t>Juno2.c</a:t>
            </a:r>
            <a:endParaRPr lang="en-US" sz="2000" dirty="0"/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868680" lvl="1" indent="-457200">
              <a:buClr>
                <a:srgbClr val="60B5CC"/>
              </a:buClr>
            </a:pPr>
            <a:endParaRPr lang="en-US" sz="2400" dirty="0" smtClean="0">
              <a:solidFill>
                <a:prstClr val="black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53232" y="5234297"/>
            <a:ext cx="8712786" cy="1206043"/>
            <a:chOff x="353232" y="4318681"/>
            <a:chExt cx="8712786" cy="1206043"/>
          </a:xfrm>
        </p:grpSpPr>
        <p:sp>
          <p:nvSpPr>
            <p:cNvPr id="66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7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7770618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70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38118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358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674119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73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94418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74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75" name="Text Box 68"/>
            <p:cNvSpPr txBox="1">
              <a:spLocks noChangeArrowheads="1"/>
            </p:cNvSpPr>
            <p:nvPr/>
          </p:nvSpPr>
          <p:spPr bwMode="auto">
            <a:xfrm>
              <a:off x="4607967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76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79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77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4756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5708556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6263" y="5241495"/>
            <a:ext cx="745293" cy="801623"/>
          </a:xfrm>
          <a:prstGeom prst="rect">
            <a:avLst/>
          </a:prstGeom>
        </p:spPr>
      </p:pic>
      <p:sp>
        <p:nvSpPr>
          <p:cNvPr id="84" name="Text Box 68"/>
          <p:cNvSpPr txBox="1">
            <a:spLocks noChangeArrowheads="1"/>
          </p:cNvSpPr>
          <p:nvPr/>
        </p:nvSpPr>
        <p:spPr bwMode="auto">
          <a:xfrm>
            <a:off x="3417350" y="5911908"/>
            <a:ext cx="104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Anti-DoS</a:t>
            </a:r>
          </a:p>
        </p:txBody>
      </p:sp>
      <p:sp>
        <p:nvSpPr>
          <p:cNvPr id="86" name="Rounded Rectangular Callout 85"/>
          <p:cNvSpPr/>
          <p:nvPr/>
        </p:nvSpPr>
        <p:spPr>
          <a:xfrm>
            <a:off x="3002273" y="3732851"/>
            <a:ext cx="3474265" cy="901357"/>
          </a:xfrm>
          <a:prstGeom prst="wedgeRoundRectCallout">
            <a:avLst>
              <a:gd name="adj1" fmla="val -25307"/>
              <a:gd name="adj2" fmla="val 1216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Drop matches to: </a:t>
            </a:r>
          </a:p>
          <a:p>
            <a:r>
              <a:rPr lang="en-US" sz="1600" dirty="0" smtClean="0"/>
              <a:t>[src.port = 1238 &amp;&amp; </a:t>
            </a:r>
            <a:r>
              <a:rPr lang="en-US" sz="1600" dirty="0"/>
              <a:t>dst.port </a:t>
            </a:r>
            <a:r>
              <a:rPr lang="en-US" sz="1600" dirty="0" smtClean="0"/>
              <a:t>= 80 &amp;&amp;  </a:t>
            </a:r>
            <a:r>
              <a:rPr lang="en-US" sz="1600" dirty="0"/>
              <a:t>win.size </a:t>
            </a:r>
            <a:r>
              <a:rPr lang="en-US" sz="1600" dirty="0" smtClean="0"/>
              <a:t>= 8192 &amp;&amp; tcp.ack != 0</a:t>
            </a:r>
            <a:r>
              <a:rPr lang="en-US" sz="1600" dirty="0"/>
              <a:t>]</a:t>
            </a:r>
          </a:p>
        </p:txBody>
      </p:sp>
      <p:sp>
        <p:nvSpPr>
          <p:cNvPr id="87" name="Striped Right Arrow 86"/>
          <p:cNvSpPr/>
          <p:nvPr/>
        </p:nvSpPr>
        <p:spPr>
          <a:xfrm>
            <a:off x="288880" y="4991818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 animBg="1"/>
      <p:bldP spid="8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8" y="155448"/>
            <a:ext cx="8229600" cy="1252728"/>
          </a:xfrm>
        </p:spPr>
        <p:txBody>
          <a:bodyPr/>
          <a:lstStyle/>
          <a:p>
            <a:r>
              <a:rPr lang="en-US" dirty="0"/>
              <a:t>DoS Mitigation - </a:t>
            </a:r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>
              <a:buClr>
                <a:srgbClr val="60B5CC"/>
              </a:buClr>
            </a:pPr>
            <a:r>
              <a:rPr lang="en-US" sz="2400" dirty="0">
                <a:solidFill>
                  <a:prstClr val="black"/>
                </a:solidFill>
              </a:rPr>
              <a:t>Active mitigation techniques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Challenge/Response – issue challenges for various protocols to clean out clients/flooders without a real protocol stack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dirty="0" smtClean="0"/>
          </a:p>
          <a:p>
            <a:pPr marL="676656" lvl="2" indent="0">
              <a:buClr>
                <a:srgbClr val="60B5CC"/>
              </a:buClr>
              <a:buNone/>
            </a:pPr>
            <a:r>
              <a:rPr lang="en-US" dirty="0" smtClean="0"/>
              <a:t>Example – HTTP Javascript</a:t>
            </a:r>
            <a:r>
              <a:rPr lang="en-US" dirty="0"/>
              <a:t> </a:t>
            </a:r>
            <a:r>
              <a:rPr lang="en-US" dirty="0" smtClean="0"/>
              <a:t>stack verification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232" y="5234297"/>
            <a:ext cx="8712786" cy="1206043"/>
            <a:chOff x="353232" y="4318681"/>
            <a:chExt cx="8712786" cy="1206043"/>
          </a:xfrm>
        </p:grpSpPr>
        <p:sp>
          <p:nvSpPr>
            <p:cNvPr id="5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7770618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9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38118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358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674119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2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94418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4607967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8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6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4756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5708556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1" name="Striped Right Arrow 20"/>
          <p:cNvSpPr/>
          <p:nvPr/>
        </p:nvSpPr>
        <p:spPr>
          <a:xfrm>
            <a:off x="288880" y="497687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GET /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6263" y="5241495"/>
            <a:ext cx="745293" cy="801623"/>
          </a:xfrm>
          <a:prstGeom prst="rect">
            <a:avLst/>
          </a:prstGeom>
        </p:spPr>
      </p:pic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3417350" y="5911908"/>
            <a:ext cx="104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Anti-DoS</a:t>
            </a:r>
          </a:p>
        </p:txBody>
      </p:sp>
      <p:sp>
        <p:nvSpPr>
          <p:cNvPr id="25" name="Striped Right Arrow 24"/>
          <p:cNvSpPr/>
          <p:nvPr/>
        </p:nvSpPr>
        <p:spPr>
          <a:xfrm flipH="1">
            <a:off x="1598839" y="5468680"/>
            <a:ext cx="1927424" cy="461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200 OK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2711383" y="4086996"/>
            <a:ext cx="2208237" cy="1147301"/>
          </a:xfrm>
          <a:prstGeom prst="wedgeRoundRectCallout">
            <a:avLst>
              <a:gd name="adj1" fmla="val -25737"/>
              <a:gd name="adj2" fmla="val 752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+ Javascript</a:t>
            </a:r>
            <a:r>
              <a:rPr lang="en-US" dirty="0"/>
              <a:t> </a:t>
            </a:r>
            <a:r>
              <a:rPr lang="en-US" dirty="0" smtClean="0"/>
              <a:t>instructing the browser to set a cookie and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8" y="155448"/>
            <a:ext cx="8229600" cy="1252728"/>
          </a:xfrm>
        </p:spPr>
        <p:txBody>
          <a:bodyPr/>
          <a:lstStyle/>
          <a:p>
            <a:r>
              <a:rPr lang="en-US" dirty="0"/>
              <a:t>DoS Mitigation -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>
              <a:buClr>
                <a:srgbClr val="60B5CC"/>
              </a:buClr>
            </a:pPr>
            <a:r>
              <a:rPr lang="en-US" sz="2400" dirty="0">
                <a:solidFill>
                  <a:prstClr val="black"/>
                </a:solidFill>
              </a:rPr>
              <a:t>Active mitigation techniques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Challenge/Response – issue challenges for various protocols to clean out clients/flooders without a real protocol stack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dirty="0" smtClean="0"/>
          </a:p>
          <a:p>
            <a:pPr marL="676656" lvl="2" indent="0">
              <a:buClr>
                <a:srgbClr val="60B5CC"/>
              </a:buClr>
              <a:buNone/>
            </a:pPr>
            <a:r>
              <a:rPr lang="en-US" dirty="0" smtClean="0"/>
              <a:t>Example – HTTP Flash Player verification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232" y="5234297"/>
            <a:ext cx="8712786" cy="1206043"/>
            <a:chOff x="353232" y="4318681"/>
            <a:chExt cx="8712786" cy="1206043"/>
          </a:xfrm>
        </p:grpSpPr>
        <p:sp>
          <p:nvSpPr>
            <p:cNvPr id="5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7770618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9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38118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358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674119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2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94418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4607967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8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6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4756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5708556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1" name="Striped Right Arrow 20"/>
          <p:cNvSpPr/>
          <p:nvPr/>
        </p:nvSpPr>
        <p:spPr>
          <a:xfrm>
            <a:off x="288880" y="497687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GET /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6263" y="5241495"/>
            <a:ext cx="745293" cy="801623"/>
          </a:xfrm>
          <a:prstGeom prst="rect">
            <a:avLst/>
          </a:prstGeom>
        </p:spPr>
      </p:pic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3417350" y="5911908"/>
            <a:ext cx="104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Anti-DoS</a:t>
            </a:r>
          </a:p>
        </p:txBody>
      </p:sp>
      <p:sp>
        <p:nvSpPr>
          <p:cNvPr id="25" name="Striped Right Arrow 24"/>
          <p:cNvSpPr/>
          <p:nvPr/>
        </p:nvSpPr>
        <p:spPr>
          <a:xfrm flipH="1">
            <a:off x="1598839" y="5468680"/>
            <a:ext cx="1927424" cy="461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200 OK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2711383" y="4086996"/>
            <a:ext cx="2208237" cy="1147301"/>
          </a:xfrm>
          <a:prstGeom prst="wedgeRoundRectCallout">
            <a:avLst>
              <a:gd name="adj1" fmla="val -25737"/>
              <a:gd name="adj2" fmla="val 752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SWF including Javascript code to set a cookie and reload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794" y="1652690"/>
            <a:ext cx="5625871" cy="52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8" y="155448"/>
            <a:ext cx="8229600" cy="1252728"/>
          </a:xfrm>
        </p:spPr>
        <p:txBody>
          <a:bodyPr/>
          <a:lstStyle/>
          <a:p>
            <a:r>
              <a:rPr lang="en-US" dirty="0"/>
              <a:t>DoS Mitigation -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>
              <a:buClr>
                <a:srgbClr val="60B5CC"/>
              </a:buClr>
            </a:pPr>
            <a:r>
              <a:rPr lang="en-US" sz="2400" dirty="0">
                <a:solidFill>
                  <a:prstClr val="black"/>
                </a:solidFill>
              </a:rPr>
              <a:t>Active mitigation techniques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prstClr val="black"/>
                </a:solidFill>
              </a:rPr>
              <a:t>Session Disruption - drop carefully selected packets in connections, while resetting the session with the server, occupying the flooders’ sockets and forcing retransmits</a:t>
            </a:r>
          </a:p>
          <a:p>
            <a:pPr marL="676656" lvl="2" indent="0">
              <a:buClr>
                <a:srgbClr val="60B5CC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dirty="0" smtClean="0"/>
          </a:p>
          <a:p>
            <a:pPr marL="676656" lvl="2" indent="0">
              <a:buClr>
                <a:srgbClr val="60B5CC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232" y="5234297"/>
            <a:ext cx="8712786" cy="1206043"/>
            <a:chOff x="353232" y="4318681"/>
            <a:chExt cx="8712786" cy="1206043"/>
          </a:xfrm>
        </p:grpSpPr>
        <p:sp>
          <p:nvSpPr>
            <p:cNvPr id="5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7770618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9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38118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9358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674119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2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94418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4607967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8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6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84756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5708556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6263" y="5241495"/>
            <a:ext cx="745293" cy="801623"/>
          </a:xfrm>
          <a:prstGeom prst="rect">
            <a:avLst/>
          </a:prstGeom>
        </p:spPr>
      </p:pic>
      <p:sp>
        <p:nvSpPr>
          <p:cNvPr id="21" name="Striped Right Arrow 20"/>
          <p:cNvSpPr/>
          <p:nvPr/>
        </p:nvSpPr>
        <p:spPr>
          <a:xfrm>
            <a:off x="288880" y="431774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 GET /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244566" y="3481294"/>
            <a:ext cx="2155757" cy="1179352"/>
          </a:xfrm>
          <a:prstGeom prst="wedgeRoundRectCallout">
            <a:avLst>
              <a:gd name="adj1" fmla="val 29017"/>
              <a:gd name="adj2" fmla="val 980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request packet is silently dropped</a:t>
            </a:r>
          </a:p>
        </p:txBody>
      </p:sp>
      <p:sp>
        <p:nvSpPr>
          <p:cNvPr id="25" name="Striped Right Arrow 24"/>
          <p:cNvSpPr/>
          <p:nvPr/>
        </p:nvSpPr>
        <p:spPr>
          <a:xfrm>
            <a:off x="5017443" y="494741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RESET</a:t>
            </a:r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>
            <a:off x="288880" y="4977897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RETRANSMIT</a:t>
            </a:r>
            <a:endParaRPr lang="en-US" dirty="0"/>
          </a:p>
        </p:txBody>
      </p:sp>
      <p:sp>
        <p:nvSpPr>
          <p:cNvPr id="27" name="Striped Right Arrow 26"/>
          <p:cNvSpPr/>
          <p:nvPr/>
        </p:nvSpPr>
        <p:spPr>
          <a:xfrm>
            <a:off x="288880" y="5631312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RETRANSMIT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>
            <a:off x="288880" y="6298994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RETRANSMIT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002502" y="3675528"/>
            <a:ext cx="2333616" cy="928340"/>
          </a:xfrm>
          <a:prstGeom prst="wedgeRoundRectCallout">
            <a:avLst>
              <a:gd name="adj1" fmla="val -25737"/>
              <a:gd name="adj2" fmla="val 752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Backend connection is reset, or avoided completely</a:t>
            </a:r>
            <a:endParaRPr lang="en-US" dirty="0"/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3417350" y="5911908"/>
            <a:ext cx="104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Anti-DoS</a:t>
            </a:r>
          </a:p>
        </p:txBody>
      </p:sp>
    </p:spTree>
    <p:extLst>
      <p:ext uri="{BB962C8B-B14F-4D97-AF65-F5344CB8AC3E}">
        <p14:creationId xmlns:p14="http://schemas.microsoft.com/office/powerpoint/2010/main" val="41075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8" y="155448"/>
            <a:ext cx="8229600" cy="1252728"/>
          </a:xfrm>
        </p:spPr>
        <p:txBody>
          <a:bodyPr/>
          <a:lstStyle/>
          <a:p>
            <a:r>
              <a:rPr lang="en-US" dirty="0"/>
              <a:t>DoS Mitigation -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0" lvl="1" indent="-457200">
              <a:buClr>
                <a:srgbClr val="60B5CC"/>
              </a:buClr>
            </a:pPr>
            <a:r>
              <a:rPr lang="en-US" sz="2400" dirty="0">
                <a:solidFill>
                  <a:prstClr val="black"/>
                </a:solidFill>
              </a:rPr>
              <a:t>Active mitigation techniques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Tarpit (effective </a:t>
            </a:r>
            <a:r>
              <a:rPr lang="en-US" sz="2000" dirty="0" smtClean="0">
                <a:solidFill>
                  <a:prstClr val="black"/>
                </a:solidFill>
              </a:rPr>
              <a:t>with stateful </a:t>
            </a:r>
            <a:r>
              <a:rPr lang="en-US" sz="2000" dirty="0">
                <a:solidFill>
                  <a:prstClr val="black"/>
                </a:solidFill>
              </a:rPr>
              <a:t>attacks) – actively stall malicious TCP sessions (e.g. TCP window size = 0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/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dirty="0" smtClean="0"/>
          </a:p>
          <a:p>
            <a:pPr marL="676656" lvl="2" indent="0">
              <a:buClr>
                <a:srgbClr val="60B5CC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546" y="2963647"/>
            <a:ext cx="5153193" cy="38747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53232" y="5234297"/>
            <a:ext cx="8712786" cy="1206043"/>
            <a:chOff x="353232" y="4318681"/>
            <a:chExt cx="8712786" cy="1206043"/>
          </a:xfrm>
        </p:grpSpPr>
        <p:sp>
          <p:nvSpPr>
            <p:cNvPr id="6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" name="Picture 33" descr="internet_Clou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7770618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10" name="Picture 39" descr="Firewall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38118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7" descr="Generic_Router_Switch_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9358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674119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3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4418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4607967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9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7" name="Picture 67" descr="Generic_Router_Switch_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84756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5708556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2" name="Striped Right Arrow 21"/>
          <p:cNvSpPr/>
          <p:nvPr/>
        </p:nvSpPr>
        <p:spPr>
          <a:xfrm>
            <a:off x="288880" y="3688724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26263" y="5241495"/>
            <a:ext cx="745293" cy="801623"/>
          </a:xfrm>
          <a:prstGeom prst="rect">
            <a:avLst/>
          </a:prstGeom>
        </p:spPr>
      </p:pic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3417350" y="5911908"/>
            <a:ext cx="10477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Anti-DoS</a:t>
            </a:r>
          </a:p>
        </p:txBody>
      </p:sp>
      <p:sp>
        <p:nvSpPr>
          <p:cNvPr id="25" name="Striped Right Arrow 24"/>
          <p:cNvSpPr/>
          <p:nvPr/>
        </p:nvSpPr>
        <p:spPr>
          <a:xfrm flipH="1">
            <a:off x="1195293" y="4144241"/>
            <a:ext cx="2330969" cy="553017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SYN+ACK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056916" y="3880626"/>
            <a:ext cx="2493275" cy="1238438"/>
          </a:xfrm>
          <a:prstGeom prst="wedgeRoundRectCallout">
            <a:avLst>
              <a:gd name="adj1" fmla="val -73810"/>
              <a:gd name="adj2" fmla="val 549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Attacker’s TCP stack enters “persist” state, periodically sending window probes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576697" y="3281869"/>
            <a:ext cx="1922842" cy="406855"/>
          </a:xfrm>
          <a:prstGeom prst="wedgeRoundRectCallout">
            <a:avLst>
              <a:gd name="adj1" fmla="val -54043"/>
              <a:gd name="adj2" fmla="val 18093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size = 5</a:t>
            </a:r>
          </a:p>
        </p:txBody>
      </p:sp>
      <p:sp>
        <p:nvSpPr>
          <p:cNvPr id="28" name="Striped Right Arrow 27"/>
          <p:cNvSpPr/>
          <p:nvPr/>
        </p:nvSpPr>
        <p:spPr>
          <a:xfrm>
            <a:off x="314279" y="4657559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 / Data</a:t>
            </a:r>
            <a:endParaRPr lang="en-US" dirty="0"/>
          </a:p>
        </p:txBody>
      </p:sp>
      <p:sp>
        <p:nvSpPr>
          <p:cNvPr id="32" name="Striped Right Arrow 31"/>
          <p:cNvSpPr/>
          <p:nvPr/>
        </p:nvSpPr>
        <p:spPr>
          <a:xfrm flipH="1">
            <a:off x="1184406" y="5113076"/>
            <a:ext cx="2330969" cy="553017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 window size=0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21535" y="5608251"/>
            <a:ext cx="3201092" cy="977605"/>
            <a:chOff x="321535" y="5590108"/>
            <a:chExt cx="3201092" cy="977605"/>
          </a:xfrm>
        </p:grpSpPr>
        <p:sp>
          <p:nvSpPr>
            <p:cNvPr id="33" name="Striped Right Arrow 32"/>
            <p:cNvSpPr/>
            <p:nvPr/>
          </p:nvSpPr>
          <p:spPr>
            <a:xfrm>
              <a:off x="321535" y="5590108"/>
              <a:ext cx="1927424" cy="461505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 probe</a:t>
              </a:r>
              <a:endParaRPr lang="en-US" dirty="0"/>
            </a:p>
          </p:txBody>
        </p:sp>
        <p:sp>
          <p:nvSpPr>
            <p:cNvPr id="34" name="Striped Right Arrow 33"/>
            <p:cNvSpPr/>
            <p:nvPr/>
          </p:nvSpPr>
          <p:spPr>
            <a:xfrm flipH="1">
              <a:off x="1191658" y="6027482"/>
              <a:ext cx="2330969" cy="540231"/>
            </a:xfrm>
            <a:prstGeom prst="striped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ACK window size=0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824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  <p:bldP spid="27" grpId="0" animBg="1"/>
      <p:bldP spid="28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/>
              <a:t>DoS Protection Technology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Mitigation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2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Mitigation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Link capacity breakdown (for 84-byte untagged frames)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off-the-shelf x86 hardware deals poorly with such workloads</a:t>
            </a:r>
          </a:p>
          <a:p>
            <a:endParaRPr lang="en-US" dirty="0" smtClean="0"/>
          </a:p>
          <a:p>
            <a:r>
              <a:rPr lang="en-US" dirty="0" smtClean="0"/>
              <a:t>Maintaining connection states for the good guys is a must while blocking the bad guys – even more performance intensive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Resilient mitigation of high-rate attacks is currently only possible with ASIC-based architectures</a:t>
            </a:r>
            <a:endParaRPr lang="en-US" dirty="0"/>
          </a:p>
        </p:txBody>
      </p:sp>
      <p:pic>
        <p:nvPicPr>
          <p:cNvPr id="1026" name="Picture 2" descr="C:\Users\alex\Desktop\Tabl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174" y="2184448"/>
            <a:ext cx="5429250" cy="1409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4275" y="6550924"/>
            <a:ext cx="346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source: Juniper Networks KB14737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173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LOIC attack </a:t>
            </a:r>
            <a:r>
              <a:rPr lang="en-US" sz="4400" dirty="0"/>
              <a:t>tool </a:t>
            </a:r>
            <a:r>
              <a:rPr lang="en-US" sz="4400" dirty="0" smtClean="0"/>
              <a:t>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415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2994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LOIC – IMMA CHARGIN MAH LAZER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703274"/>
            <a:ext cx="9000162" cy="19235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in December 2010’s Operation Payback attacks </a:t>
            </a:r>
          </a:p>
          <a:p>
            <a:r>
              <a:rPr lang="en-US" dirty="0" smtClean="0"/>
              <a:t>Flood attack vectors: UDP and TCP data, HTTP requests</a:t>
            </a:r>
          </a:p>
          <a:p>
            <a:r>
              <a:rPr lang="en-US" dirty="0" smtClean="0"/>
              <a:t>Uses windows sockets to send data – stateful</a:t>
            </a:r>
          </a:p>
          <a:p>
            <a:r>
              <a:rPr lang="en-US" dirty="0" smtClean="0"/>
              <a:t>Generates malformed HTTP requests</a:t>
            </a:r>
          </a:p>
          <a:p>
            <a:r>
              <a:rPr lang="en-US" dirty="0" smtClean="0"/>
              <a:t>Terrible thread and IO management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alex\AppData\Local\Temp\VMwareDnD\ec9a5146\loic_thr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16" y="3780906"/>
            <a:ext cx="4145279" cy="1746606"/>
          </a:xfrm>
          <a:prstGeom prst="rect">
            <a:avLst/>
          </a:prstGeom>
          <a:noFill/>
        </p:spPr>
      </p:pic>
      <p:pic>
        <p:nvPicPr>
          <p:cNvPr id="1026" name="Picture 2" descr="C:\Users\alex\AppData\Local\Temp\VMwareDnD\9d8a8ad7\loi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7997" y="3926802"/>
            <a:ext cx="5445181" cy="29311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90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355848"/>
            <a:ext cx="9144000" cy="167335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Roboo</a:t>
            </a:r>
            <a:br>
              <a:rPr lang="en-US" sz="4400" dirty="0" smtClean="0"/>
            </a:br>
            <a:r>
              <a:rPr lang="en-US" sz="4400" dirty="0" smtClean="0"/>
              <a:t>Open Source HTTP Robot </a:t>
            </a:r>
            <a:r>
              <a:rPr lang="en-US" sz="4400" dirty="0" err="1" smtClean="0"/>
              <a:t>Mitigator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146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- 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775191"/>
            <a:ext cx="8884693" cy="4625609"/>
          </a:xfrm>
        </p:spPr>
        <p:txBody>
          <a:bodyPr>
            <a:normAutofit fontScale="85000" lnSpcReduction="10000"/>
          </a:bodyPr>
          <a:lstStyle/>
          <a:p>
            <a:pPr marL="118872" indent="0" algn="ctr">
              <a:buNone/>
            </a:pPr>
            <a:r>
              <a:rPr lang="en-US" dirty="0" smtClean="0"/>
              <a:t>Newton’s Third Law (of Denial of Service)</a:t>
            </a:r>
            <a:br>
              <a:rPr lang="en-US" dirty="0" smtClean="0"/>
            </a:br>
            <a:r>
              <a:rPr lang="en-US" b="1" i="1" dirty="0" smtClean="0"/>
              <a:t>For every action, there is an equal and opposite reaction.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Research </a:t>
            </a:r>
            <a:r>
              <a:rPr lang="en-US" dirty="0"/>
              <a:t>and mitigate DoS </a:t>
            </a:r>
            <a:r>
              <a:rPr lang="en-US" dirty="0" smtClean="0"/>
              <a:t>attacks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Core founders of the </a:t>
            </a:r>
            <a:r>
              <a:rPr lang="en-US" dirty="0" err="1" smtClean="0"/>
              <a:t>Radware</a:t>
            </a:r>
            <a:r>
              <a:rPr lang="en-US" dirty="0" smtClean="0"/>
              <a:t> ERT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charge of </a:t>
            </a:r>
            <a:r>
              <a:rPr lang="en-US" dirty="0" err="1" smtClean="0"/>
              <a:t>Radware’s</a:t>
            </a:r>
            <a:r>
              <a:rPr lang="en-US" dirty="0" smtClean="0"/>
              <a:t> strategic security customers around EMEA and the Americas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29946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Roboo – HTTP Robot </a:t>
            </a:r>
            <a:r>
              <a:rPr lang="en-US" dirty="0" err="1" smtClean="0"/>
              <a:t>Mitigator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703274"/>
            <a:ext cx="9000162" cy="51547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Uses advanced non-interactive HTTP challenge/response mechanisms to detect &amp; mitigate HTTP Robots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Weeds </a:t>
            </a:r>
            <a:r>
              <a:rPr lang="en-US" dirty="0"/>
              <a:t>out the larger percentage of HTTP robots which do not use real browsers or implement full browser stacks, resulting in the mitigation of various web </a:t>
            </a:r>
            <a:r>
              <a:rPr lang="en-US" dirty="0" smtClean="0"/>
              <a:t>threats:</a:t>
            </a:r>
          </a:p>
          <a:p>
            <a:pPr lvl="1"/>
            <a:r>
              <a:rPr lang="en-US" sz="2400" dirty="0" smtClean="0"/>
              <a:t>HTTP </a:t>
            </a:r>
            <a:r>
              <a:rPr lang="en-US" sz="2400" dirty="0"/>
              <a:t>Denial of Service tools </a:t>
            </a:r>
            <a:r>
              <a:rPr lang="en-US" sz="2400" dirty="0" smtClean="0"/>
              <a:t>- e.g</a:t>
            </a:r>
            <a:r>
              <a:rPr lang="en-US" sz="2400" dirty="0"/>
              <a:t>. Low Orbit Ion </a:t>
            </a:r>
            <a:r>
              <a:rPr lang="en-US" sz="2400" dirty="0" smtClean="0"/>
              <a:t>Cannon</a:t>
            </a:r>
          </a:p>
          <a:p>
            <a:pPr lvl="1"/>
            <a:r>
              <a:rPr lang="en-US" sz="2400" dirty="0" smtClean="0"/>
              <a:t>Vulnerability </a:t>
            </a:r>
            <a:r>
              <a:rPr lang="en-US" sz="2400" dirty="0"/>
              <a:t>Scanning - e.g. </a:t>
            </a:r>
            <a:r>
              <a:rPr lang="en-US" sz="2400" dirty="0" err="1"/>
              <a:t>Acunetix</a:t>
            </a:r>
            <a:r>
              <a:rPr lang="en-US" sz="2400" dirty="0"/>
              <a:t> Web Vulnerability Scanner, </a:t>
            </a:r>
            <a:r>
              <a:rPr lang="en-US" sz="2400" dirty="0" err="1"/>
              <a:t>Metasploit</a:t>
            </a:r>
            <a:r>
              <a:rPr lang="en-US" sz="2400" dirty="0"/>
              <a:t> Pro, </a:t>
            </a:r>
            <a:r>
              <a:rPr lang="en-US" sz="2400" dirty="0" smtClean="0"/>
              <a:t>Nessus</a:t>
            </a:r>
          </a:p>
          <a:p>
            <a:pPr lvl="1"/>
            <a:r>
              <a:rPr lang="en-US" sz="2400" dirty="0" smtClean="0"/>
              <a:t>Web exploits</a:t>
            </a:r>
          </a:p>
          <a:p>
            <a:pPr lvl="1"/>
            <a:r>
              <a:rPr lang="en-US" sz="2400" dirty="0" smtClean="0"/>
              <a:t>Automatic </a:t>
            </a:r>
            <a:r>
              <a:rPr lang="en-US" sz="2400" dirty="0"/>
              <a:t>comment posters/comment spam as a replacement of conventional CAPTCHA </a:t>
            </a:r>
            <a:r>
              <a:rPr lang="en-US" sz="2400" dirty="0" smtClean="0"/>
              <a:t>methods</a:t>
            </a:r>
          </a:p>
          <a:p>
            <a:pPr lvl="1"/>
            <a:r>
              <a:rPr lang="en-US" sz="2400" dirty="0" smtClean="0"/>
              <a:t>Spiders</a:t>
            </a:r>
            <a:r>
              <a:rPr lang="en-US" sz="2400" dirty="0"/>
              <a:t>, Crawlers and other robotic evil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330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29946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Roboo – HTTP Robot </a:t>
            </a:r>
            <a:r>
              <a:rPr lang="en-US" dirty="0" err="1" smtClean="0"/>
              <a:t>Mitigator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703274"/>
            <a:ext cx="9000162" cy="5154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 respond </a:t>
            </a:r>
            <a:r>
              <a:rPr lang="en-US" dirty="0"/>
              <a:t>to </a:t>
            </a:r>
            <a:r>
              <a:rPr lang="en-US" dirty="0" smtClean="0"/>
              <a:t>each GET or POST </a:t>
            </a:r>
            <a:r>
              <a:rPr lang="en-US" dirty="0"/>
              <a:t>request from an unverified </a:t>
            </a:r>
            <a:r>
              <a:rPr lang="en-US" dirty="0" smtClean="0"/>
              <a:t>source with a challenge:</a:t>
            </a:r>
          </a:p>
          <a:p>
            <a:pPr lvl="1"/>
            <a:r>
              <a:rPr lang="en-US" dirty="0" smtClean="0"/>
              <a:t>Challenge can be Javascript or Flash based, optionally </a:t>
            </a:r>
            <a:r>
              <a:rPr lang="en-US" dirty="0" err="1" smtClean="0"/>
              <a:t>Gzip</a:t>
            </a:r>
            <a:r>
              <a:rPr lang="en-US" dirty="0" smtClean="0"/>
              <a:t> compressed</a:t>
            </a:r>
          </a:p>
          <a:p>
            <a:pPr lvl="1"/>
            <a:r>
              <a:rPr lang="en-US" dirty="0" smtClean="0"/>
              <a:t>A real browser with full HTTP, HTML, Javascript and Flash player stacks will re-issue the original request after setting a special HTTP cookie that marks the host as “verified”</a:t>
            </a:r>
          </a:p>
          <a:p>
            <a:endParaRPr lang="en-US" dirty="0" smtClean="0"/>
          </a:p>
          <a:p>
            <a:r>
              <a:rPr lang="en-US" dirty="0" smtClean="0"/>
              <a:t>Marks verified </a:t>
            </a:r>
            <a:r>
              <a:rPr lang="en-US" dirty="0"/>
              <a:t>sources using an HTTP Cookie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a positive security </a:t>
            </a:r>
            <a:r>
              <a:rPr lang="en-US" dirty="0" smtClean="0"/>
              <a:t>model - all </a:t>
            </a:r>
            <a:r>
              <a:rPr lang="en-US" dirty="0"/>
              <a:t>allowed robotic activity must be </a:t>
            </a:r>
            <a:r>
              <a:rPr lang="en-US" dirty="0" smtClean="0"/>
              <a:t>whitelisted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8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29946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Roboo – HTTP Robot </a:t>
            </a:r>
            <a:r>
              <a:rPr lang="en-US" dirty="0" err="1" smtClean="0"/>
              <a:t>Mitigator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2143"/>
            <a:ext cx="9113178" cy="5315857"/>
          </a:xfrm>
        </p:spPr>
        <p:txBody>
          <a:bodyPr>
            <a:normAutofit/>
          </a:bodyPr>
          <a:lstStyle/>
          <a:p>
            <a:r>
              <a:rPr lang="en-US" dirty="0" smtClean="0"/>
              <a:t>Verification cookie is calculated as follows:</a:t>
            </a:r>
          </a:p>
          <a:p>
            <a:pPr lvl="1"/>
            <a:r>
              <a:rPr lang="en-US" dirty="0" smtClean="0"/>
              <a:t>SHA1(</a:t>
            </a:r>
            <a:r>
              <a:rPr lang="en-US" dirty="0" err="1" smtClean="0"/>
              <a:t>client_IP</a:t>
            </a:r>
            <a:r>
              <a:rPr lang="en-US" dirty="0" smtClean="0"/>
              <a:t>, </a:t>
            </a:r>
            <a:r>
              <a:rPr lang="en-US" dirty="0" err="1" smtClean="0"/>
              <a:t>timebased_rand</a:t>
            </a:r>
            <a:r>
              <a:rPr lang="en-US" dirty="0" smtClean="0"/>
              <a:t>, secret) – 160bits</a:t>
            </a:r>
          </a:p>
          <a:p>
            <a:pPr lvl="2"/>
            <a:r>
              <a:rPr lang="en-US" dirty="0" err="1" smtClean="0"/>
              <a:t>Timebased_rand</a:t>
            </a:r>
            <a:r>
              <a:rPr lang="en-US" dirty="0" smtClean="0"/>
              <a:t> changes every X seconds (cookie validity window)</a:t>
            </a:r>
          </a:p>
          <a:p>
            <a:pPr lvl="2"/>
            <a:r>
              <a:rPr lang="en-US" dirty="0" smtClean="0"/>
              <a:t>Secret is a 512 bit randomly-generated value that initializes when Roboo starts</a:t>
            </a:r>
          </a:p>
          <a:p>
            <a:endParaRPr lang="en-US" dirty="0" smtClean="0"/>
          </a:p>
          <a:p>
            <a:r>
              <a:rPr lang="en-US" dirty="0" smtClean="0"/>
              <a:t>Integrates </a:t>
            </a:r>
            <a:r>
              <a:rPr lang="en-US" dirty="0"/>
              <a:t>with </a:t>
            </a:r>
            <a:r>
              <a:rPr lang="en-US" dirty="0" err="1"/>
              <a:t>Nginx</a:t>
            </a:r>
            <a:r>
              <a:rPr lang="en-US" dirty="0"/>
              <a:t> web server and reverse proxy as an embedded P</a:t>
            </a:r>
            <a:r>
              <a:rPr lang="en-US" dirty="0" smtClean="0"/>
              <a:t>erl module</a:t>
            </a:r>
          </a:p>
          <a:p>
            <a:endParaRPr lang="en-US" dirty="0"/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://github.com/yuri-gushin/Roboo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Demo</a:t>
            </a:r>
            <a:endParaRPr lang="en-US" sz="4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Roboo vs. LOIC &amp; MSF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8" y="155448"/>
            <a:ext cx="8229600" cy="125272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5429"/>
            <a:ext cx="9144000" cy="5152572"/>
          </a:xfrm>
        </p:spPr>
        <p:txBody>
          <a:bodyPr>
            <a:normAutofit fontScale="85000" lnSpcReduction="20000"/>
          </a:bodyPr>
          <a:lstStyle/>
          <a:p>
            <a:pPr marL="576072" indent="-457200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DoS business is literally booming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r>
              <a:rPr lang="en-US" sz="1900" dirty="0" smtClean="0">
                <a:solidFill>
                  <a:prstClr val="black"/>
                </a:solidFill>
              </a:rPr>
              <a:t>Attack power is growing (source: Arbor Networks, December 2010)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>
              <a:solidFill>
                <a:prstClr val="black"/>
              </a:solidFill>
            </a:endParaRPr>
          </a:p>
          <a:p>
            <a:pPr marL="118872" lvl="0" indent="0">
              <a:buClr>
                <a:srgbClr val="60B5CC"/>
              </a:buClr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576072" lvl="0" indent="-457200">
              <a:buClr>
                <a:srgbClr val="60B5CC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576072" indent="-457200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Cloud-subscribers become new targets</a:t>
            </a:r>
            <a:endParaRPr lang="en-US" dirty="0">
              <a:solidFill>
                <a:prstClr val="black"/>
              </a:solidFill>
            </a:endParaRPr>
          </a:p>
          <a:p>
            <a:pPr marL="576072" lvl="0" indent="-457200">
              <a:buClr>
                <a:srgbClr val="60B5CC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576072" lvl="0" indent="-457200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Anti-DoS technologies have </a:t>
            </a:r>
            <a:r>
              <a:rPr lang="en-US" dirty="0">
                <a:solidFill>
                  <a:prstClr val="black"/>
                </a:solidFill>
              </a:rPr>
              <a:t>greatly </a:t>
            </a:r>
            <a:r>
              <a:rPr lang="en-US" dirty="0" smtClean="0">
                <a:solidFill>
                  <a:prstClr val="black"/>
                </a:solidFill>
              </a:rPr>
              <a:t>evolved</a:t>
            </a:r>
          </a:p>
          <a:p>
            <a:pPr marL="868680" lvl="1" indent="-457200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Goodbye rate-limits</a:t>
            </a:r>
          </a:p>
          <a:p>
            <a:pPr marL="868680" lvl="1" indent="-457200">
              <a:buClr>
                <a:srgbClr val="60B5CC"/>
              </a:buClr>
            </a:pPr>
            <a:r>
              <a:rPr lang="en-US" dirty="0" smtClean="0">
                <a:solidFill>
                  <a:prstClr val="black"/>
                </a:solidFill>
              </a:rPr>
              <a:t>Hello adaptive, behavioral detection, real-time signatures, active mitigation and dedicated Anti-DoS architectures</a:t>
            </a:r>
          </a:p>
          <a:p>
            <a:pPr marL="1133856" lvl="2" indent="-457200">
              <a:buClr>
                <a:srgbClr val="60B5CC"/>
              </a:buClr>
              <a:buFont typeface="Wingdings" charset="2"/>
              <a:buChar char="Ø"/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6791" y="2535698"/>
            <a:ext cx="3828781" cy="18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Q&amp;A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810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702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3445494"/>
            <a:ext cx="9144000" cy="167335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DoS Attacks - Overview &amp; Evolution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15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2857"/>
            <a:ext cx="8229600" cy="52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 – exhaust target resources to a point where service is interrupted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Common motives</a:t>
            </a:r>
          </a:p>
          <a:p>
            <a:pPr lvl="1"/>
            <a:r>
              <a:rPr lang="en-US" dirty="0" smtClean="0"/>
              <a:t>Hacktivism</a:t>
            </a:r>
          </a:p>
          <a:p>
            <a:pPr lvl="1"/>
            <a:r>
              <a:rPr lang="en-US" dirty="0" smtClean="0"/>
              <a:t>Extortion</a:t>
            </a:r>
          </a:p>
          <a:p>
            <a:pPr lvl="1"/>
            <a:r>
              <a:rPr lang="en-US" dirty="0" smtClean="0"/>
              <a:t>Rivalry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big attacks succeed!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200" y="1408176"/>
            <a:ext cx="4850679" cy="515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8499" y="1775191"/>
            <a:ext cx="5217380" cy="4327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01037" y="2379915"/>
            <a:ext cx="5394842" cy="38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Scoping the threat – main targets at risk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On-line businesses, converting uptime to revenue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charset="2"/>
              <a:buChar char="Ø"/>
            </a:pP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dirty="0" smtClean="0"/>
              <a:t>Cloud subscribers, paying per-use for bandwidth utilization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5459" y="2954656"/>
            <a:ext cx="1506860" cy="559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7826" y="2954656"/>
            <a:ext cx="1343728" cy="72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3131" y="3039422"/>
            <a:ext cx="1558162" cy="474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1415" y="4061267"/>
            <a:ext cx="5332385" cy="29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Attacks -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738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Layer 3 - muscle-based attacks</a:t>
            </a:r>
          </a:p>
          <a:p>
            <a:pPr lvl="1"/>
            <a:r>
              <a:rPr lang="en-US" sz="2000" dirty="0" smtClean="0"/>
              <a:t>Flood of TCP/UDP/ICMP/IGMP packets, overloading infrastructure due to high rate processing/discarding of packets and filling up the packet queues, or saturating pipes</a:t>
            </a:r>
          </a:p>
          <a:p>
            <a:pPr lvl="1"/>
            <a:r>
              <a:rPr lang="en-US" sz="2000" dirty="0" smtClean="0"/>
              <a:t>Introduce a packet workload most gear isn't designed for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Example - UDP flood to non-listening port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53232" y="5463948"/>
            <a:ext cx="8610600" cy="1206043"/>
            <a:chOff x="353232" y="4318681"/>
            <a:chExt cx="8610600" cy="1206043"/>
          </a:xfrm>
        </p:grpSpPr>
        <p:sp>
          <p:nvSpPr>
            <p:cNvPr id="4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7668432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8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6032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0162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644923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1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92232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3775881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5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6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7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8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0032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5153832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0" name="Striped Right Arrow 19"/>
          <p:cNvSpPr/>
          <p:nvPr/>
        </p:nvSpPr>
        <p:spPr>
          <a:xfrm>
            <a:off x="288880" y="5206528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UDP to port 80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3982291" y="5744351"/>
            <a:ext cx="333457" cy="34334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7877607" y="4347882"/>
            <a:ext cx="987800" cy="874473"/>
          </a:xfrm>
          <a:prstGeom prst="wedgeRectCallout">
            <a:avLst>
              <a:gd name="adj1" fmla="val -17602"/>
              <a:gd name="adj2" fmla="val 961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I’m hit!</a:t>
            </a:r>
          </a:p>
          <a:p>
            <a:pPr lvl="0" algn="ctr"/>
            <a:r>
              <a:rPr lang="en-US" sz="1100" dirty="0" smtClean="0">
                <a:solidFill>
                  <a:prstClr val="black"/>
                </a:solidFill>
              </a:rPr>
              <a:t>CPU overloaded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2" name="Multiply 41"/>
          <p:cNvSpPr/>
          <p:nvPr/>
        </p:nvSpPr>
        <p:spPr>
          <a:xfrm>
            <a:off x="8119797" y="5697669"/>
            <a:ext cx="333457" cy="34334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Multiply 43"/>
          <p:cNvSpPr/>
          <p:nvPr/>
        </p:nvSpPr>
        <p:spPr>
          <a:xfrm>
            <a:off x="5451846" y="5744351"/>
            <a:ext cx="333457" cy="34334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5291403" y="4350872"/>
            <a:ext cx="987800" cy="874473"/>
          </a:xfrm>
          <a:prstGeom prst="wedgeRectCallout">
            <a:avLst>
              <a:gd name="adj1" fmla="val -20627"/>
              <a:gd name="adj2" fmla="val 10295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I’m hit!</a:t>
            </a:r>
          </a:p>
          <a:p>
            <a:pPr lvl="0" algn="ctr"/>
            <a:r>
              <a:rPr lang="en-US" sz="1100" dirty="0" smtClean="0">
                <a:solidFill>
                  <a:prstClr val="black"/>
                </a:solidFill>
              </a:rPr>
              <a:t>CPU overloaded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3775881" y="4350872"/>
            <a:ext cx="987800" cy="874473"/>
          </a:xfrm>
          <a:prstGeom prst="wedgeRectCallout">
            <a:avLst>
              <a:gd name="adj1" fmla="val -17602"/>
              <a:gd name="adj2" fmla="val 961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I’m hit!</a:t>
            </a:r>
          </a:p>
          <a:p>
            <a:pPr lvl="0" algn="ctr"/>
            <a:r>
              <a:rPr lang="en-US" sz="1100" dirty="0" smtClean="0">
                <a:solidFill>
                  <a:prstClr val="black"/>
                </a:solidFill>
              </a:rPr>
              <a:t>CPU overloaded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9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273E-6 2.27704E-6 L 0.66065 -0.0004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41" grpId="0" animBg="1"/>
      <p:bldP spid="42" grpId="0" animBg="1"/>
      <p:bldP spid="44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Attacks -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Layer 4 – slightly more </a:t>
            </a:r>
            <a:r>
              <a:rPr lang="en-US" sz="2400" dirty="0" smtClean="0"/>
              <a:t>sophisticated</a:t>
            </a:r>
            <a:endParaRPr lang="en-US" sz="2400" dirty="0"/>
          </a:p>
          <a:p>
            <a:pPr lvl="1"/>
            <a:r>
              <a:rPr lang="en-US" sz="2000" dirty="0" smtClean="0"/>
              <a:t>DoS attacks consuming extra memory, CPU cycles, and triggering responses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TCP </a:t>
            </a:r>
            <a:r>
              <a:rPr lang="en-US" sz="1600" dirty="0"/>
              <a:t>SYN flood </a:t>
            </a:r>
            <a:endParaRPr lang="en-US" sz="1600" dirty="0" smtClean="0"/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TCP new connections flood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TCP concurrent connections exhaustion</a:t>
            </a:r>
          </a:p>
          <a:p>
            <a:pPr lvl="2">
              <a:buFont typeface="Wingdings" charset="2"/>
              <a:buChar char="Ø"/>
            </a:pPr>
            <a:r>
              <a:rPr lang="en-US" sz="1600" dirty="0" smtClean="0"/>
              <a:t>TCP/UDP garbage data flood to listening services (ala LOIC)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Example – SYN flood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53232" y="5353825"/>
            <a:ext cx="8610600" cy="1206043"/>
            <a:chOff x="353232" y="4318681"/>
            <a:chExt cx="8610600" cy="1206043"/>
          </a:xfrm>
        </p:grpSpPr>
        <p:sp>
          <p:nvSpPr>
            <p:cNvPr id="6" name="Line 70"/>
            <p:cNvSpPr>
              <a:spLocks noChangeShapeType="1"/>
            </p:cNvSpPr>
            <p:nvPr/>
          </p:nvSpPr>
          <p:spPr bwMode="auto">
            <a:xfrm flipH="1" flipV="1">
              <a:off x="658030" y="4783817"/>
              <a:ext cx="75438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" name="Picture 33" descr="internet_Clou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3232" y="4493306"/>
              <a:ext cx="1579563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4"/>
            <p:cNvSpPr txBox="1">
              <a:spLocks noChangeArrowheads="1"/>
            </p:cNvSpPr>
            <p:nvPr/>
          </p:nvSpPr>
          <p:spPr bwMode="auto">
            <a:xfrm>
              <a:off x="785032" y="4610781"/>
              <a:ext cx="11255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Internet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7668432" y="5156881"/>
              <a:ext cx="1196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DMZ</a:t>
              </a:r>
              <a:endParaRPr lang="en-US" sz="1400" b="0" dirty="0">
                <a:latin typeface="Arial" pitchFamily="34" charset="0"/>
                <a:ea typeface="Arial Unicode MS" pitchFamily="34" charset="-128"/>
                <a:cs typeface="Arial" pitchFamily="34" charset="0"/>
              </a:endParaRPr>
            </a:p>
          </p:txBody>
        </p:sp>
        <p:pic>
          <p:nvPicPr>
            <p:cNvPr id="10" name="Picture 39" descr="Firewall_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6032" y="4459968"/>
              <a:ext cx="985837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01620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6449232" y="5002894"/>
              <a:ext cx="7635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Switch</a:t>
              </a:r>
            </a:p>
          </p:txBody>
        </p:sp>
        <p:pic>
          <p:nvPicPr>
            <p:cNvPr id="13" name="Picture 2" descr="C:\Documents and Settings\ronm\Desktop\Presentations\Icons\New Icons 2008\dual_servers_icon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92232" y="4318681"/>
              <a:ext cx="1371600" cy="910743"/>
            </a:xfrm>
            <a:prstGeom prst="rect">
              <a:avLst/>
            </a:prstGeom>
            <a:noFill/>
          </p:spPr>
        </p:pic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2334432" y="5001504"/>
              <a:ext cx="7635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Access Router</a:t>
              </a: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775881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Firewall</a:t>
              </a:r>
            </a:p>
          </p:txBody>
        </p:sp>
        <p:grpSp>
          <p:nvGrpSpPr>
            <p:cNvPr id="16" name="Group 21"/>
            <p:cNvGrpSpPr>
              <a:grpSpLocks/>
            </p:cNvGrpSpPr>
            <p:nvPr/>
          </p:nvGrpSpPr>
          <p:grpSpPr bwMode="auto">
            <a:xfrm>
              <a:off x="2347132" y="4471081"/>
              <a:ext cx="749300" cy="511175"/>
              <a:chOff x="2165" y="2383"/>
              <a:chExt cx="565" cy="325"/>
            </a:xfrm>
          </p:grpSpPr>
          <p:sp>
            <p:nvSpPr>
              <p:cNvPr id="19" name="AutoShape 22"/>
              <p:cNvSpPr>
                <a:spLocks noChangeArrowheads="1"/>
              </p:cNvSpPr>
              <p:nvPr/>
            </p:nvSpPr>
            <p:spPr bwMode="auto">
              <a:xfrm>
                <a:off x="2165" y="2383"/>
                <a:ext cx="565" cy="325"/>
              </a:xfrm>
              <a:prstGeom prst="can">
                <a:avLst>
                  <a:gd name="adj" fmla="val 34560"/>
                </a:avLst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  <a:latin typeface="Franklin Gothic Book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2239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 flipH="1">
                <a:off x="2266" y="2541"/>
                <a:ext cx="393" cy="112"/>
              </a:xfrm>
              <a:custGeom>
                <a:avLst/>
                <a:gdLst>
                  <a:gd name="T0" fmla="*/ 0 w 316"/>
                  <a:gd name="T1" fmla="*/ 0 h 94"/>
                  <a:gd name="T2" fmla="*/ 419 w 316"/>
                  <a:gd name="T3" fmla="*/ 12 h 94"/>
                  <a:gd name="T4" fmla="*/ 1050 w 316"/>
                  <a:gd name="T5" fmla="*/ 318 h 94"/>
                  <a:gd name="T6" fmla="*/ 1454 w 316"/>
                  <a:gd name="T7" fmla="*/ 301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6"/>
                  <a:gd name="T13" fmla="*/ 0 h 94"/>
                  <a:gd name="T14" fmla="*/ 316 w 316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6" h="94">
                    <a:moveTo>
                      <a:pt x="0" y="0"/>
                    </a:moveTo>
                    <a:lnTo>
                      <a:pt x="91" y="3"/>
                    </a:lnTo>
                    <a:lnTo>
                      <a:pt x="228" y="94"/>
                    </a:lnTo>
                    <a:lnTo>
                      <a:pt x="316" y="88"/>
                    </a:lnTo>
                  </a:path>
                </a:pathLst>
              </a:cu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pic>
          <p:nvPicPr>
            <p:cNvPr id="17" name="Picture 67" descr="Generic_Router_Switch_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30032" y="4547281"/>
              <a:ext cx="722312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5153832" y="5004481"/>
              <a:ext cx="8397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 smtClean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IPS</a:t>
              </a:r>
            </a:p>
          </p:txBody>
        </p:sp>
      </p:grpSp>
      <p:sp>
        <p:nvSpPr>
          <p:cNvPr id="22" name="Striped Right Arrow 21"/>
          <p:cNvSpPr/>
          <p:nvPr/>
        </p:nvSpPr>
        <p:spPr>
          <a:xfrm>
            <a:off x="288880" y="5096405"/>
            <a:ext cx="1927424" cy="461505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7223932" y="3945154"/>
            <a:ext cx="1641475" cy="1078116"/>
          </a:xfrm>
          <a:prstGeom prst="wedgeRectCallout">
            <a:avLst>
              <a:gd name="adj1" fmla="val 20186"/>
              <a:gd name="adj2" fmla="val 898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hit!</a:t>
            </a:r>
          </a:p>
          <a:p>
            <a:pPr algn="ctr"/>
            <a:r>
              <a:rPr lang="en-US" sz="1100" dirty="0" smtClean="0"/>
              <a:t>SYN queue is full, dropping new connections</a:t>
            </a:r>
            <a:endParaRPr lang="en-US" sz="1100" dirty="0"/>
          </a:p>
        </p:txBody>
      </p:sp>
      <p:sp>
        <p:nvSpPr>
          <p:cNvPr id="26" name="Multiply 25"/>
          <p:cNvSpPr/>
          <p:nvPr/>
        </p:nvSpPr>
        <p:spPr>
          <a:xfrm>
            <a:off x="8119797" y="5587546"/>
            <a:ext cx="333457" cy="343348"/>
          </a:xfrm>
          <a:prstGeom prst="mathMultiply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riped Right Arrow 28"/>
          <p:cNvSpPr/>
          <p:nvPr/>
        </p:nvSpPr>
        <p:spPr>
          <a:xfrm flipH="1">
            <a:off x="6759376" y="6340380"/>
            <a:ext cx="1927424" cy="46150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SYN+ACK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3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273E-6 2.27704E-6 L 0.66065 -0.0004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2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repeatCount="indefinite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70764 -0.0041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8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6" grpId="0" animBg="1"/>
      <p:bldP spid="29" grpId="1" animBg="1"/>
      <p:bldP spid="29" grpId="2" animBg="1"/>
      <p:bldP spid="29" grpId="3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0</TotalTime>
  <Words>2044</Words>
  <Application>Microsoft Macintosh PowerPoint</Application>
  <PresentationFormat>On-screen Show (4:3)</PresentationFormat>
  <Paragraphs>483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Building Floodgates: Cutting-Edge Denial of Service Mitigation</vt:lpstr>
      <vt:lpstr>Agenda</vt:lpstr>
      <vt:lpstr>Introduction - who we are</vt:lpstr>
      <vt:lpstr>Introduction - what we do</vt:lpstr>
      <vt:lpstr>DoS Attacks - Overview &amp; Evolution</vt:lpstr>
      <vt:lpstr>DoS Attacks - Overview</vt:lpstr>
      <vt:lpstr>DoS Attacks - Overview</vt:lpstr>
      <vt:lpstr>DoS Attacks - Evolution</vt:lpstr>
      <vt:lpstr>DoS Attacks - Evolution</vt:lpstr>
      <vt:lpstr>DoS Attacks - Evolution</vt:lpstr>
      <vt:lpstr>DoS Protection Technology</vt:lpstr>
      <vt:lpstr>DoS Protection Technology</vt:lpstr>
      <vt:lpstr>DoS Protection Technology</vt:lpstr>
      <vt:lpstr>DoS Protection Technology</vt:lpstr>
      <vt:lpstr>DoS Protection Technology</vt:lpstr>
      <vt:lpstr>DoS Protection Technology</vt:lpstr>
      <vt:lpstr>DoS Protection Technology </vt:lpstr>
      <vt:lpstr>Rate-based Detection</vt:lpstr>
      <vt:lpstr>Behavioral Detection</vt:lpstr>
      <vt:lpstr>Behavioral Detection – L3 floods</vt:lpstr>
      <vt:lpstr>Behavioral Detection – L4 floods</vt:lpstr>
      <vt:lpstr>Behavioral Detection – L7 floods</vt:lpstr>
      <vt:lpstr>Behavioral Detection – flash crowd</vt:lpstr>
      <vt:lpstr>DoS Protection Technology</vt:lpstr>
      <vt:lpstr>DoS Protection Technology</vt:lpstr>
      <vt:lpstr>DoS Mitigation - Analysis</vt:lpstr>
      <vt:lpstr>DoS Mitigation - Analysis</vt:lpstr>
      <vt:lpstr>DoS Mitigation Techniques</vt:lpstr>
      <vt:lpstr>DoS Mitigation - Passive</vt:lpstr>
      <vt:lpstr>DoS Mitigation - Passive</vt:lpstr>
      <vt:lpstr>DoS Mitigation - Active</vt:lpstr>
      <vt:lpstr>DoS Mitigation - Active</vt:lpstr>
      <vt:lpstr>DoS Mitigation - Active</vt:lpstr>
      <vt:lpstr>DoS Mitigation - Active</vt:lpstr>
      <vt:lpstr>DoS Protection Technology</vt:lpstr>
      <vt:lpstr>DoS Mitigation Performance</vt:lpstr>
      <vt:lpstr>LOIC attack tool analysis</vt:lpstr>
      <vt:lpstr>LOIC – IMMA CHARGIN MAH LAZER</vt:lpstr>
      <vt:lpstr>Roboo Open Source HTTP Robot Mitigator</vt:lpstr>
      <vt:lpstr>Roboo – HTTP Robot Mitigator</vt:lpstr>
      <vt:lpstr>Roboo – HTTP Robot Mitigator</vt:lpstr>
      <vt:lpstr>Roboo – HTTP Robot Mitigator</vt:lpstr>
      <vt:lpstr>Demo</vt:lpstr>
      <vt:lpstr>Summary</vt:lpstr>
      <vt:lpstr>Q&amp;A</vt:lpstr>
      <vt:lpstr>Thanks!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Floodgates: Cutting-Edge Denial of Service Mitigation</dc:title>
  <dc:subject/>
  <dc:creator>Yuri Gushin; Alex Behar</dc:creator>
  <cp:keywords/>
  <dc:description/>
  <cp:lastModifiedBy/>
  <cp:revision>4</cp:revision>
  <dcterms:created xsi:type="dcterms:W3CDTF">2011-02-01T05:44:27Z</dcterms:created>
  <dcterms:modified xsi:type="dcterms:W3CDTF">2011-03-07T18:15:59Z</dcterms:modified>
  <cp:category/>
</cp:coreProperties>
</file>