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3" r:id="rId4"/>
    <p:sldId id="260" r:id="rId5"/>
    <p:sldId id="268" r:id="rId6"/>
    <p:sldId id="269" r:id="rId7"/>
    <p:sldId id="270" r:id="rId8"/>
    <p:sldId id="271" r:id="rId9"/>
    <p:sldId id="266" r:id="rId10"/>
    <p:sldId id="272" r:id="rId11"/>
    <p:sldId id="267" r:id="rId12"/>
    <p:sldId id="273" r:id="rId13"/>
    <p:sldId id="274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C4F"/>
    <a:srgbClr val="EBBB02"/>
    <a:srgbClr val="512784"/>
    <a:srgbClr val="34A3B4"/>
    <a:srgbClr val="F9D921"/>
    <a:srgbClr val="F28B32"/>
    <a:srgbClr val="36AF7D"/>
    <a:srgbClr val="996633"/>
    <a:srgbClr val="548235"/>
    <a:srgbClr val="4A6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344E0-9E0A-426C-BAF2-A3FAC740476C}" v="3" dt="2022-08-16T19:13:07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3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Roberto Rodriguez Alvarez" userId="3c2db6820329e232" providerId="LiveId" clId="{DAE344E0-9E0A-426C-BAF2-A3FAC740476C}"/>
    <pc:docChg chg="modSld">
      <pc:chgData name="Jose Roberto Rodriguez Alvarez" userId="3c2db6820329e232" providerId="LiveId" clId="{DAE344E0-9E0A-426C-BAF2-A3FAC740476C}" dt="2022-08-16T19:13:15.059" v="6" actId="9405"/>
      <pc:docMkLst>
        <pc:docMk/>
      </pc:docMkLst>
      <pc:sldChg chg="addSp delSp mod">
        <pc:chgData name="Jose Roberto Rodriguez Alvarez" userId="3c2db6820329e232" providerId="LiveId" clId="{DAE344E0-9E0A-426C-BAF2-A3FAC740476C}" dt="2022-08-16T19:13:15.059" v="6" actId="9405"/>
        <pc:sldMkLst>
          <pc:docMk/>
          <pc:sldMk cId="3369897027" sldId="274"/>
        </pc:sldMkLst>
        <pc:inkChg chg="add del">
          <ac:chgData name="Jose Roberto Rodriguez Alvarez" userId="3c2db6820329e232" providerId="LiveId" clId="{DAE344E0-9E0A-426C-BAF2-A3FAC740476C}" dt="2022-08-16T19:09:43.286" v="3"/>
          <ac:inkMkLst>
            <pc:docMk/>
            <pc:sldMk cId="3369897027" sldId="274"/>
            <ac:inkMk id="2" creationId="{0AF241CA-6861-CBA7-1BEF-6D7C4D525745}"/>
          </ac:inkMkLst>
        </pc:inkChg>
        <pc:inkChg chg="add del">
          <ac:chgData name="Jose Roberto Rodriguez Alvarez" userId="3c2db6820329e232" providerId="LiveId" clId="{DAE344E0-9E0A-426C-BAF2-A3FAC740476C}" dt="2022-08-16T19:09:40.729" v="2"/>
          <ac:inkMkLst>
            <pc:docMk/>
            <pc:sldMk cId="3369897027" sldId="274"/>
            <ac:inkMk id="3" creationId="{814CBDD8-8B72-AB33-6AEE-B687533BA81F}"/>
          </ac:inkMkLst>
        </pc:inkChg>
        <pc:inkChg chg="add del">
          <ac:chgData name="Jose Roberto Rodriguez Alvarez" userId="3c2db6820329e232" providerId="LiveId" clId="{DAE344E0-9E0A-426C-BAF2-A3FAC740476C}" dt="2022-08-16T19:13:07.249" v="5"/>
          <ac:inkMkLst>
            <pc:docMk/>
            <pc:sldMk cId="3369897027" sldId="274"/>
            <ac:inkMk id="4" creationId="{7CBAE2C1-797D-91D7-CAC4-0CE4D9A595FC}"/>
          </ac:inkMkLst>
        </pc:inkChg>
        <pc:inkChg chg="add">
          <ac:chgData name="Jose Roberto Rodriguez Alvarez" userId="3c2db6820329e232" providerId="LiveId" clId="{DAE344E0-9E0A-426C-BAF2-A3FAC740476C}" dt="2022-08-16T19:13:15.059" v="6" actId="9405"/>
          <ac:inkMkLst>
            <pc:docMk/>
            <pc:sldMk cId="3369897027" sldId="274"/>
            <ac:inkMk id="5" creationId="{9FDDB944-D647-FBB2-ABAE-A4D728378E0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6T19:13:15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24575,'-8'33'0,"5"-12"0,0 0 0,2 0 0,0 0 0,3 31 0,-1 1 0,-8 271 0,2-188 0,-7 74 0,5-169 0,5-35 0,0 0 0,1 1 0,0-1 0,0 1 0,0-1 0,1 1 0,0-1 0,0 1 0,1-1 0,2 11 0,-2-14 0,1 0 0,0 0 0,0-1 0,0 1 0,1 0 0,-1-1 0,1 0 0,-1 1 0,1-1 0,0 0 0,4 1 0,4 0 0,0-1 0,0-1 0,1 0 0,-1-1 0,12 0 0,5-1 0,806-22 0,-88 15 0,-317 48 0,-410-36 0,0 0 0,0 0 0,0 2 0,28 12 0,-39-13 0,1-1 0,-1 1 0,0 1 0,0 0 0,0 0 0,-1 0 0,0 1 0,0 0 0,-1 0 0,0 1 0,6 8 0,3 12 0,-1 0 0,-1 0 0,-1 2 0,-1-1 0,10 53 0,16 161 0,-30-186 0,-3-11 0,-4-34 0,0 1 0,1-1 0,1 0 0,0 0 0,0 0 0,1 0 0,1 0 0,0-1 0,9 17 0,-12-25 0,0-1 0,1 0 0,-1 0 0,1 0 0,0 0 0,0 0 0,0 0 0,0 0 0,0 0 0,0-1 0,0 1 0,0-1 0,1 0 0,-1 0 0,1 0 0,-1 0 0,1 0 0,-1 0 0,1 0 0,-1-1 0,1 0 0,0 1 0,2-1 0,2-1 0,-1-1 0,1 1 0,-1-1 0,0-1 0,0 1 0,0-1 0,0 0 0,7-5 0,24-11 0,1 1 0,1 2 0,0 2 0,68-15 0,168-18 0,-250 43 0,328-36 0,-283 36 0,0 3 0,0 3 0,74 13 0,-118-13 0,0 0 0,39-3 0,-34-1 0,36 4 0,17 5 0,-73-5 0,1 0 0,-1 1 0,0 0 0,0 1 0,0 0 0,0 0 0,11 8 0,-14-5 0,-1 0 0,0 1 0,0 0 0,-1 1 0,0 0 0,0-1 0,-1 2 0,0-1 0,6 17 0,-1-4 0,16 35 0,-3 1 0,22 86 0,16 126 0,-7-23 0,-26-178 0,-28-69 0,0 1 0,0-1 0,0 1 0,0-1 0,1 1 0,-1-1 0,0 1 0,0-1 0,1 1 0,-1-1 0,0 1 0,0-1 0,1 0 0,-1 1 0,0-1 0,1 1 0,-1-1 0,1 0 0,-1 1 0,1-1 0,-1 0 0,0 1 0,1-1 0,-1 0 0,1 0 0,-1 0 0,2 1 0,15-10 0,-12 6 0,0 0 0,1 1 0,-1-1 0,1 1 0,-1 0 0,1 1 0,0-1 0,7 0 0,55-4 0,-42 5 0,1314-126 0,-1327 126 0,277-27 0,-198 23 0,110 9 0,-199-3 0,1 0 0,-1 0 0,0 0 0,1 0 0,-1 1 0,0-1 0,0 1 0,0 0 0,0 0 0,0 0 0,-1 0 0,1 0 0,0 1 0,-1-1 0,0 1 0,1 0 0,-1-1 0,0 1 0,-1 0 0,1 0 0,0 1 0,-1-1 0,0 0 0,0 0 0,1 4 0,3 10 0,-1-1 0,0 1 0,2 28 0,3 191 0,8 162 0,-4-264 0,-13-132 0,1 1 0,-1-1 0,1 0 0,0 1 0,0-1 0,0 0 0,0 0 0,1 0 0,-1 0 0,0 0 0,1 0 0,0 0 0,-1 0 0,1-1 0,0 1 0,0 0 0,0-1 0,0 0 0,0 1 0,0-1 0,0 0 0,1 0 0,-1 0 0,0 0 0,1-1 0,-1 1 0,4 0 0,9 1 0,0 0 0,-1-1 0,24-1 0,-17 0 0,389-4 0,107 2 0,-224 3 0,18 0 0,-249 4 0,-1 2 0,80 22 0,-73-14 0,102 10 0,-150-24 0,-6-1 0,1 1 0,-1 1 0,20 5 0,-29-6 0,-1 1 0,1 0 0,0 0 0,-1 0 0,0 0 0,0 1 0,1 0 0,-1 0 0,-1 0 0,1 0 0,0 1 0,-1-1 0,6 8 0,0 4 0,0 0 0,-1 0 0,-1 1 0,0-1 0,-1 2 0,-1-1 0,5 23 0,11 124 0,-17-119 0,83 979 0,-54 5 0,-34-854 0,-9-156 0,-2 59 0,9-45 101,3-28-504,0-8-660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342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04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345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809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1388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7339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874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6183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523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656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8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726C-6EF1-4007-A9F8-17B4BAFD11CF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77AA9-FB39-4DFE-B15E-650239977FD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6984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DE1CA4E9-9AC3-8B61-67C3-9F4399BA8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" t="2762" r="10799"/>
          <a:stretch/>
        </p:blipFill>
        <p:spPr>
          <a:xfrm>
            <a:off x="0" y="0"/>
            <a:ext cx="9157230" cy="6858000"/>
          </a:xfrm>
          <a:prstGeom prst="rect">
            <a:avLst/>
          </a:prstGeom>
        </p:spPr>
      </p:pic>
      <p:pic>
        <p:nvPicPr>
          <p:cNvPr id="231" name="Imagen 230" descr="Imagen que contiene Texto&#10;&#10;Descripción generada automáticamente">
            <a:extLst>
              <a:ext uri="{FF2B5EF4-FFF2-40B4-BE49-F238E27FC236}">
                <a16:creationId xmlns:a16="http://schemas.microsoft.com/office/drawing/2014/main" id="{F8DD5FEF-16C8-477E-AF22-E35736AAF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0" y="234196"/>
            <a:ext cx="1629746" cy="630168"/>
          </a:xfrm>
          <a:prstGeom prst="rect">
            <a:avLst/>
          </a:prstGeom>
        </p:spPr>
      </p:pic>
      <p:sp>
        <p:nvSpPr>
          <p:cNvPr id="117" name="Google Shape;504;p33">
            <a:extLst>
              <a:ext uri="{FF2B5EF4-FFF2-40B4-BE49-F238E27FC236}">
                <a16:creationId xmlns:a16="http://schemas.microsoft.com/office/drawing/2014/main" id="{330923DC-583F-4B97-99B0-D67A09A99E0A}"/>
              </a:ext>
            </a:extLst>
          </p:cNvPr>
          <p:cNvSpPr txBox="1">
            <a:spLocks/>
          </p:cNvSpPr>
          <p:nvPr/>
        </p:nvSpPr>
        <p:spPr>
          <a:xfrm>
            <a:off x="1174642" y="6523663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chemeClr val="bg1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02A4B18-20B4-16B8-0BC7-DC28396A0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2612" y="620246"/>
            <a:ext cx="5438775" cy="542925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5E326B32-FCAB-51FC-27F4-3057DCBD0E2B}"/>
              </a:ext>
            </a:extLst>
          </p:cNvPr>
          <p:cNvSpPr/>
          <p:nvPr/>
        </p:nvSpPr>
        <p:spPr>
          <a:xfrm>
            <a:off x="-13230" y="2634212"/>
            <a:ext cx="9170460" cy="1174653"/>
          </a:xfrm>
          <a:prstGeom prst="rect">
            <a:avLst/>
          </a:prstGeom>
          <a:solidFill>
            <a:srgbClr val="EBBB0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83962C9-1E5B-2A89-AB91-803621123602}"/>
              </a:ext>
            </a:extLst>
          </p:cNvPr>
          <p:cNvSpPr/>
          <p:nvPr/>
        </p:nvSpPr>
        <p:spPr>
          <a:xfrm>
            <a:off x="3091035" y="3620809"/>
            <a:ext cx="2975160" cy="584775"/>
          </a:xfrm>
          <a:prstGeom prst="rect">
            <a:avLst/>
          </a:prstGeom>
          <a:solidFill>
            <a:srgbClr val="34A3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A188524-4713-F0CA-19BC-E9125F44C1F4}"/>
              </a:ext>
            </a:extLst>
          </p:cNvPr>
          <p:cNvSpPr txBox="1"/>
          <p:nvPr/>
        </p:nvSpPr>
        <p:spPr>
          <a:xfrm>
            <a:off x="469782" y="2725921"/>
            <a:ext cx="832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6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Pensamiento Lógico y Pensamiento Algorítmico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761983F-E9BE-4625-E3B6-95109D2087A6}"/>
              </a:ext>
            </a:extLst>
          </p:cNvPr>
          <p:cNvSpPr txBox="1"/>
          <p:nvPr/>
        </p:nvSpPr>
        <p:spPr>
          <a:xfrm>
            <a:off x="3112158" y="3651586"/>
            <a:ext cx="296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2800" spc="600" dirty="0">
                <a:solidFill>
                  <a:schemeClr val="bg1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Semana 2</a:t>
            </a:r>
          </a:p>
        </p:txBody>
      </p:sp>
    </p:spTree>
    <p:extLst>
      <p:ext uri="{BB962C8B-B14F-4D97-AF65-F5344CB8AC3E}">
        <p14:creationId xmlns:p14="http://schemas.microsoft.com/office/powerpoint/2010/main" val="239308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"/>
    </mc:Choice>
    <mc:Fallback xmlns="">
      <p:transition spd="slow" advTm="4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515451-1FB0-80A1-0009-FC31E77BB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114550"/>
            <a:ext cx="7400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7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51">
            <a:extLst>
              <a:ext uri="{FF2B5EF4-FFF2-40B4-BE49-F238E27FC236}">
                <a16:creationId xmlns:a16="http://schemas.microsoft.com/office/drawing/2014/main" id="{AD60C7D0-F266-45BC-9702-4C285837417A}"/>
              </a:ext>
            </a:extLst>
          </p:cNvPr>
          <p:cNvSpPr txBox="1"/>
          <p:nvPr/>
        </p:nvSpPr>
        <p:spPr>
          <a:xfrm>
            <a:off x="1130077" y="3205338"/>
            <a:ext cx="3811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600" spc="-150" dirty="0">
                <a:solidFill>
                  <a:srgbClr val="EBBB02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Variables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F6834C-E7EF-451E-81DA-E170E6EDB5DD}"/>
              </a:ext>
            </a:extLst>
          </p:cNvPr>
          <p:cNvSpPr txBox="1"/>
          <p:nvPr/>
        </p:nvSpPr>
        <p:spPr>
          <a:xfrm>
            <a:off x="597313" y="1765814"/>
            <a:ext cx="4344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GT" sz="1600" dirty="0">
                <a:solidFill>
                  <a:schemeClr val="bg2">
                    <a:lumMod val="25000"/>
                  </a:schemeClr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Colección de Pasos Individuales. </a:t>
            </a:r>
          </a:p>
          <a:p>
            <a:pPr marL="342900" indent="-342900" algn="just">
              <a:buAutoNum type="arabicPeriod"/>
            </a:pPr>
            <a:r>
              <a:rPr lang="es-GT" sz="1600" dirty="0">
                <a:solidFill>
                  <a:schemeClr val="bg2">
                    <a:lumMod val="25000"/>
                  </a:schemeClr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Definición. </a:t>
            </a:r>
          </a:p>
          <a:p>
            <a:pPr marL="342900" indent="-342900" algn="just">
              <a:buAutoNum type="arabicPeriod"/>
            </a:pPr>
            <a:r>
              <a:rPr lang="es-GT" sz="1600" dirty="0">
                <a:solidFill>
                  <a:schemeClr val="bg2">
                    <a:lumMod val="25000"/>
                  </a:schemeClr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Secuencia. </a:t>
            </a:r>
          </a:p>
          <a:p>
            <a:pPr marL="342900" indent="-342900" algn="just">
              <a:buAutoNum type="arabicPeriod"/>
            </a:pPr>
            <a:r>
              <a:rPr lang="es-GT" sz="1600" dirty="0">
                <a:solidFill>
                  <a:schemeClr val="bg2">
                    <a:lumMod val="25000"/>
                  </a:schemeClr>
                </a:solidFill>
                <a:latin typeface="Palanquin" panose="020B0004020203020204" pitchFamily="34" charset="0"/>
                <a:cs typeface="Palanquin" panose="020B0004020203020204" pitchFamily="34" charset="0"/>
              </a:rPr>
              <a:t>Estado. </a:t>
            </a:r>
          </a:p>
        </p:txBody>
      </p:sp>
      <p:sp>
        <p:nvSpPr>
          <p:cNvPr id="8" name="Google Shape;504;p33">
            <a:extLst>
              <a:ext uri="{FF2B5EF4-FFF2-40B4-BE49-F238E27FC236}">
                <a16:creationId xmlns:a16="http://schemas.microsoft.com/office/drawing/2014/main" id="{FAED1390-F8E1-8F20-D9E3-CB067989F781}"/>
              </a:ext>
            </a:extLst>
          </p:cNvPr>
          <p:cNvSpPr txBox="1">
            <a:spLocks/>
          </p:cNvSpPr>
          <p:nvPr/>
        </p:nvSpPr>
        <p:spPr>
          <a:xfrm>
            <a:off x="1174642" y="6523663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rgbClr val="EBBB02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F449AFA-F552-0F5B-4430-4468EC73D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63" r="2855"/>
          <a:stretch/>
        </p:blipFill>
        <p:spPr>
          <a:xfrm>
            <a:off x="5729801" y="-20680"/>
            <a:ext cx="3404988" cy="64520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7C7E690-4382-4AA1-4BCB-1C48D7A64D4A}"/>
              </a:ext>
            </a:extLst>
          </p:cNvPr>
          <p:cNvSpPr txBox="1"/>
          <p:nvPr/>
        </p:nvSpPr>
        <p:spPr>
          <a:xfrm>
            <a:off x="300965" y="757151"/>
            <a:ext cx="6225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400" spc="-150" dirty="0">
                <a:solidFill>
                  <a:srgbClr val="EBBB02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Definir algoritmos: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F4FFD9-3441-FF4A-D2BA-62EB0E712676}"/>
              </a:ext>
            </a:extLst>
          </p:cNvPr>
          <p:cNvSpPr txBox="1"/>
          <p:nvPr/>
        </p:nvSpPr>
        <p:spPr>
          <a:xfrm>
            <a:off x="855218" y="434833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GT" sz="1800" dirty="0">
                <a:effectLst/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programación, una variable es como una notita adhesiva (</a:t>
            </a:r>
            <a:r>
              <a:rPr lang="es-GT" sz="1800" dirty="0" err="1">
                <a:effectLst/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post-it</a:t>
            </a:r>
            <a:r>
              <a:rPr lang="es-GT" sz="1800" dirty="0">
                <a:effectLst/>
                <a:highlight>
                  <a:srgbClr val="D3D3D3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que se usa para colocar información importante que la computadora deba considerar o recordar</a:t>
            </a: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5485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59F5CB3-7DCF-40F4-904D-B8437529F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57" y="722385"/>
            <a:ext cx="7744393" cy="4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2FA6229-A843-46C8-BF3B-0F74DFF2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4" y="1639887"/>
            <a:ext cx="7768831" cy="3578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FDDB944-D647-FBB2-ABAE-A4D728378E0E}"/>
                  </a:ext>
                </a:extLst>
              </p14:cNvPr>
              <p14:cNvContentPartPr/>
              <p14:nvPr/>
            </p14:nvContentPartPr>
            <p14:xfrm>
              <a:off x="3310501" y="2450270"/>
              <a:ext cx="3391920" cy="22928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FDDB944-D647-FBB2-ABAE-A4D728378E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1861" y="2441630"/>
                <a:ext cx="3409560" cy="23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89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DF2CCFBB-D1DD-E28F-B8A9-54CA6C51BF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/>
          <a:stretch/>
        </p:blipFill>
        <p:spPr>
          <a:xfrm>
            <a:off x="0" y="0"/>
            <a:ext cx="9144000" cy="6512634"/>
          </a:xfrm>
          <a:prstGeom prst="rect">
            <a:avLst/>
          </a:prstGeo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82ED266E-982F-4571-9A21-F51688FCE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40" y="2835018"/>
            <a:ext cx="3072320" cy="1187963"/>
          </a:xfrm>
          <a:prstGeom prst="rect">
            <a:avLst/>
          </a:prstGeom>
        </p:spPr>
      </p:pic>
      <p:sp>
        <p:nvSpPr>
          <p:cNvPr id="8" name="Google Shape;504;p33">
            <a:extLst>
              <a:ext uri="{FF2B5EF4-FFF2-40B4-BE49-F238E27FC236}">
                <a16:creationId xmlns:a16="http://schemas.microsoft.com/office/drawing/2014/main" id="{0C15DE71-0541-DCAE-DDB7-D1483C00B1F0}"/>
              </a:ext>
            </a:extLst>
          </p:cNvPr>
          <p:cNvSpPr txBox="1">
            <a:spLocks/>
          </p:cNvSpPr>
          <p:nvPr/>
        </p:nvSpPr>
        <p:spPr>
          <a:xfrm>
            <a:off x="1174642" y="6523663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rgbClr val="34A3B4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</p:spTree>
    <p:extLst>
      <p:ext uri="{BB962C8B-B14F-4D97-AF65-F5344CB8AC3E}">
        <p14:creationId xmlns:p14="http://schemas.microsoft.com/office/powerpoint/2010/main" val="411966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71">
            <a:extLst>
              <a:ext uri="{FF2B5EF4-FFF2-40B4-BE49-F238E27FC236}">
                <a16:creationId xmlns:a16="http://schemas.microsoft.com/office/drawing/2014/main" id="{0DC2F627-0AF3-4E01-91AB-7A41281B4F53}"/>
              </a:ext>
            </a:extLst>
          </p:cNvPr>
          <p:cNvSpPr txBox="1"/>
          <p:nvPr/>
        </p:nvSpPr>
        <p:spPr>
          <a:xfrm>
            <a:off x="4210688" y="1238898"/>
            <a:ext cx="4643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800" spc="60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ÍNDICE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AB1CA53-E41A-4CC6-847D-D3F68A6776D7}"/>
              </a:ext>
            </a:extLst>
          </p:cNvPr>
          <p:cNvSpPr txBox="1"/>
          <p:nvPr/>
        </p:nvSpPr>
        <p:spPr>
          <a:xfrm>
            <a:off x="4804859" y="2893266"/>
            <a:ext cx="2168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Pensamiento Lógico 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7DD94134-412F-D1B1-AFA4-A33AB32CA5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02" t="23393"/>
          <a:stretch/>
        </p:blipFill>
        <p:spPr>
          <a:xfrm>
            <a:off x="-1" y="-1"/>
            <a:ext cx="1814051" cy="1835831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23434D9E-09B9-9725-E367-E131851A9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650" y="1461824"/>
            <a:ext cx="2218800" cy="221880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8E9E2FA7-4039-C989-E254-A2419FAFFBF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6840"/>
          <a:stretch/>
        </p:blipFill>
        <p:spPr>
          <a:xfrm>
            <a:off x="-2" y="3297655"/>
            <a:ext cx="1814052" cy="2479562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6C70D0AF-3F6F-6E8D-2404-09120A677E9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38884"/>
          <a:stretch/>
        </p:blipFill>
        <p:spPr>
          <a:xfrm>
            <a:off x="646263" y="5342607"/>
            <a:ext cx="2479562" cy="1515393"/>
          </a:xfrm>
          <a:prstGeom prst="rect">
            <a:avLst/>
          </a:prstGeom>
        </p:spPr>
      </p:pic>
      <p:sp>
        <p:nvSpPr>
          <p:cNvPr id="19" name="Google Shape;504;p33">
            <a:extLst>
              <a:ext uri="{FF2B5EF4-FFF2-40B4-BE49-F238E27FC236}">
                <a16:creationId xmlns:a16="http://schemas.microsoft.com/office/drawing/2014/main" id="{398B89CC-6DB9-098E-A4C0-12BB3C953DA4}"/>
              </a:ext>
            </a:extLst>
          </p:cNvPr>
          <p:cNvSpPr txBox="1">
            <a:spLocks/>
          </p:cNvSpPr>
          <p:nvPr/>
        </p:nvSpPr>
        <p:spPr>
          <a:xfrm>
            <a:off x="2782216" y="6494166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rgbClr val="34A3B4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BE65D6F-0538-3BF4-2E5B-D0A37473C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3212"/>
          <a:stretch/>
        </p:blipFill>
        <p:spPr>
          <a:xfrm>
            <a:off x="-2" y="119505"/>
            <a:ext cx="1164604" cy="1056743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EB40972E-EEDB-4A5E-B551-90E376BD90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4642" y="1976232"/>
            <a:ext cx="1228725" cy="111442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EC1DEF8-542F-3BA5-3D36-628001B995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5467" y="4037856"/>
            <a:ext cx="1019175" cy="101917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73EFDAA-8AA2-5E89-4258-1DEE707D04D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b="21885"/>
          <a:stretch/>
        </p:blipFill>
        <p:spPr>
          <a:xfrm>
            <a:off x="1183965" y="5838651"/>
            <a:ext cx="1276350" cy="1019349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C0B11E0-759A-3958-1551-E84EE6D1F8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52863" y="2743200"/>
            <a:ext cx="719138" cy="685800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B4EC1B86-530E-A3AA-67B9-879642602B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09363" y="3634787"/>
            <a:ext cx="806138" cy="806138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EBC6EA6-FFF8-B9ED-1DE4-8B7E79F22D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805876" y="4702113"/>
            <a:ext cx="809625" cy="809625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11BC7322-A6E7-CFE5-7F29-259D02258F78}"/>
              </a:ext>
            </a:extLst>
          </p:cNvPr>
          <p:cNvSpPr txBox="1"/>
          <p:nvPr/>
        </p:nvSpPr>
        <p:spPr>
          <a:xfrm>
            <a:off x="4804859" y="3881920"/>
            <a:ext cx="2168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Pensamiento Algorítmico </a:t>
            </a:r>
          </a:p>
          <a:p>
            <a:r>
              <a:rPr lang="es-GT" sz="20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	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3B23196-1D20-D074-67AC-9B03EE46FFE3}"/>
              </a:ext>
            </a:extLst>
          </p:cNvPr>
          <p:cNvSpPr txBox="1"/>
          <p:nvPr/>
        </p:nvSpPr>
        <p:spPr>
          <a:xfrm>
            <a:off x="4804859" y="4987988"/>
            <a:ext cx="21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Actividades 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3A1AFA8-9449-C115-FA0E-2F4D153A906D}"/>
              </a:ext>
            </a:extLst>
          </p:cNvPr>
          <p:cNvCxnSpPr>
            <a:cxnSpLocks/>
          </p:cNvCxnSpPr>
          <p:nvPr/>
        </p:nvCxnSpPr>
        <p:spPr>
          <a:xfrm>
            <a:off x="4534361" y="2011278"/>
            <a:ext cx="4609639" cy="0"/>
          </a:xfrm>
          <a:prstGeom prst="line">
            <a:avLst/>
          </a:prstGeom>
          <a:ln w="57150">
            <a:solidFill>
              <a:srgbClr val="34A3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66988DBC-EDAE-4667-9E84-D953602981CC}"/>
              </a:ext>
            </a:extLst>
          </p:cNvPr>
          <p:cNvSpPr/>
          <p:nvPr/>
        </p:nvSpPr>
        <p:spPr>
          <a:xfrm>
            <a:off x="4455412" y="1932329"/>
            <a:ext cx="157897" cy="157897"/>
          </a:xfrm>
          <a:prstGeom prst="ellipse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3AE6AB8-C8D9-3C04-36C0-7FD11B369BB4}"/>
              </a:ext>
            </a:extLst>
          </p:cNvPr>
          <p:cNvSpPr txBox="1"/>
          <p:nvPr/>
        </p:nvSpPr>
        <p:spPr>
          <a:xfrm>
            <a:off x="4032919" y="2824718"/>
            <a:ext cx="35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1EB756B-866A-45A1-241B-2F60F844B372}"/>
              </a:ext>
            </a:extLst>
          </p:cNvPr>
          <p:cNvSpPr txBox="1"/>
          <p:nvPr/>
        </p:nvSpPr>
        <p:spPr>
          <a:xfrm>
            <a:off x="4032919" y="3773683"/>
            <a:ext cx="35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2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A558626-FA87-5BCA-86D3-6719D5356AA4}"/>
              </a:ext>
            </a:extLst>
          </p:cNvPr>
          <p:cNvSpPr txBox="1"/>
          <p:nvPr/>
        </p:nvSpPr>
        <p:spPr>
          <a:xfrm>
            <a:off x="4032919" y="4814347"/>
            <a:ext cx="355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3200" dirty="0">
                <a:solidFill>
                  <a:schemeClr val="bg2">
                    <a:lumMod val="50000"/>
                  </a:schemeClr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508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 descr="Imagen que contiene transporte, rueda, lavabo&#10;&#10;Descripción generada automáticamente">
            <a:extLst>
              <a:ext uri="{FF2B5EF4-FFF2-40B4-BE49-F238E27FC236}">
                <a16:creationId xmlns:a16="http://schemas.microsoft.com/office/drawing/2014/main" id="{767175A8-5806-43B7-6F2B-3BDE98146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5"/>
          <a:stretch/>
        </p:blipFill>
        <p:spPr>
          <a:xfrm>
            <a:off x="-35671" y="-20680"/>
            <a:ext cx="9170460" cy="6452037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E2BF37C6-3D69-EFF8-FEB3-CB6460438901}"/>
              </a:ext>
            </a:extLst>
          </p:cNvPr>
          <p:cNvSpPr/>
          <p:nvPr/>
        </p:nvSpPr>
        <p:spPr>
          <a:xfrm>
            <a:off x="-35671" y="2634212"/>
            <a:ext cx="9192901" cy="1174653"/>
          </a:xfrm>
          <a:prstGeom prst="rect">
            <a:avLst/>
          </a:prstGeom>
          <a:solidFill>
            <a:srgbClr val="EBBB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B211C8B-9B93-4394-BCE2-7C4CD64D0F9E}"/>
              </a:ext>
            </a:extLst>
          </p:cNvPr>
          <p:cNvSpPr txBox="1"/>
          <p:nvPr/>
        </p:nvSpPr>
        <p:spPr>
          <a:xfrm>
            <a:off x="318783" y="2752880"/>
            <a:ext cx="8405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6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Pensamiento Lógico</a:t>
            </a:r>
          </a:p>
        </p:txBody>
      </p:sp>
      <p:sp>
        <p:nvSpPr>
          <p:cNvPr id="8" name="Google Shape;504;p33">
            <a:extLst>
              <a:ext uri="{FF2B5EF4-FFF2-40B4-BE49-F238E27FC236}">
                <a16:creationId xmlns:a16="http://schemas.microsoft.com/office/drawing/2014/main" id="{36507A14-6E5D-8AAE-7A39-325BA07566B1}"/>
              </a:ext>
            </a:extLst>
          </p:cNvPr>
          <p:cNvSpPr txBox="1">
            <a:spLocks/>
          </p:cNvSpPr>
          <p:nvPr/>
        </p:nvSpPr>
        <p:spPr>
          <a:xfrm>
            <a:off x="1174642" y="6523663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rgbClr val="34A3B4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5856336-B983-8967-6819-37AF3796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6309" y="2629078"/>
            <a:ext cx="515756" cy="491846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1230390-218B-B77C-6FF0-76FE44649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6982" y="1674495"/>
            <a:ext cx="749761" cy="715003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FDA58C7-DC49-6AC9-F94C-68EE9D7D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1679" y="4021602"/>
            <a:ext cx="749761" cy="715003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CE40EB7-640A-3AD2-8920-ECBAE5FB4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1446" y="3332108"/>
            <a:ext cx="449745" cy="42889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764CBB95-506C-1E64-0D09-032CD7A8D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4908" y="4215775"/>
            <a:ext cx="342535" cy="326655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CCD7AD3F-861D-6FD1-D42C-2CE61EB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9396" y="2115985"/>
            <a:ext cx="342535" cy="326655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17B9EC79-1BFE-CE7F-7D70-5C8162B50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210" y="5493966"/>
            <a:ext cx="1524000" cy="447675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96BA96F6-E456-5C33-B13E-251DD6193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6024" y="870112"/>
            <a:ext cx="1524000" cy="447675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12ABB6D0-FEA4-BFC4-741A-EB36512F84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/>
          <a:stretch/>
        </p:blipFill>
        <p:spPr>
          <a:xfrm>
            <a:off x="-58112" y="327990"/>
            <a:ext cx="1208214" cy="709826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82B44A31-BA99-4A8F-1D2B-18C8D46943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6502"/>
          <a:stretch/>
        </p:blipFill>
        <p:spPr>
          <a:xfrm>
            <a:off x="7794738" y="5434011"/>
            <a:ext cx="1340051" cy="7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7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51">
            <a:extLst>
              <a:ext uri="{FF2B5EF4-FFF2-40B4-BE49-F238E27FC236}">
                <a16:creationId xmlns:a16="http://schemas.microsoft.com/office/drawing/2014/main" id="{AD60C7D0-F266-45BC-9702-4C285837417A}"/>
              </a:ext>
            </a:extLst>
          </p:cNvPr>
          <p:cNvSpPr txBox="1"/>
          <p:nvPr/>
        </p:nvSpPr>
        <p:spPr>
          <a:xfrm>
            <a:off x="147718" y="222992"/>
            <a:ext cx="6794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4800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Pensamiento Lógico 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F6834C-E7EF-451E-81DA-E170E6EDB5DD}"/>
              </a:ext>
            </a:extLst>
          </p:cNvPr>
          <p:cNvSpPr txBox="1"/>
          <p:nvPr/>
        </p:nvSpPr>
        <p:spPr>
          <a:xfrm>
            <a:off x="268448" y="1128384"/>
            <a:ext cx="485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dirty="0">
                <a:latin typeface="Calibri" panose="020F0502020204030204" pitchFamily="34" charset="0"/>
                <a:cs typeface="Arial" panose="020B0604020202020204" pitchFamily="34" charset="0"/>
              </a:rPr>
              <a:t>Distinguir entre argumentos correctos e incorrectos.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aplicación de la lógica es una forma de desarrollar y probar una hipótesis</a:t>
            </a:r>
            <a:r>
              <a:rPr lang="es-GT" sz="1600" dirty="0">
                <a:solidFill>
                  <a:schemeClr val="bg2">
                    <a:lumMod val="25000"/>
                  </a:schemeClr>
                </a:solidFill>
                <a:effectLst/>
                <a:latin typeface="Palanquin" panose="020B0004020203020204" pitchFamily="34" charset="0"/>
                <a:ea typeface="Calibri" panose="020F0502020204030204" pitchFamily="34" charset="0"/>
                <a:cs typeface="Palanquin" panose="020B0004020203020204" pitchFamily="34" charset="0"/>
              </a:rPr>
              <a:t>.</a:t>
            </a:r>
            <a:endParaRPr lang="es-GT" sz="1600" dirty="0">
              <a:solidFill>
                <a:schemeClr val="bg2">
                  <a:lumMod val="25000"/>
                </a:schemeClr>
              </a:solidFill>
              <a:latin typeface="Palanquin" panose="020B0004020203020204" pitchFamily="34" charset="0"/>
              <a:cs typeface="Palanquin" panose="020B0004020203020204" pitchFamily="34" charset="0"/>
            </a:endParaRPr>
          </a:p>
        </p:txBody>
      </p:sp>
      <p:sp>
        <p:nvSpPr>
          <p:cNvPr id="8" name="Google Shape;504;p33">
            <a:extLst>
              <a:ext uri="{FF2B5EF4-FFF2-40B4-BE49-F238E27FC236}">
                <a16:creationId xmlns:a16="http://schemas.microsoft.com/office/drawing/2014/main" id="{FAED1390-F8E1-8F20-D9E3-CB067989F781}"/>
              </a:ext>
            </a:extLst>
          </p:cNvPr>
          <p:cNvSpPr txBox="1">
            <a:spLocks/>
          </p:cNvSpPr>
          <p:nvPr/>
        </p:nvSpPr>
        <p:spPr>
          <a:xfrm>
            <a:off x="1174642" y="6523663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rgbClr val="34A3B4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  <p:pic>
        <p:nvPicPr>
          <p:cNvPr id="20" name="Imagen 19" descr="Imagen que contiene transporte, rueda, lavabo&#10;&#10;Descripción generada automáticamente">
            <a:extLst>
              <a:ext uri="{FF2B5EF4-FFF2-40B4-BE49-F238E27FC236}">
                <a16:creationId xmlns:a16="http://schemas.microsoft.com/office/drawing/2014/main" id="{BF449AFA-F552-0F5B-4430-4468EC73DF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2" r="5245"/>
          <a:stretch/>
        </p:blipFill>
        <p:spPr>
          <a:xfrm>
            <a:off x="5729801" y="-20680"/>
            <a:ext cx="3404988" cy="64520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CE59199-DFCB-726F-F9A2-B5C493136603}"/>
              </a:ext>
            </a:extLst>
          </p:cNvPr>
          <p:cNvSpPr txBox="1"/>
          <p:nvPr/>
        </p:nvSpPr>
        <p:spPr>
          <a:xfrm>
            <a:off x="147718" y="2707531"/>
            <a:ext cx="2577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4800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Premisa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369067-3733-02DC-3E39-E5F98823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8" y="3630834"/>
            <a:ext cx="5565886" cy="1266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229F6D-7808-673E-1831-AE8F0237F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98" y="4989965"/>
            <a:ext cx="4108432" cy="10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6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A5B153A-C6A2-9857-F28F-D6EB23A23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5" r="5757" b="-3"/>
          <a:stretch/>
        </p:blipFill>
        <p:spPr>
          <a:xfrm>
            <a:off x="4572000" y="3271735"/>
            <a:ext cx="3955175" cy="3091320"/>
          </a:xfrm>
          <a:prstGeom prst="rect">
            <a:avLst/>
          </a:prstGeom>
        </p:spPr>
      </p:pic>
      <p:pic>
        <p:nvPicPr>
          <p:cNvPr id="4" name="Imagen 3" descr="Imagen que contiene transporte, rueda, lavabo">
            <a:extLst>
              <a:ext uri="{FF2B5EF4-FFF2-40B4-BE49-F238E27FC236}">
                <a16:creationId xmlns:a16="http://schemas.microsoft.com/office/drawing/2014/main" id="{A8328B41-C3B9-492B-8374-970BFE9A80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8" r="1" b="1"/>
          <a:stretch/>
        </p:blipFill>
        <p:spPr>
          <a:xfrm>
            <a:off x="482600" y="-5"/>
            <a:ext cx="4562033" cy="3920044"/>
          </a:xfrm>
          <a:custGeom>
            <a:avLst/>
            <a:gdLst/>
            <a:ahLst/>
            <a:cxnLst/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E97C36FC-DEAA-4DCA-B0AB-7F9357FA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5283" y="643467"/>
            <a:ext cx="3496116" cy="246074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78C38CD-A630-49FF-8417-6792A2B13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1" y="4080063"/>
            <a:ext cx="3461197" cy="2156145"/>
          </a:xfrm>
          <a:prstGeom prst="rect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9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6CD3A1-60FC-1F7B-5ADA-8C077AD8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87" y="301453"/>
            <a:ext cx="6141266" cy="1040786"/>
          </a:xfrm>
        </p:spPr>
        <p:txBody>
          <a:bodyPr>
            <a:normAutofit/>
          </a:bodyPr>
          <a:lstStyle/>
          <a:p>
            <a:r>
              <a:rPr lang="es-GT" sz="3600" dirty="0"/>
              <a:t>Argumentos Deductivos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1652A-A32C-B422-D661-6ECD3EF6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01" y="1342239"/>
            <a:ext cx="4399124" cy="1951748"/>
          </a:xfrm>
        </p:spPr>
        <p:txBody>
          <a:bodyPr>
            <a:normAutofit/>
          </a:bodyPr>
          <a:lstStyle/>
          <a:p>
            <a:pPr algn="just"/>
            <a:r>
              <a:rPr lang="es-GT" sz="1700" dirty="0"/>
              <a:t>La conclusión se deriva de premisas, un argumento deductivo puede fallar de dos maneras: </a:t>
            </a:r>
          </a:p>
          <a:p>
            <a:pPr lvl="1"/>
            <a:r>
              <a:rPr lang="es-GT" sz="1300" dirty="0"/>
              <a:t>Cuando una de sus premisas es falsa.</a:t>
            </a:r>
          </a:p>
          <a:p>
            <a:pPr lvl="1"/>
            <a:r>
              <a:rPr lang="es-GT" sz="1300" dirty="0"/>
              <a:t>Cuando la conclusión no necesariamente se deriva. </a:t>
            </a:r>
          </a:p>
        </p:txBody>
      </p:sp>
      <p:pic>
        <p:nvPicPr>
          <p:cNvPr id="4" name="Imagen 3" descr="Imagen que contiene transporte, rueda, lavabo&#10;&#10;Descripción generada automáticamente">
            <a:extLst>
              <a:ext uri="{FF2B5EF4-FFF2-40B4-BE49-F238E27FC236}">
                <a16:creationId xmlns:a16="http://schemas.microsoft.com/office/drawing/2014/main" id="{75D70FC4-62B0-3435-4C19-ED451A145A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80" r="11091" b="-1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1CF903E-E4F6-3526-3C61-D569A622CBBA}"/>
              </a:ext>
            </a:extLst>
          </p:cNvPr>
          <p:cNvSpPr txBox="1">
            <a:spLocks/>
          </p:cNvSpPr>
          <p:nvPr/>
        </p:nvSpPr>
        <p:spPr>
          <a:xfrm>
            <a:off x="270501" y="2991948"/>
            <a:ext cx="5910948" cy="1040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3600" dirty="0"/>
              <a:t>Argumentos Inductivos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2474051-CC33-3DAE-3BC0-C390D6E00A15}"/>
              </a:ext>
            </a:extLst>
          </p:cNvPr>
          <p:cNvSpPr txBox="1">
            <a:spLocks/>
          </p:cNvSpPr>
          <p:nvPr/>
        </p:nvSpPr>
        <p:spPr>
          <a:xfrm>
            <a:off x="270501" y="4032734"/>
            <a:ext cx="4399124" cy="22719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GT" sz="1700" dirty="0"/>
              <a:t>Se enfoca en probabilidades, más reglas a rígidas. </a:t>
            </a:r>
          </a:p>
          <a:p>
            <a:pPr algn="just"/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premisas de un argumento inductivo no son verdaderas absolutamente. </a:t>
            </a:r>
            <a:endParaRPr lang="es-GT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forma de un argumento no garantiza que la conclusión sea verdadera, pero probablemente resulta en una conclusión confiable</a:t>
            </a:r>
            <a:endParaRPr lang="es-GT" sz="1300" dirty="0"/>
          </a:p>
        </p:txBody>
      </p:sp>
    </p:spTree>
    <p:extLst>
      <p:ext uri="{BB962C8B-B14F-4D97-AF65-F5344CB8AC3E}">
        <p14:creationId xmlns:p14="http://schemas.microsoft.com/office/powerpoint/2010/main" val="412033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28953-1EFF-DB62-F271-45CE3E85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32" y="365126"/>
            <a:ext cx="4875532" cy="1325563"/>
          </a:xfrm>
        </p:spPr>
        <p:txBody>
          <a:bodyPr>
            <a:normAutofit/>
          </a:bodyPr>
          <a:lstStyle/>
          <a:p>
            <a:r>
              <a:rPr lang="es-GT" sz="2800" dirty="0"/>
              <a:t>Es responsabilidad del </a:t>
            </a:r>
            <a:br>
              <a:rPr lang="es-GT" sz="2800" dirty="0"/>
            </a:br>
            <a:r>
              <a:rPr lang="es-GT" sz="2800" dirty="0"/>
              <a:t>pensador</a:t>
            </a:r>
            <a:r>
              <a:rPr lang="es-GT" sz="3200" dirty="0"/>
              <a:t> </a:t>
            </a:r>
            <a:r>
              <a:rPr lang="es-GT" sz="2800" dirty="0"/>
              <a:t>computacional</a:t>
            </a:r>
            <a:r>
              <a:rPr lang="es-GT" sz="3200" dirty="0"/>
              <a:t>: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4073017-8618-20A8-DDFF-40FED2311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71" y="2144436"/>
            <a:ext cx="5177011" cy="2737958"/>
          </a:xfrm>
        </p:spPr>
      </p:pic>
      <p:pic>
        <p:nvPicPr>
          <p:cNvPr id="4" name="Imagen 3" descr="Imagen que contiene transporte, rueda, lavabo&#10;&#10;Descripción generada automáticamente">
            <a:extLst>
              <a:ext uri="{FF2B5EF4-FFF2-40B4-BE49-F238E27FC236}">
                <a16:creationId xmlns:a16="http://schemas.microsoft.com/office/drawing/2014/main" id="{E9D13A5F-EEBF-05F9-4366-3B24A33D1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2" r="5245"/>
          <a:stretch/>
        </p:blipFill>
        <p:spPr>
          <a:xfrm>
            <a:off x="5729801" y="-20680"/>
            <a:ext cx="3404988" cy="645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9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3E1A89A-B8DC-27F1-7EC2-F377CFDED5B5}"/>
              </a:ext>
            </a:extLst>
          </p:cNvPr>
          <p:cNvSpPr txBox="1"/>
          <p:nvPr/>
        </p:nvSpPr>
        <p:spPr>
          <a:xfrm>
            <a:off x="3464653" y="231381"/>
            <a:ext cx="5356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800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Lógica Booleana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B5567C-5803-8B89-62DE-D2490CF9B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0" y="882984"/>
            <a:ext cx="2218800" cy="22188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5F60174A-02D1-29B3-180B-F9BB9B026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840"/>
          <a:stretch/>
        </p:blipFill>
        <p:spPr>
          <a:xfrm>
            <a:off x="23337" y="1452078"/>
            <a:ext cx="1814052" cy="24795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1FA3AA3-C27E-645E-9D6F-E171F928DD5A}"/>
              </a:ext>
            </a:extLst>
          </p:cNvPr>
          <p:cNvSpPr txBox="1"/>
          <p:nvPr/>
        </p:nvSpPr>
        <p:spPr>
          <a:xfrm>
            <a:off x="3363986" y="1623652"/>
            <a:ext cx="4662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4800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- Verdadero (1) </a:t>
            </a:r>
          </a:p>
          <a:p>
            <a:r>
              <a:rPr lang="es-GT" sz="4800" spc="-150" dirty="0">
                <a:latin typeface="Palanquin bold" panose="020B0004020203020204" pitchFamily="34" charset="0"/>
                <a:cs typeface="Palanquin bold" panose="020B0004020203020204" pitchFamily="34" charset="0"/>
              </a:rPr>
              <a:t>- Falso(0)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38039B-D91D-C9CA-48EF-113BAE3C8E6E}"/>
              </a:ext>
            </a:extLst>
          </p:cNvPr>
          <p:cNvSpPr txBox="1"/>
          <p:nvPr/>
        </p:nvSpPr>
        <p:spPr>
          <a:xfrm>
            <a:off x="730541" y="4024643"/>
            <a:ext cx="768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 enunciados en lógica booleana también son conocidos como proposiciones. </a:t>
            </a:r>
            <a:endParaRPr lang="es-GT" sz="4800" spc="-150" dirty="0">
              <a:latin typeface="Palanquin bold" panose="020B0004020203020204" pitchFamily="34" charset="0"/>
              <a:cs typeface="Palanquin bold" panose="020B0004020203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E68473-B252-D12E-F950-A2DC8E7CDF1E}"/>
              </a:ext>
            </a:extLst>
          </p:cNvPr>
          <p:cNvSpPr txBox="1"/>
          <p:nvPr/>
        </p:nvSpPr>
        <p:spPr>
          <a:xfrm>
            <a:off x="887273" y="4578305"/>
            <a:ext cx="5255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Una proposición solo puede tener un valor a la vez. </a:t>
            </a:r>
            <a:endParaRPr lang="es-GT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73939E-9CE9-F19C-DE9B-70422210332E}"/>
              </a:ext>
            </a:extLst>
          </p:cNvPr>
          <p:cNvSpPr txBox="1"/>
          <p:nvPr/>
        </p:nvSpPr>
        <p:spPr>
          <a:xfrm>
            <a:off x="1195297" y="4998011"/>
            <a:ext cx="7378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Una proposición debe ser clara y su significado debe evita la ambigüedad.</a:t>
            </a:r>
            <a:endParaRPr lang="es-GT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D23FF9-DBE5-71E3-6C6B-221AEB8E602A}"/>
              </a:ext>
            </a:extLst>
          </p:cNvPr>
          <p:cNvSpPr txBox="1"/>
          <p:nvPr/>
        </p:nvSpPr>
        <p:spPr>
          <a:xfrm>
            <a:off x="1443317" y="5417718"/>
            <a:ext cx="7378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Es posible combinar proposiciones para realizar otras más completas (proposiciones compuestas).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4975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767175A8-5806-43B7-6F2B-3BDE98146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2622"/>
          <a:stretch/>
        </p:blipFill>
        <p:spPr>
          <a:xfrm>
            <a:off x="-35671" y="-20680"/>
            <a:ext cx="9170460" cy="6452037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E2BF37C6-3D69-EFF8-FEB3-CB6460438901}"/>
              </a:ext>
            </a:extLst>
          </p:cNvPr>
          <p:cNvSpPr/>
          <p:nvPr/>
        </p:nvSpPr>
        <p:spPr>
          <a:xfrm>
            <a:off x="-35671" y="2634212"/>
            <a:ext cx="9192901" cy="1174653"/>
          </a:xfrm>
          <a:prstGeom prst="rect">
            <a:avLst/>
          </a:prstGeom>
          <a:solidFill>
            <a:srgbClr val="E9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B211C8B-9B93-4394-BCE2-7C4CD64D0F9E}"/>
              </a:ext>
            </a:extLst>
          </p:cNvPr>
          <p:cNvSpPr txBox="1"/>
          <p:nvPr/>
        </p:nvSpPr>
        <p:spPr>
          <a:xfrm>
            <a:off x="9212" y="2752880"/>
            <a:ext cx="9050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66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Pensamiento Algorítmico</a:t>
            </a:r>
          </a:p>
        </p:txBody>
      </p:sp>
      <p:sp>
        <p:nvSpPr>
          <p:cNvPr id="8" name="Google Shape;504;p33">
            <a:extLst>
              <a:ext uri="{FF2B5EF4-FFF2-40B4-BE49-F238E27FC236}">
                <a16:creationId xmlns:a16="http://schemas.microsoft.com/office/drawing/2014/main" id="{36507A14-6E5D-8AAE-7A39-325BA07566B1}"/>
              </a:ext>
            </a:extLst>
          </p:cNvPr>
          <p:cNvSpPr txBox="1">
            <a:spLocks/>
          </p:cNvSpPr>
          <p:nvPr/>
        </p:nvSpPr>
        <p:spPr>
          <a:xfrm>
            <a:off x="1174642" y="6523663"/>
            <a:ext cx="6794716" cy="243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GT" sz="1200" dirty="0">
                <a:solidFill>
                  <a:srgbClr val="EBBB02"/>
                </a:solidFill>
                <a:latin typeface="Palanquin Light" panose="020B0004020203020204" pitchFamily="34" charset="0"/>
                <a:cs typeface="Palanquin Light" panose="020B0004020203020204" pitchFamily="34" charset="0"/>
              </a:rPr>
              <a:t>© Todos los derechos reservados Universidad Rafael Landívar URL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48C0314-F6ED-44CB-F898-4B487F423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283" y="3496358"/>
            <a:ext cx="1121359" cy="112135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FEBC696-A1AC-40E0-14A6-DF9B556A0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6448" y="1877371"/>
            <a:ext cx="1121359" cy="112135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C821BE4-8E7C-51C9-64A0-EB77899DA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6425" y="1378753"/>
            <a:ext cx="442874" cy="442874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4290CE0-98CE-70C5-852A-38BA95C5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1955" y="4617717"/>
            <a:ext cx="442874" cy="4428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5487101-E9B6-E64D-B9F4-2DCA44822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4525" y="4983695"/>
            <a:ext cx="792156" cy="792156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67397534-465D-A1E0-0AEF-DB34508D6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0220" y="1204112"/>
            <a:ext cx="792156" cy="7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97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968</TotalTime>
  <Words>302</Words>
  <Application>Microsoft Office PowerPoint</Application>
  <PresentationFormat>Presentación en pantalla (4:3)</PresentationFormat>
  <Paragraphs>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Palanquin</vt:lpstr>
      <vt:lpstr>Palanquin bold</vt:lpstr>
      <vt:lpstr>Palanquin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Argumentos Deductivos </vt:lpstr>
      <vt:lpstr>Es responsabilidad del  pensador computacional: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Rene? Garc?a Sincuir</dc:creator>
  <cp:lastModifiedBy>Jose Roberto Rodriguez Alvarez</cp:lastModifiedBy>
  <cp:revision>43</cp:revision>
  <dcterms:created xsi:type="dcterms:W3CDTF">2022-01-07T19:39:05Z</dcterms:created>
  <dcterms:modified xsi:type="dcterms:W3CDTF">2022-08-16T19:13:17Z</dcterms:modified>
</cp:coreProperties>
</file>