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9" r:id="rId1"/>
  </p:sldMasterIdLst>
  <p:sldIdLst>
    <p:sldId id="256" r:id="rId2"/>
    <p:sldId id="257" r:id="rId3"/>
    <p:sldId id="259" r:id="rId4"/>
    <p:sldId id="258" r:id="rId5"/>
    <p:sldId id="29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5" r:id="rId14"/>
    <p:sldId id="288" r:id="rId15"/>
    <p:sldId id="289" r:id="rId16"/>
    <p:sldId id="292" r:id="rId17"/>
    <p:sldId id="290" r:id="rId18"/>
    <p:sldId id="282" r:id="rId19"/>
    <p:sldId id="291" r:id="rId20"/>
    <p:sldId id="296" r:id="rId21"/>
    <p:sldId id="293" r:id="rId2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2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4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4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9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936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74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6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43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25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7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0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0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0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3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5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8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0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aplayground.com/x/iZZg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github.com/tito642/Verification-of-SPI-slave-IP-with-systemVerilog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365" y="3121863"/>
            <a:ext cx="717994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4400" b="1" dirty="0" smtClean="0">
                <a:latin typeface="Arial"/>
                <a:cs typeface="Arial"/>
              </a:rPr>
              <a:t>Verification of SPI slave IP with </a:t>
            </a:r>
            <a:r>
              <a:rPr lang="en-US" sz="4400" b="1" dirty="0" err="1" smtClean="0">
                <a:latin typeface="Arial"/>
                <a:cs typeface="Arial"/>
              </a:rPr>
              <a:t>systemVerilog</a:t>
            </a:r>
            <a:endParaRPr sz="44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32984" y="8891"/>
            <a:ext cx="8068309" cy="6849109"/>
            <a:chOff x="4123944" y="0"/>
            <a:chExt cx="8068309" cy="684910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7144" y="2290658"/>
              <a:ext cx="5324856" cy="45581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8479" y="2518155"/>
              <a:ext cx="5303520" cy="4330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4612" y="0"/>
              <a:ext cx="5070298" cy="311199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89476" y="0"/>
              <a:ext cx="4960546" cy="291849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3944" y="0"/>
              <a:ext cx="5070298" cy="313333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5732" y="505968"/>
              <a:ext cx="2377440" cy="8869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40723" y="3919728"/>
              <a:ext cx="2625852" cy="262432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09066" y="4817109"/>
            <a:ext cx="544901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b="1" i="0" dirty="0" smtClean="0">
                <a:solidFill>
                  <a:srgbClr val="000000"/>
                </a:solidFill>
                <a:effectLst/>
                <a:latin typeface="TimesNewRomanPS-BoldMT"/>
              </a:rPr>
              <a:t>CND 212 : Digital Testing and Verification</a:t>
            </a:r>
            <a:endParaRPr lang="en-US" sz="2000" dirty="0">
              <a:effectLst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838200" y="51858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09066" y="52716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909" y="443299"/>
            <a:ext cx="88074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 smtClean="0"/>
              <a:t>slaveCoverage</a:t>
            </a:r>
            <a:r>
              <a:rPr lang="en-US" spc="-5" dirty="0" smtClean="0"/>
              <a:t>(</a:t>
            </a:r>
            <a:r>
              <a:rPr lang="en-US" spc="-5" dirty="0" err="1" smtClean="0"/>
              <a:t>intfspi_intf</a:t>
            </a:r>
            <a:r>
              <a:rPr lang="en-US" spc="-5" dirty="0"/>
              <a:t>)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603" y="1676400"/>
            <a:ext cx="6020063" cy="4181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076" y="379221"/>
            <a:ext cx="9996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 err="1"/>
              <a:t>Slave_tb</a:t>
            </a:r>
            <a:r>
              <a:rPr lang="en-US" sz="4800" spc="-5" dirty="0"/>
              <a:t>()</a:t>
            </a:r>
            <a:endParaRPr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295400"/>
            <a:ext cx="4443413" cy="5058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353" y="327405"/>
            <a:ext cx="93230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 err="1"/>
              <a:t>test_program</a:t>
            </a:r>
            <a:endParaRPr spc="-3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5143500" cy="48259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447800"/>
            <a:ext cx="5410200" cy="4909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Eda</a:t>
            </a:r>
            <a:r>
              <a:rPr lang="en-US" dirty="0" smtClean="0"/>
              <a:t> </a:t>
            </a:r>
            <a:r>
              <a:rPr lang="en-US" dirty="0" err="1" smtClean="0"/>
              <a:t>playgrounglink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18" y="2819400"/>
            <a:ext cx="3735388" cy="3735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3810000" y="2125310"/>
            <a:ext cx="3981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www.edaplayground.com/x/iZZg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4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4534" y="327405"/>
            <a:ext cx="56654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 smtClean="0"/>
              <a:t>Eda</a:t>
            </a:r>
            <a:r>
              <a:rPr lang="en-US" spc="-5" dirty="0" smtClean="0"/>
              <a:t> run result</a:t>
            </a:r>
            <a:endParaRPr spc="-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5765"/>
            <a:ext cx="10780397" cy="5066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4534" y="327405"/>
            <a:ext cx="56648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 smtClean="0"/>
              <a:t>Eda</a:t>
            </a:r>
            <a:r>
              <a:rPr lang="en-US" spc="-5" dirty="0" smtClean="0"/>
              <a:t> ep wave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51" y="1205502"/>
            <a:ext cx="10591800" cy="5021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488" y="327405"/>
            <a:ext cx="102641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 err="1" smtClean="0"/>
              <a:t>Cmd</a:t>
            </a:r>
            <a:r>
              <a:rPr lang="en-US" dirty="0" smtClean="0"/>
              <a:t> commands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372158" y="2667000"/>
            <a:ext cx="98564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vcs</a:t>
            </a:r>
            <a:r>
              <a:rPr lang="en-US" dirty="0" smtClean="0"/>
              <a:t> -</a:t>
            </a:r>
            <a:r>
              <a:rPr lang="en-US" dirty="0" err="1" smtClean="0"/>
              <a:t>sverilog</a:t>
            </a:r>
            <a:r>
              <a:rPr lang="en-US" dirty="0" smtClean="0"/>
              <a:t> -</a:t>
            </a:r>
            <a:r>
              <a:rPr lang="en-US" dirty="0" err="1" smtClean="0"/>
              <a:t>ntb_opts</a:t>
            </a:r>
            <a:r>
              <a:rPr lang="en-US" dirty="0" smtClean="0"/>
              <a:t> </a:t>
            </a:r>
            <a:r>
              <a:rPr lang="en-US" dirty="0" err="1" smtClean="0"/>
              <a:t>dtm</a:t>
            </a:r>
            <a:r>
              <a:rPr lang="en-US" dirty="0" smtClean="0"/>
              <a:t> -cm </a:t>
            </a:r>
            <a:r>
              <a:rPr lang="en-US" dirty="0" err="1" smtClean="0"/>
              <a:t>line+cond+fsm+tgl</a:t>
            </a:r>
            <a:r>
              <a:rPr lang="en-US" dirty="0" smtClean="0"/>
              <a:t> Slaveip_Top.sv </a:t>
            </a:r>
            <a:r>
              <a:rPr lang="en-US" dirty="0" err="1" smtClean="0"/>
              <a:t>Slaveip-RTLdesign.v</a:t>
            </a:r>
            <a:r>
              <a:rPr lang="en-US" dirty="0" smtClean="0"/>
              <a:t> Slaveip_Test.sv Slaveip_Interface.sv Slaveip_Class.sv Slaveip_Coverage.sv</a:t>
            </a:r>
          </a:p>
          <a:p>
            <a:endParaRPr lang="en-US" dirty="0"/>
          </a:p>
          <a:p>
            <a:r>
              <a:rPr lang="en-US" dirty="0" smtClean="0"/>
              <a:t>./</a:t>
            </a:r>
            <a:r>
              <a:rPr lang="en-US" dirty="0" err="1" smtClean="0"/>
              <a:t>simv</a:t>
            </a:r>
            <a:r>
              <a:rPr lang="en-US" dirty="0" smtClean="0"/>
              <a:t> -cm </a:t>
            </a:r>
            <a:r>
              <a:rPr lang="en-US" dirty="0" err="1" smtClean="0"/>
              <a:t>line+cond+fsm+tgl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urg</a:t>
            </a:r>
            <a:r>
              <a:rPr lang="en-US" dirty="0" smtClean="0"/>
              <a:t> -</a:t>
            </a:r>
            <a:r>
              <a:rPr lang="en-US" dirty="0" err="1" smtClean="0"/>
              <a:t>dir</a:t>
            </a:r>
            <a:r>
              <a:rPr lang="en-US" dirty="0" smtClean="0"/>
              <a:t> </a:t>
            </a:r>
            <a:r>
              <a:rPr lang="en-US" dirty="0" err="1" smtClean="0"/>
              <a:t>simv.vdb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Verdi –</a:t>
            </a:r>
            <a:r>
              <a:rPr lang="en-US" dirty="0" err="1" smtClean="0"/>
              <a:t>cov</a:t>
            </a:r>
            <a:r>
              <a:rPr lang="en-US" dirty="0" smtClean="0"/>
              <a:t> –</a:t>
            </a:r>
            <a:r>
              <a:rPr lang="en-US" dirty="0" err="1" smtClean="0"/>
              <a:t>covdir</a:t>
            </a:r>
            <a:r>
              <a:rPr lang="en-US" dirty="0" smtClean="0"/>
              <a:t> </a:t>
            </a:r>
            <a:r>
              <a:rPr lang="en-US" dirty="0" err="1" smtClean="0"/>
              <a:t>simv.vdb</a:t>
            </a:r>
            <a:r>
              <a:rPr lang="en-US" dirty="0" smtClean="0"/>
              <a:t> &amp;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6350" y="327405"/>
            <a:ext cx="71012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5" dirty="0" err="1" smtClean="0"/>
              <a:t>Vcs</a:t>
            </a:r>
            <a:r>
              <a:rPr lang="en-US" spc="-15" dirty="0" smtClean="0"/>
              <a:t> result</a:t>
            </a:r>
            <a:endParaRPr spc="-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52" y="1201785"/>
            <a:ext cx="9220200" cy="5186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934" y="468174"/>
            <a:ext cx="53613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 err="1" smtClean="0"/>
              <a:t>Dve</a:t>
            </a:r>
            <a:r>
              <a:rPr lang="en-US" dirty="0" smtClean="0"/>
              <a:t> wave form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6" y="1295400"/>
            <a:ext cx="8686800" cy="4886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5638" y="327405"/>
            <a:ext cx="63011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5" dirty="0" smtClean="0"/>
              <a:t>Verdi coverage</a:t>
            </a:r>
            <a:endParaRPr spc="-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66800"/>
            <a:ext cx="9677400" cy="54435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7501" y="290895"/>
            <a:ext cx="49682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Team</a:t>
            </a:r>
            <a:r>
              <a:rPr spc="-70" dirty="0"/>
              <a:t> </a:t>
            </a:r>
            <a:r>
              <a:rPr spc="-5" dirty="0"/>
              <a:t>Members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938583"/>
              </p:ext>
            </p:extLst>
          </p:nvPr>
        </p:nvGraphicFramePr>
        <p:xfrm>
          <a:off x="990601" y="1143001"/>
          <a:ext cx="10363200" cy="4752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3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9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14">
                <a:tc>
                  <a:txBody>
                    <a:bodyPr/>
                    <a:lstStyle/>
                    <a:p>
                      <a:pPr algn="ctr">
                        <a:lnSpc>
                          <a:spcPts val="3725"/>
                        </a:lnSpc>
                      </a:pPr>
                      <a:r>
                        <a:rPr sz="28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sz="2800" b="1" spc="-7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28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FAF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725"/>
                        </a:lnSpc>
                      </a:pPr>
                      <a:r>
                        <a:rPr sz="28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28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F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768"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ts val="37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Ahmed</a:t>
                      </a:r>
                      <a:r>
                        <a:rPr lang="en-US" sz="2800" b="1" spc="-2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mohamed</a:t>
                      </a:r>
                      <a:r>
                        <a:rPr lang="en-US" sz="2800" b="1" spc="-3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mohamed</a:t>
                      </a:r>
                      <a:r>
                        <a:rPr lang="en-US" sz="2800" b="1" spc="-5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shawky</a:t>
                      </a:r>
                      <a:r>
                        <a:rPr lang="en-US" sz="2800" b="1" spc="-2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Elattar</a:t>
                      </a:r>
                      <a:endParaRPr lang="en-US" sz="2800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ts val="3729"/>
                        </a:lnSpc>
                      </a:pPr>
                      <a:endParaRPr lang="en-US" sz="2800" b="1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FAFC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ts val="37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V23010568</a:t>
                      </a:r>
                    </a:p>
                    <a:p>
                      <a:pPr marL="1270" algn="ctr">
                        <a:lnSpc>
                          <a:spcPts val="3729"/>
                        </a:lnSpc>
                      </a:pPr>
                      <a:endParaRPr lang="en-US" sz="2800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303">
                <a:tc>
                  <a:txBody>
                    <a:bodyPr/>
                    <a:lstStyle/>
                    <a:p>
                      <a:pPr algn="ctr">
                        <a:lnSpc>
                          <a:spcPts val="3729"/>
                        </a:lnSpc>
                      </a:pPr>
                      <a:r>
                        <a:rPr sz="28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Muhammed</a:t>
                      </a:r>
                      <a:r>
                        <a:rPr sz="2800" b="1" spc="-4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Khaled</a:t>
                      </a:r>
                      <a:r>
                        <a:rPr sz="2800" b="1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Omar</a:t>
                      </a:r>
                      <a:r>
                        <a:rPr sz="2800" b="1" spc="-9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Orabi</a:t>
                      </a:r>
                      <a:endParaRPr sz="28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FAF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729"/>
                        </a:lnSpc>
                      </a:pPr>
                      <a:r>
                        <a:rPr sz="28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V23010695</a:t>
                      </a:r>
                      <a:endParaRPr sz="28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768">
                <a:tc>
                  <a:txBody>
                    <a:bodyPr/>
                    <a:lstStyle/>
                    <a:p>
                      <a:pPr marL="635" marR="0" lvl="0" indent="0" algn="ctr" defTabSz="914400" eaLnBrk="1" fontAlgn="auto" latinLnBrk="0" hangingPunct="1">
                        <a:lnSpc>
                          <a:spcPts val="37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Moham</a:t>
                      </a:r>
                      <a:r>
                        <a:rPr lang="en-US" sz="2800" b="1" spc="-15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lang="en-US" sz="2800" b="1" spc="-25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Salah</a:t>
                      </a:r>
                      <a:r>
                        <a:rPr lang="en-US" sz="2800" b="1" spc="-21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Aboshosha</a:t>
                      </a:r>
                      <a:r>
                        <a:rPr lang="en-US" sz="2800" b="1" spc="-25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Moham</a:t>
                      </a:r>
                      <a:r>
                        <a:rPr lang="en-US" sz="2800" b="1" spc="-15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ed</a:t>
                      </a:r>
                      <a:endParaRPr lang="en-US" sz="2800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3729"/>
                        </a:lnSpc>
                      </a:pPr>
                      <a:endParaRPr sz="28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FAFC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lvl="0" indent="0" algn="ctr" defTabSz="914400" eaLnBrk="1" fontAlgn="auto" latinLnBrk="0" hangingPunct="1">
                        <a:lnSpc>
                          <a:spcPts val="37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V23010141</a:t>
                      </a:r>
                    </a:p>
                    <a:p>
                      <a:pPr marL="1905" algn="ctr">
                        <a:lnSpc>
                          <a:spcPts val="3729"/>
                        </a:lnSpc>
                      </a:pPr>
                      <a:endParaRPr lang="en-US" sz="2800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556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ts val="37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Omar</a:t>
                      </a:r>
                      <a:r>
                        <a:rPr lang="en-US" sz="2800" b="1" spc="-8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Dyaa</a:t>
                      </a:r>
                      <a:r>
                        <a:rPr lang="en-US" sz="2800" b="1" spc="-35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Mohammed</a:t>
                      </a:r>
                      <a:r>
                        <a:rPr lang="en-US" sz="2800" b="1" spc="-3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Mohamed</a:t>
                      </a:r>
                      <a:endParaRPr lang="en-US" sz="2800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FAF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729"/>
                        </a:lnSpc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V23010501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292">
                <a:tc>
                  <a:txBody>
                    <a:bodyPr/>
                    <a:lstStyle/>
                    <a:p>
                      <a:pPr marL="635" algn="ctr">
                        <a:lnSpc>
                          <a:spcPts val="3735"/>
                        </a:lnSpc>
                      </a:pPr>
                      <a:r>
                        <a:rPr sz="28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Amr</a:t>
                      </a:r>
                      <a:r>
                        <a:rPr sz="2800" b="1" spc="-8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mohamed</a:t>
                      </a:r>
                      <a:r>
                        <a:rPr sz="2800" b="1" spc="-4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ali</a:t>
                      </a:r>
                      <a:r>
                        <a:rPr sz="2800" b="1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hassan</a:t>
                      </a:r>
                      <a:endParaRPr sz="28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FAF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735"/>
                        </a:lnSpc>
                      </a:pPr>
                      <a:r>
                        <a:rPr sz="28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V23010177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For more information, click on the </a:t>
            </a:r>
            <a:r>
              <a:rPr lang="en-US" sz="3200" dirty="0" err="1"/>
              <a:t>GetHub</a:t>
            </a:r>
            <a:r>
              <a:rPr lang="en-US" sz="3200" dirty="0"/>
              <a:t> link or Scan the QR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2097088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github.com/tito642/Verification-of-SPI-slave-IP-with-systemVerilog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12" y="2712375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2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374392"/>
              <a:ext cx="12192000" cy="2109470"/>
            </a:xfrm>
            <a:custGeom>
              <a:avLst/>
              <a:gdLst/>
              <a:ahLst/>
              <a:cxnLst/>
              <a:rect l="l" t="t" r="r" b="b"/>
              <a:pathLst>
                <a:path w="12192000" h="2109470">
                  <a:moveTo>
                    <a:pt x="12192000" y="0"/>
                  </a:moveTo>
                  <a:lnTo>
                    <a:pt x="0" y="0"/>
                  </a:lnTo>
                  <a:lnTo>
                    <a:pt x="0" y="2109216"/>
                  </a:lnTo>
                  <a:lnTo>
                    <a:pt x="12192000" y="210921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2F7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59226" y="2742057"/>
            <a:ext cx="5080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8000" spc="-5" dirty="0" smtClean="0">
                <a:solidFill>
                  <a:srgbClr val="FFFFFF"/>
                </a:solidFill>
                <a:latin typeface="Calibri"/>
                <a:cs typeface="Calibri"/>
              </a:rPr>
              <a:t>THANK</a:t>
            </a:r>
            <a:r>
              <a:rPr lang="en-US" sz="8000" spc="-8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8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885" y="149809"/>
            <a:ext cx="26168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83942" y="5370196"/>
            <a:ext cx="2164979" cy="1118255"/>
          </a:xfrm>
          <a:prstGeom prst="rect">
            <a:avLst/>
          </a:prstGeom>
          <a:solidFill>
            <a:srgbClr val="1FFAFC"/>
          </a:solidFill>
        </p:spPr>
        <p:txBody>
          <a:bodyPr vert="horz" wrap="square" lIns="0" tIns="185420" rIns="0" bIns="0" rtlCol="0">
            <a:spAutoFit/>
          </a:bodyPr>
          <a:lstStyle/>
          <a:p>
            <a:pPr marL="285115" marR="279400" indent="271145">
              <a:lnSpc>
                <a:spcPct val="100000"/>
              </a:lnSpc>
              <a:spcBef>
                <a:spcPts val="1460"/>
              </a:spcBef>
            </a:pPr>
            <a:r>
              <a:rPr lang="en-US" sz="2400" spc="-5" dirty="0" err="1" smtClean="0">
                <a:solidFill>
                  <a:srgbClr val="FFFFFF"/>
                </a:solidFill>
                <a:latin typeface="Arial MT"/>
                <a:cs typeface="Arial MT"/>
              </a:rPr>
              <a:t>Eda</a:t>
            </a:r>
            <a:r>
              <a:rPr lang="en-US" sz="2400" spc="-5" dirty="0" smtClean="0">
                <a:solidFill>
                  <a:srgbClr val="FFFFFF"/>
                </a:solidFill>
                <a:latin typeface="Arial MT"/>
                <a:cs typeface="Arial MT"/>
              </a:rPr>
              <a:t> tools</a:t>
            </a:r>
          </a:p>
          <a:p>
            <a:pPr marL="285115" marR="279400" indent="271145">
              <a:lnSpc>
                <a:spcPct val="100000"/>
              </a:lnSpc>
              <a:spcBef>
                <a:spcPts val="1460"/>
              </a:spcBef>
            </a:pPr>
            <a:endParaRPr sz="2400" dirty="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67289" y="5388326"/>
            <a:ext cx="2143125" cy="1104900"/>
          </a:xfrm>
          <a:custGeom>
            <a:avLst/>
            <a:gdLst/>
            <a:ahLst/>
            <a:cxnLst/>
            <a:rect l="l" t="t" r="r" b="b"/>
            <a:pathLst>
              <a:path w="2143125" h="1104900">
                <a:moveTo>
                  <a:pt x="2142744" y="0"/>
                </a:moveTo>
                <a:lnTo>
                  <a:pt x="0" y="0"/>
                </a:lnTo>
                <a:lnTo>
                  <a:pt x="0" y="1104900"/>
                </a:lnTo>
                <a:lnTo>
                  <a:pt x="2142744" y="1104900"/>
                </a:lnTo>
                <a:lnTo>
                  <a:pt x="2142744" y="0"/>
                </a:lnTo>
                <a:close/>
              </a:path>
            </a:pathLst>
          </a:custGeom>
          <a:solidFill>
            <a:srgbClr val="008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96828" y="5516290"/>
            <a:ext cx="188404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8145" marR="5080" indent="-38608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smtClean="0">
                <a:solidFill>
                  <a:srgbClr val="FFFFFF"/>
                </a:solidFill>
                <a:latin typeface="Arial MT"/>
                <a:cs typeface="Arial MT"/>
              </a:rPr>
              <a:t>Test bench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1306" y="4183730"/>
            <a:ext cx="2577340" cy="1119537"/>
          </a:xfrm>
          <a:prstGeom prst="rect">
            <a:avLst/>
          </a:prstGeom>
          <a:solidFill>
            <a:srgbClr val="09A6EC"/>
          </a:solidFill>
        </p:spPr>
        <p:txBody>
          <a:bodyPr vert="horz" wrap="square" lIns="0" tIns="128270" rIns="0" bIns="0" rtlCol="0">
            <a:spAutoFit/>
          </a:bodyPr>
          <a:lstStyle/>
          <a:p>
            <a:pPr marL="334645" marR="328930" indent="116839">
              <a:lnSpc>
                <a:spcPct val="100000"/>
              </a:lnSpc>
              <a:spcBef>
                <a:spcPts val="1010"/>
              </a:spcBef>
            </a:pPr>
            <a:r>
              <a:rPr lang="en-US" sz="2800" spc="-5" dirty="0" smtClean="0">
                <a:solidFill>
                  <a:srgbClr val="FFFFFF"/>
                </a:solidFill>
                <a:latin typeface="Arial MT"/>
                <a:cs typeface="Arial MT"/>
              </a:rPr>
              <a:t>Coverage</a:t>
            </a:r>
          </a:p>
          <a:p>
            <a:pPr marL="334645" marR="328930" indent="116839">
              <a:lnSpc>
                <a:spcPct val="100000"/>
              </a:lnSpc>
              <a:spcBef>
                <a:spcPts val="1010"/>
              </a:spcBef>
            </a:pPr>
            <a:endParaRPr sz="2800" dirty="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61497" y="1331428"/>
            <a:ext cx="2925317" cy="3510769"/>
            <a:chOff x="4231385" y="1354925"/>
            <a:chExt cx="2925317" cy="3550488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1385" y="1354925"/>
              <a:ext cx="2925317" cy="248250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639561" y="3886962"/>
              <a:ext cx="8255" cy="167005"/>
            </a:xfrm>
            <a:custGeom>
              <a:avLst/>
              <a:gdLst/>
              <a:ahLst/>
              <a:cxnLst/>
              <a:rect l="l" t="t" r="r" b="b"/>
              <a:pathLst>
                <a:path w="8254" h="167004">
                  <a:moveTo>
                    <a:pt x="0" y="166496"/>
                  </a:moveTo>
                  <a:lnTo>
                    <a:pt x="0" y="83185"/>
                  </a:lnTo>
                  <a:lnTo>
                    <a:pt x="8000" y="83185"/>
                  </a:lnTo>
                  <a:lnTo>
                    <a:pt x="8000" y="0"/>
                  </a:lnTo>
                </a:path>
              </a:pathLst>
            </a:custGeom>
            <a:ln w="31750">
              <a:solidFill>
                <a:srgbClr val="002F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6431" y="4052317"/>
              <a:ext cx="2519806" cy="853096"/>
            </a:xfrm>
            <a:custGeom>
              <a:avLst/>
              <a:gdLst/>
              <a:ahLst/>
              <a:cxnLst/>
              <a:rect l="l" t="t" r="r" b="b"/>
              <a:pathLst>
                <a:path w="1957070" h="1219200">
                  <a:moveTo>
                    <a:pt x="1956815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1956815" y="1219200"/>
                  </a:lnTo>
                  <a:lnTo>
                    <a:pt x="1956815" y="0"/>
                  </a:lnTo>
                  <a:close/>
                </a:path>
              </a:pathLst>
            </a:custGeom>
            <a:solidFill>
              <a:srgbClr val="002F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58363" y="4051935"/>
            <a:ext cx="3077717" cy="547586"/>
          </a:xfrm>
          <a:prstGeom prst="rect">
            <a:avLst/>
          </a:prstGeom>
        </p:spPr>
        <p:txBody>
          <a:bodyPr vert="horz" wrap="square" lIns="0" tIns="237490" rIns="0" bIns="0" rtlCol="0">
            <a:spAutoFit/>
          </a:bodyPr>
          <a:lstStyle/>
          <a:p>
            <a:pPr marL="388620" marR="377190" indent="243840">
              <a:lnSpc>
                <a:spcPct val="100000"/>
              </a:lnSpc>
              <a:spcBef>
                <a:spcPts val="1870"/>
              </a:spcBef>
            </a:pPr>
            <a:r>
              <a:rPr lang="en-US" sz="2000" spc="-5" dirty="0" smtClean="0">
                <a:solidFill>
                  <a:srgbClr val="FFFFFF"/>
                </a:solidFill>
                <a:latin typeface="Arial MT"/>
                <a:cs typeface="Arial MT"/>
              </a:rPr>
              <a:t>  Wave form</a:t>
            </a:r>
            <a:endParaRPr sz="2000" dirty="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96228" y="3429381"/>
            <a:ext cx="2854198" cy="1111981"/>
            <a:chOff x="7012685" y="3429761"/>
            <a:chExt cx="2854198" cy="1111981"/>
          </a:xfrm>
        </p:grpSpPr>
        <p:sp>
          <p:nvSpPr>
            <p:cNvPr id="21" name="object 21"/>
            <p:cNvSpPr/>
            <p:nvPr/>
          </p:nvSpPr>
          <p:spPr>
            <a:xfrm>
              <a:off x="7012685" y="3429761"/>
              <a:ext cx="1876425" cy="532765"/>
            </a:xfrm>
            <a:custGeom>
              <a:avLst/>
              <a:gdLst/>
              <a:ahLst/>
              <a:cxnLst/>
              <a:rect l="l" t="t" r="r" b="b"/>
              <a:pathLst>
                <a:path w="1876425" h="532764">
                  <a:moveTo>
                    <a:pt x="1876298" y="532383"/>
                  </a:moveTo>
                  <a:lnTo>
                    <a:pt x="1876298" y="0"/>
                  </a:lnTo>
                  <a:lnTo>
                    <a:pt x="0" y="0"/>
                  </a:lnTo>
                </a:path>
              </a:pathLst>
            </a:custGeom>
            <a:ln w="31750">
              <a:solidFill>
                <a:srgbClr val="0085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11083" y="3960876"/>
              <a:ext cx="1955800" cy="580866"/>
            </a:xfrm>
            <a:custGeom>
              <a:avLst/>
              <a:gdLst/>
              <a:ahLst/>
              <a:cxnLst/>
              <a:rect l="l" t="t" r="r" b="b"/>
              <a:pathLst>
                <a:path w="1955800" h="1310639">
                  <a:moveTo>
                    <a:pt x="1955292" y="0"/>
                  </a:moveTo>
                  <a:lnTo>
                    <a:pt x="0" y="0"/>
                  </a:lnTo>
                  <a:lnTo>
                    <a:pt x="0" y="1310640"/>
                  </a:lnTo>
                  <a:lnTo>
                    <a:pt x="1955292" y="1310640"/>
                  </a:lnTo>
                  <a:lnTo>
                    <a:pt x="1955292" y="0"/>
                  </a:lnTo>
                  <a:close/>
                </a:path>
              </a:pathLst>
            </a:custGeom>
            <a:solidFill>
              <a:srgbClr val="09A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459346" y="3955416"/>
            <a:ext cx="1626870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 marR="5080" indent="-58419" algn="ctr">
              <a:spcBef>
                <a:spcPts val="95"/>
              </a:spcBef>
            </a:pPr>
            <a:r>
              <a:rPr lang="en-US" sz="2800" spc="-5" dirty="0" smtClean="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endParaRPr lang="en-US" sz="2800" dirty="0" smtClean="0">
              <a:latin typeface="Arial MT"/>
              <a:cs typeface="Arial MT"/>
            </a:endParaRPr>
          </a:p>
          <a:p>
            <a:pPr marL="70485" marR="5080" indent="-58419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509104" y="2585887"/>
            <a:ext cx="1760220" cy="2744242"/>
            <a:chOff x="9259220" y="2319218"/>
            <a:chExt cx="1760220" cy="2744242"/>
          </a:xfrm>
        </p:grpSpPr>
        <p:sp>
          <p:nvSpPr>
            <p:cNvPr id="26" name="object 26"/>
            <p:cNvSpPr/>
            <p:nvPr/>
          </p:nvSpPr>
          <p:spPr>
            <a:xfrm>
              <a:off x="10345091" y="2319218"/>
              <a:ext cx="0" cy="1491615"/>
            </a:xfrm>
            <a:custGeom>
              <a:avLst/>
              <a:gdLst/>
              <a:ahLst/>
              <a:cxnLst/>
              <a:rect l="l" t="t" r="r" b="b"/>
              <a:pathLst>
                <a:path h="1491614">
                  <a:moveTo>
                    <a:pt x="0" y="1491487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1FFA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259220" y="3842355"/>
              <a:ext cx="1760220" cy="1221105"/>
            </a:xfrm>
            <a:custGeom>
              <a:avLst/>
              <a:gdLst/>
              <a:ahLst/>
              <a:cxnLst/>
              <a:rect l="l" t="t" r="r" b="b"/>
              <a:pathLst>
                <a:path w="1760220" h="1221104">
                  <a:moveTo>
                    <a:pt x="1760220" y="0"/>
                  </a:moveTo>
                  <a:lnTo>
                    <a:pt x="0" y="0"/>
                  </a:lnTo>
                  <a:lnTo>
                    <a:pt x="0" y="1220723"/>
                  </a:lnTo>
                  <a:lnTo>
                    <a:pt x="1760220" y="1220723"/>
                  </a:lnTo>
                  <a:lnTo>
                    <a:pt x="1760220" y="0"/>
                  </a:lnTo>
                  <a:close/>
                </a:path>
              </a:pathLst>
            </a:custGeom>
            <a:solidFill>
              <a:srgbClr val="1F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415146" y="4106216"/>
            <a:ext cx="1948136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smtClean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</a:p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smtClean="0">
                <a:solidFill>
                  <a:srgbClr val="FFFFFF"/>
                </a:solidFill>
                <a:latin typeface="Arial MT"/>
                <a:cs typeface="Arial MT"/>
              </a:rPr>
              <a:t>description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29400" y="2543937"/>
            <a:ext cx="3965575" cy="17145"/>
          </a:xfrm>
          <a:custGeom>
            <a:avLst/>
            <a:gdLst/>
            <a:ahLst/>
            <a:cxnLst/>
            <a:rect l="l" t="t" r="r" b="b"/>
            <a:pathLst>
              <a:path w="3965575" h="17144">
                <a:moveTo>
                  <a:pt x="3965194" y="17145"/>
                </a:moveTo>
                <a:lnTo>
                  <a:pt x="0" y="0"/>
                </a:lnTo>
              </a:path>
            </a:pathLst>
          </a:custGeom>
          <a:ln w="31750">
            <a:solidFill>
              <a:srgbClr val="1FFA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2112491" y="2209419"/>
            <a:ext cx="2073937" cy="2622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61758" y="3266442"/>
            <a:ext cx="0" cy="2063687"/>
          </a:xfrm>
          <a:prstGeom prst="line">
            <a:avLst/>
          </a:prstGeom>
          <a:ln>
            <a:solidFill>
              <a:srgbClr val="1FFAF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224389" y="3581020"/>
            <a:ext cx="685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892046" y="3581020"/>
            <a:ext cx="0" cy="18073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121530" y="2235644"/>
            <a:ext cx="0" cy="19507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3892" y="149809"/>
            <a:ext cx="63125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65" dirty="0"/>
              <a:t> </a:t>
            </a:r>
            <a:r>
              <a:rPr spc="-5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450" y="1860930"/>
            <a:ext cx="11423650" cy="4175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9591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z="2800" dirty="0"/>
              <a:t>In this project, </a:t>
            </a:r>
            <a:r>
              <a:rPr lang="en-US" sz="2800" dirty="0" smtClean="0"/>
              <a:t>we </a:t>
            </a:r>
            <a:r>
              <a:rPr lang="en-US" sz="2800" dirty="0"/>
              <a:t>will test an SPI slave IP using </a:t>
            </a:r>
            <a:r>
              <a:rPr lang="en-US" sz="2800" dirty="0" err="1"/>
              <a:t>systemVerilog</a:t>
            </a:r>
            <a:r>
              <a:rPr lang="en-US" sz="2800" dirty="0"/>
              <a:t>. This will involve using an actual IP or an abstract model as the test will assume a black box approach. The testing will be incorporating new features offered by </a:t>
            </a:r>
            <a:r>
              <a:rPr lang="en-US" sz="2800" dirty="0" err="1"/>
              <a:t>SystemVerilog</a:t>
            </a:r>
            <a:r>
              <a:rPr lang="en-US" sz="2800" dirty="0"/>
              <a:t> such as interfaces, classes, constrained-random stimulus generation, and coverage-driven verification methodologies. You will be required to show different test scenarios for the Slave IP showing modularity and reusability of the test </a:t>
            </a:r>
            <a:r>
              <a:rPr lang="en-US" sz="2800" dirty="0" smtClean="0"/>
              <a:t>environment.</a:t>
            </a:r>
          </a:p>
          <a:p>
            <a:pPr marL="12065" marR="295910">
              <a:lnSpc>
                <a:spcPct val="100000"/>
              </a:lnSpc>
              <a:spcBef>
                <a:spcPts val="100"/>
              </a:spcBef>
              <a:tabLst>
                <a:tab pos="299720" algn="l"/>
              </a:tabLst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299085" marR="29591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99085" marR="29591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114174"/>
            <a:ext cx="63125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65" dirty="0"/>
              <a:t> </a:t>
            </a:r>
            <a:r>
              <a:rPr spc="-5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450" y="1860930"/>
            <a:ext cx="11423650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95910">
              <a:lnSpc>
                <a:spcPct val="100000"/>
              </a:lnSpc>
              <a:spcBef>
                <a:spcPts val="100"/>
              </a:spcBef>
              <a:tabLst>
                <a:tab pos="299720" algn="l"/>
              </a:tabLst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299085" marR="29591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99085" marR="29591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4259" y="914400"/>
            <a:ext cx="10591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Testing an SPI slave IP using </a:t>
            </a:r>
            <a:r>
              <a:rPr lang="en-US" dirty="0" err="1" smtClean="0"/>
              <a:t>SystemVerilog</a:t>
            </a:r>
            <a:r>
              <a:rPr lang="en-US" dirty="0" smtClean="0"/>
              <a:t> is a comprehensive task that involves various advanced features of the language. Here’s a high-level overview of how you might approach creating different test scenarios: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1-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Define the Interface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Use </a:t>
            </a:r>
            <a:r>
              <a:rPr lang="en-US" dirty="0" err="1" smtClean="0"/>
              <a:t>SystemVerilog</a:t>
            </a:r>
            <a:r>
              <a:rPr lang="en-US" dirty="0" smtClean="0"/>
              <a:t> interfaces to encapsulate the signals related to the SPI protocol (like </a:t>
            </a:r>
            <a:r>
              <a:rPr lang="en-US" dirty="0" err="1" smtClean="0"/>
              <a:t>mosi</a:t>
            </a:r>
            <a:r>
              <a:rPr lang="en-US" dirty="0" smtClean="0"/>
              <a:t>, miso, </a:t>
            </a:r>
            <a:r>
              <a:rPr lang="en-US" dirty="0" err="1" smtClean="0"/>
              <a:t>sclk</a:t>
            </a:r>
            <a:r>
              <a:rPr lang="en-US" dirty="0" smtClean="0"/>
              <a:t>, and </a:t>
            </a:r>
            <a:r>
              <a:rPr lang="en-US" dirty="0" err="1" smtClean="0"/>
              <a:t>ss</a:t>
            </a:r>
            <a:r>
              <a:rPr lang="en-US" dirty="0" smtClean="0"/>
              <a:t>).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2- Create </a:t>
            </a:r>
            <a:r>
              <a:rPr lang="en-US" b="1" dirty="0">
                <a:solidFill>
                  <a:srgbClr val="FF0000"/>
                </a:solidFill>
              </a:rPr>
              <a:t>the </a:t>
            </a:r>
            <a:r>
              <a:rPr lang="en-US" b="1" dirty="0" err="1">
                <a:solidFill>
                  <a:srgbClr val="FF0000"/>
                </a:solidFill>
              </a:rPr>
              <a:t>Testbench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Develop a </a:t>
            </a:r>
            <a:r>
              <a:rPr lang="en-US" dirty="0" err="1"/>
              <a:t>testbench</a:t>
            </a:r>
            <a:r>
              <a:rPr lang="en-US" dirty="0"/>
              <a:t> that instantiates the SPI interface, the DUT (Device Under Test), and the test environment.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3- Develop </a:t>
            </a:r>
            <a:r>
              <a:rPr lang="en-US" b="1" dirty="0">
                <a:solidFill>
                  <a:srgbClr val="FF0000"/>
                </a:solidFill>
              </a:rPr>
              <a:t>the Test Environment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Build a test environment with classes that represent different components like drivers, monitors, and scoreboards.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4- Generate </a:t>
            </a:r>
            <a:r>
              <a:rPr lang="en-US" b="1" dirty="0">
                <a:solidFill>
                  <a:srgbClr val="FF0000"/>
                </a:solidFill>
              </a:rPr>
              <a:t>Stimulus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Use constrained-random stimulus generation to create a variety of valid and invalid scenarios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5- Implement </a:t>
            </a:r>
            <a:r>
              <a:rPr lang="en-US" b="1" dirty="0"/>
              <a:t>Coverage</a:t>
            </a:r>
            <a:r>
              <a:rPr lang="en-US" dirty="0"/>
              <a:t>: Define coverage points to ensure that all interesting scenarios are being tested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6- Create </a:t>
            </a:r>
            <a:r>
              <a:rPr lang="en-US" b="1" dirty="0">
                <a:solidFill>
                  <a:srgbClr val="FF0000"/>
                </a:solidFill>
              </a:rPr>
              <a:t>Scenarios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Write scenarios that test the SPI slave IP under different conditions, such as varying clock speeds, data patterns, and error conditions.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7- Modularity </a:t>
            </a:r>
            <a:r>
              <a:rPr lang="en-US" b="1" dirty="0">
                <a:solidFill>
                  <a:srgbClr val="FF0000"/>
                </a:solidFill>
              </a:rPr>
              <a:t>and Reusability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Ensure that your test components are modular and reusable. For example, you can create a generic SPI driver that can be used with different types of SPI devices.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8- Run </a:t>
            </a:r>
            <a:r>
              <a:rPr lang="en-US" b="1" dirty="0">
                <a:solidFill>
                  <a:srgbClr val="FF0000"/>
                </a:solidFill>
              </a:rPr>
              <a:t>the Tests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Execute the tests and analyze the results. Use the coverage data to identify any scenarios that have not been tested.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9- Iterate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Refine the test scenarios based on the results and coverage data to improve the test environment and achieve better verification.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7580" y="291421"/>
            <a:ext cx="230390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EDA</a:t>
            </a:r>
            <a:r>
              <a:rPr spc="-290" dirty="0"/>
              <a:t> </a:t>
            </a:r>
            <a:r>
              <a:rPr spc="-80" dirty="0"/>
              <a:t>Tools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78280" y="1300315"/>
            <a:ext cx="4499610" cy="4681855"/>
            <a:chOff x="3860755" y="1693164"/>
            <a:chExt cx="4499610" cy="4681855"/>
          </a:xfrm>
        </p:grpSpPr>
        <p:sp>
          <p:nvSpPr>
            <p:cNvPr id="4" name="object 4"/>
            <p:cNvSpPr/>
            <p:nvPr/>
          </p:nvSpPr>
          <p:spPr>
            <a:xfrm>
              <a:off x="3860755" y="2011172"/>
              <a:ext cx="4499610" cy="4363720"/>
            </a:xfrm>
            <a:custGeom>
              <a:avLst/>
              <a:gdLst/>
              <a:ahLst/>
              <a:cxnLst/>
              <a:rect l="l" t="t" r="r" b="b"/>
              <a:pathLst>
                <a:path w="4499609" h="4363720">
                  <a:moveTo>
                    <a:pt x="3018834" y="0"/>
                  </a:moveTo>
                  <a:lnTo>
                    <a:pt x="2928156" y="249174"/>
                  </a:lnTo>
                  <a:lnTo>
                    <a:pt x="2975085" y="266937"/>
                  </a:lnTo>
                  <a:lnTo>
                    <a:pt x="3021483" y="285854"/>
                  </a:lnTo>
                  <a:lnTo>
                    <a:pt x="3067331" y="305909"/>
                  </a:lnTo>
                  <a:lnTo>
                    <a:pt x="3112610" y="327090"/>
                  </a:lnTo>
                  <a:lnTo>
                    <a:pt x="3157300" y="349382"/>
                  </a:lnTo>
                  <a:lnTo>
                    <a:pt x="3201381" y="372774"/>
                  </a:lnTo>
                  <a:lnTo>
                    <a:pt x="3244835" y="397251"/>
                  </a:lnTo>
                  <a:lnTo>
                    <a:pt x="3287640" y="422800"/>
                  </a:lnTo>
                  <a:lnTo>
                    <a:pt x="3329777" y="449407"/>
                  </a:lnTo>
                  <a:lnTo>
                    <a:pt x="3371228" y="477059"/>
                  </a:lnTo>
                  <a:lnTo>
                    <a:pt x="3411971" y="505743"/>
                  </a:lnTo>
                  <a:lnTo>
                    <a:pt x="3451989" y="535445"/>
                  </a:lnTo>
                  <a:lnTo>
                    <a:pt x="3491260" y="566151"/>
                  </a:lnTo>
                  <a:lnTo>
                    <a:pt x="3529766" y="597849"/>
                  </a:lnTo>
                  <a:lnTo>
                    <a:pt x="3567486" y="630525"/>
                  </a:lnTo>
                  <a:lnTo>
                    <a:pt x="3604402" y="664165"/>
                  </a:lnTo>
                  <a:lnTo>
                    <a:pt x="3640493" y="698756"/>
                  </a:lnTo>
                  <a:lnTo>
                    <a:pt x="3675740" y="734284"/>
                  </a:lnTo>
                  <a:lnTo>
                    <a:pt x="3710124" y="770737"/>
                  </a:lnTo>
                  <a:lnTo>
                    <a:pt x="3743623" y="808101"/>
                  </a:lnTo>
                  <a:lnTo>
                    <a:pt x="3774909" y="844772"/>
                  </a:lnTo>
                  <a:lnTo>
                    <a:pt x="3805151" y="881981"/>
                  </a:lnTo>
                  <a:lnTo>
                    <a:pt x="3834350" y="919709"/>
                  </a:lnTo>
                  <a:lnTo>
                    <a:pt x="3862509" y="957939"/>
                  </a:lnTo>
                  <a:lnTo>
                    <a:pt x="3889627" y="996650"/>
                  </a:lnTo>
                  <a:lnTo>
                    <a:pt x="3915706" y="1035826"/>
                  </a:lnTo>
                  <a:lnTo>
                    <a:pt x="3940748" y="1075448"/>
                  </a:lnTo>
                  <a:lnTo>
                    <a:pt x="3964753" y="1115497"/>
                  </a:lnTo>
                  <a:lnTo>
                    <a:pt x="3987724" y="1155955"/>
                  </a:lnTo>
                  <a:lnTo>
                    <a:pt x="4009660" y="1196804"/>
                  </a:lnTo>
                  <a:lnTo>
                    <a:pt x="4030564" y="1238026"/>
                  </a:lnTo>
                  <a:lnTo>
                    <a:pt x="4050437" y="1279602"/>
                  </a:lnTo>
                  <a:lnTo>
                    <a:pt x="4069279" y="1321513"/>
                  </a:lnTo>
                  <a:lnTo>
                    <a:pt x="4087092" y="1363743"/>
                  </a:lnTo>
                  <a:lnTo>
                    <a:pt x="4103878" y="1406271"/>
                  </a:lnTo>
                  <a:lnTo>
                    <a:pt x="4119637" y="1449080"/>
                  </a:lnTo>
                  <a:lnTo>
                    <a:pt x="4134371" y="1492152"/>
                  </a:lnTo>
                  <a:lnTo>
                    <a:pt x="4148081" y="1535468"/>
                  </a:lnTo>
                  <a:lnTo>
                    <a:pt x="4160768" y="1579009"/>
                  </a:lnTo>
                  <a:lnTo>
                    <a:pt x="4172433" y="1622759"/>
                  </a:lnTo>
                  <a:lnTo>
                    <a:pt x="4183078" y="1666697"/>
                  </a:lnTo>
                  <a:lnTo>
                    <a:pt x="4192704" y="1710806"/>
                  </a:lnTo>
                  <a:lnTo>
                    <a:pt x="4201313" y="1755068"/>
                  </a:lnTo>
                  <a:lnTo>
                    <a:pt x="4208904" y="1799464"/>
                  </a:lnTo>
                  <a:lnTo>
                    <a:pt x="4215480" y="1843976"/>
                  </a:lnTo>
                  <a:lnTo>
                    <a:pt x="4221042" y="1888585"/>
                  </a:lnTo>
                  <a:lnTo>
                    <a:pt x="4225592" y="1933273"/>
                  </a:lnTo>
                  <a:lnTo>
                    <a:pt x="4229129" y="1978023"/>
                  </a:lnTo>
                  <a:lnTo>
                    <a:pt x="4231656" y="2022814"/>
                  </a:lnTo>
                  <a:lnTo>
                    <a:pt x="4233173" y="2067630"/>
                  </a:lnTo>
                  <a:lnTo>
                    <a:pt x="4233683" y="2112452"/>
                  </a:lnTo>
                  <a:lnTo>
                    <a:pt x="4233186" y="2157261"/>
                  </a:lnTo>
                  <a:lnTo>
                    <a:pt x="4231683" y="2202040"/>
                  </a:lnTo>
                  <a:lnTo>
                    <a:pt x="4229176" y="2246769"/>
                  </a:lnTo>
                  <a:lnTo>
                    <a:pt x="4225666" y="2291431"/>
                  </a:lnTo>
                  <a:lnTo>
                    <a:pt x="4221154" y="2336007"/>
                  </a:lnTo>
                  <a:lnTo>
                    <a:pt x="4215642" y="2380479"/>
                  </a:lnTo>
                  <a:lnTo>
                    <a:pt x="4209130" y="2424828"/>
                  </a:lnTo>
                  <a:lnTo>
                    <a:pt x="4201619" y="2469036"/>
                  </a:lnTo>
                  <a:lnTo>
                    <a:pt x="4193112" y="2513086"/>
                  </a:lnTo>
                  <a:lnTo>
                    <a:pt x="4183609" y="2556957"/>
                  </a:lnTo>
                  <a:lnTo>
                    <a:pt x="4173112" y="2600633"/>
                  </a:lnTo>
                  <a:lnTo>
                    <a:pt x="4161622" y="2644095"/>
                  </a:lnTo>
                  <a:lnTo>
                    <a:pt x="4149139" y="2687324"/>
                  </a:lnTo>
                  <a:lnTo>
                    <a:pt x="4135666" y="2730303"/>
                  </a:lnTo>
                  <a:lnTo>
                    <a:pt x="4121203" y="2773012"/>
                  </a:lnTo>
                  <a:lnTo>
                    <a:pt x="4105752" y="2815434"/>
                  </a:lnTo>
                  <a:lnTo>
                    <a:pt x="4089313" y="2857550"/>
                  </a:lnTo>
                  <a:lnTo>
                    <a:pt x="4071889" y="2899342"/>
                  </a:lnTo>
                  <a:lnTo>
                    <a:pt x="4053481" y="2940791"/>
                  </a:lnTo>
                  <a:lnTo>
                    <a:pt x="4034088" y="2981879"/>
                  </a:lnTo>
                  <a:lnTo>
                    <a:pt x="4013714" y="3022589"/>
                  </a:lnTo>
                  <a:lnTo>
                    <a:pt x="3992359" y="3062900"/>
                  </a:lnTo>
                  <a:lnTo>
                    <a:pt x="3970024" y="3102796"/>
                  </a:lnTo>
                  <a:lnTo>
                    <a:pt x="3946710" y="3142258"/>
                  </a:lnTo>
                  <a:lnTo>
                    <a:pt x="3922420" y="3181267"/>
                  </a:lnTo>
                  <a:lnTo>
                    <a:pt x="3897153" y="3219806"/>
                  </a:lnTo>
                  <a:lnTo>
                    <a:pt x="3870912" y="3257855"/>
                  </a:lnTo>
                  <a:lnTo>
                    <a:pt x="3843697" y="3295397"/>
                  </a:lnTo>
                  <a:lnTo>
                    <a:pt x="3815509" y="3332412"/>
                  </a:lnTo>
                  <a:lnTo>
                    <a:pt x="3786351" y="3368884"/>
                  </a:lnTo>
                  <a:lnTo>
                    <a:pt x="3756223" y="3404793"/>
                  </a:lnTo>
                  <a:lnTo>
                    <a:pt x="3725126" y="3440122"/>
                  </a:lnTo>
                  <a:lnTo>
                    <a:pt x="3693062" y="3474851"/>
                  </a:lnTo>
                  <a:lnTo>
                    <a:pt x="3660031" y="3508962"/>
                  </a:lnTo>
                  <a:lnTo>
                    <a:pt x="3626036" y="3542438"/>
                  </a:lnTo>
                  <a:lnTo>
                    <a:pt x="3591077" y="3575260"/>
                  </a:lnTo>
                  <a:lnTo>
                    <a:pt x="3555155" y="3607409"/>
                  </a:lnTo>
                  <a:lnTo>
                    <a:pt x="3518484" y="3638695"/>
                  </a:lnTo>
                  <a:lnTo>
                    <a:pt x="3481275" y="3668937"/>
                  </a:lnTo>
                  <a:lnTo>
                    <a:pt x="3443547" y="3698136"/>
                  </a:lnTo>
                  <a:lnTo>
                    <a:pt x="3405317" y="3726294"/>
                  </a:lnTo>
                  <a:lnTo>
                    <a:pt x="3366606" y="3753412"/>
                  </a:lnTo>
                  <a:lnTo>
                    <a:pt x="3327430" y="3779491"/>
                  </a:lnTo>
                  <a:lnTo>
                    <a:pt x="3287808" y="3804532"/>
                  </a:lnTo>
                  <a:lnTo>
                    <a:pt x="3247759" y="3828538"/>
                  </a:lnTo>
                  <a:lnTo>
                    <a:pt x="3207301" y="3851508"/>
                  </a:lnTo>
                  <a:lnTo>
                    <a:pt x="3166452" y="3873444"/>
                  </a:lnTo>
                  <a:lnTo>
                    <a:pt x="3125230" y="3894347"/>
                  </a:lnTo>
                  <a:lnTo>
                    <a:pt x="3083654" y="3914219"/>
                  </a:lnTo>
                  <a:lnTo>
                    <a:pt x="3041742" y="3933061"/>
                  </a:lnTo>
                  <a:lnTo>
                    <a:pt x="2999513" y="3950874"/>
                  </a:lnTo>
                  <a:lnTo>
                    <a:pt x="2956985" y="3967659"/>
                  </a:lnTo>
                  <a:lnTo>
                    <a:pt x="2914175" y="3983418"/>
                  </a:lnTo>
                  <a:lnTo>
                    <a:pt x="2871104" y="3998151"/>
                  </a:lnTo>
                  <a:lnTo>
                    <a:pt x="2827788" y="4011861"/>
                  </a:lnTo>
                  <a:lnTo>
                    <a:pt x="2784246" y="4024547"/>
                  </a:lnTo>
                  <a:lnTo>
                    <a:pt x="2740497" y="4036212"/>
                  </a:lnTo>
                  <a:lnTo>
                    <a:pt x="2696558" y="4046857"/>
                  </a:lnTo>
                  <a:lnTo>
                    <a:pt x="2652449" y="4056483"/>
                  </a:lnTo>
                  <a:lnTo>
                    <a:pt x="2608187" y="4065091"/>
                  </a:lnTo>
                  <a:lnTo>
                    <a:pt x="2563791" y="4072682"/>
                  </a:lnTo>
                  <a:lnTo>
                    <a:pt x="2519279" y="4079258"/>
                  </a:lnTo>
                  <a:lnTo>
                    <a:pt x="2474670" y="4084819"/>
                  </a:lnTo>
                  <a:lnTo>
                    <a:pt x="2429981" y="4089368"/>
                  </a:lnTo>
                  <a:lnTo>
                    <a:pt x="2385231" y="4092905"/>
                  </a:lnTo>
                  <a:lnTo>
                    <a:pt x="2340440" y="4095432"/>
                  </a:lnTo>
                  <a:lnTo>
                    <a:pt x="2295623" y="4096949"/>
                  </a:lnTo>
                  <a:lnTo>
                    <a:pt x="2250801" y="4097458"/>
                  </a:lnTo>
                  <a:lnTo>
                    <a:pt x="2205992" y="4096961"/>
                  </a:lnTo>
                  <a:lnTo>
                    <a:pt x="2161213" y="4095458"/>
                  </a:lnTo>
                  <a:lnTo>
                    <a:pt x="2116484" y="4092951"/>
                  </a:lnTo>
                  <a:lnTo>
                    <a:pt x="2071822" y="4089440"/>
                  </a:lnTo>
                  <a:lnTo>
                    <a:pt x="2027245" y="4084928"/>
                  </a:lnTo>
                  <a:lnTo>
                    <a:pt x="1982773" y="4079416"/>
                  </a:lnTo>
                  <a:lnTo>
                    <a:pt x="1938424" y="4072904"/>
                  </a:lnTo>
                  <a:lnTo>
                    <a:pt x="1894215" y="4065394"/>
                  </a:lnTo>
                  <a:lnTo>
                    <a:pt x="1850165" y="4056887"/>
                  </a:lnTo>
                  <a:lnTo>
                    <a:pt x="1806293" y="4047384"/>
                  </a:lnTo>
                  <a:lnTo>
                    <a:pt x="1762617" y="4036887"/>
                  </a:lnTo>
                  <a:lnTo>
                    <a:pt x="1719154" y="4025397"/>
                  </a:lnTo>
                  <a:lnTo>
                    <a:pt x="1675925" y="4012915"/>
                  </a:lnTo>
                  <a:lnTo>
                    <a:pt x="1632946" y="3999442"/>
                  </a:lnTo>
                  <a:lnTo>
                    <a:pt x="1590236" y="3984979"/>
                  </a:lnTo>
                  <a:lnTo>
                    <a:pt x="1547814" y="3969529"/>
                  </a:lnTo>
                  <a:lnTo>
                    <a:pt x="1505697" y="3953091"/>
                  </a:lnTo>
                  <a:lnTo>
                    <a:pt x="1463905" y="3935668"/>
                  </a:lnTo>
                  <a:lnTo>
                    <a:pt x="1422455" y="3917260"/>
                  </a:lnTo>
                  <a:lnTo>
                    <a:pt x="1381366" y="3897869"/>
                  </a:lnTo>
                  <a:lnTo>
                    <a:pt x="1340656" y="3877495"/>
                  </a:lnTo>
                  <a:lnTo>
                    <a:pt x="1300344" y="3856141"/>
                  </a:lnTo>
                  <a:lnTo>
                    <a:pt x="1260447" y="3833807"/>
                  </a:lnTo>
                  <a:lnTo>
                    <a:pt x="1220985" y="3810495"/>
                  </a:lnTo>
                  <a:lnTo>
                    <a:pt x="1181975" y="3786206"/>
                  </a:lnTo>
                  <a:lnTo>
                    <a:pt x="1143435" y="3760941"/>
                  </a:lnTo>
                  <a:lnTo>
                    <a:pt x="1105385" y="3734701"/>
                  </a:lnTo>
                  <a:lnTo>
                    <a:pt x="1067843" y="3707488"/>
                  </a:lnTo>
                  <a:lnTo>
                    <a:pt x="1030826" y="3679302"/>
                  </a:lnTo>
                  <a:lnTo>
                    <a:pt x="994354" y="3650146"/>
                  </a:lnTo>
                  <a:lnTo>
                    <a:pt x="958443" y="3620019"/>
                  </a:lnTo>
                  <a:lnTo>
                    <a:pt x="923114" y="3588925"/>
                  </a:lnTo>
                  <a:lnTo>
                    <a:pt x="888384" y="3556863"/>
                  </a:lnTo>
                  <a:lnTo>
                    <a:pt x="854271" y="3523835"/>
                  </a:lnTo>
                  <a:lnTo>
                    <a:pt x="820794" y="3489842"/>
                  </a:lnTo>
                  <a:lnTo>
                    <a:pt x="787972" y="3454885"/>
                  </a:lnTo>
                  <a:lnTo>
                    <a:pt x="755821" y="3418966"/>
                  </a:lnTo>
                  <a:lnTo>
                    <a:pt x="724536" y="3382295"/>
                  </a:lnTo>
                  <a:lnTo>
                    <a:pt x="694294" y="3345086"/>
                  </a:lnTo>
                  <a:lnTo>
                    <a:pt x="665095" y="3307358"/>
                  </a:lnTo>
                  <a:lnTo>
                    <a:pt x="636936" y="3269128"/>
                  </a:lnTo>
                  <a:lnTo>
                    <a:pt x="609818" y="3230417"/>
                  </a:lnTo>
                  <a:lnTo>
                    <a:pt x="583739" y="3191241"/>
                  </a:lnTo>
                  <a:lnTo>
                    <a:pt x="558697" y="3151619"/>
                  </a:lnTo>
                  <a:lnTo>
                    <a:pt x="534692" y="3111570"/>
                  </a:lnTo>
                  <a:lnTo>
                    <a:pt x="511721" y="3071112"/>
                  </a:lnTo>
                  <a:lnTo>
                    <a:pt x="489785" y="3030263"/>
                  </a:lnTo>
                  <a:lnTo>
                    <a:pt x="468881" y="2989041"/>
                  </a:lnTo>
                  <a:lnTo>
                    <a:pt x="449008" y="2947465"/>
                  </a:lnTo>
                  <a:lnTo>
                    <a:pt x="430166" y="2905553"/>
                  </a:lnTo>
                  <a:lnTo>
                    <a:pt x="412353" y="2863324"/>
                  </a:lnTo>
                  <a:lnTo>
                    <a:pt x="395567" y="2820796"/>
                  </a:lnTo>
                  <a:lnTo>
                    <a:pt x="379808" y="2777987"/>
                  </a:lnTo>
                  <a:lnTo>
                    <a:pt x="365074" y="2734915"/>
                  </a:lnTo>
                  <a:lnTo>
                    <a:pt x="351364" y="2691599"/>
                  </a:lnTo>
                  <a:lnTo>
                    <a:pt x="338677" y="2648057"/>
                  </a:lnTo>
                  <a:lnTo>
                    <a:pt x="327012" y="2604308"/>
                  </a:lnTo>
                  <a:lnTo>
                    <a:pt x="316367" y="2560369"/>
                  </a:lnTo>
                  <a:lnTo>
                    <a:pt x="306741" y="2516260"/>
                  </a:lnTo>
                  <a:lnTo>
                    <a:pt x="298132" y="2471998"/>
                  </a:lnTo>
                  <a:lnTo>
                    <a:pt x="290541" y="2427602"/>
                  </a:lnTo>
                  <a:lnTo>
                    <a:pt x="283964" y="2383090"/>
                  </a:lnTo>
                  <a:lnTo>
                    <a:pt x="278402" y="2338481"/>
                  </a:lnTo>
                  <a:lnTo>
                    <a:pt x="273853" y="2293792"/>
                  </a:lnTo>
                  <a:lnTo>
                    <a:pt x="270316" y="2249042"/>
                  </a:lnTo>
                  <a:lnTo>
                    <a:pt x="267789" y="2204251"/>
                  </a:lnTo>
                  <a:lnTo>
                    <a:pt x="266271" y="2159434"/>
                  </a:lnTo>
                  <a:lnTo>
                    <a:pt x="265762" y="2114612"/>
                  </a:lnTo>
                  <a:lnTo>
                    <a:pt x="266259" y="2069803"/>
                  </a:lnTo>
                  <a:lnTo>
                    <a:pt x="267762" y="2025024"/>
                  </a:lnTo>
                  <a:lnTo>
                    <a:pt x="270269" y="1980295"/>
                  </a:lnTo>
                  <a:lnTo>
                    <a:pt x="273779" y="1935633"/>
                  </a:lnTo>
                  <a:lnTo>
                    <a:pt x="278291" y="1891056"/>
                  </a:lnTo>
                  <a:lnTo>
                    <a:pt x="283803" y="1846584"/>
                  </a:lnTo>
                  <a:lnTo>
                    <a:pt x="290315" y="1802235"/>
                  </a:lnTo>
                  <a:lnTo>
                    <a:pt x="297826" y="1758026"/>
                  </a:lnTo>
                  <a:lnTo>
                    <a:pt x="306333" y="1713976"/>
                  </a:lnTo>
                  <a:lnTo>
                    <a:pt x="315836" y="1670104"/>
                  </a:lnTo>
                  <a:lnTo>
                    <a:pt x="326333" y="1626428"/>
                  </a:lnTo>
                  <a:lnTo>
                    <a:pt x="337823" y="1582965"/>
                  </a:lnTo>
                  <a:lnTo>
                    <a:pt x="350306" y="1539736"/>
                  </a:lnTo>
                  <a:lnTo>
                    <a:pt x="363779" y="1496757"/>
                  </a:lnTo>
                  <a:lnTo>
                    <a:pt x="378242" y="1454047"/>
                  </a:lnTo>
                  <a:lnTo>
                    <a:pt x="393693" y="1411625"/>
                  </a:lnTo>
                  <a:lnTo>
                    <a:pt x="410132" y="1369508"/>
                  </a:lnTo>
                  <a:lnTo>
                    <a:pt x="427556" y="1327716"/>
                  </a:lnTo>
                  <a:lnTo>
                    <a:pt x="445964" y="1286266"/>
                  </a:lnTo>
                  <a:lnTo>
                    <a:pt x="465357" y="1245177"/>
                  </a:lnTo>
                  <a:lnTo>
                    <a:pt x="485731" y="1204467"/>
                  </a:lnTo>
                  <a:lnTo>
                    <a:pt x="507086" y="1164155"/>
                  </a:lnTo>
                  <a:lnTo>
                    <a:pt x="529421" y="1124258"/>
                  </a:lnTo>
                  <a:lnTo>
                    <a:pt x="552735" y="1084796"/>
                  </a:lnTo>
                  <a:lnTo>
                    <a:pt x="577025" y="1045786"/>
                  </a:lnTo>
                  <a:lnTo>
                    <a:pt x="602292" y="1007246"/>
                  </a:lnTo>
                  <a:lnTo>
                    <a:pt x="628533" y="969196"/>
                  </a:lnTo>
                  <a:lnTo>
                    <a:pt x="655748" y="931654"/>
                  </a:lnTo>
                  <a:lnTo>
                    <a:pt x="683936" y="894637"/>
                  </a:lnTo>
                  <a:lnTo>
                    <a:pt x="713094" y="858165"/>
                  </a:lnTo>
                  <a:lnTo>
                    <a:pt x="743222" y="822254"/>
                  </a:lnTo>
                  <a:lnTo>
                    <a:pt x="774319" y="786925"/>
                  </a:lnTo>
                  <a:lnTo>
                    <a:pt x="806383" y="752195"/>
                  </a:lnTo>
                  <a:lnTo>
                    <a:pt x="839414" y="718082"/>
                  </a:lnTo>
                  <a:lnTo>
                    <a:pt x="873409" y="684605"/>
                  </a:lnTo>
                  <a:lnTo>
                    <a:pt x="908368" y="651783"/>
                  </a:lnTo>
                  <a:lnTo>
                    <a:pt x="944289" y="619632"/>
                  </a:lnTo>
                  <a:lnTo>
                    <a:pt x="1026331" y="735711"/>
                  </a:lnTo>
                  <a:lnTo>
                    <a:pt x="1027601" y="385444"/>
                  </a:lnTo>
                  <a:lnTo>
                    <a:pt x="708323" y="286003"/>
                  </a:lnTo>
                  <a:lnTo>
                    <a:pt x="790365" y="402081"/>
                  </a:lnTo>
                  <a:lnTo>
                    <a:pt x="752186" y="435404"/>
                  </a:lnTo>
                  <a:lnTo>
                    <a:pt x="714815" y="469530"/>
                  </a:lnTo>
                  <a:lnTo>
                    <a:pt x="678264" y="504445"/>
                  </a:lnTo>
                  <a:lnTo>
                    <a:pt x="642544" y="540133"/>
                  </a:lnTo>
                  <a:lnTo>
                    <a:pt x="607666" y="576579"/>
                  </a:lnTo>
                  <a:lnTo>
                    <a:pt x="573640" y="613766"/>
                  </a:lnTo>
                  <a:lnTo>
                    <a:pt x="540477" y="651680"/>
                  </a:lnTo>
                  <a:lnTo>
                    <a:pt x="508189" y="690305"/>
                  </a:lnTo>
                  <a:lnTo>
                    <a:pt x="476785" y="729625"/>
                  </a:lnTo>
                  <a:lnTo>
                    <a:pt x="446278" y="769625"/>
                  </a:lnTo>
                  <a:lnTo>
                    <a:pt x="416678" y="810289"/>
                  </a:lnTo>
                  <a:lnTo>
                    <a:pt x="387996" y="851602"/>
                  </a:lnTo>
                  <a:lnTo>
                    <a:pt x="360243" y="893548"/>
                  </a:lnTo>
                  <a:lnTo>
                    <a:pt x="333429" y="936112"/>
                  </a:lnTo>
                  <a:lnTo>
                    <a:pt x="307566" y="979278"/>
                  </a:lnTo>
                  <a:lnTo>
                    <a:pt x="282664" y="1023031"/>
                  </a:lnTo>
                  <a:lnTo>
                    <a:pt x="258735" y="1067355"/>
                  </a:lnTo>
                  <a:lnTo>
                    <a:pt x="235788" y="1112234"/>
                  </a:lnTo>
                  <a:lnTo>
                    <a:pt x="213837" y="1157654"/>
                  </a:lnTo>
                  <a:lnTo>
                    <a:pt x="192890" y="1203598"/>
                  </a:lnTo>
                  <a:lnTo>
                    <a:pt x="172959" y="1250051"/>
                  </a:lnTo>
                  <a:lnTo>
                    <a:pt x="154055" y="1296997"/>
                  </a:lnTo>
                  <a:lnTo>
                    <a:pt x="136188" y="1344422"/>
                  </a:lnTo>
                  <a:lnTo>
                    <a:pt x="120156" y="1389959"/>
                  </a:lnTo>
                  <a:lnTo>
                    <a:pt x="105156" y="1435609"/>
                  </a:lnTo>
                  <a:lnTo>
                    <a:pt x="91183" y="1481357"/>
                  </a:lnTo>
                  <a:lnTo>
                    <a:pt x="78232" y="1527192"/>
                  </a:lnTo>
                  <a:lnTo>
                    <a:pt x="66295" y="1573099"/>
                  </a:lnTo>
                  <a:lnTo>
                    <a:pt x="55366" y="1619066"/>
                  </a:lnTo>
                  <a:lnTo>
                    <a:pt x="45441" y="1665079"/>
                  </a:lnTo>
                  <a:lnTo>
                    <a:pt x="36512" y="1711127"/>
                  </a:lnTo>
                  <a:lnTo>
                    <a:pt x="28574" y="1757195"/>
                  </a:lnTo>
                  <a:lnTo>
                    <a:pt x="21620" y="1803271"/>
                  </a:lnTo>
                  <a:lnTo>
                    <a:pt x="15644" y="1849342"/>
                  </a:lnTo>
                  <a:lnTo>
                    <a:pt x="10641" y="1895395"/>
                  </a:lnTo>
                  <a:lnTo>
                    <a:pt x="6605" y="1941417"/>
                  </a:lnTo>
                  <a:lnTo>
                    <a:pt x="3528" y="1987394"/>
                  </a:lnTo>
                  <a:lnTo>
                    <a:pt x="1406" y="2033314"/>
                  </a:lnTo>
                  <a:lnTo>
                    <a:pt x="232" y="2079164"/>
                  </a:lnTo>
                  <a:lnTo>
                    <a:pt x="0" y="2124931"/>
                  </a:lnTo>
                  <a:lnTo>
                    <a:pt x="703" y="2170602"/>
                  </a:lnTo>
                  <a:lnTo>
                    <a:pt x="2337" y="2216163"/>
                  </a:lnTo>
                  <a:lnTo>
                    <a:pt x="4895" y="2261603"/>
                  </a:lnTo>
                  <a:lnTo>
                    <a:pt x="8370" y="2306907"/>
                  </a:lnTo>
                  <a:lnTo>
                    <a:pt x="12757" y="2352063"/>
                  </a:lnTo>
                  <a:lnTo>
                    <a:pt x="18050" y="2397058"/>
                  </a:lnTo>
                  <a:lnTo>
                    <a:pt x="24242" y="2441878"/>
                  </a:lnTo>
                  <a:lnTo>
                    <a:pt x="31328" y="2486512"/>
                  </a:lnTo>
                  <a:lnTo>
                    <a:pt x="39301" y="2530945"/>
                  </a:lnTo>
                  <a:lnTo>
                    <a:pt x="48156" y="2575165"/>
                  </a:lnTo>
                  <a:lnTo>
                    <a:pt x="57886" y="2619159"/>
                  </a:lnTo>
                  <a:lnTo>
                    <a:pt x="68485" y="2662914"/>
                  </a:lnTo>
                  <a:lnTo>
                    <a:pt x="79948" y="2706416"/>
                  </a:lnTo>
                  <a:lnTo>
                    <a:pt x="92267" y="2749653"/>
                  </a:lnTo>
                  <a:lnTo>
                    <a:pt x="105438" y="2792612"/>
                  </a:lnTo>
                  <a:lnTo>
                    <a:pt x="119453" y="2835280"/>
                  </a:lnTo>
                  <a:lnTo>
                    <a:pt x="134308" y="2877644"/>
                  </a:lnTo>
                  <a:lnTo>
                    <a:pt x="149995" y="2919691"/>
                  </a:lnTo>
                  <a:lnTo>
                    <a:pt x="166510" y="2961407"/>
                  </a:lnTo>
                  <a:lnTo>
                    <a:pt x="183844" y="3002780"/>
                  </a:lnTo>
                  <a:lnTo>
                    <a:pt x="201994" y="3043797"/>
                  </a:lnTo>
                  <a:lnTo>
                    <a:pt x="220952" y="3084445"/>
                  </a:lnTo>
                  <a:lnTo>
                    <a:pt x="240713" y="3124711"/>
                  </a:lnTo>
                  <a:lnTo>
                    <a:pt x="261270" y="3164581"/>
                  </a:lnTo>
                  <a:lnTo>
                    <a:pt x="282618" y="3204044"/>
                  </a:lnTo>
                  <a:lnTo>
                    <a:pt x="304750" y="3243085"/>
                  </a:lnTo>
                  <a:lnTo>
                    <a:pt x="327660" y="3281691"/>
                  </a:lnTo>
                  <a:lnTo>
                    <a:pt x="351342" y="3319851"/>
                  </a:lnTo>
                  <a:lnTo>
                    <a:pt x="375791" y="3357551"/>
                  </a:lnTo>
                  <a:lnTo>
                    <a:pt x="401000" y="3394777"/>
                  </a:lnTo>
                  <a:lnTo>
                    <a:pt x="426962" y="3431517"/>
                  </a:lnTo>
                  <a:lnTo>
                    <a:pt x="453673" y="3467758"/>
                  </a:lnTo>
                  <a:lnTo>
                    <a:pt x="481126" y="3503487"/>
                  </a:lnTo>
                  <a:lnTo>
                    <a:pt x="509314" y="3538691"/>
                  </a:lnTo>
                  <a:lnTo>
                    <a:pt x="538232" y="3573356"/>
                  </a:lnTo>
                  <a:lnTo>
                    <a:pt x="567874" y="3607470"/>
                  </a:lnTo>
                  <a:lnTo>
                    <a:pt x="598233" y="3641020"/>
                  </a:lnTo>
                  <a:lnTo>
                    <a:pt x="629304" y="3673993"/>
                  </a:lnTo>
                  <a:lnTo>
                    <a:pt x="661080" y="3706376"/>
                  </a:lnTo>
                  <a:lnTo>
                    <a:pt x="693556" y="3738155"/>
                  </a:lnTo>
                  <a:lnTo>
                    <a:pt x="726725" y="3769318"/>
                  </a:lnTo>
                  <a:lnTo>
                    <a:pt x="760582" y="3799853"/>
                  </a:lnTo>
                  <a:lnTo>
                    <a:pt x="795120" y="3829744"/>
                  </a:lnTo>
                  <a:lnTo>
                    <a:pt x="830332" y="3858981"/>
                  </a:lnTo>
                  <a:lnTo>
                    <a:pt x="866214" y="3887550"/>
                  </a:lnTo>
                  <a:lnTo>
                    <a:pt x="902759" y="3915437"/>
                  </a:lnTo>
                  <a:lnTo>
                    <a:pt x="939961" y="3942630"/>
                  </a:lnTo>
                  <a:lnTo>
                    <a:pt x="977814" y="3969116"/>
                  </a:lnTo>
                  <a:lnTo>
                    <a:pt x="1016312" y="3994882"/>
                  </a:lnTo>
                  <a:lnTo>
                    <a:pt x="1055448" y="4019914"/>
                  </a:lnTo>
                  <a:lnTo>
                    <a:pt x="1095217" y="4044201"/>
                  </a:lnTo>
                  <a:lnTo>
                    <a:pt x="1135613" y="4067728"/>
                  </a:lnTo>
                  <a:lnTo>
                    <a:pt x="1176630" y="4090483"/>
                  </a:lnTo>
                  <a:lnTo>
                    <a:pt x="1218260" y="4112453"/>
                  </a:lnTo>
                  <a:lnTo>
                    <a:pt x="1260500" y="4133625"/>
                  </a:lnTo>
                  <a:lnTo>
                    <a:pt x="1303341" y="4153985"/>
                  </a:lnTo>
                  <a:lnTo>
                    <a:pt x="1346779" y="4173521"/>
                  </a:lnTo>
                  <a:lnTo>
                    <a:pt x="1390808" y="4192220"/>
                  </a:lnTo>
                  <a:lnTo>
                    <a:pt x="1435420" y="4210069"/>
                  </a:lnTo>
                  <a:lnTo>
                    <a:pt x="1480610" y="4227055"/>
                  </a:lnTo>
                  <a:lnTo>
                    <a:pt x="1526148" y="4243086"/>
                  </a:lnTo>
                  <a:lnTo>
                    <a:pt x="1571798" y="4258084"/>
                  </a:lnTo>
                  <a:lnTo>
                    <a:pt x="1617546" y="4272056"/>
                  </a:lnTo>
                  <a:lnTo>
                    <a:pt x="1663380" y="4285007"/>
                  </a:lnTo>
                  <a:lnTo>
                    <a:pt x="1709287" y="4296943"/>
                  </a:lnTo>
                  <a:lnTo>
                    <a:pt x="1755254" y="4307870"/>
                  </a:lnTo>
                  <a:lnTo>
                    <a:pt x="1801268" y="4317794"/>
                  </a:lnTo>
                  <a:lnTo>
                    <a:pt x="1847315" y="4326723"/>
                  </a:lnTo>
                  <a:lnTo>
                    <a:pt x="1893383" y="4334660"/>
                  </a:lnTo>
                  <a:lnTo>
                    <a:pt x="1939459" y="4341613"/>
                  </a:lnTo>
                  <a:lnTo>
                    <a:pt x="1985530" y="4347588"/>
                  </a:lnTo>
                  <a:lnTo>
                    <a:pt x="2031582" y="4352591"/>
                  </a:lnTo>
                  <a:lnTo>
                    <a:pt x="2077604" y="4356627"/>
                  </a:lnTo>
                  <a:lnTo>
                    <a:pt x="2123581" y="4359703"/>
                  </a:lnTo>
                  <a:lnTo>
                    <a:pt x="2169501" y="4361825"/>
                  </a:lnTo>
                  <a:lnTo>
                    <a:pt x="2215351" y="4362999"/>
                  </a:lnTo>
                  <a:lnTo>
                    <a:pt x="2261117" y="4363231"/>
                  </a:lnTo>
                  <a:lnTo>
                    <a:pt x="2306788" y="4362528"/>
                  </a:lnTo>
                  <a:lnTo>
                    <a:pt x="2352349" y="4360894"/>
                  </a:lnTo>
                  <a:lnTo>
                    <a:pt x="2397788" y="4358336"/>
                  </a:lnTo>
                  <a:lnTo>
                    <a:pt x="2443092" y="4354861"/>
                  </a:lnTo>
                  <a:lnTo>
                    <a:pt x="2488248" y="4350474"/>
                  </a:lnTo>
                  <a:lnTo>
                    <a:pt x="2533242" y="4345182"/>
                  </a:lnTo>
                  <a:lnTo>
                    <a:pt x="2578063" y="4338990"/>
                  </a:lnTo>
                  <a:lnTo>
                    <a:pt x="2622696" y="4331904"/>
                  </a:lnTo>
                  <a:lnTo>
                    <a:pt x="2667129" y="4323931"/>
                  </a:lnTo>
                  <a:lnTo>
                    <a:pt x="2711348" y="4315077"/>
                  </a:lnTo>
                  <a:lnTo>
                    <a:pt x="2755342" y="4305348"/>
                  </a:lnTo>
                  <a:lnTo>
                    <a:pt x="2799096" y="4294749"/>
                  </a:lnTo>
                  <a:lnTo>
                    <a:pt x="2842599" y="4283287"/>
                  </a:lnTo>
                  <a:lnTo>
                    <a:pt x="2885836" y="4270968"/>
                  </a:lnTo>
                  <a:lnTo>
                    <a:pt x="2928795" y="4257798"/>
                  </a:lnTo>
                  <a:lnTo>
                    <a:pt x="2971462" y="4243783"/>
                  </a:lnTo>
                  <a:lnTo>
                    <a:pt x="3013826" y="4228929"/>
                  </a:lnTo>
                  <a:lnTo>
                    <a:pt x="3055872" y="4213242"/>
                  </a:lnTo>
                  <a:lnTo>
                    <a:pt x="3097589" y="4196729"/>
                  </a:lnTo>
                  <a:lnTo>
                    <a:pt x="3138962" y="4179395"/>
                  </a:lnTo>
                  <a:lnTo>
                    <a:pt x="3179978" y="4161246"/>
                  </a:lnTo>
                  <a:lnTo>
                    <a:pt x="3220626" y="4142288"/>
                  </a:lnTo>
                  <a:lnTo>
                    <a:pt x="3260892" y="4122528"/>
                  </a:lnTo>
                  <a:lnTo>
                    <a:pt x="3300762" y="4101972"/>
                  </a:lnTo>
                  <a:lnTo>
                    <a:pt x="3340224" y="4080625"/>
                  </a:lnTo>
                  <a:lnTo>
                    <a:pt x="3379265" y="4058494"/>
                  </a:lnTo>
                  <a:lnTo>
                    <a:pt x="3417872" y="4035584"/>
                  </a:lnTo>
                  <a:lnTo>
                    <a:pt x="3456032" y="4011903"/>
                  </a:lnTo>
                  <a:lnTo>
                    <a:pt x="3493731" y="3987455"/>
                  </a:lnTo>
                  <a:lnTo>
                    <a:pt x="3530958" y="3962247"/>
                  </a:lnTo>
                  <a:lnTo>
                    <a:pt x="3567698" y="3936285"/>
                  </a:lnTo>
                  <a:lnTo>
                    <a:pt x="3603939" y="3909575"/>
                  </a:lnTo>
                  <a:lnTo>
                    <a:pt x="3639668" y="3882123"/>
                  </a:lnTo>
                  <a:lnTo>
                    <a:pt x="3674872" y="3853936"/>
                  </a:lnTo>
                  <a:lnTo>
                    <a:pt x="3709538" y="3825018"/>
                  </a:lnTo>
                  <a:lnTo>
                    <a:pt x="3743652" y="3795377"/>
                  </a:lnTo>
                  <a:lnTo>
                    <a:pt x="3777202" y="3765019"/>
                  </a:lnTo>
                  <a:lnTo>
                    <a:pt x="3810176" y="3733948"/>
                  </a:lnTo>
                  <a:lnTo>
                    <a:pt x="3842559" y="3702173"/>
                  </a:lnTo>
                  <a:lnTo>
                    <a:pt x="3874338" y="3669697"/>
                  </a:lnTo>
                  <a:lnTo>
                    <a:pt x="3905502" y="3636529"/>
                  </a:lnTo>
                  <a:lnTo>
                    <a:pt x="3936037" y="3602673"/>
                  </a:lnTo>
                  <a:lnTo>
                    <a:pt x="3965929" y="3568136"/>
                  </a:lnTo>
                  <a:lnTo>
                    <a:pt x="3995167" y="3532923"/>
                  </a:lnTo>
                  <a:lnTo>
                    <a:pt x="4023736" y="3497042"/>
                  </a:lnTo>
                  <a:lnTo>
                    <a:pt x="4051624" y="3460497"/>
                  </a:lnTo>
                  <a:lnTo>
                    <a:pt x="4078818" y="3423295"/>
                  </a:lnTo>
                  <a:lnTo>
                    <a:pt x="4105304" y="3385443"/>
                  </a:lnTo>
                  <a:lnTo>
                    <a:pt x="4131071" y="3346945"/>
                  </a:lnTo>
                  <a:lnTo>
                    <a:pt x="4156104" y="3307809"/>
                  </a:lnTo>
                  <a:lnTo>
                    <a:pt x="4180392" y="3268040"/>
                  </a:lnTo>
                  <a:lnTo>
                    <a:pt x="4203920" y="3227644"/>
                  </a:lnTo>
                  <a:lnTo>
                    <a:pt x="4226676" y="3186628"/>
                  </a:lnTo>
                  <a:lnTo>
                    <a:pt x="4248647" y="3144997"/>
                  </a:lnTo>
                  <a:lnTo>
                    <a:pt x="4269820" y="3102758"/>
                  </a:lnTo>
                  <a:lnTo>
                    <a:pt x="4290181" y="3059916"/>
                  </a:lnTo>
                  <a:lnTo>
                    <a:pt x="4309719" y="3016478"/>
                  </a:lnTo>
                  <a:lnTo>
                    <a:pt x="4328419" y="2972449"/>
                  </a:lnTo>
                  <a:lnTo>
                    <a:pt x="4346269" y="2927836"/>
                  </a:lnTo>
                  <a:lnTo>
                    <a:pt x="4363256" y="2882646"/>
                  </a:lnTo>
                  <a:lnTo>
                    <a:pt x="4379289" y="2837108"/>
                  </a:lnTo>
                  <a:lnTo>
                    <a:pt x="4394289" y="2791458"/>
                  </a:lnTo>
                  <a:lnTo>
                    <a:pt x="4408262" y="2745710"/>
                  </a:lnTo>
                  <a:lnTo>
                    <a:pt x="4421213" y="2699876"/>
                  </a:lnTo>
                  <a:lnTo>
                    <a:pt x="4433150" y="2653969"/>
                  </a:lnTo>
                  <a:lnTo>
                    <a:pt x="4444079" y="2608002"/>
                  </a:lnTo>
                  <a:lnTo>
                    <a:pt x="4454004" y="2561988"/>
                  </a:lnTo>
                  <a:lnTo>
                    <a:pt x="4462933" y="2515941"/>
                  </a:lnTo>
                  <a:lnTo>
                    <a:pt x="4470871" y="2469873"/>
                  </a:lnTo>
                  <a:lnTo>
                    <a:pt x="4477825" y="2423797"/>
                  </a:lnTo>
                  <a:lnTo>
                    <a:pt x="4483801" y="2377726"/>
                  </a:lnTo>
                  <a:lnTo>
                    <a:pt x="4488804" y="2331674"/>
                  </a:lnTo>
                  <a:lnTo>
                    <a:pt x="4492840" y="2285652"/>
                  </a:lnTo>
                  <a:lnTo>
                    <a:pt x="4495917" y="2239675"/>
                  </a:lnTo>
                  <a:lnTo>
                    <a:pt x="4498039" y="2193755"/>
                  </a:lnTo>
                  <a:lnTo>
                    <a:pt x="4499213" y="2147905"/>
                  </a:lnTo>
                  <a:lnTo>
                    <a:pt x="4499445" y="2102139"/>
                  </a:lnTo>
                  <a:lnTo>
                    <a:pt x="4498742" y="2056468"/>
                  </a:lnTo>
                  <a:lnTo>
                    <a:pt x="4497108" y="2010907"/>
                  </a:lnTo>
                  <a:lnTo>
                    <a:pt x="4494550" y="1965468"/>
                  </a:lnTo>
                  <a:lnTo>
                    <a:pt x="4491075" y="1920164"/>
                  </a:lnTo>
                  <a:lnTo>
                    <a:pt x="4486688" y="1875008"/>
                  </a:lnTo>
                  <a:lnTo>
                    <a:pt x="4481395" y="1830014"/>
                  </a:lnTo>
                  <a:lnTo>
                    <a:pt x="4475203" y="1785193"/>
                  </a:lnTo>
                  <a:lnTo>
                    <a:pt x="4468117" y="1740560"/>
                  </a:lnTo>
                  <a:lnTo>
                    <a:pt x="4460144" y="1696127"/>
                  </a:lnTo>
                  <a:lnTo>
                    <a:pt x="4451289" y="1651908"/>
                  </a:lnTo>
                  <a:lnTo>
                    <a:pt x="4441559" y="1607914"/>
                  </a:lnTo>
                  <a:lnTo>
                    <a:pt x="4430960" y="1564160"/>
                  </a:lnTo>
                  <a:lnTo>
                    <a:pt x="4419497" y="1520657"/>
                  </a:lnTo>
                  <a:lnTo>
                    <a:pt x="4407178" y="1477420"/>
                  </a:lnTo>
                  <a:lnTo>
                    <a:pt x="4394007" y="1434461"/>
                  </a:lnTo>
                  <a:lnTo>
                    <a:pt x="4379992" y="1391794"/>
                  </a:lnTo>
                  <a:lnTo>
                    <a:pt x="4365137" y="1349430"/>
                  </a:lnTo>
                  <a:lnTo>
                    <a:pt x="4349450" y="1307384"/>
                  </a:lnTo>
                  <a:lnTo>
                    <a:pt x="4332935" y="1265667"/>
                  </a:lnTo>
                  <a:lnTo>
                    <a:pt x="4315600" y="1224294"/>
                  </a:lnTo>
                  <a:lnTo>
                    <a:pt x="4297451" y="1183278"/>
                  </a:lnTo>
                  <a:lnTo>
                    <a:pt x="4278493" y="1142630"/>
                  </a:lnTo>
                  <a:lnTo>
                    <a:pt x="4258732" y="1102364"/>
                  </a:lnTo>
                  <a:lnTo>
                    <a:pt x="4238175" y="1062494"/>
                  </a:lnTo>
                  <a:lnTo>
                    <a:pt x="4216827" y="1023032"/>
                  </a:lnTo>
                  <a:lnTo>
                    <a:pt x="4194695" y="983991"/>
                  </a:lnTo>
                  <a:lnTo>
                    <a:pt x="4171785" y="945384"/>
                  </a:lnTo>
                  <a:lnTo>
                    <a:pt x="4148102" y="907224"/>
                  </a:lnTo>
                  <a:lnTo>
                    <a:pt x="4123654" y="869525"/>
                  </a:lnTo>
                  <a:lnTo>
                    <a:pt x="4098445" y="832298"/>
                  </a:lnTo>
                  <a:lnTo>
                    <a:pt x="4072483" y="795558"/>
                  </a:lnTo>
                  <a:lnTo>
                    <a:pt x="4045772" y="759317"/>
                  </a:lnTo>
                  <a:lnTo>
                    <a:pt x="4018319" y="723588"/>
                  </a:lnTo>
                  <a:lnTo>
                    <a:pt x="3990131" y="688384"/>
                  </a:lnTo>
                  <a:lnTo>
                    <a:pt x="3961213" y="653718"/>
                  </a:lnTo>
                  <a:lnTo>
                    <a:pt x="3931571" y="619604"/>
                  </a:lnTo>
                  <a:lnTo>
                    <a:pt x="3901212" y="586054"/>
                  </a:lnTo>
                  <a:lnTo>
                    <a:pt x="3870141" y="553080"/>
                  </a:lnTo>
                  <a:lnTo>
                    <a:pt x="3838365" y="520697"/>
                  </a:lnTo>
                  <a:lnTo>
                    <a:pt x="3805889" y="488918"/>
                  </a:lnTo>
                  <a:lnTo>
                    <a:pt x="3772720" y="457754"/>
                  </a:lnTo>
                  <a:lnTo>
                    <a:pt x="3738863" y="427219"/>
                  </a:lnTo>
                  <a:lnTo>
                    <a:pt x="3704325" y="397327"/>
                  </a:lnTo>
                  <a:lnTo>
                    <a:pt x="3669113" y="368089"/>
                  </a:lnTo>
                  <a:lnTo>
                    <a:pt x="3633231" y="339520"/>
                  </a:lnTo>
                  <a:lnTo>
                    <a:pt x="3596686" y="311632"/>
                  </a:lnTo>
                  <a:lnTo>
                    <a:pt x="3559484" y="284438"/>
                  </a:lnTo>
                  <a:lnTo>
                    <a:pt x="3521631" y="257952"/>
                  </a:lnTo>
                  <a:lnTo>
                    <a:pt x="3483133" y="232185"/>
                  </a:lnTo>
                  <a:lnTo>
                    <a:pt x="3443997" y="207152"/>
                  </a:lnTo>
                  <a:lnTo>
                    <a:pt x="3404228" y="182864"/>
                  </a:lnTo>
                  <a:lnTo>
                    <a:pt x="3363832" y="159336"/>
                  </a:lnTo>
                  <a:lnTo>
                    <a:pt x="3322815" y="136580"/>
                  </a:lnTo>
                  <a:lnTo>
                    <a:pt x="3281185" y="114609"/>
                  </a:lnTo>
                  <a:lnTo>
                    <a:pt x="3238945" y="93436"/>
                  </a:lnTo>
                  <a:lnTo>
                    <a:pt x="3196104" y="73075"/>
                  </a:lnTo>
                  <a:lnTo>
                    <a:pt x="3152666" y="53537"/>
                  </a:lnTo>
                  <a:lnTo>
                    <a:pt x="3108637" y="34837"/>
                  </a:lnTo>
                  <a:lnTo>
                    <a:pt x="3064025" y="16987"/>
                  </a:lnTo>
                  <a:lnTo>
                    <a:pt x="3018834" y="0"/>
                  </a:lnTo>
                  <a:close/>
                </a:path>
              </a:pathLst>
            </a:custGeom>
            <a:solidFill>
              <a:srgbClr val="CCD1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9472" y="1725155"/>
              <a:ext cx="2375916" cy="12435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5127" y="1693164"/>
              <a:ext cx="1869948" cy="13594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8908" y="1764792"/>
              <a:ext cx="2261616" cy="113080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901225" y="3179819"/>
            <a:ext cx="2376170" cy="1243965"/>
            <a:chOff x="6859523" y="3133331"/>
            <a:chExt cx="2376170" cy="124396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9523" y="3133331"/>
              <a:ext cx="2375916" cy="12435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29271" y="3418344"/>
              <a:ext cx="1834896" cy="7284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8959" y="3172967"/>
              <a:ext cx="2261616" cy="113080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239786" y="3519766"/>
            <a:ext cx="1398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err="1" smtClean="0">
                <a:solidFill>
                  <a:srgbClr val="FFFFFF"/>
                </a:solidFill>
                <a:latin typeface="Arial"/>
                <a:cs typeface="Arial"/>
              </a:rPr>
              <a:t>dve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736997" y="5024095"/>
            <a:ext cx="2514600" cy="1243965"/>
            <a:chOff x="3694176" y="5414771"/>
            <a:chExt cx="2514600" cy="124396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1608" y="5414771"/>
              <a:ext cx="2375916" cy="12435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94176" y="5698235"/>
              <a:ext cx="2514600" cy="7284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81044" y="5454395"/>
              <a:ext cx="2261616" cy="113080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881399" y="5415799"/>
            <a:ext cx="19900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err="1" smtClean="0">
                <a:solidFill>
                  <a:srgbClr val="FFFFFF"/>
                </a:solidFill>
                <a:latin typeface="Arial"/>
                <a:cs typeface="Arial"/>
              </a:rPr>
              <a:t>verdi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37594" y="3195422"/>
            <a:ext cx="2376170" cy="1243965"/>
            <a:chOff x="2979420" y="3133331"/>
            <a:chExt cx="2376170" cy="124396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9420" y="3133331"/>
              <a:ext cx="2375916" cy="12435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59252" y="3418344"/>
              <a:ext cx="2017776" cy="72845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38856" y="3172967"/>
              <a:ext cx="2261616" cy="113080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136692" y="3519766"/>
            <a:ext cx="157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10" dirty="0" err="1" smtClean="0">
                <a:solidFill>
                  <a:srgbClr val="FFFFFF"/>
                </a:solidFill>
                <a:latin typeface="Arial"/>
                <a:cs typeface="Arial"/>
              </a:rPr>
              <a:t>vcs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99422" y="1480948"/>
            <a:ext cx="209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chemeClr val="bg1"/>
                </a:solidFill>
                <a:effectLst/>
                <a:latin typeface="Geeza Pro"/>
              </a:rPr>
              <a:t>eda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Geeza Pro"/>
              </a:rPr>
              <a:t> playground </a:t>
            </a:r>
          </a:p>
          <a:p>
            <a:r>
              <a:rPr lang="en-US" b="0" i="0" dirty="0" smtClean="0">
                <a:solidFill>
                  <a:schemeClr val="bg1"/>
                </a:solidFill>
                <a:effectLst/>
                <a:latin typeface="Geeza Pro"/>
              </a:rPr>
              <a:t>(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Geeza Pro"/>
              </a:rPr>
              <a:t>synopsys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Geeza Pro"/>
              </a:rPr>
              <a:t> VCS 2023.03)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642" y="327405"/>
            <a:ext cx="77616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module Slave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371600"/>
            <a:ext cx="5852669" cy="52521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912" y="136652"/>
            <a:ext cx="10335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 smtClean="0"/>
              <a:t>Slave </a:t>
            </a:r>
            <a:r>
              <a:rPr lang="en-US" sz="4800" spc="-5" dirty="0" err="1" smtClean="0"/>
              <a:t>ip</a:t>
            </a:r>
            <a:r>
              <a:rPr lang="en-US" sz="4800" spc="-5" dirty="0" smtClean="0"/>
              <a:t> interface</a:t>
            </a:r>
            <a:endParaRPr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24000"/>
            <a:ext cx="8048591" cy="3686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4054" y="327405"/>
            <a:ext cx="72663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Slave </a:t>
            </a:r>
            <a:r>
              <a:rPr lang="en-US" spc="-5" dirty="0" err="1" smtClean="0"/>
              <a:t>ip</a:t>
            </a:r>
            <a:r>
              <a:rPr lang="en-US" spc="-5" dirty="0" smtClean="0"/>
              <a:t> class</a:t>
            </a:r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606" y="1828800"/>
            <a:ext cx="5791200" cy="3943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</TotalTime>
  <Words>506</Words>
  <Application>Microsoft Office PowerPoint</Application>
  <PresentationFormat>Widescreen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MT</vt:lpstr>
      <vt:lpstr>Calibri</vt:lpstr>
      <vt:lpstr>Geeza Pro</vt:lpstr>
      <vt:lpstr>Times New Roman</vt:lpstr>
      <vt:lpstr>TimesNewRomanPS-BoldMT</vt:lpstr>
      <vt:lpstr>Trebuchet MS</vt:lpstr>
      <vt:lpstr>Tw Cen MT</vt:lpstr>
      <vt:lpstr>Wingdings</vt:lpstr>
      <vt:lpstr>Circuit</vt:lpstr>
      <vt:lpstr>PowerPoint Presentation</vt:lpstr>
      <vt:lpstr>Team Members</vt:lpstr>
      <vt:lpstr>Content</vt:lpstr>
      <vt:lpstr>Project Description</vt:lpstr>
      <vt:lpstr>Project Description</vt:lpstr>
      <vt:lpstr>EDA Tools</vt:lpstr>
      <vt:lpstr>module Slave</vt:lpstr>
      <vt:lpstr>Slave ip interface</vt:lpstr>
      <vt:lpstr>Slave ip class</vt:lpstr>
      <vt:lpstr>slaveCoverage(intfspi_intf)</vt:lpstr>
      <vt:lpstr>Slave_tb()</vt:lpstr>
      <vt:lpstr>test_program</vt:lpstr>
      <vt:lpstr>Eda playgrounglink</vt:lpstr>
      <vt:lpstr>Eda run result</vt:lpstr>
      <vt:lpstr>Eda ep wave</vt:lpstr>
      <vt:lpstr>Cmd commands</vt:lpstr>
      <vt:lpstr>Vcs result</vt:lpstr>
      <vt:lpstr>Dve wave form</vt:lpstr>
      <vt:lpstr>Verdi coverage</vt:lpstr>
      <vt:lpstr>For more information, click on the GetHub link or Scan the QR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Maher</cp:lastModifiedBy>
  <cp:revision>14</cp:revision>
  <dcterms:created xsi:type="dcterms:W3CDTF">2024-05-12T10:25:41Z</dcterms:created>
  <dcterms:modified xsi:type="dcterms:W3CDTF">2024-05-15T06:09:53Z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2024-05-12T00:00:00Z</vt:filetime>
  </property>
</Properties>
</file>